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64" r:id="rId5"/>
    <p:sldId id="272" r:id="rId6"/>
    <p:sldId id="265" r:id="rId7"/>
    <p:sldId id="274" r:id="rId8"/>
    <p:sldId id="266" r:id="rId9"/>
    <p:sldId id="267" r:id="rId10"/>
    <p:sldId id="268" r:id="rId11"/>
    <p:sldId id="275" r:id="rId12"/>
    <p:sldId id="269" r:id="rId13"/>
    <p:sldId id="270" r:id="rId14"/>
    <p:sldId id="271" r:id="rId15"/>
    <p:sldId id="276" r:id="rId16"/>
    <p:sldId id="277" r:id="rId17"/>
    <p:sldId id="281" r:id="rId18"/>
    <p:sldId id="27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2" autoAdjust="0"/>
    <p:restoredTop sz="94637" autoAdjust="0"/>
  </p:normalViewPr>
  <p:slideViewPr>
    <p:cSldViewPr snapToGrid="0" showGuides="1">
      <p:cViewPr varScale="1">
        <p:scale>
          <a:sx n="45" d="100"/>
          <a:sy n="45" d="100"/>
        </p:scale>
        <p:origin x="-672" y="-96"/>
      </p:cViewPr>
      <p:guideLst>
        <p:guide orient="horz"/>
        <p:guide orient="horz" pos="3946"/>
        <p:guide orient="horz" pos="4319"/>
        <p:guide pos="5565"/>
        <p:guide pos="202"/>
        <p:guide pos="510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1/9/2011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PPT.jpg"/>
          <p:cNvPicPr>
            <a:picLocks noChangeAspect="1"/>
          </p:cNvPicPr>
          <p:nvPr userDrawn="1"/>
        </p:nvPicPr>
        <p:blipFill>
          <a:blip r:embed="rId2" cstate="screen"/>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22" name="TextBox 20"/>
          <p:cNvSpPr txBox="1">
            <a:spLocks noChangeArrowheads="1"/>
          </p:cNvSpPr>
          <p:nvPr userDrawn="1"/>
        </p:nvSpPr>
        <p:spPr bwMode="auto">
          <a:xfrm>
            <a:off x="304799" y="6662738"/>
            <a:ext cx="714375" cy="123825"/>
          </a:xfrm>
          <a:prstGeom prst="rect">
            <a:avLst/>
          </a:prstGeom>
          <a:noFill/>
          <a:ln w="9525">
            <a:noFill/>
            <a:miter lim="800000"/>
            <a:headEnd/>
            <a:tailEnd/>
          </a:ln>
        </p:spPr>
        <p:txBody>
          <a:bodyPr lIns="0" tIns="0" rIns="0" bIns="0">
            <a:spAutoFit/>
          </a:bodyPr>
          <a:lstStyle/>
          <a:p>
            <a:pPr marL="0" algn="l" defTabSz="914400" rtl="0" eaLnBrk="1" latinLnBrk="0" hangingPunct="1">
              <a:defRPr/>
            </a:pPr>
            <a:r>
              <a:rPr lang="en-US" sz="800" kern="1200" dirty="0">
                <a:solidFill>
                  <a:schemeClr val="bg2"/>
                </a:solidFill>
                <a:latin typeface="+mn-lt"/>
                <a:ea typeface="+mn-ea"/>
                <a:cs typeface="+mn-cs"/>
              </a:rPr>
              <a:t>© Satyam </a:t>
            </a:r>
            <a:r>
              <a:rPr lang="en-US" sz="800" kern="1200" dirty="0" smtClean="0">
                <a:solidFill>
                  <a:schemeClr val="bg2"/>
                </a:solidFill>
                <a:latin typeface="+mn-lt"/>
                <a:ea typeface="+mn-ea"/>
                <a:cs typeface="+mn-cs"/>
              </a:rPr>
              <a:t>2009</a:t>
            </a:r>
            <a:endParaRPr lang="en-US" sz="800" kern="1200" dirty="0">
              <a:solidFill>
                <a:schemeClr val="bg2"/>
              </a:solidFill>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6" name="Picture 5" descr="PPT.jpg"/>
          <p:cNvPicPr>
            <a:picLocks noChangeAspect="1"/>
          </p:cNvPicPr>
          <p:nvPr userDrawn="1"/>
        </p:nvPicPr>
        <p:blipFill>
          <a:blip r:embed="rId2" cstate="screen"/>
          <a:stretch>
            <a:fillRect/>
          </a:stretch>
        </p:blipFill>
        <p:spPr>
          <a:xfrm>
            <a:off x="0" y="0"/>
            <a:ext cx="9144000" cy="6858000"/>
          </a:xfrm>
          <a:prstGeom prst="rect">
            <a:avLst/>
          </a:prstGeom>
        </p:spPr>
      </p:pic>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1333698"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l">
              <a:spcBef>
                <a:spcPts val="600"/>
              </a:spcBef>
            </a:pPr>
            <a:r>
              <a:rPr lang="en-US" sz="900" b="1" dirty="0" smtClean="0">
                <a:solidFill>
                  <a:schemeClr val="bg2"/>
                </a:solidFill>
              </a:rPr>
              <a:t>Safe Harbor</a:t>
            </a:r>
          </a:p>
          <a:p>
            <a:pPr algn="l">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78563"/>
            <a:ext cx="21336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278563"/>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6278563"/>
            <a:ext cx="2133600" cy="457200"/>
          </a:xfrm>
          <a:prstGeom prst="rect">
            <a:avLst/>
          </a:prstGeom>
        </p:spPr>
        <p:txBody>
          <a:bodyPr/>
          <a:lstStyle>
            <a:lvl1pPr>
              <a:defRPr/>
            </a:lvl1pPr>
          </a:lstStyle>
          <a:p>
            <a:fld id="{65BBCB0E-EC97-4733-BCE5-BCABCE3F413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78563"/>
            <a:ext cx="21336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78563"/>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78563"/>
            <a:ext cx="2133600" cy="457200"/>
          </a:xfrm>
          <a:prstGeom prst="rect">
            <a:avLst/>
          </a:prstGeom>
        </p:spPr>
        <p:txBody>
          <a:bodyPr/>
          <a:lstStyle>
            <a:lvl1pPr>
              <a:defRPr/>
            </a:lvl1pPr>
          </a:lstStyle>
          <a:p>
            <a:fld id="{8B410D58-C031-447F-BC72-498024985E9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3"/>
          </p:nvPr>
        </p:nvSpPr>
        <p:spPr>
          <a:xfrm>
            <a:off x="428172" y="1219201"/>
            <a:ext cx="8305800" cy="4619172"/>
          </a:xfrm>
        </p:spPr>
        <p:txBody>
          <a:bodyPr>
            <a:normAutofit/>
          </a:bodyPr>
          <a:lstStyle>
            <a:lvl1pPr algn="l" defTabSz="670460" rtl="0" eaLnBrk="1" latinLnBrk="0" hangingPunct="1">
              <a:spcBef>
                <a:spcPct val="20000"/>
              </a:spcBef>
              <a:buFont typeface="Symbol" pitchFamily="18" charset="2"/>
              <a:buChar char="·"/>
              <a:defRPr lang="en-US" sz="1700" kern="1200" dirty="0" smtClean="0">
                <a:solidFill>
                  <a:schemeClr val="tx1"/>
                </a:solidFill>
                <a:latin typeface="Arial" pitchFamily="34" charset="0"/>
                <a:ea typeface="+mn-ea"/>
                <a:cs typeface="Arial" pitchFamily="34" charset="0"/>
              </a:defRPr>
            </a:lvl1pPr>
            <a:lvl2pPr algn="l" defTabSz="670460" rtl="0" eaLnBrk="1" latinLnBrk="0" hangingPunct="1">
              <a:spcBef>
                <a:spcPct val="20000"/>
              </a:spcBef>
              <a:buFont typeface="Wingdings" pitchFamily="2" charset="2"/>
              <a:buChar char="§"/>
              <a:defRPr lang="en-US" sz="1400" kern="1200" dirty="0" smtClean="0">
                <a:solidFill>
                  <a:schemeClr val="tx1"/>
                </a:solidFill>
                <a:latin typeface="Arial" pitchFamily="34" charset="0"/>
                <a:ea typeface="+mn-ea"/>
                <a:cs typeface="Arial" pitchFamily="34" charset="0"/>
              </a:defRPr>
            </a:lvl2pPr>
            <a:lvl3pPr algn="l" defTabSz="670460" rtl="0" eaLnBrk="1" latinLnBrk="0" hangingPunct="1">
              <a:spcBef>
                <a:spcPct val="20000"/>
              </a:spcBef>
              <a:buFont typeface="Symbol" pitchFamily="18" charset="2"/>
              <a:buChar char="-"/>
              <a:defRPr lang="en-US" sz="1400" kern="1200" dirty="0" smtClean="0">
                <a:solidFill>
                  <a:schemeClr val="tx1"/>
                </a:solidFill>
                <a:latin typeface="Arial" pitchFamily="34" charset="0"/>
                <a:ea typeface="+mn-ea"/>
                <a:cs typeface="Arial" pitchFamily="34" charset="0"/>
              </a:defRPr>
            </a:lvl3pPr>
            <a:lvl4pPr algn="l" defTabSz="670460" rtl="0" eaLnBrk="1" latinLnBrk="0" hangingPunct="1">
              <a:spcBef>
                <a:spcPct val="20000"/>
              </a:spcBef>
              <a:buFont typeface="Symbol" pitchFamily="18" charset="2"/>
              <a:buChar char="-"/>
              <a:defRPr lang="en-US" sz="1200" kern="1200" dirty="0" smtClean="0">
                <a:solidFill>
                  <a:schemeClr val="tx1"/>
                </a:solidFill>
                <a:latin typeface="Arial" pitchFamily="34" charset="0"/>
                <a:ea typeface="+mn-ea"/>
                <a:cs typeface="Arial" pitchFamily="34" charset="0"/>
              </a:defRPr>
            </a:lvl4pPr>
            <a:lvl5pPr algn="l" defTabSz="670460" rtl="0" eaLnBrk="1" latinLnBrk="0" hangingPunct="1">
              <a:spcBef>
                <a:spcPct val="20000"/>
              </a:spcBef>
              <a:buFont typeface="Symbol" pitchFamily="18" charset="2"/>
              <a:buChar char="&gt;"/>
              <a:defRPr lang="en-US" sz="120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9" name="TextBox 20"/>
          <p:cNvSpPr txBox="1">
            <a:spLocks noChangeArrowheads="1"/>
          </p:cNvSpPr>
          <p:nvPr userDrawn="1"/>
        </p:nvSpPr>
        <p:spPr bwMode="auto">
          <a:xfrm>
            <a:off x="304799" y="6662738"/>
            <a:ext cx="714375" cy="123825"/>
          </a:xfrm>
          <a:prstGeom prst="rect">
            <a:avLst/>
          </a:prstGeom>
          <a:noFill/>
          <a:ln w="9525">
            <a:noFill/>
            <a:miter lim="800000"/>
            <a:headEnd/>
            <a:tailEnd/>
          </a:ln>
        </p:spPr>
        <p:txBody>
          <a:bodyPr lIns="0" tIns="0" rIns="0" bIns="0">
            <a:spAutoFit/>
          </a:bodyPr>
          <a:lstStyle/>
          <a:p>
            <a:pPr algn="l">
              <a:defRPr/>
            </a:pPr>
            <a:r>
              <a:rPr lang="en-US" sz="800" dirty="0">
                <a:solidFill>
                  <a:schemeClr val="bg2"/>
                </a:solidFill>
              </a:rPr>
              <a:t>© Satyam </a:t>
            </a:r>
            <a:r>
              <a:rPr lang="en-US" sz="800" dirty="0" smtClean="0">
                <a:solidFill>
                  <a:schemeClr val="bg2"/>
                </a:solidFill>
              </a:rPr>
              <a:t>2009</a:t>
            </a:r>
            <a:endParaRPr lang="en-US" sz="800" dirty="0">
              <a:solidFill>
                <a:schemeClr val="bg2"/>
              </a:solidFill>
            </a:endParaRPr>
          </a:p>
        </p:txBody>
      </p:sp>
      <p:sp>
        <p:nvSpPr>
          <p:cNvPr id="10" name="Slide Number Placeholder 5"/>
          <p:cNvSpPr txBox="1">
            <a:spLocks/>
          </p:cNvSpPr>
          <p:nvPr userDrawn="1"/>
        </p:nvSpPr>
        <p:spPr bwMode="auto">
          <a:xfrm>
            <a:off x="4509483" y="6662738"/>
            <a:ext cx="125034" cy="123111"/>
          </a:xfrm>
          <a:prstGeom prst="rect">
            <a:avLst/>
          </a:prstGeom>
          <a:noFill/>
          <a:ln w="9525">
            <a:noFill/>
            <a:miter lim="800000"/>
            <a:headEnd/>
            <a:tailEnd/>
          </a:ln>
        </p:spPr>
        <p:txBody>
          <a:bodyPr wrap="none" lIns="0" tIns="0" rIns="0" bIns="0" anchor="ctr">
            <a:spAutoFit/>
          </a:bodyPr>
          <a:lstStyle/>
          <a:p>
            <a:pPr algn="ctr">
              <a:defRPr/>
            </a:pPr>
            <a:fld id="{6856ECDB-1CEE-4F69-ADCA-557460F2116E}" type="slidenum">
              <a:rPr lang="en-US" sz="800">
                <a:solidFill>
                  <a:schemeClr val="bg2"/>
                </a:solidFill>
              </a:rPr>
              <a:pPr algn="ctr">
                <a:defRPr/>
              </a:pPr>
              <a:t>‹#›</a:t>
            </a:fld>
            <a:endParaRPr lang="en-US" sz="800" dirty="0">
              <a:solidFill>
                <a:schemeClr val="bg2"/>
              </a:solidFill>
            </a:endParaRPr>
          </a:p>
        </p:txBody>
      </p:sp>
      <p:pic>
        <p:nvPicPr>
          <p:cNvPr id="35" name="Picture 34" descr="PPT.jpg"/>
          <p:cNvPicPr>
            <a:picLocks noChangeAspect="1"/>
          </p:cNvPicPr>
          <p:nvPr userDrawn="1"/>
        </p:nvPicPr>
        <p:blipFill>
          <a:blip r:embed="rId11" cstate="screen"/>
          <a:srcRect/>
          <a:stretch>
            <a:fillRect/>
          </a:stretch>
        </p:blipFill>
        <p:spPr>
          <a:xfrm>
            <a:off x="6719888" y="104040"/>
            <a:ext cx="2133600" cy="304800"/>
          </a:xfrm>
          <a:prstGeom prst="rect">
            <a:avLst/>
          </a:prstGeom>
        </p:spPr>
      </p:pic>
      <p:pic>
        <p:nvPicPr>
          <p:cNvPr id="36" name="Picture 35" descr="PPT.jpg"/>
          <p:cNvPicPr>
            <a:picLocks noChangeAspect="1"/>
          </p:cNvPicPr>
          <p:nvPr userDrawn="1"/>
        </p:nvPicPr>
        <p:blipFill>
          <a:blip r:embed="rId12" cstate="screen"/>
          <a:srcRect/>
          <a:stretch>
            <a:fillRect/>
          </a:stretch>
        </p:blipFill>
        <p:spPr>
          <a:xfrm>
            <a:off x="7371470" y="6183380"/>
            <a:ext cx="1772529" cy="67461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 id="2147483661" r:id="rId9"/>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t>objects</a:t>
            </a:r>
          </a:p>
        </p:txBody>
      </p:sp>
      <p:sp>
        <p:nvSpPr>
          <p:cNvPr id="4099" name="Rectangle 3"/>
          <p:cNvSpPr>
            <a:spLocks noGrp="1" noChangeArrowheads="1"/>
          </p:cNvSpPr>
          <p:nvPr>
            <p:ph type="subTitle" idx="1"/>
          </p:nvPr>
        </p:nvSpPr>
        <p:spPr/>
        <p:txBody>
          <a:bodyPr/>
          <a:lstStyle/>
          <a:p>
            <a:r>
              <a:rPr lang="en-US"/>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Using PL/SQL</a:t>
            </a:r>
          </a:p>
        </p:txBody>
      </p:sp>
      <p:sp>
        <p:nvSpPr>
          <p:cNvPr id="14339" name="Rectangle 3"/>
          <p:cNvSpPr>
            <a:spLocks noGrp="1" noChangeArrowheads="1"/>
          </p:cNvSpPr>
          <p:nvPr>
            <p:ph type="body" idx="1"/>
          </p:nvPr>
        </p:nvSpPr>
        <p:spPr/>
        <p:txBody>
          <a:bodyPr/>
          <a:lstStyle/>
          <a:p>
            <a:r>
              <a:rPr lang="en-US" dirty="0"/>
              <a:t>declare</a:t>
            </a:r>
          </a:p>
          <a:p>
            <a:r>
              <a:rPr lang="en-US" dirty="0"/>
              <a:t>   b address_type;</a:t>
            </a:r>
          </a:p>
          <a:p>
            <a:r>
              <a:rPr lang="en-US" dirty="0"/>
              <a:t>begin</a:t>
            </a:r>
          </a:p>
          <a:p>
            <a:r>
              <a:rPr lang="en-US" dirty="0"/>
              <a:t>b := address_type('11-5','ggg','sec');</a:t>
            </a:r>
          </a:p>
          <a:p>
            <a:r>
              <a:rPr lang="en-US" dirty="0"/>
              <a:t>insert into customer values(102,'opo',b);</a:t>
            </a:r>
          </a:p>
          <a:p>
            <a:r>
              <a:rPr lang="en-US" dirty="0"/>
              <a:t>end;</a:t>
            </a:r>
          </a:p>
          <a:p>
            <a:r>
              <a:rPr lang="en-US"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Using PL/SQL</a:t>
            </a:r>
          </a:p>
        </p:txBody>
      </p:sp>
      <p:sp>
        <p:nvSpPr>
          <p:cNvPr id="15363" name="Rectangle 3"/>
          <p:cNvSpPr>
            <a:spLocks noGrp="1" noChangeArrowheads="1"/>
          </p:cNvSpPr>
          <p:nvPr>
            <p:ph type="body" idx="1"/>
          </p:nvPr>
        </p:nvSpPr>
        <p:spPr/>
        <p:txBody>
          <a:bodyPr/>
          <a:lstStyle/>
          <a:p>
            <a:pPr>
              <a:lnSpc>
                <a:spcPct val="90000"/>
              </a:lnSpc>
            </a:pPr>
            <a:r>
              <a:rPr lang="en-US" dirty="0"/>
              <a:t>declare</a:t>
            </a:r>
          </a:p>
          <a:p>
            <a:pPr>
              <a:lnSpc>
                <a:spcPct val="90000"/>
              </a:lnSpc>
            </a:pPr>
            <a:r>
              <a:rPr lang="en-US" dirty="0"/>
              <a:t>   b address_type;</a:t>
            </a:r>
          </a:p>
          <a:p>
            <a:pPr>
              <a:lnSpc>
                <a:spcPct val="90000"/>
              </a:lnSpc>
            </a:pPr>
            <a:r>
              <a:rPr lang="en-US" dirty="0"/>
              <a:t>begin</a:t>
            </a:r>
          </a:p>
          <a:p>
            <a:pPr>
              <a:lnSpc>
                <a:spcPct val="90000"/>
              </a:lnSpc>
            </a:pPr>
            <a:r>
              <a:rPr lang="en-US" dirty="0"/>
              <a:t>b := </a:t>
            </a:r>
            <a:r>
              <a:rPr lang="en-US" dirty="0" err="1"/>
              <a:t>addr</a:t>
            </a:r>
            <a:r>
              <a:rPr lang="en-US" dirty="0"/>
              <a:t>('11-5','ggg','sec');</a:t>
            </a:r>
          </a:p>
          <a:p>
            <a:pPr>
              <a:lnSpc>
                <a:spcPct val="90000"/>
              </a:lnSpc>
            </a:pPr>
            <a:r>
              <a:rPr lang="en-US" dirty="0"/>
              <a:t>update customer set address = b where </a:t>
            </a:r>
            <a:r>
              <a:rPr lang="en-US" dirty="0" err="1"/>
              <a:t>cno</a:t>
            </a:r>
            <a:r>
              <a:rPr lang="en-US" dirty="0"/>
              <a:t> = 101;</a:t>
            </a:r>
          </a:p>
          <a:p>
            <a:pPr>
              <a:lnSpc>
                <a:spcPct val="90000"/>
              </a:lnSpc>
            </a:pPr>
            <a:r>
              <a:rPr lang="en-US" dirty="0"/>
              <a:t>end;</a:t>
            </a:r>
          </a:p>
          <a:p>
            <a:pPr>
              <a:lnSpc>
                <a:spcPct val="90000"/>
              </a:lnSpc>
            </a:pPr>
            <a:r>
              <a:rPr lang="en-US"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Methods</a:t>
            </a:r>
            <a:endParaRPr lang="en-US" dirty="0"/>
          </a:p>
        </p:txBody>
      </p:sp>
      <p:sp>
        <p:nvSpPr>
          <p:cNvPr id="3" name="Content Placeholder 2"/>
          <p:cNvSpPr>
            <a:spLocks noGrp="1"/>
          </p:cNvSpPr>
          <p:nvPr>
            <p:ph idx="1"/>
          </p:nvPr>
        </p:nvSpPr>
        <p:spPr>
          <a:xfrm>
            <a:off x="273053" y="1348298"/>
            <a:ext cx="8539164" cy="1938992"/>
          </a:xfrm>
        </p:spPr>
        <p:txBody>
          <a:bodyPr/>
          <a:lstStyle/>
          <a:p>
            <a:pPr lvl="1">
              <a:buFont typeface="Arial" pitchFamily="34" charset="0"/>
              <a:buChar char="•"/>
            </a:pPr>
            <a:r>
              <a:rPr lang="en-US" dirty="0"/>
              <a:t>A type declaration can also include methods that are defined on values of that type. The method is declared </a:t>
            </a:r>
            <a:r>
              <a:rPr lang="en-US" dirty="0" smtClean="0"/>
              <a:t>by</a:t>
            </a:r>
          </a:p>
          <a:p>
            <a:pPr lvl="1">
              <a:buFont typeface="Arial" pitchFamily="34" charset="0"/>
              <a:buChar char="•"/>
            </a:pPr>
            <a:endParaRPr lang="en-US" b="1" dirty="0"/>
          </a:p>
          <a:p>
            <a:pPr lvl="1">
              <a:buFont typeface="Arial" pitchFamily="34" charset="0"/>
              <a:buChar char="•"/>
            </a:pPr>
            <a:r>
              <a:rPr lang="en-US" dirty="0"/>
              <a:t>MEMBER FUNCTION </a:t>
            </a:r>
            <a:r>
              <a:rPr lang="en-US" dirty="0" smtClean="0"/>
              <a:t> </a:t>
            </a:r>
            <a:r>
              <a:rPr lang="en-US" dirty="0"/>
              <a:t>in the CREATE TYPE statement, and the code for the function itself </a:t>
            </a:r>
            <a:r>
              <a:rPr lang="en-US" dirty="0" smtClean="0"/>
              <a:t> (</a:t>
            </a:r>
            <a:r>
              <a:rPr lang="en-US" dirty="0"/>
              <a:t>the definition of the method) is in a separate CREATE TYPE BODY statement</a:t>
            </a:r>
            <a:r>
              <a:rPr lang="en-US" dirty="0" smtClean="0"/>
              <a:t>.</a:t>
            </a:r>
          </a:p>
          <a:p>
            <a:pPr lvl="1">
              <a:buNone/>
            </a:pPr>
            <a:r>
              <a:rPr lang="en-US" dirty="0" smtClean="0"/>
              <a:t> </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799" y="1262568"/>
            <a:ext cx="8539164" cy="4431983"/>
          </a:xfrm>
        </p:spPr>
        <p:txBody>
          <a:bodyPr/>
          <a:lstStyle/>
          <a:p>
            <a:pPr marL="342900" indent="-342900">
              <a:buAutoNum type="arabicPeriod"/>
            </a:pPr>
            <a:r>
              <a:rPr lang="en-US" dirty="0" smtClean="0"/>
              <a:t>create </a:t>
            </a:r>
            <a:r>
              <a:rPr lang="en-US" dirty="0"/>
              <a:t>type demo_typ2 as object(a1 Number, Member Function </a:t>
            </a:r>
            <a:r>
              <a:rPr lang="en-US" dirty="0" err="1"/>
              <a:t>get_square</a:t>
            </a:r>
            <a:r>
              <a:rPr lang="en-US" dirty="0"/>
              <a:t> return Number</a:t>
            </a:r>
            <a:r>
              <a:rPr lang="en-US" dirty="0" smtClean="0"/>
              <a:t>);</a:t>
            </a:r>
          </a:p>
          <a:p>
            <a:pPr marL="342900" indent="-342900">
              <a:buAutoNum type="arabicPeriod"/>
            </a:pPr>
            <a:r>
              <a:rPr lang="en-US" dirty="0"/>
              <a:t>create table demo_tab2(</a:t>
            </a:r>
            <a:r>
              <a:rPr lang="en-US" dirty="0" err="1"/>
              <a:t>col</a:t>
            </a:r>
            <a:r>
              <a:rPr lang="en-US" dirty="0"/>
              <a:t> demo_typ2</a:t>
            </a:r>
            <a:r>
              <a:rPr lang="en-US" dirty="0" smtClean="0"/>
              <a:t>);</a:t>
            </a:r>
          </a:p>
          <a:p>
            <a:pPr marL="342900" indent="-342900">
              <a:buAutoNum type="arabicPeriod"/>
            </a:pPr>
            <a:r>
              <a:rPr lang="en-US" dirty="0"/>
              <a:t>insert into demo_tab2 values(demo_typ2(2</a:t>
            </a:r>
            <a:r>
              <a:rPr lang="en-US" dirty="0" smtClean="0"/>
              <a:t>));</a:t>
            </a:r>
          </a:p>
          <a:p>
            <a:pPr marL="342900" indent="-342900">
              <a:buAutoNum type="arabicPeriod"/>
            </a:pPr>
            <a:r>
              <a:rPr lang="en-US" dirty="0"/>
              <a:t>create type body demo_typ2 is</a:t>
            </a:r>
          </a:p>
          <a:p>
            <a:pPr marL="342900" indent="-342900"/>
            <a:r>
              <a:rPr lang="en-US" dirty="0" smtClean="0"/>
              <a:t>      member </a:t>
            </a:r>
            <a:r>
              <a:rPr lang="en-US" dirty="0"/>
              <a:t>function </a:t>
            </a:r>
            <a:r>
              <a:rPr lang="en-US" dirty="0" err="1"/>
              <a:t>get_square</a:t>
            </a:r>
            <a:r>
              <a:rPr lang="en-US" dirty="0"/>
              <a:t> return number</a:t>
            </a:r>
          </a:p>
          <a:p>
            <a:pPr marL="342900" indent="-342900"/>
            <a:r>
              <a:rPr lang="en-US" dirty="0" smtClean="0"/>
              <a:t>      is </a:t>
            </a:r>
            <a:r>
              <a:rPr lang="en-US" dirty="0"/>
              <a:t>x number;</a:t>
            </a:r>
          </a:p>
          <a:p>
            <a:pPr marL="342900" indent="-342900"/>
            <a:r>
              <a:rPr lang="en-US" dirty="0" smtClean="0"/>
              <a:t>      begin</a:t>
            </a:r>
            <a:endParaRPr lang="en-US" dirty="0"/>
          </a:p>
          <a:p>
            <a:pPr marL="342900" indent="-342900"/>
            <a:r>
              <a:rPr lang="en-US" dirty="0" smtClean="0"/>
              <a:t>      select </a:t>
            </a:r>
            <a:r>
              <a:rPr lang="en-US" dirty="0"/>
              <a:t>c.col.a1 * c.col.a1 into x</a:t>
            </a:r>
          </a:p>
          <a:p>
            <a:pPr marL="342900" indent="-342900"/>
            <a:r>
              <a:rPr lang="en-US" dirty="0"/>
              <a:t> </a:t>
            </a:r>
            <a:r>
              <a:rPr lang="en-US" dirty="0" smtClean="0"/>
              <a:t>     from </a:t>
            </a:r>
            <a:r>
              <a:rPr lang="en-US" dirty="0"/>
              <a:t>demo_tab2 c;</a:t>
            </a:r>
          </a:p>
          <a:p>
            <a:pPr marL="342900" indent="-342900"/>
            <a:r>
              <a:rPr lang="en-US" dirty="0" smtClean="0"/>
              <a:t>      return(x</a:t>
            </a:r>
            <a:r>
              <a:rPr lang="en-US" dirty="0"/>
              <a:t>);</a:t>
            </a:r>
          </a:p>
          <a:p>
            <a:pPr marL="342900" indent="-342900"/>
            <a:r>
              <a:rPr lang="en-US" dirty="0" smtClean="0"/>
              <a:t>      end</a:t>
            </a:r>
            <a:r>
              <a:rPr lang="en-US" dirty="0"/>
              <a:t>;</a:t>
            </a:r>
          </a:p>
          <a:p>
            <a:pPr marL="342900" indent="-342900"/>
            <a:r>
              <a:rPr lang="en-US" dirty="0" smtClean="0"/>
              <a:t>     end;</a:t>
            </a:r>
          </a:p>
          <a:p>
            <a:pPr marL="342900" indent="-342900"/>
            <a:r>
              <a:rPr lang="en-US" dirty="0" smtClean="0"/>
              <a:t>/</a:t>
            </a:r>
          </a:p>
          <a:p>
            <a:pPr marL="342900" indent="-342900"/>
            <a:endParaRPr lang="en-US" dirty="0"/>
          </a:p>
          <a:p>
            <a:pPr marL="342900" indent="-342900"/>
            <a:r>
              <a:rPr lang="en-US" dirty="0"/>
              <a:t>5. select </a:t>
            </a:r>
            <a:r>
              <a:rPr lang="en-US" dirty="0" err="1"/>
              <a:t>t.col.get_square</a:t>
            </a:r>
            <a:r>
              <a:rPr lang="en-US" dirty="0"/>
              <a:t>() from demo_tab2 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CLAUSES</a:t>
            </a:r>
            <a:endParaRPr lang="en-US" dirty="0"/>
          </a:p>
        </p:txBody>
      </p:sp>
      <p:sp>
        <p:nvSpPr>
          <p:cNvPr id="3" name="Content Placeholder 2"/>
          <p:cNvSpPr>
            <a:spLocks noGrp="1"/>
          </p:cNvSpPr>
          <p:nvPr>
            <p:ph idx="1"/>
          </p:nvPr>
        </p:nvSpPr>
        <p:spPr>
          <a:xfrm>
            <a:off x="304799" y="1262568"/>
            <a:ext cx="8539164" cy="830997"/>
          </a:xfrm>
        </p:spPr>
        <p:txBody>
          <a:bodyPr/>
          <a:lstStyle/>
          <a:p>
            <a:pPr marL="342900" indent="-342900">
              <a:buAutoNum type="arabicPeriod"/>
            </a:pPr>
            <a:r>
              <a:rPr lang="en-US" dirty="0" smtClean="0"/>
              <a:t>CASCADE  : If you want to propagate changes to dependent types and tables</a:t>
            </a:r>
          </a:p>
          <a:p>
            <a:pPr marL="342900" indent="-342900">
              <a:buAutoNum type="arabicPeriod"/>
            </a:pPr>
            <a:r>
              <a:rPr lang="en-US" dirty="0" smtClean="0"/>
              <a:t>INVALIDATE : TO invalidate all dependent objects without any checking mechanism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799" y="1262568"/>
            <a:ext cx="8539164" cy="3323987"/>
          </a:xfrm>
        </p:spPr>
        <p:txBody>
          <a:bodyPr/>
          <a:lstStyle/>
          <a:p>
            <a:pPr marL="342900" indent="-342900">
              <a:buAutoNum type="arabicPeriod"/>
            </a:pPr>
            <a:r>
              <a:rPr lang="en-US" dirty="0" smtClean="0"/>
              <a:t>CREATE TYPE link1 as OBJECT (a NUMBER);</a:t>
            </a:r>
          </a:p>
          <a:p>
            <a:pPr marL="342900" indent="-342900">
              <a:buAutoNum type="arabicPeriod"/>
            </a:pPr>
            <a:r>
              <a:rPr lang="en-US" dirty="0" smtClean="0"/>
              <a:t>Create type link2 as OBJECT ( a NUMBER, b link1.</a:t>
            </a:r>
          </a:p>
          <a:p>
            <a:pPr marL="342900" indent="-342900"/>
            <a:r>
              <a:rPr lang="en-US" dirty="0"/>
              <a:t> </a:t>
            </a:r>
            <a:r>
              <a:rPr lang="en-US" dirty="0" smtClean="0"/>
              <a:t>     member function p(c1 number) return NUMBER);</a:t>
            </a:r>
          </a:p>
          <a:p>
            <a:pPr marL="342900" indent="-342900"/>
            <a:r>
              <a:rPr lang="en-US" dirty="0" smtClean="0"/>
              <a:t>/</a:t>
            </a:r>
          </a:p>
          <a:p>
            <a:pPr marL="342900" indent="-342900">
              <a:buAutoNum type="arabicPeriod" startAt="3"/>
            </a:pPr>
            <a:r>
              <a:rPr lang="en-US" dirty="0" smtClean="0"/>
              <a:t>CREATE TYPE BODY link2 as</a:t>
            </a:r>
          </a:p>
          <a:p>
            <a:pPr marL="342900" indent="-342900"/>
            <a:r>
              <a:rPr lang="en-US" dirty="0"/>
              <a:t> </a:t>
            </a:r>
            <a:r>
              <a:rPr lang="en-US" dirty="0" smtClean="0"/>
              <a:t>    MEMBER FUNCTION p(c1 number) RETURN NUMBER is</a:t>
            </a:r>
          </a:p>
          <a:p>
            <a:pPr marL="342900" indent="-342900"/>
            <a:r>
              <a:rPr lang="en-US" dirty="0"/>
              <a:t> </a:t>
            </a:r>
            <a:r>
              <a:rPr lang="en-US" dirty="0" smtClean="0"/>
              <a:t>    begin</a:t>
            </a:r>
          </a:p>
          <a:p>
            <a:pPr marL="342900" indent="-342900"/>
            <a:r>
              <a:rPr lang="en-US" dirty="0"/>
              <a:t> </a:t>
            </a:r>
            <a:r>
              <a:rPr lang="en-US" dirty="0" smtClean="0"/>
              <a:t>        </a:t>
            </a:r>
            <a:r>
              <a:rPr lang="en-US" dirty="0" err="1" smtClean="0"/>
              <a:t>dbms_output.put_line</a:t>
            </a:r>
            <a:r>
              <a:rPr lang="en-US" dirty="0" smtClean="0"/>
              <a:t>(c1);</a:t>
            </a:r>
          </a:p>
          <a:p>
            <a:pPr marL="342900" indent="-342900"/>
            <a:r>
              <a:rPr lang="en-US" dirty="0"/>
              <a:t> </a:t>
            </a:r>
            <a:r>
              <a:rPr lang="en-US" dirty="0" smtClean="0"/>
              <a:t>        </a:t>
            </a:r>
            <a:r>
              <a:rPr lang="en-US" dirty="0" err="1" smtClean="0"/>
              <a:t>retrurn</a:t>
            </a:r>
            <a:r>
              <a:rPr lang="en-US" dirty="0" smtClean="0"/>
              <a:t> c1;</a:t>
            </a:r>
          </a:p>
          <a:p>
            <a:pPr marL="342900" indent="-342900"/>
            <a:r>
              <a:rPr lang="en-US" dirty="0"/>
              <a:t> </a:t>
            </a:r>
            <a:r>
              <a:rPr lang="en-US" dirty="0" smtClean="0"/>
              <a:t>    end;</a:t>
            </a:r>
          </a:p>
          <a:p>
            <a:pPr marL="342900" indent="-342900"/>
            <a:r>
              <a:rPr lang="en-US" dirty="0" smtClean="0"/>
              <a:t>End;</a:t>
            </a:r>
          </a:p>
          <a:p>
            <a:pPr marL="342900" indent="-342900"/>
            <a:r>
              <a:rPr lang="en-US"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 state of object type</a:t>
            </a:r>
            <a:endParaRPr lang="en-US" dirty="0"/>
          </a:p>
        </p:txBody>
      </p:sp>
      <p:sp>
        <p:nvSpPr>
          <p:cNvPr id="3" name="Content Placeholder 2"/>
          <p:cNvSpPr>
            <a:spLocks noGrp="1"/>
          </p:cNvSpPr>
          <p:nvPr>
            <p:ph idx="1"/>
          </p:nvPr>
        </p:nvSpPr>
        <p:spPr>
          <a:xfrm>
            <a:off x="304799" y="1262568"/>
            <a:ext cx="8539164" cy="3046988"/>
          </a:xfrm>
        </p:spPr>
        <p:txBody>
          <a:bodyPr/>
          <a:lstStyle/>
          <a:p>
            <a:r>
              <a:rPr lang="en-US" dirty="0" smtClean="0"/>
              <a:t>Both specification and body of link2 are invalidated when link1 is altered</a:t>
            </a:r>
          </a:p>
          <a:p>
            <a:endParaRPr lang="en-US" dirty="0"/>
          </a:p>
          <a:p>
            <a:pPr marL="342900" indent="-342900">
              <a:buAutoNum type="arabicPeriod"/>
            </a:pPr>
            <a:r>
              <a:rPr lang="en-US" dirty="0" smtClean="0"/>
              <a:t>ALTER TYPE link1 ADD ATTRIBUTE (B NUMBER) INVALIDATE;</a:t>
            </a:r>
          </a:p>
          <a:p>
            <a:pPr marL="342900" indent="-342900"/>
            <a:r>
              <a:rPr lang="en-US" dirty="0" smtClean="0"/>
              <a:t>We must recompile the specification and body in separate statements</a:t>
            </a:r>
          </a:p>
          <a:p>
            <a:pPr marL="342900" indent="-342900"/>
            <a:endParaRPr lang="en-US" dirty="0"/>
          </a:p>
          <a:p>
            <a:pPr marL="342900" indent="-342900"/>
            <a:r>
              <a:rPr lang="en-US" dirty="0" smtClean="0"/>
              <a:t>2. ALTER TYPE link2 COMPILE SPECIFICATION;</a:t>
            </a:r>
          </a:p>
          <a:p>
            <a:pPr marL="342900" indent="-342900"/>
            <a:r>
              <a:rPr lang="en-US" dirty="0"/>
              <a:t> </a:t>
            </a:r>
            <a:r>
              <a:rPr lang="en-US" dirty="0" smtClean="0"/>
              <a:t>3. ALTER TYPE link2 COMPILE BODY;</a:t>
            </a:r>
          </a:p>
          <a:p>
            <a:pPr marL="342900" indent="-342900"/>
            <a:r>
              <a:rPr lang="en-US" dirty="0"/>
              <a:t> </a:t>
            </a:r>
            <a:r>
              <a:rPr lang="en-US" dirty="0" smtClean="0"/>
              <a:t>                               OR</a:t>
            </a:r>
          </a:p>
          <a:p>
            <a:pPr marL="342900" indent="-342900"/>
            <a:r>
              <a:rPr lang="en-US" dirty="0" smtClean="0"/>
              <a:t>Alternatively,</a:t>
            </a:r>
          </a:p>
          <a:p>
            <a:pPr marL="342900" indent="-342900"/>
            <a:r>
              <a:rPr lang="en-US" dirty="0"/>
              <a:t> </a:t>
            </a:r>
            <a:r>
              <a:rPr lang="en-US" dirty="0" smtClean="0"/>
              <a:t>      ALTER TYPE link2 COMPILE;</a:t>
            </a:r>
          </a:p>
          <a:p>
            <a:pPr marL="342900" indent="-342900"/>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1" y="469489"/>
            <a:ext cx="8539163" cy="338554"/>
          </a:xfrm>
          <a:noFill/>
        </p:spPr>
        <p:txBody>
          <a:bodyPr/>
          <a:lstStyle/>
          <a:p>
            <a:r>
              <a:rPr lang="en-US" dirty="0"/>
              <a:t>Agenda</a:t>
            </a:r>
          </a:p>
        </p:txBody>
      </p:sp>
      <p:sp>
        <p:nvSpPr>
          <p:cNvPr id="6147" name="Rectangle 3"/>
          <p:cNvSpPr>
            <a:spLocks noGrp="1" noChangeArrowheads="1"/>
          </p:cNvSpPr>
          <p:nvPr>
            <p:ph type="body" sz="quarter" idx="13"/>
          </p:nvPr>
        </p:nvSpPr>
        <p:spPr>
          <a:xfrm>
            <a:off x="466272" y="1116330"/>
            <a:ext cx="8305800" cy="5158740"/>
          </a:xfrm>
          <a:noFill/>
        </p:spPr>
        <p:txBody>
          <a:bodyPr>
            <a:normAutofit/>
          </a:bodyPr>
          <a:lstStyle/>
          <a:p>
            <a:pPr lvl="1"/>
            <a:r>
              <a:rPr lang="en-US" sz="2200" dirty="0" smtClean="0"/>
              <a:t>What is an Object</a:t>
            </a:r>
            <a:endParaRPr lang="en-US" sz="2200" dirty="0"/>
          </a:p>
          <a:p>
            <a:pPr lvl="1"/>
            <a:r>
              <a:rPr lang="en-US" sz="2200" dirty="0"/>
              <a:t>Comparison of relational, and O-R databases</a:t>
            </a:r>
          </a:p>
          <a:p>
            <a:pPr lvl="1"/>
            <a:r>
              <a:rPr lang="en-US" sz="2200" dirty="0" smtClean="0"/>
              <a:t>Object and Instances</a:t>
            </a:r>
            <a:endParaRPr lang="en-US" sz="2200" dirty="0"/>
          </a:p>
          <a:p>
            <a:pPr lvl="1"/>
            <a:r>
              <a:rPr lang="en-US" sz="2200" dirty="0" smtClean="0"/>
              <a:t>Working </a:t>
            </a:r>
            <a:r>
              <a:rPr lang="en-US" sz="2200" dirty="0"/>
              <a:t>with Object Types</a:t>
            </a:r>
          </a:p>
          <a:p>
            <a:pPr lvl="1"/>
            <a:r>
              <a:rPr lang="en-US" sz="2200" dirty="0"/>
              <a:t>Constructing Object Values</a:t>
            </a:r>
          </a:p>
          <a:p>
            <a:pPr lvl="1"/>
            <a:r>
              <a:rPr lang="en-US" sz="2200" dirty="0"/>
              <a:t>Declaring Methods in object types</a:t>
            </a:r>
          </a:p>
          <a:p>
            <a:pPr lvl="1"/>
            <a:r>
              <a:rPr lang="en-US" sz="2200" dirty="0"/>
              <a:t>Querying relations that involve user-defined types</a:t>
            </a:r>
          </a:p>
          <a:p>
            <a:pPr lvl="3"/>
            <a:endParaRPr lang="en-US" sz="2000" dirty="0"/>
          </a:p>
          <a:p>
            <a:pPr lvl="3"/>
            <a:endParaRPr lang="en-US" sz="2000" dirty="0"/>
          </a:p>
          <a:p>
            <a:pPr lvl="3"/>
            <a:endParaRPr lang="en-US" sz="2000" dirty="0"/>
          </a:p>
          <a:p>
            <a:pPr lvl="3"/>
            <a:endParaRPr lang="en-US" sz="2000" dirty="0"/>
          </a:p>
          <a:p>
            <a:pPr lvl="3">
              <a:buNone/>
            </a:pPr>
            <a:endParaRPr lang="en-US" sz="2000" dirty="0"/>
          </a:p>
          <a:p>
            <a:pPr lvl="1"/>
            <a:endParaRPr lang="en-US" sz="2200" dirty="0"/>
          </a:p>
          <a:p>
            <a:pPr lvl="1"/>
            <a:endParaRPr lang="en-US" sz="2200" dirty="0"/>
          </a:p>
          <a:p>
            <a:pPr lvl="1"/>
            <a:endParaRPr lang="en-US" sz="2200" dirty="0"/>
          </a:p>
          <a:p>
            <a:pPr lvl="1"/>
            <a:endParaRPr lang="en-US" sz="22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What is an Object</a:t>
            </a:r>
          </a:p>
        </p:txBody>
      </p:sp>
      <p:sp>
        <p:nvSpPr>
          <p:cNvPr id="8195" name="Rectangle 3"/>
          <p:cNvSpPr>
            <a:spLocks noGrp="1" noChangeArrowheads="1"/>
          </p:cNvSpPr>
          <p:nvPr>
            <p:ph type="body" idx="1"/>
          </p:nvPr>
        </p:nvSpPr>
        <p:spPr>
          <a:xfrm>
            <a:off x="304799" y="1262568"/>
            <a:ext cx="8539164" cy="1661993"/>
          </a:xfrm>
        </p:spPr>
        <p:txBody>
          <a:bodyPr/>
          <a:lstStyle/>
          <a:p>
            <a:pPr>
              <a:lnSpc>
                <a:spcPct val="150000"/>
              </a:lnSpc>
              <a:buFont typeface="Wingdings" pitchFamily="2" charset="2"/>
              <a:buChar char="§"/>
            </a:pPr>
            <a:r>
              <a:rPr lang="en-US" dirty="0"/>
              <a:t>Object is a unit or instance of a class that consists a collection of related procedures and data, to produce specific results.</a:t>
            </a:r>
          </a:p>
          <a:p>
            <a:pPr>
              <a:lnSpc>
                <a:spcPct val="150000"/>
              </a:lnSpc>
              <a:buFont typeface="Wingdings" pitchFamily="2" charset="2"/>
              <a:buChar char="§"/>
            </a:pPr>
            <a:r>
              <a:rPr lang="en-US" dirty="0"/>
              <a:t>Procedures could be in the form of methods of functions</a:t>
            </a:r>
          </a:p>
          <a:p>
            <a:pPr>
              <a:lnSpc>
                <a:spcPct val="150000"/>
              </a:lnSpc>
              <a:buFont typeface="Wingdings" pitchFamily="2" charset="2"/>
              <a:buChar char="§"/>
            </a:pPr>
            <a:r>
              <a:rPr lang="en-US" dirty="0"/>
              <a:t>Data could be in the form of variables or attributes or data </a:t>
            </a:r>
            <a:r>
              <a:rPr lang="en-US" dirty="0" smtClean="0"/>
              <a:t>members</a:t>
            </a:r>
            <a:r>
              <a:rPr lang="en-US" dirty="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304801" y="469489"/>
            <a:ext cx="8539163" cy="338554"/>
          </a:xfrm>
        </p:spPr>
        <p:txBody>
          <a:bodyPr/>
          <a:lstStyle/>
          <a:p>
            <a:pPr>
              <a:defRPr/>
            </a:pPr>
            <a:r>
              <a:rPr lang="en-US" dirty="0"/>
              <a:t>Comparison of  relational</a:t>
            </a:r>
            <a:r>
              <a:rPr lang="en-US" dirty="0" smtClean="0"/>
              <a:t>, </a:t>
            </a:r>
            <a:r>
              <a:rPr lang="en-US" dirty="0"/>
              <a:t>and O-R Databases</a:t>
            </a:r>
          </a:p>
        </p:txBody>
      </p:sp>
      <p:sp>
        <p:nvSpPr>
          <p:cNvPr id="34819" name="Rectangle 3"/>
          <p:cNvSpPr>
            <a:spLocks noGrp="1" noChangeArrowheads="1"/>
          </p:cNvSpPr>
          <p:nvPr>
            <p:ph type="body" idx="1"/>
          </p:nvPr>
        </p:nvSpPr>
        <p:spPr>
          <a:xfrm>
            <a:off x="660400" y="1003300"/>
            <a:ext cx="7848600" cy="4876800"/>
          </a:xfrm>
        </p:spPr>
        <p:txBody>
          <a:bodyPr>
            <a:normAutofit/>
          </a:bodyPr>
          <a:lstStyle/>
          <a:p>
            <a:pPr>
              <a:buFont typeface="Monotype Sorts" charset="2"/>
              <a:buNone/>
            </a:pPr>
            <a:endParaRPr lang="en-US" dirty="0"/>
          </a:p>
          <a:p>
            <a:r>
              <a:rPr lang="en-US" b="1" dirty="0"/>
              <a:t>Relational systems</a:t>
            </a:r>
            <a:endParaRPr lang="en-US" dirty="0"/>
          </a:p>
          <a:p>
            <a:pPr lvl="1"/>
            <a:r>
              <a:rPr lang="en-US" dirty="0"/>
              <a:t>simple data types, powerful query languages, high protection.</a:t>
            </a:r>
          </a:p>
          <a:p>
            <a:pPr lvl="1"/>
            <a:endParaRPr lang="en-US" dirty="0"/>
          </a:p>
          <a:p>
            <a:r>
              <a:rPr lang="en-US" b="1" dirty="0" smtClean="0"/>
              <a:t>Object-relational </a:t>
            </a:r>
            <a:r>
              <a:rPr lang="en-US" b="1" dirty="0"/>
              <a:t>systems</a:t>
            </a:r>
          </a:p>
          <a:p>
            <a:pPr lvl="1"/>
            <a:r>
              <a:rPr lang="en-US" dirty="0"/>
              <a:t>complex data types, powerful query languages, high protection.</a:t>
            </a:r>
          </a:p>
          <a:p>
            <a:pPr lvl="1"/>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Object and Object Instances</a:t>
            </a:r>
          </a:p>
        </p:txBody>
      </p:sp>
      <p:sp>
        <p:nvSpPr>
          <p:cNvPr id="9219" name="Rectangle 3"/>
          <p:cNvSpPr>
            <a:spLocks noGrp="1" noChangeArrowheads="1"/>
          </p:cNvSpPr>
          <p:nvPr>
            <p:ph type="body" idx="1"/>
          </p:nvPr>
        </p:nvSpPr>
        <p:spPr/>
        <p:txBody>
          <a:bodyPr/>
          <a:lstStyle/>
          <a:p>
            <a:pPr>
              <a:lnSpc>
                <a:spcPct val="90000"/>
              </a:lnSpc>
            </a:pPr>
            <a:r>
              <a:rPr lang="en-US" sz="2800"/>
              <a:t>There can be one object in the environment and can be many instances of an object.</a:t>
            </a:r>
          </a:p>
          <a:p>
            <a:pPr>
              <a:lnSpc>
                <a:spcPct val="90000"/>
              </a:lnSpc>
            </a:pPr>
            <a:r>
              <a:rPr lang="en-US" sz="2800"/>
              <a:t>Example </a:t>
            </a:r>
          </a:p>
          <a:p>
            <a:pPr>
              <a:lnSpc>
                <a:spcPct val="90000"/>
              </a:lnSpc>
            </a:pPr>
            <a:r>
              <a:rPr lang="en-US" sz="2800"/>
              <a:t>There is an object type called studentobj</a:t>
            </a:r>
          </a:p>
          <a:p>
            <a:pPr>
              <a:lnSpc>
                <a:spcPct val="90000"/>
              </a:lnSpc>
            </a:pPr>
            <a:r>
              <a:rPr lang="en-US" sz="2800"/>
              <a:t>Name</a:t>
            </a:r>
          </a:p>
          <a:p>
            <a:pPr>
              <a:lnSpc>
                <a:spcPct val="90000"/>
              </a:lnSpc>
            </a:pPr>
            <a:r>
              <a:rPr lang="en-US" sz="2800"/>
              <a:t>Age</a:t>
            </a:r>
          </a:p>
          <a:p>
            <a:pPr>
              <a:lnSpc>
                <a:spcPct val="90000"/>
              </a:lnSpc>
            </a:pPr>
            <a:r>
              <a:rPr lang="en-US" sz="2800"/>
              <a:t>Course</a:t>
            </a:r>
          </a:p>
          <a:p>
            <a:pPr>
              <a:lnSpc>
                <a:spcPct val="90000"/>
              </a:lnSpc>
            </a:pPr>
            <a:r>
              <a:rPr lang="en-US" sz="2800"/>
              <a:t>Feepaid</a:t>
            </a:r>
          </a:p>
          <a:p>
            <a:pPr>
              <a:lnSpc>
                <a:spcPct val="90000"/>
              </a:lnSpc>
            </a:pPr>
            <a:r>
              <a:rPr lang="en-US" sz="2800"/>
              <a:t>Feedue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229600" cy="525462"/>
          </a:xfrm>
        </p:spPr>
        <p:txBody>
          <a:bodyPr/>
          <a:lstStyle/>
          <a:p>
            <a:r>
              <a:rPr lang="en-US" sz="2800"/>
              <a:t>Object Instances</a:t>
            </a:r>
          </a:p>
        </p:txBody>
      </p:sp>
      <p:sp>
        <p:nvSpPr>
          <p:cNvPr id="10243" name="Rectangle 3"/>
          <p:cNvSpPr>
            <a:spLocks noGrp="1" noChangeArrowheads="1"/>
          </p:cNvSpPr>
          <p:nvPr>
            <p:ph type="body" sz="half" idx="1"/>
          </p:nvPr>
        </p:nvSpPr>
        <p:spPr>
          <a:xfrm>
            <a:off x="304800" y="1066800"/>
            <a:ext cx="8613775" cy="5410200"/>
          </a:xfrm>
        </p:spPr>
        <p:txBody>
          <a:bodyPr/>
          <a:lstStyle/>
          <a:p>
            <a:r>
              <a:rPr lang="en-US" sz="2800"/>
              <a:t>This object could have various instances such as</a:t>
            </a:r>
          </a:p>
          <a:p>
            <a:pPr>
              <a:buFont typeface="Wingdings" pitchFamily="2" charset="2"/>
              <a:buNone/>
            </a:pPr>
            <a:r>
              <a:rPr lang="en-US" sz="2800"/>
              <a:t>            Instance-I                     Instance-II</a:t>
            </a:r>
          </a:p>
        </p:txBody>
      </p:sp>
      <p:graphicFrame>
        <p:nvGraphicFramePr>
          <p:cNvPr id="10269" name="Group 29"/>
          <p:cNvGraphicFramePr>
            <a:graphicFrameLocks noGrp="1"/>
          </p:cNvGraphicFramePr>
          <p:nvPr>
            <p:ph sz="half" idx="2"/>
          </p:nvPr>
        </p:nvGraphicFramePr>
        <p:xfrm>
          <a:off x="900113" y="2068513"/>
          <a:ext cx="7050087" cy="2733677"/>
        </p:xfrm>
        <a:graphic>
          <a:graphicData uri="http://schemas.openxmlformats.org/drawingml/2006/table">
            <a:tbl>
              <a:tblPr/>
              <a:tblGrid>
                <a:gridCol w="3525837"/>
                <a:gridCol w="3524250"/>
              </a:tblGrid>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     : Rajiv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Name     : Ajay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Age        : 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Age        : 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Course   : BTech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Course   : MCA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Feepaid : 20000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Feepaid    : 15000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FeeDue : 180000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FeeDue     : 135000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70" name="Text Box 30"/>
          <p:cNvSpPr txBox="1">
            <a:spLocks noChangeArrowheads="1"/>
          </p:cNvSpPr>
          <p:nvPr/>
        </p:nvSpPr>
        <p:spPr bwMode="auto">
          <a:xfrm>
            <a:off x="762000" y="5105400"/>
            <a:ext cx="7696200" cy="366713"/>
          </a:xfrm>
          <a:prstGeom prst="rect">
            <a:avLst/>
          </a:prstGeom>
          <a:noFill/>
          <a:ln w="9525">
            <a:noFill/>
            <a:miter lim="800000"/>
            <a:headEnd/>
            <a:tailEnd/>
          </a:ln>
          <a:effectLst/>
        </p:spPr>
        <p:txBody>
          <a:bodyPr>
            <a:spAutoFit/>
          </a:bodyPr>
          <a:lstStyle/>
          <a:p>
            <a:pPr>
              <a:spcBef>
                <a:spcPct val="50000"/>
              </a:spcBef>
            </a:pPr>
            <a:r>
              <a:rPr lang="en-US">
                <a:latin typeface="Arial" charset="0"/>
              </a:rPr>
              <a:t>Using object table, With a single DML statement, we can manipulate data.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Creating Objects</a:t>
            </a:r>
          </a:p>
        </p:txBody>
      </p:sp>
      <p:sp>
        <p:nvSpPr>
          <p:cNvPr id="12291" name="Rectangle 3"/>
          <p:cNvSpPr>
            <a:spLocks noGrp="1" noChangeArrowheads="1"/>
          </p:cNvSpPr>
          <p:nvPr>
            <p:ph type="body" idx="1"/>
          </p:nvPr>
        </p:nvSpPr>
        <p:spPr/>
        <p:txBody>
          <a:bodyPr/>
          <a:lstStyle/>
          <a:p>
            <a:pPr>
              <a:lnSpc>
                <a:spcPct val="90000"/>
              </a:lnSpc>
            </a:pPr>
            <a:r>
              <a:rPr lang="en-US" dirty="0"/>
              <a:t>Create type address_type as object (</a:t>
            </a:r>
          </a:p>
          <a:p>
            <a:pPr>
              <a:lnSpc>
                <a:spcPct val="90000"/>
              </a:lnSpc>
              <a:buFont typeface="Wingdings" pitchFamily="2" charset="2"/>
              <a:buNone/>
            </a:pPr>
            <a:r>
              <a:rPr lang="en-US" dirty="0"/>
              <a:t>    STREET VARCHAR2(25),CITY VARCHAR2(25),STATE VARCHAR2(20));</a:t>
            </a:r>
          </a:p>
          <a:p>
            <a:pPr>
              <a:lnSpc>
                <a:spcPct val="90000"/>
              </a:lnSpc>
              <a:buFont typeface="Wingdings" pitchFamily="2" charset="2"/>
              <a:buNone/>
            </a:pPr>
            <a:r>
              <a:rPr lang="en-US" dirty="0"/>
              <a:t>/</a:t>
            </a:r>
          </a:p>
          <a:p>
            <a:pPr>
              <a:lnSpc>
                <a:spcPct val="90000"/>
              </a:lnSpc>
              <a:buFont typeface="Wingdings" pitchFamily="2" charset="2"/>
              <a:buChar char="Ø"/>
            </a:pPr>
            <a:r>
              <a:rPr lang="en-US" dirty="0"/>
              <a:t>Above command creates address_type object data type.</a:t>
            </a:r>
          </a:p>
          <a:p>
            <a:pPr>
              <a:lnSpc>
                <a:spcPct val="90000"/>
              </a:lnSpc>
              <a:buFont typeface="Wingdings" pitchFamily="2" charset="2"/>
              <a:buChar char="Ø"/>
            </a:pPr>
            <a:r>
              <a:rPr lang="en-US" dirty="0"/>
              <a:t>It is user defined data type</a:t>
            </a:r>
          </a:p>
          <a:p>
            <a:pPr>
              <a:lnSpc>
                <a:spcPct val="90000"/>
              </a:lnSpc>
              <a:buFont typeface="Wingdings" pitchFamily="2" charset="2"/>
              <a:buChar char="Ø"/>
            </a:pPr>
            <a:r>
              <a:rPr lang="en-US" dirty="0"/>
              <a:t>Available in USER_TYPES , USER_TYPE_ATTRS</a:t>
            </a:r>
          </a:p>
          <a:p>
            <a:pPr>
              <a:lnSpc>
                <a:spcPct val="90000"/>
              </a:lnSpc>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Object  values</a:t>
            </a:r>
            <a:endParaRPr lang="en-US" dirty="0"/>
          </a:p>
        </p:txBody>
      </p:sp>
      <p:sp>
        <p:nvSpPr>
          <p:cNvPr id="3" name="Content Placeholder 2"/>
          <p:cNvSpPr>
            <a:spLocks noGrp="1"/>
          </p:cNvSpPr>
          <p:nvPr>
            <p:ph idx="1"/>
          </p:nvPr>
        </p:nvSpPr>
        <p:spPr>
          <a:xfrm>
            <a:off x="304803" y="1262573"/>
            <a:ext cx="8539164" cy="1938992"/>
          </a:xfrm>
        </p:spPr>
        <p:txBody>
          <a:bodyPr/>
          <a:lstStyle/>
          <a:p>
            <a:r>
              <a:rPr lang="en-US" dirty="0"/>
              <a:t>Like C++, Oracle provides built-in constructors for values of a declared type, and these constructors bear the name of the type. </a:t>
            </a:r>
            <a:endParaRPr lang="en-US" dirty="0" smtClean="0"/>
          </a:p>
          <a:p>
            <a:endParaRPr lang="en-US" b="1" dirty="0"/>
          </a:p>
          <a:p>
            <a:r>
              <a:rPr lang="en-US" dirty="0"/>
              <a:t>Thus, a value of type </a:t>
            </a:r>
            <a:r>
              <a:rPr lang="en-US" dirty="0" smtClean="0"/>
              <a:t>address_type </a:t>
            </a:r>
            <a:r>
              <a:rPr lang="en-US" dirty="0"/>
              <a:t>is formed by the word </a:t>
            </a:r>
            <a:r>
              <a:rPr lang="en-US" dirty="0" smtClean="0"/>
              <a:t>address_type </a:t>
            </a:r>
            <a:r>
              <a:rPr lang="en-US" dirty="0"/>
              <a:t>and a parenthesized list of appropriate values. </a:t>
            </a:r>
            <a:endParaRPr lang="en-US" b="1" dirty="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Using object type</a:t>
            </a:r>
          </a:p>
        </p:txBody>
      </p:sp>
      <p:sp>
        <p:nvSpPr>
          <p:cNvPr id="13315" name="Rectangle 3"/>
          <p:cNvSpPr>
            <a:spLocks noGrp="1" noChangeArrowheads="1"/>
          </p:cNvSpPr>
          <p:nvPr>
            <p:ph type="body" idx="1"/>
          </p:nvPr>
        </p:nvSpPr>
        <p:spPr/>
        <p:txBody>
          <a:bodyPr/>
          <a:lstStyle/>
          <a:p>
            <a:r>
              <a:rPr lang="en-US" sz="2800" dirty="0"/>
              <a:t>Create table customer(</a:t>
            </a:r>
            <a:r>
              <a:rPr lang="en-US" sz="2800" dirty="0" err="1"/>
              <a:t>cno</a:t>
            </a:r>
            <a:r>
              <a:rPr lang="en-US" sz="2800" dirty="0"/>
              <a:t> number(3),</a:t>
            </a:r>
          </a:p>
          <a:p>
            <a:pPr>
              <a:buFont typeface="Wingdings" pitchFamily="2" charset="2"/>
              <a:buNone/>
            </a:pPr>
            <a:r>
              <a:rPr lang="en-US" sz="2800" dirty="0" err="1"/>
              <a:t>Cname</a:t>
            </a:r>
            <a:r>
              <a:rPr lang="en-US" sz="2800" dirty="0"/>
              <a:t> varchar2(15), address address_type);</a:t>
            </a:r>
          </a:p>
          <a:p>
            <a:r>
              <a:rPr lang="en-US" sz="2800" dirty="0"/>
              <a:t>Insert into customer values(101,’Anand’,</a:t>
            </a:r>
          </a:p>
          <a:p>
            <a:pPr>
              <a:buFont typeface="Wingdings" pitchFamily="2" charset="2"/>
              <a:buNone/>
            </a:pPr>
            <a:r>
              <a:rPr lang="en-US" sz="2800" dirty="0"/>
              <a:t>Address_type(‘</a:t>
            </a:r>
            <a:r>
              <a:rPr lang="en-US" sz="2800" dirty="0" err="1"/>
              <a:t>Tarnaka’,’Hyderabad’,’AP</a:t>
            </a:r>
            <a:r>
              <a:rPr lang="en-US" sz="2800" dirty="0"/>
              <a:t>’));</a:t>
            </a:r>
          </a:p>
          <a:p>
            <a:r>
              <a:rPr lang="en-US" sz="2800" dirty="0"/>
              <a:t>UPDATE CUSTOMER SET ADDRESS = ADDRESS_TYPE('12-10','GHFG','HYD') WHERE CNO = 101;</a:t>
            </a:r>
          </a:p>
          <a:p>
            <a:r>
              <a:rPr lang="en-US" sz="2800" dirty="0"/>
              <a:t>select </a:t>
            </a:r>
            <a:r>
              <a:rPr lang="en-US" sz="2800" dirty="0" err="1"/>
              <a:t>cust.address.city</a:t>
            </a:r>
            <a:r>
              <a:rPr lang="en-US" sz="2800" dirty="0"/>
              <a:t> from customer </a:t>
            </a:r>
            <a:r>
              <a:rPr lang="en-US" sz="2800" dirty="0" err="1"/>
              <a:t>cust</a:t>
            </a:r>
            <a:r>
              <a:rPr lang="en-US" sz="2800"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1805</TotalTime>
  <Words>698</Words>
  <Application>Microsoft Office PowerPoint</Application>
  <PresentationFormat>On-screen Show (4:3)</PresentationFormat>
  <Paragraphs>134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Satyam Corporate Template</vt:lpstr>
      <vt:lpstr>objects</vt:lpstr>
      <vt:lpstr>Agenda</vt:lpstr>
      <vt:lpstr>What is an Object</vt:lpstr>
      <vt:lpstr>Comparison of  relational, and O-R Databases</vt:lpstr>
      <vt:lpstr>Object and Object Instances</vt:lpstr>
      <vt:lpstr>Object Instances</vt:lpstr>
      <vt:lpstr>Creating Objects</vt:lpstr>
      <vt:lpstr>Constructing Object  values</vt:lpstr>
      <vt:lpstr>Using object type</vt:lpstr>
      <vt:lpstr>Using PL/SQL</vt:lpstr>
      <vt:lpstr>Using PL/SQL</vt:lpstr>
      <vt:lpstr>Declaring Methods</vt:lpstr>
      <vt:lpstr>Example</vt:lpstr>
      <vt:lpstr>CLAUSES</vt:lpstr>
      <vt:lpstr>Example</vt:lpstr>
      <vt:lpstr>Alter – state of object type</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Satyam Powerpoint Template</dc:title>
  <dc:creator>Satyam</dc:creator>
  <cp:lastModifiedBy>satyam</cp:lastModifiedBy>
  <cp:revision>407</cp:revision>
  <dcterms:created xsi:type="dcterms:W3CDTF">2008-12-11T11:38:48Z</dcterms:created>
  <dcterms:modified xsi:type="dcterms:W3CDTF">2011-01-09T15:09:13Z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