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2" autoAdjust="0"/>
    <p:restoredTop sz="94637" autoAdjust="0"/>
  </p:normalViewPr>
  <p:slideViewPr>
    <p:cSldViewPr snapToGrid="0" showGuides="1">
      <p:cViewPr varScale="1">
        <p:scale>
          <a:sx n="70" d="100"/>
          <a:sy n="70" d="100"/>
        </p:scale>
        <p:origin x="-576" y="-108"/>
      </p:cViewPr>
      <p:guideLst>
        <p:guide orient="horz"/>
        <p:guide orient="horz" pos="3946"/>
        <p:guide orient="horz" pos="4319"/>
        <p:guide pos="5565"/>
        <p:guide pos="202"/>
        <p:guide pos="510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6" d="100"/>
          <a:sy n="56" d="100"/>
        </p:scale>
        <p:origin x="-181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9/20/2009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descr="PPT.jpg"/>
          <p:cNvPicPr>
            <a:picLocks noChangeAspect="1"/>
          </p:cNvPicPr>
          <p:nvPr userDrawn="1"/>
        </p:nvPicPr>
        <p:blipFill>
          <a:blip r:embed="rId2" cstate="screen"/>
          <a:stretch>
            <a:fillRect/>
          </a:stretch>
        </p:blipFill>
        <p:spPr>
          <a:xfrm>
            <a:off x="0" y="0"/>
            <a:ext cx="9144000" cy="6858000"/>
          </a:xfrm>
          <a:prstGeom prst="rect">
            <a:avLst/>
          </a:prstGeom>
        </p:spPr>
      </p:pic>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22" name="TextBox 20"/>
          <p:cNvSpPr txBox="1">
            <a:spLocks noChangeArrowheads="1"/>
          </p:cNvSpPr>
          <p:nvPr userDrawn="1"/>
        </p:nvSpPr>
        <p:spPr bwMode="auto">
          <a:xfrm>
            <a:off x="304799" y="6662738"/>
            <a:ext cx="714375" cy="123825"/>
          </a:xfrm>
          <a:prstGeom prst="rect">
            <a:avLst/>
          </a:prstGeom>
          <a:noFill/>
          <a:ln w="9525">
            <a:noFill/>
            <a:miter lim="800000"/>
            <a:headEnd/>
            <a:tailEnd/>
          </a:ln>
        </p:spPr>
        <p:txBody>
          <a:bodyPr lIns="0" tIns="0" rIns="0" bIns="0">
            <a:spAutoFit/>
          </a:bodyPr>
          <a:lstStyle/>
          <a:p>
            <a:pPr marL="0" algn="l" defTabSz="914400" rtl="0" eaLnBrk="1" latinLnBrk="0" hangingPunct="1">
              <a:defRPr/>
            </a:pPr>
            <a:r>
              <a:rPr lang="en-US" sz="800" kern="1200" dirty="0">
                <a:solidFill>
                  <a:schemeClr val="bg2"/>
                </a:solidFill>
                <a:latin typeface="+mn-lt"/>
                <a:ea typeface="+mn-ea"/>
                <a:cs typeface="+mn-cs"/>
              </a:rPr>
              <a:t>© Satyam </a:t>
            </a:r>
            <a:r>
              <a:rPr lang="en-US" sz="800" kern="1200" dirty="0" smtClean="0">
                <a:solidFill>
                  <a:schemeClr val="bg2"/>
                </a:solidFill>
                <a:latin typeface="+mn-lt"/>
                <a:ea typeface="+mn-ea"/>
                <a:cs typeface="+mn-cs"/>
              </a:rPr>
              <a:t>2009</a:t>
            </a:r>
            <a:endParaRPr lang="en-US" sz="800" kern="1200" dirty="0">
              <a:solidFill>
                <a:schemeClr val="bg2"/>
              </a:solidFill>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6" name="Picture 5" descr="PPT.jpg"/>
          <p:cNvPicPr>
            <a:picLocks noChangeAspect="1"/>
          </p:cNvPicPr>
          <p:nvPr userDrawn="1"/>
        </p:nvPicPr>
        <p:blipFill>
          <a:blip r:embed="rId2" cstate="screen"/>
          <a:stretch>
            <a:fillRect/>
          </a:stretch>
        </p:blipFill>
        <p:spPr>
          <a:xfrm>
            <a:off x="0" y="0"/>
            <a:ext cx="9144000" cy="6858000"/>
          </a:xfrm>
          <a:prstGeom prst="rect">
            <a:avLst/>
          </a:prstGeom>
        </p:spPr>
      </p:pic>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1333698"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l">
              <a:spcBef>
                <a:spcPts val="600"/>
              </a:spcBef>
            </a:pPr>
            <a:r>
              <a:rPr lang="en-US" sz="900" b="1" dirty="0" smtClean="0">
                <a:solidFill>
                  <a:schemeClr val="bg2"/>
                </a:solidFill>
              </a:rPr>
              <a:t>Safe Harbor</a:t>
            </a:r>
          </a:p>
          <a:p>
            <a:pPr algn="l">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8400"/>
            <a:ext cx="21336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a:prstGeom prst="rect">
            <a:avLst/>
          </a:prstGeom>
        </p:spPr>
        <p:txBody>
          <a:bodyPr/>
          <a:lstStyle>
            <a:lvl1pPr>
              <a:defRPr/>
            </a:lvl1pPr>
          </a:lstStyle>
          <a:p>
            <a:fld id="{97C01F37-BB44-4FE5-8A87-0D17EF9A14B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95800"/>
          </a:xfrm>
        </p:spPr>
        <p:txBody>
          <a:bodyPr/>
          <a:lstStyle/>
          <a:p>
            <a:endParaRPr lang="en-US"/>
          </a:p>
        </p:txBody>
      </p:sp>
      <p:sp>
        <p:nvSpPr>
          <p:cNvPr id="4" name="Date Placeholder 3"/>
          <p:cNvSpPr>
            <a:spLocks noGrp="1"/>
          </p:cNvSpPr>
          <p:nvPr>
            <p:ph type="dt" sz="half" idx="10"/>
          </p:nvPr>
        </p:nvSpPr>
        <p:spPr>
          <a:xfrm>
            <a:off x="457200" y="6248400"/>
            <a:ext cx="21336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a:prstGeom prst="rect">
            <a:avLst/>
          </a:prstGeom>
        </p:spPr>
        <p:txBody>
          <a:bodyPr/>
          <a:lstStyle>
            <a:lvl1pPr>
              <a:defRPr/>
            </a:lvl1pPr>
          </a:lstStyle>
          <a:p>
            <a:fld id="{F8AD3C29-6B80-43DC-A908-12EC1387AF0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8400"/>
            <a:ext cx="2133600" cy="4572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6553200" y="6248400"/>
            <a:ext cx="2133600" cy="457200"/>
          </a:xfrm>
          <a:prstGeom prst="rect">
            <a:avLst/>
          </a:prstGeom>
        </p:spPr>
        <p:txBody>
          <a:bodyPr/>
          <a:lstStyle>
            <a:lvl1pPr>
              <a:defRPr/>
            </a:lvl1pPr>
          </a:lstStyle>
          <a:p>
            <a:fld id="{69959287-8FA7-4EBD-96DD-7865EF9A21A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9" name="TextBox 20"/>
          <p:cNvSpPr txBox="1">
            <a:spLocks noChangeArrowheads="1"/>
          </p:cNvSpPr>
          <p:nvPr userDrawn="1"/>
        </p:nvSpPr>
        <p:spPr bwMode="auto">
          <a:xfrm>
            <a:off x="304799" y="6662738"/>
            <a:ext cx="714375" cy="123825"/>
          </a:xfrm>
          <a:prstGeom prst="rect">
            <a:avLst/>
          </a:prstGeom>
          <a:noFill/>
          <a:ln w="9525">
            <a:noFill/>
            <a:miter lim="800000"/>
            <a:headEnd/>
            <a:tailEnd/>
          </a:ln>
        </p:spPr>
        <p:txBody>
          <a:bodyPr lIns="0" tIns="0" rIns="0" bIns="0">
            <a:spAutoFit/>
          </a:bodyPr>
          <a:lstStyle/>
          <a:p>
            <a:pPr algn="l">
              <a:defRPr/>
            </a:pPr>
            <a:r>
              <a:rPr lang="en-US" sz="800" dirty="0">
                <a:solidFill>
                  <a:schemeClr val="bg2"/>
                </a:solidFill>
              </a:rPr>
              <a:t>© Satyam </a:t>
            </a:r>
            <a:r>
              <a:rPr lang="en-US" sz="800" dirty="0" smtClean="0">
                <a:solidFill>
                  <a:schemeClr val="bg2"/>
                </a:solidFill>
              </a:rPr>
              <a:t>2009</a:t>
            </a:r>
            <a:endParaRPr lang="en-US" sz="800" dirty="0">
              <a:solidFill>
                <a:schemeClr val="bg2"/>
              </a:solidFill>
            </a:endParaRPr>
          </a:p>
        </p:txBody>
      </p:sp>
      <p:sp>
        <p:nvSpPr>
          <p:cNvPr id="10" name="Slide Number Placeholder 5"/>
          <p:cNvSpPr txBox="1">
            <a:spLocks/>
          </p:cNvSpPr>
          <p:nvPr userDrawn="1"/>
        </p:nvSpPr>
        <p:spPr bwMode="auto">
          <a:xfrm>
            <a:off x="4509483" y="6662738"/>
            <a:ext cx="125034" cy="123111"/>
          </a:xfrm>
          <a:prstGeom prst="rect">
            <a:avLst/>
          </a:prstGeom>
          <a:noFill/>
          <a:ln w="9525">
            <a:noFill/>
            <a:miter lim="800000"/>
            <a:headEnd/>
            <a:tailEnd/>
          </a:ln>
        </p:spPr>
        <p:txBody>
          <a:bodyPr wrap="none" lIns="0" tIns="0" rIns="0" bIns="0" anchor="ctr">
            <a:spAutoFit/>
          </a:bodyPr>
          <a:lstStyle/>
          <a:p>
            <a:pPr algn="ctr">
              <a:defRPr/>
            </a:pPr>
            <a:fld id="{6856ECDB-1CEE-4F69-ADCA-557460F2116E}" type="slidenum">
              <a:rPr lang="en-US" sz="800">
                <a:solidFill>
                  <a:schemeClr val="bg2"/>
                </a:solidFill>
              </a:rPr>
              <a:pPr algn="ctr">
                <a:defRPr/>
              </a:pPr>
              <a:t>‹#›</a:t>
            </a:fld>
            <a:endParaRPr lang="en-US" sz="800" dirty="0">
              <a:solidFill>
                <a:schemeClr val="bg2"/>
              </a:solidFill>
            </a:endParaRPr>
          </a:p>
        </p:txBody>
      </p:sp>
      <p:pic>
        <p:nvPicPr>
          <p:cNvPr id="35" name="Picture 34" descr="PPT.jpg"/>
          <p:cNvPicPr>
            <a:picLocks noChangeAspect="1"/>
          </p:cNvPicPr>
          <p:nvPr userDrawn="1"/>
        </p:nvPicPr>
        <p:blipFill>
          <a:blip r:embed="rId11" cstate="screen"/>
          <a:srcRect/>
          <a:stretch>
            <a:fillRect/>
          </a:stretch>
        </p:blipFill>
        <p:spPr>
          <a:xfrm>
            <a:off x="6719888" y="104040"/>
            <a:ext cx="2133600" cy="304800"/>
          </a:xfrm>
          <a:prstGeom prst="rect">
            <a:avLst/>
          </a:prstGeom>
        </p:spPr>
      </p:pic>
      <p:pic>
        <p:nvPicPr>
          <p:cNvPr id="36" name="Picture 35" descr="PPT.jpg"/>
          <p:cNvPicPr>
            <a:picLocks noChangeAspect="1"/>
          </p:cNvPicPr>
          <p:nvPr userDrawn="1"/>
        </p:nvPicPr>
        <p:blipFill>
          <a:blip r:embed="rId12" cstate="screen"/>
          <a:srcRect/>
          <a:stretch>
            <a:fillRect/>
          </a:stretch>
        </p:blipFill>
        <p:spPr>
          <a:xfrm>
            <a:off x="7371470" y="6183380"/>
            <a:ext cx="1772529" cy="67461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 id="2147483660" r:id="rId8"/>
    <p:sldLayoutId id="2147483661" r:id="rId9"/>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a:t>COLLECTIONS</a:t>
            </a:r>
          </a:p>
        </p:txBody>
      </p:sp>
      <p:sp>
        <p:nvSpPr>
          <p:cNvPr id="5123" name="Rectangle 3"/>
          <p:cNvSpPr>
            <a:spLocks noGrp="1" noChangeArrowheads="1"/>
          </p:cNvSpPr>
          <p:nvPr>
            <p:ph type="subTitle" idx="1"/>
          </p:nvPr>
        </p:nvSpPr>
        <p:spPr/>
        <p:txBody>
          <a:bodyPr/>
          <a:lstStyle/>
          <a:p>
            <a:r>
              <a:rPr lang="en-US"/>
              <a:t>PL/SQL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EXAMPLE</a:t>
            </a:r>
          </a:p>
        </p:txBody>
      </p:sp>
      <p:sp>
        <p:nvSpPr>
          <p:cNvPr id="56323" name="Rectangle 3"/>
          <p:cNvSpPr>
            <a:spLocks noGrp="1" noChangeArrowheads="1"/>
          </p:cNvSpPr>
          <p:nvPr>
            <p:ph type="body" idx="1"/>
          </p:nvPr>
        </p:nvSpPr>
        <p:spPr>
          <a:xfrm>
            <a:off x="304799" y="1262568"/>
            <a:ext cx="8539164" cy="3490186"/>
          </a:xfrm>
        </p:spPr>
        <p:txBody>
          <a:bodyPr/>
          <a:lstStyle/>
          <a:p>
            <a:pPr>
              <a:lnSpc>
                <a:spcPct val="90000"/>
              </a:lnSpc>
            </a:pPr>
            <a:r>
              <a:rPr lang="en-US" sz="2800" dirty="0"/>
              <a:t>declare</a:t>
            </a:r>
          </a:p>
          <a:p>
            <a:pPr>
              <a:lnSpc>
                <a:spcPct val="90000"/>
              </a:lnSpc>
            </a:pPr>
            <a:r>
              <a:rPr lang="en-US" sz="2800" dirty="0"/>
              <a:t>    ph </a:t>
            </a:r>
            <a:r>
              <a:rPr lang="en-US" sz="2800" dirty="0" err="1" smtClean="0"/>
              <a:t>phones_array</a:t>
            </a:r>
            <a:r>
              <a:rPr lang="en-US" sz="2800" dirty="0"/>
              <a:t>;</a:t>
            </a:r>
          </a:p>
          <a:p>
            <a:pPr>
              <a:lnSpc>
                <a:spcPct val="90000"/>
              </a:lnSpc>
            </a:pPr>
            <a:r>
              <a:rPr lang="en-US" sz="2800" dirty="0"/>
              <a:t>   X NUMBER;</a:t>
            </a:r>
          </a:p>
          <a:p>
            <a:pPr>
              <a:lnSpc>
                <a:spcPct val="90000"/>
              </a:lnSpc>
            </a:pPr>
            <a:r>
              <a:rPr lang="en-US" sz="2800" dirty="0"/>
              <a:t>begin</a:t>
            </a:r>
          </a:p>
          <a:p>
            <a:pPr>
              <a:lnSpc>
                <a:spcPct val="90000"/>
              </a:lnSpc>
            </a:pPr>
            <a:r>
              <a:rPr lang="en-US" sz="2800" dirty="0"/>
              <a:t>    select phone into ph from customer WHERE CNO=101;</a:t>
            </a:r>
          </a:p>
          <a:p>
            <a:pPr>
              <a:lnSpc>
                <a:spcPct val="90000"/>
              </a:lnSpc>
            </a:pPr>
            <a:r>
              <a:rPr lang="en-US" sz="2800" dirty="0"/>
              <a:t>X := PH(PH.PRIOR(PH.LAST));</a:t>
            </a:r>
          </a:p>
          <a:p>
            <a:pPr>
              <a:lnSpc>
                <a:spcPct val="90000"/>
              </a:lnSpc>
            </a:pPr>
            <a:r>
              <a:rPr lang="en-US" sz="2800" dirty="0"/>
              <a:t>DBMS_OUTPUT.PUT_LINE(X);</a:t>
            </a:r>
          </a:p>
          <a:p>
            <a:pPr>
              <a:lnSpc>
                <a:spcPct val="90000"/>
              </a:lnSpc>
            </a:pPr>
            <a:r>
              <a:rPr lang="en-US" sz="2800" dirty="0"/>
              <a:t>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EXAMPLE</a:t>
            </a:r>
          </a:p>
        </p:txBody>
      </p:sp>
      <p:sp>
        <p:nvSpPr>
          <p:cNvPr id="57347" name="Rectangle 3"/>
          <p:cNvSpPr>
            <a:spLocks noGrp="1" noChangeArrowheads="1"/>
          </p:cNvSpPr>
          <p:nvPr>
            <p:ph type="body" idx="1"/>
          </p:nvPr>
        </p:nvSpPr>
        <p:spPr>
          <a:xfrm>
            <a:off x="304799" y="1262568"/>
            <a:ext cx="8539164" cy="3490186"/>
          </a:xfrm>
        </p:spPr>
        <p:txBody>
          <a:bodyPr/>
          <a:lstStyle/>
          <a:p>
            <a:pPr>
              <a:lnSpc>
                <a:spcPct val="90000"/>
              </a:lnSpc>
            </a:pPr>
            <a:r>
              <a:rPr lang="en-US" sz="2800" dirty="0"/>
              <a:t>declare</a:t>
            </a:r>
          </a:p>
          <a:p>
            <a:pPr>
              <a:lnSpc>
                <a:spcPct val="90000"/>
              </a:lnSpc>
            </a:pPr>
            <a:r>
              <a:rPr lang="en-US" sz="2800" dirty="0"/>
              <a:t>    ph </a:t>
            </a:r>
            <a:r>
              <a:rPr lang="en-US" sz="2800" dirty="0" err="1" smtClean="0"/>
              <a:t>phones_array</a:t>
            </a:r>
            <a:r>
              <a:rPr lang="en-US" sz="2800" dirty="0"/>
              <a:t>;</a:t>
            </a:r>
          </a:p>
          <a:p>
            <a:pPr>
              <a:lnSpc>
                <a:spcPct val="90000"/>
              </a:lnSpc>
            </a:pPr>
            <a:r>
              <a:rPr lang="en-US" sz="2800" dirty="0"/>
              <a:t>   X NUMBER;</a:t>
            </a:r>
          </a:p>
          <a:p>
            <a:pPr>
              <a:lnSpc>
                <a:spcPct val="90000"/>
              </a:lnSpc>
            </a:pPr>
            <a:r>
              <a:rPr lang="en-US" sz="2800" dirty="0"/>
              <a:t>begin</a:t>
            </a:r>
          </a:p>
          <a:p>
            <a:pPr>
              <a:lnSpc>
                <a:spcPct val="90000"/>
              </a:lnSpc>
            </a:pPr>
            <a:r>
              <a:rPr lang="en-US" sz="2800" dirty="0"/>
              <a:t>    select phone into ph from customer WHERE CNO=101;</a:t>
            </a:r>
          </a:p>
          <a:p>
            <a:pPr>
              <a:lnSpc>
                <a:spcPct val="90000"/>
              </a:lnSpc>
            </a:pPr>
            <a:r>
              <a:rPr lang="en-US" sz="2800" dirty="0"/>
              <a:t>X := PH(PH.NEXT(PH.FIRST));</a:t>
            </a:r>
          </a:p>
          <a:p>
            <a:pPr>
              <a:lnSpc>
                <a:spcPct val="90000"/>
              </a:lnSpc>
            </a:pPr>
            <a:r>
              <a:rPr lang="en-US" sz="2800" dirty="0"/>
              <a:t>DBMS_OUTPUT.PUT_LINE(X);</a:t>
            </a:r>
          </a:p>
          <a:p>
            <a:pPr>
              <a:lnSpc>
                <a:spcPct val="90000"/>
              </a:lnSpc>
            </a:pPr>
            <a:r>
              <a:rPr lang="en-US" sz="2800" dirty="0"/>
              <a:t>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EXAMPLE</a:t>
            </a:r>
          </a:p>
        </p:txBody>
      </p:sp>
      <p:sp>
        <p:nvSpPr>
          <p:cNvPr id="58371" name="Rectangle 3"/>
          <p:cNvSpPr>
            <a:spLocks noGrp="1" noChangeArrowheads="1"/>
          </p:cNvSpPr>
          <p:nvPr>
            <p:ph type="body" idx="1"/>
          </p:nvPr>
        </p:nvSpPr>
        <p:spPr>
          <a:xfrm>
            <a:off x="304799" y="1262568"/>
            <a:ext cx="8539164" cy="3490186"/>
          </a:xfrm>
        </p:spPr>
        <p:txBody>
          <a:bodyPr/>
          <a:lstStyle/>
          <a:p>
            <a:pPr>
              <a:lnSpc>
                <a:spcPct val="90000"/>
              </a:lnSpc>
            </a:pPr>
            <a:r>
              <a:rPr lang="en-US" sz="2800" dirty="0"/>
              <a:t>declare</a:t>
            </a:r>
          </a:p>
          <a:p>
            <a:pPr>
              <a:lnSpc>
                <a:spcPct val="90000"/>
              </a:lnSpc>
            </a:pPr>
            <a:r>
              <a:rPr lang="en-US" sz="2800" dirty="0"/>
              <a:t>    ph </a:t>
            </a:r>
            <a:r>
              <a:rPr lang="en-US" sz="2800" dirty="0" err="1" smtClean="0"/>
              <a:t>phones_array</a:t>
            </a:r>
            <a:r>
              <a:rPr lang="en-US" sz="2800" dirty="0"/>
              <a:t>;</a:t>
            </a:r>
          </a:p>
          <a:p>
            <a:pPr>
              <a:lnSpc>
                <a:spcPct val="90000"/>
              </a:lnSpc>
            </a:pPr>
            <a:r>
              <a:rPr lang="en-US" sz="2800" dirty="0"/>
              <a:t>   X NUMBER;</a:t>
            </a:r>
          </a:p>
          <a:p>
            <a:pPr>
              <a:lnSpc>
                <a:spcPct val="90000"/>
              </a:lnSpc>
            </a:pPr>
            <a:r>
              <a:rPr lang="en-US" sz="2800" dirty="0"/>
              <a:t>begin</a:t>
            </a:r>
          </a:p>
          <a:p>
            <a:pPr>
              <a:lnSpc>
                <a:spcPct val="90000"/>
              </a:lnSpc>
            </a:pPr>
            <a:r>
              <a:rPr lang="en-US" sz="2800" dirty="0"/>
              <a:t>    select phone into ph from customer WHERE CNO=101;</a:t>
            </a:r>
          </a:p>
          <a:p>
            <a:pPr>
              <a:lnSpc>
                <a:spcPct val="90000"/>
              </a:lnSpc>
            </a:pPr>
            <a:r>
              <a:rPr lang="en-US" sz="2800" dirty="0"/>
              <a:t>X := PH(PH.PRIOR(PH.NEXT(PH.FIRST)));</a:t>
            </a:r>
          </a:p>
          <a:p>
            <a:pPr>
              <a:lnSpc>
                <a:spcPct val="90000"/>
              </a:lnSpc>
            </a:pPr>
            <a:r>
              <a:rPr lang="en-US" sz="2800" dirty="0"/>
              <a:t>DBMS_OUTPUT.PUT_LINE(X);</a:t>
            </a:r>
          </a:p>
          <a:p>
            <a:pPr>
              <a:lnSpc>
                <a:spcPct val="90000"/>
              </a:lnSpc>
            </a:pPr>
            <a:r>
              <a:rPr lang="en-US" sz="2800" dirty="0"/>
              <a:t>end;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Nested Tables</a:t>
            </a:r>
          </a:p>
        </p:txBody>
      </p:sp>
      <p:sp>
        <p:nvSpPr>
          <p:cNvPr id="59395" name="Rectangle 3"/>
          <p:cNvSpPr>
            <a:spLocks noGrp="1" noChangeArrowheads="1"/>
          </p:cNvSpPr>
          <p:nvPr>
            <p:ph type="body" idx="1"/>
          </p:nvPr>
        </p:nvSpPr>
        <p:spPr/>
        <p:txBody>
          <a:bodyPr/>
          <a:lstStyle/>
          <a:p>
            <a:r>
              <a:rPr lang="en-US"/>
              <a:t>It is useful for data models requiring referential integrity and is suitable for master detail and one to many relationship.</a:t>
            </a:r>
          </a:p>
          <a:p>
            <a:pPr>
              <a:buFontTx/>
              <a:buNone/>
            </a:pPr>
            <a:endParaRPr lang="en-US"/>
          </a:p>
          <a:p>
            <a:r>
              <a:rPr lang="en-US"/>
              <a:t>A Nested Table is a database table which stores data in it, that cannot be accessed directly.</a:t>
            </a:r>
          </a:p>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r>
              <a:rPr lang="en-US"/>
              <a:t>Example</a:t>
            </a:r>
          </a:p>
        </p:txBody>
      </p:sp>
      <p:graphicFrame>
        <p:nvGraphicFramePr>
          <p:cNvPr id="14419" name="Group 83"/>
          <p:cNvGraphicFramePr>
            <a:graphicFrameLocks noGrp="1"/>
          </p:cNvGraphicFramePr>
          <p:nvPr>
            <p:ph idx="1"/>
          </p:nvPr>
        </p:nvGraphicFramePr>
        <p:xfrm>
          <a:off x="457200" y="1600200"/>
          <a:ext cx="7419975" cy="871539"/>
        </p:xfrm>
        <a:graphic>
          <a:graphicData uri="http://schemas.openxmlformats.org/drawingml/2006/table">
            <a:tbl>
              <a:tblPr/>
              <a:tblGrid>
                <a:gridCol w="2000250"/>
                <a:gridCol w="2292350"/>
                <a:gridCol w="3127375"/>
              </a:tblGrid>
              <a:tr h="2905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200" b="0" i="0" u="none" strike="noStrike" cap="none" normalizeH="0" baseline="0" smtClean="0">
                          <a:ln>
                            <a:noFill/>
                          </a:ln>
                          <a:solidFill>
                            <a:schemeClr val="tx1"/>
                          </a:solidFill>
                          <a:effectLst/>
                          <a:latin typeface="Arial" charset="0"/>
                        </a:rPr>
                        <a:t>Student_No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200" b="0" i="0" u="none" strike="noStrike" cap="none" normalizeH="0" baseline="0" smtClean="0">
                          <a:ln>
                            <a:noFill/>
                          </a:ln>
                          <a:solidFill>
                            <a:schemeClr val="tx1"/>
                          </a:solidFill>
                          <a:effectLst/>
                          <a:latin typeface="Arial" charset="0"/>
                        </a:rPr>
                        <a:t>Student_Name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200" b="0" i="0" u="none" strike="noStrike" cap="none" normalizeH="0" baseline="0" smtClean="0">
                          <a:ln>
                            <a:noFill/>
                          </a:ln>
                          <a:solidFill>
                            <a:schemeClr val="tx1"/>
                          </a:solidFill>
                          <a:effectLst/>
                          <a:latin typeface="Arial" charset="0"/>
                        </a:rPr>
                        <a:t>Books_Issued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200" b="0" i="0" u="none" strike="noStrike" cap="none" normalizeH="0" baseline="0" smtClean="0">
                          <a:ln>
                            <a:noFill/>
                          </a:ln>
                          <a:solidFill>
                            <a:schemeClr val="tx1"/>
                          </a:solidFill>
                          <a:effectLst/>
                          <a:latin typeface="Arial" charset="0"/>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200" b="0" i="0" u="none" strike="noStrike" cap="none" normalizeH="0" baseline="0" smtClean="0">
                          <a:ln>
                            <a:noFill/>
                          </a:ln>
                          <a:solidFill>
                            <a:schemeClr val="tx1"/>
                          </a:solidFill>
                          <a:effectLst/>
                          <a:latin typeface="Arial" charset="0"/>
                        </a:rPr>
                        <a:t>Rajeev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200" b="0" i="0" u="none" strike="noStrike" cap="none" normalizeH="0" baseline="0" smtClean="0">
                          <a:ln>
                            <a:noFill/>
                          </a:ln>
                          <a:solidFill>
                            <a:schemeClr val="tx1"/>
                          </a:solidFill>
                          <a:effectLst/>
                          <a:latin typeface="Arial" charset="0"/>
                        </a:rPr>
                        <a:t>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200" b="0" i="0" u="none" strike="noStrike" cap="none" normalizeH="0" baseline="0" smtClean="0">
                          <a:ln>
                            <a:noFill/>
                          </a:ln>
                          <a:solidFill>
                            <a:schemeClr val="tx1"/>
                          </a:solidFill>
                          <a:effectLst/>
                          <a:latin typeface="Arial" charset="0"/>
                        </a:rPr>
                        <a:t>Ajay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507" name="Rectangle 171"/>
          <p:cNvSpPr>
            <a:spLocks noChangeArrowheads="1"/>
          </p:cNvSpPr>
          <p:nvPr/>
        </p:nvSpPr>
        <p:spPr bwMode="auto">
          <a:xfrm>
            <a:off x="2628900" y="2743200"/>
            <a:ext cx="892175" cy="0"/>
          </a:xfrm>
          <a:prstGeom prst="rect">
            <a:avLst/>
          </a:prstGeom>
          <a:noFill/>
          <a:ln w="9525">
            <a:noFill/>
            <a:miter lim="800000"/>
            <a:headEnd/>
            <a:tailEnd/>
          </a:ln>
          <a:effectLst/>
        </p:spPr>
        <p:txBody>
          <a:bodyPr wrap="none">
            <a:spAutoFit/>
          </a:bodyPr>
          <a:lstStyle/>
          <a:p>
            <a:endParaRPr lang="en-US"/>
          </a:p>
        </p:txBody>
      </p:sp>
      <p:sp>
        <p:nvSpPr>
          <p:cNvPr id="14517" name="Rectangle 181"/>
          <p:cNvSpPr>
            <a:spLocks noChangeArrowheads="1"/>
          </p:cNvSpPr>
          <p:nvPr/>
        </p:nvSpPr>
        <p:spPr bwMode="auto">
          <a:xfrm>
            <a:off x="2628900" y="2743200"/>
            <a:ext cx="892175" cy="0"/>
          </a:xfrm>
          <a:prstGeom prst="rect">
            <a:avLst/>
          </a:prstGeom>
          <a:noFill/>
          <a:ln w="9525">
            <a:noFill/>
            <a:miter lim="800000"/>
            <a:headEnd/>
            <a:tailEnd/>
          </a:ln>
          <a:effectLst/>
        </p:spPr>
        <p:txBody>
          <a:bodyPr wrap="none">
            <a:spAutoFit/>
          </a:bodyPr>
          <a:lstStyle/>
          <a:p>
            <a:endParaRPr lang="en-US"/>
          </a:p>
        </p:txBody>
      </p:sp>
      <p:graphicFrame>
        <p:nvGraphicFramePr>
          <p:cNvPr id="14600" name="Group 264"/>
          <p:cNvGraphicFramePr>
            <a:graphicFrameLocks noGrp="1"/>
          </p:cNvGraphicFramePr>
          <p:nvPr/>
        </p:nvGraphicFramePr>
        <p:xfrm>
          <a:off x="2667000" y="3810000"/>
          <a:ext cx="4640263" cy="1373190"/>
        </p:xfrm>
        <a:graphic>
          <a:graphicData uri="http://schemas.openxmlformats.org/drawingml/2006/table">
            <a:tbl>
              <a:tblPr/>
              <a:tblGrid>
                <a:gridCol w="892175"/>
                <a:gridCol w="1736725"/>
                <a:gridCol w="2011363"/>
              </a:tblGrid>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Book_No</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Book_title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Author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2111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ORACLE 8 UNLEASHED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LONELY</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2211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INTRO. TO ORA 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MC JOHN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2323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INTRO. TO VB 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RAMKUMAR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3022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PL/SQL PROG</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KEVIN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601" name="Line 265"/>
          <p:cNvSpPr>
            <a:spLocks noChangeShapeType="1"/>
          </p:cNvSpPr>
          <p:nvPr/>
        </p:nvSpPr>
        <p:spPr bwMode="auto">
          <a:xfrm>
            <a:off x="6858000" y="2057400"/>
            <a:ext cx="0" cy="1143000"/>
          </a:xfrm>
          <a:prstGeom prst="line">
            <a:avLst/>
          </a:prstGeom>
          <a:noFill/>
          <a:ln w="9525">
            <a:solidFill>
              <a:schemeClr val="tx1"/>
            </a:solidFill>
            <a:round/>
            <a:headEnd/>
            <a:tailEnd/>
          </a:ln>
          <a:effectLst/>
        </p:spPr>
        <p:txBody>
          <a:bodyPr/>
          <a:lstStyle/>
          <a:p>
            <a:endParaRPr lang="en-US"/>
          </a:p>
        </p:txBody>
      </p:sp>
      <p:sp>
        <p:nvSpPr>
          <p:cNvPr id="14602" name="Line 266"/>
          <p:cNvSpPr>
            <a:spLocks noChangeShapeType="1"/>
          </p:cNvSpPr>
          <p:nvPr/>
        </p:nvSpPr>
        <p:spPr bwMode="auto">
          <a:xfrm flipH="1">
            <a:off x="1905000" y="3200400"/>
            <a:ext cx="4953000" cy="0"/>
          </a:xfrm>
          <a:prstGeom prst="line">
            <a:avLst/>
          </a:prstGeom>
          <a:noFill/>
          <a:ln w="9525">
            <a:solidFill>
              <a:schemeClr val="tx1"/>
            </a:solidFill>
            <a:round/>
            <a:headEnd/>
            <a:tailEnd/>
          </a:ln>
          <a:effectLst/>
        </p:spPr>
        <p:txBody>
          <a:bodyPr/>
          <a:lstStyle/>
          <a:p>
            <a:endParaRPr lang="en-US"/>
          </a:p>
        </p:txBody>
      </p:sp>
      <p:sp>
        <p:nvSpPr>
          <p:cNvPr id="14603" name="Line 267"/>
          <p:cNvSpPr>
            <a:spLocks noChangeShapeType="1"/>
          </p:cNvSpPr>
          <p:nvPr/>
        </p:nvSpPr>
        <p:spPr bwMode="auto">
          <a:xfrm>
            <a:off x="1905000" y="3200400"/>
            <a:ext cx="0" cy="1066800"/>
          </a:xfrm>
          <a:prstGeom prst="line">
            <a:avLst/>
          </a:prstGeom>
          <a:noFill/>
          <a:ln w="9525">
            <a:solidFill>
              <a:schemeClr val="tx1"/>
            </a:solidFill>
            <a:round/>
            <a:headEnd/>
            <a:tailEnd/>
          </a:ln>
          <a:effectLst/>
        </p:spPr>
        <p:txBody>
          <a:bodyPr/>
          <a:lstStyle/>
          <a:p>
            <a:endParaRPr lang="en-US"/>
          </a:p>
        </p:txBody>
      </p:sp>
      <p:sp>
        <p:nvSpPr>
          <p:cNvPr id="14604" name="Line 268"/>
          <p:cNvSpPr>
            <a:spLocks noChangeShapeType="1"/>
          </p:cNvSpPr>
          <p:nvPr/>
        </p:nvSpPr>
        <p:spPr bwMode="auto">
          <a:xfrm>
            <a:off x="1905000" y="4267200"/>
            <a:ext cx="838200" cy="0"/>
          </a:xfrm>
          <a:prstGeom prst="line">
            <a:avLst/>
          </a:prstGeom>
          <a:noFill/>
          <a:ln w="9525">
            <a:solidFill>
              <a:schemeClr val="tx1"/>
            </a:solidFill>
            <a:round/>
            <a:headEnd/>
            <a:tailEnd type="triangle" w="med" len="med"/>
          </a:ln>
          <a:effectLst/>
        </p:spPr>
        <p:txBody>
          <a:bodyPr/>
          <a:lstStyle/>
          <a:p>
            <a:endParaRPr lang="en-US"/>
          </a:p>
        </p:txBody>
      </p:sp>
      <p:sp>
        <p:nvSpPr>
          <p:cNvPr id="14605" name="Line 269"/>
          <p:cNvSpPr>
            <a:spLocks noChangeShapeType="1"/>
          </p:cNvSpPr>
          <p:nvPr/>
        </p:nvSpPr>
        <p:spPr bwMode="auto">
          <a:xfrm>
            <a:off x="5562600" y="2286000"/>
            <a:ext cx="0" cy="609600"/>
          </a:xfrm>
          <a:prstGeom prst="line">
            <a:avLst/>
          </a:prstGeom>
          <a:noFill/>
          <a:ln w="9525">
            <a:solidFill>
              <a:schemeClr val="tx1"/>
            </a:solidFill>
            <a:round/>
            <a:headEnd/>
            <a:tailEnd/>
          </a:ln>
          <a:effectLst/>
        </p:spPr>
        <p:txBody>
          <a:bodyPr/>
          <a:lstStyle/>
          <a:p>
            <a:endParaRPr lang="en-US"/>
          </a:p>
        </p:txBody>
      </p:sp>
      <p:sp>
        <p:nvSpPr>
          <p:cNvPr id="14606" name="Line 270"/>
          <p:cNvSpPr>
            <a:spLocks noChangeShapeType="1"/>
          </p:cNvSpPr>
          <p:nvPr/>
        </p:nvSpPr>
        <p:spPr bwMode="auto">
          <a:xfrm flipH="1">
            <a:off x="1371600" y="2895600"/>
            <a:ext cx="4191000" cy="0"/>
          </a:xfrm>
          <a:prstGeom prst="line">
            <a:avLst/>
          </a:prstGeom>
          <a:noFill/>
          <a:ln w="9525">
            <a:solidFill>
              <a:schemeClr val="tx1"/>
            </a:solidFill>
            <a:round/>
            <a:headEnd/>
            <a:tailEnd/>
          </a:ln>
          <a:effectLst/>
        </p:spPr>
        <p:txBody>
          <a:bodyPr/>
          <a:lstStyle/>
          <a:p>
            <a:endParaRPr lang="en-US"/>
          </a:p>
        </p:txBody>
      </p:sp>
      <p:sp>
        <p:nvSpPr>
          <p:cNvPr id="14607" name="Line 271"/>
          <p:cNvSpPr>
            <a:spLocks noChangeShapeType="1"/>
          </p:cNvSpPr>
          <p:nvPr/>
        </p:nvSpPr>
        <p:spPr bwMode="auto">
          <a:xfrm>
            <a:off x="1371600" y="2895600"/>
            <a:ext cx="0" cy="1905000"/>
          </a:xfrm>
          <a:prstGeom prst="line">
            <a:avLst/>
          </a:prstGeom>
          <a:noFill/>
          <a:ln w="9525">
            <a:solidFill>
              <a:schemeClr val="tx1"/>
            </a:solidFill>
            <a:round/>
            <a:headEnd/>
            <a:tailEnd/>
          </a:ln>
          <a:effectLst/>
        </p:spPr>
        <p:txBody>
          <a:bodyPr/>
          <a:lstStyle/>
          <a:p>
            <a:endParaRPr lang="en-US"/>
          </a:p>
        </p:txBody>
      </p:sp>
      <p:sp>
        <p:nvSpPr>
          <p:cNvPr id="14608" name="Line 272"/>
          <p:cNvSpPr>
            <a:spLocks noChangeShapeType="1"/>
          </p:cNvSpPr>
          <p:nvPr/>
        </p:nvSpPr>
        <p:spPr bwMode="auto">
          <a:xfrm>
            <a:off x="1371600" y="4800600"/>
            <a:ext cx="13716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Nested Table	</a:t>
            </a:r>
          </a:p>
        </p:txBody>
      </p:sp>
      <p:sp>
        <p:nvSpPr>
          <p:cNvPr id="38915" name="Rectangle 3"/>
          <p:cNvSpPr>
            <a:spLocks noGrp="1" noChangeArrowheads="1"/>
          </p:cNvSpPr>
          <p:nvPr>
            <p:ph type="body" idx="1"/>
          </p:nvPr>
        </p:nvSpPr>
        <p:spPr/>
        <p:txBody>
          <a:bodyPr/>
          <a:lstStyle/>
          <a:p>
            <a:r>
              <a:rPr lang="en-US"/>
              <a:t>A Nested Table can be included in a table definition as one of the columns. That is why they are known as Nested Tables.</a:t>
            </a:r>
          </a:p>
          <a:p>
            <a:pPr>
              <a:buFontTx/>
              <a:buNone/>
            </a:pPr>
            <a:endParaRPr lang="en-US"/>
          </a:p>
          <a:p>
            <a:r>
              <a:rPr lang="en-US"/>
              <a:t>Nested Tables can be manipulated directly using SQL.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28600"/>
            <a:ext cx="8229600" cy="914400"/>
          </a:xfrm>
        </p:spPr>
        <p:txBody>
          <a:bodyPr/>
          <a:lstStyle/>
          <a:p>
            <a:r>
              <a:rPr lang="en-US"/>
              <a:t>Creating nested table</a:t>
            </a:r>
          </a:p>
        </p:txBody>
      </p:sp>
      <p:sp>
        <p:nvSpPr>
          <p:cNvPr id="39939" name="Rectangle 3"/>
          <p:cNvSpPr>
            <a:spLocks noGrp="1" noChangeArrowheads="1"/>
          </p:cNvSpPr>
          <p:nvPr>
            <p:ph type="body" idx="1"/>
          </p:nvPr>
        </p:nvSpPr>
        <p:spPr>
          <a:xfrm>
            <a:off x="381000" y="1295400"/>
            <a:ext cx="8229600" cy="4495800"/>
          </a:xfrm>
        </p:spPr>
        <p:txBody>
          <a:bodyPr/>
          <a:lstStyle/>
          <a:p>
            <a:r>
              <a:rPr lang="en-US"/>
              <a:t>SQL&gt; CREATE TYPE BOOKS_TYPE AS OBJECT ( BOOK_NO NUMBER(4),</a:t>
            </a:r>
          </a:p>
          <a:p>
            <a:pPr>
              <a:buFontTx/>
              <a:buNone/>
            </a:pPr>
            <a:r>
              <a:rPr lang="en-US"/>
              <a:t>        BOOK_TITLE VARCHAR2(20),</a:t>
            </a:r>
          </a:p>
          <a:p>
            <a:pPr>
              <a:buFontTx/>
              <a:buNone/>
            </a:pPr>
            <a:r>
              <a:rPr lang="en-US"/>
              <a:t>        AUTHOR VARCHAR2(20) );</a:t>
            </a:r>
          </a:p>
          <a:p>
            <a:pPr>
              <a:buFontTx/>
              <a:buNone/>
            </a:pPr>
            <a:endParaRPr lang="en-US"/>
          </a:p>
          <a:p>
            <a:pPr>
              <a:buFontTx/>
              <a:buNone/>
            </a:pPr>
            <a:r>
              <a:rPr lang="en-US"/>
              <a:t>SQL&gt; CREATE TYPE BOOKS AS TABLE</a:t>
            </a:r>
          </a:p>
          <a:p>
            <a:pPr>
              <a:buFontTx/>
              <a:buNone/>
            </a:pPr>
            <a:r>
              <a:rPr lang="en-US"/>
              <a:t>           OF BOOKS_TYPE;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CREATING NESTED TABLES</a:t>
            </a:r>
          </a:p>
        </p:txBody>
      </p:sp>
      <p:sp>
        <p:nvSpPr>
          <p:cNvPr id="40963" name="Rectangle 3"/>
          <p:cNvSpPr>
            <a:spLocks noGrp="1" noChangeArrowheads="1"/>
          </p:cNvSpPr>
          <p:nvPr>
            <p:ph type="body" idx="1"/>
          </p:nvPr>
        </p:nvSpPr>
        <p:spPr/>
        <p:txBody>
          <a:bodyPr/>
          <a:lstStyle/>
          <a:p>
            <a:r>
              <a:rPr lang="en-US"/>
              <a:t>Oracle will implicitly provide a default constructor to create a Nested Table instance with values or an empty Nested Table instance. An empty Nested Table is NOT NULL.</a:t>
            </a:r>
          </a:p>
          <a:p>
            <a:r>
              <a:rPr lang="en-US"/>
              <a:t>The Table Type is stored in the data dictionary.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CREATING NESTED TABLE</a:t>
            </a:r>
          </a:p>
        </p:txBody>
      </p:sp>
      <p:sp>
        <p:nvSpPr>
          <p:cNvPr id="41987" name="Rectangle 3"/>
          <p:cNvSpPr>
            <a:spLocks noGrp="1" noChangeArrowheads="1"/>
          </p:cNvSpPr>
          <p:nvPr>
            <p:ph type="body" idx="1"/>
          </p:nvPr>
        </p:nvSpPr>
        <p:spPr/>
        <p:txBody>
          <a:bodyPr/>
          <a:lstStyle/>
          <a:p>
            <a:r>
              <a:rPr lang="en-US"/>
              <a:t>SQL&gt; CREATE TABLE STUDENT(</a:t>
            </a:r>
          </a:p>
          <a:p>
            <a:pPr>
              <a:buFontTx/>
              <a:buNone/>
            </a:pPr>
            <a:r>
              <a:rPr lang="en-US"/>
              <a:t>     STUDENT_NO NUMBER(4) NOT NULL, </a:t>
            </a:r>
          </a:p>
          <a:p>
            <a:pPr>
              <a:buFontTx/>
              <a:buNone/>
            </a:pPr>
            <a:r>
              <a:rPr lang="en-US"/>
              <a:t>     STUDENT_NAME VARCHAR2(25),</a:t>
            </a:r>
          </a:p>
          <a:p>
            <a:pPr>
              <a:buFontTx/>
              <a:buNone/>
            </a:pPr>
            <a:r>
              <a:rPr lang="en-US"/>
              <a:t>     BOOKS_ISSUED BOOKS)</a:t>
            </a:r>
          </a:p>
          <a:p>
            <a:pPr>
              <a:buFontTx/>
              <a:buNone/>
            </a:pPr>
            <a:r>
              <a:rPr lang="en-US"/>
              <a:t>     NESTED TABLE BOOKS_ISSUED</a:t>
            </a:r>
          </a:p>
          <a:p>
            <a:pPr>
              <a:buFontTx/>
              <a:buNone/>
            </a:pPr>
            <a:r>
              <a:rPr lang="en-US"/>
              <a:t>      STORE AS BOOK_TABLE;</a:t>
            </a:r>
          </a:p>
          <a:p>
            <a:pPr>
              <a:buFontTx/>
              <a:buNone/>
            </a:pPr>
            <a:r>
              <a:rPr lang="en-US"/>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2800"/>
              <a:t>SQL STATEMENTS ON NESTED TABLE</a:t>
            </a:r>
          </a:p>
        </p:txBody>
      </p:sp>
      <p:sp>
        <p:nvSpPr>
          <p:cNvPr id="43011" name="Rectangle 3"/>
          <p:cNvSpPr>
            <a:spLocks noGrp="1" noChangeArrowheads="1"/>
          </p:cNvSpPr>
          <p:nvPr>
            <p:ph type="body" idx="1"/>
          </p:nvPr>
        </p:nvSpPr>
        <p:spPr/>
        <p:txBody>
          <a:bodyPr/>
          <a:lstStyle/>
          <a:p>
            <a:r>
              <a:rPr lang="en-US"/>
              <a:t>SQL&gt; INSERT INTO STUDENT VALUES(1001,’AMIT KUMAR’, BOOKS(</a:t>
            </a:r>
          </a:p>
          <a:p>
            <a:pPr>
              <a:buFontTx/>
              <a:buNone/>
            </a:pPr>
            <a:r>
              <a:rPr lang="en-US"/>
              <a:t> BOOKS_TYPE( 2111,’ORACLE 8 ‘, ’LONEY’), BOOKS_TYPE(1022,’PL/SQL PROG’,’KEVIN’)));</a:t>
            </a:r>
          </a:p>
          <a:p>
            <a:pPr>
              <a:buFontTx/>
              <a:buNone/>
            </a:pPr>
            <a:endParaRPr lang="en-US"/>
          </a:p>
          <a:p>
            <a:pPr>
              <a:buFontTx/>
              <a:buNone/>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Collection</a:t>
            </a:r>
          </a:p>
        </p:txBody>
      </p:sp>
      <p:sp>
        <p:nvSpPr>
          <p:cNvPr id="11267" name="Rectangle 3"/>
          <p:cNvSpPr>
            <a:spLocks noGrp="1" noChangeArrowheads="1"/>
          </p:cNvSpPr>
          <p:nvPr>
            <p:ph type="body" idx="1"/>
          </p:nvPr>
        </p:nvSpPr>
        <p:spPr/>
        <p:txBody>
          <a:bodyPr/>
          <a:lstStyle/>
          <a:p>
            <a:pPr>
              <a:lnSpc>
                <a:spcPct val="90000"/>
              </a:lnSpc>
            </a:pPr>
            <a:r>
              <a:rPr lang="en-US"/>
              <a:t>A collection is a group of similar items</a:t>
            </a:r>
          </a:p>
          <a:p>
            <a:pPr>
              <a:lnSpc>
                <a:spcPct val="90000"/>
              </a:lnSpc>
              <a:buFont typeface="Wingdings" pitchFamily="2" charset="2"/>
              <a:buChar char="Ø"/>
            </a:pPr>
            <a:r>
              <a:rPr lang="en-US"/>
              <a:t>VARYING Arrays ( VARRAY)</a:t>
            </a:r>
          </a:p>
          <a:p>
            <a:pPr>
              <a:lnSpc>
                <a:spcPct val="90000"/>
              </a:lnSpc>
              <a:buFont typeface="Wingdings" pitchFamily="2" charset="2"/>
              <a:buChar char="Ø"/>
            </a:pPr>
            <a:r>
              <a:rPr lang="en-US"/>
              <a:t> Nested Tables</a:t>
            </a:r>
          </a:p>
          <a:p>
            <a:pPr>
              <a:lnSpc>
                <a:spcPct val="90000"/>
              </a:lnSpc>
              <a:buFont typeface="Wingdings" pitchFamily="2" charset="2"/>
              <a:buNone/>
            </a:pPr>
            <a:r>
              <a:rPr lang="en-US"/>
              <a:t>Either of these collection types can be treated as object type.</a:t>
            </a:r>
          </a:p>
          <a:p>
            <a:pPr>
              <a:lnSpc>
                <a:spcPct val="90000"/>
              </a:lnSpc>
              <a:buFont typeface="Wingdings" pitchFamily="2" charset="2"/>
              <a:buNone/>
            </a:pPr>
            <a:r>
              <a:rPr lang="en-US"/>
              <a:t>The Collection can consist of</a:t>
            </a:r>
          </a:p>
          <a:p>
            <a:pPr>
              <a:lnSpc>
                <a:spcPct val="90000"/>
              </a:lnSpc>
              <a:buFont typeface="Wingdings" pitchFamily="2" charset="2"/>
              <a:buChar char="ü"/>
            </a:pPr>
            <a:r>
              <a:rPr lang="en-US"/>
              <a:t>Built in data types</a:t>
            </a:r>
          </a:p>
          <a:p>
            <a:pPr>
              <a:lnSpc>
                <a:spcPct val="90000"/>
              </a:lnSpc>
              <a:buFont typeface="Wingdings" pitchFamily="2" charset="2"/>
              <a:buChar char="ü"/>
            </a:pPr>
            <a:r>
              <a:rPr lang="en-US"/>
              <a:t>User Defined data types</a:t>
            </a:r>
          </a:p>
          <a:p>
            <a:pPr>
              <a:lnSpc>
                <a:spcPct val="90000"/>
              </a:lnSpc>
              <a:buFont typeface="Wingdings" pitchFamily="2" charset="2"/>
              <a:buNone/>
            </a:pP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533400" y="762000"/>
            <a:ext cx="8001000" cy="5043488"/>
          </a:xfrm>
          <a:prstGeom prst="rect">
            <a:avLst/>
          </a:prstGeom>
          <a:noFill/>
          <a:ln w="9525">
            <a:noFill/>
            <a:miter lim="800000"/>
            <a:headEnd/>
            <a:tailEnd/>
          </a:ln>
          <a:effectLst/>
        </p:spPr>
        <p:txBody>
          <a:bodyPr>
            <a:spAutoFit/>
          </a:bodyPr>
          <a:lstStyle/>
          <a:p>
            <a:pPr>
              <a:spcBef>
                <a:spcPct val="50000"/>
              </a:spcBef>
            </a:pPr>
            <a:r>
              <a:rPr lang="en-US"/>
              <a:t>BOOKS	 is the constructor method for table type BOOKS and BOOK_TYPE is the constructor method for object type BOOK_TYPE .</a:t>
            </a:r>
          </a:p>
          <a:p>
            <a:pPr>
              <a:spcBef>
                <a:spcPct val="50000"/>
              </a:spcBef>
            </a:pPr>
            <a:endParaRPr lang="en-US"/>
          </a:p>
          <a:p>
            <a:pPr>
              <a:spcBef>
                <a:spcPct val="50000"/>
              </a:spcBef>
            </a:pPr>
            <a:r>
              <a:rPr lang="en-US"/>
              <a:t>In the above example , two rows have been inserted in the Nested Table.</a:t>
            </a:r>
          </a:p>
          <a:p>
            <a:pPr>
              <a:spcBef>
                <a:spcPct val="50000"/>
              </a:spcBef>
            </a:pPr>
            <a:r>
              <a:rPr lang="en-US"/>
              <a:t>A Pl/SQL program to insert rows into Nested Table</a:t>
            </a:r>
          </a:p>
          <a:p>
            <a:pPr>
              <a:spcBef>
                <a:spcPct val="50000"/>
              </a:spcBef>
            </a:pPr>
            <a:r>
              <a:rPr lang="en-US"/>
              <a:t>DECLARE</a:t>
            </a:r>
          </a:p>
          <a:p>
            <a:pPr>
              <a:spcBef>
                <a:spcPct val="50000"/>
              </a:spcBef>
            </a:pPr>
            <a:r>
              <a:rPr lang="en-US"/>
              <a:t>     BOOK_VAR BOOKS;</a:t>
            </a:r>
          </a:p>
          <a:p>
            <a:pPr>
              <a:spcBef>
                <a:spcPct val="50000"/>
              </a:spcBef>
            </a:pPr>
            <a:r>
              <a:rPr lang="en-US"/>
              <a:t>BEGIN</a:t>
            </a:r>
          </a:p>
          <a:p>
            <a:pPr>
              <a:spcBef>
                <a:spcPct val="50000"/>
              </a:spcBef>
            </a:pPr>
            <a:r>
              <a:rPr lang="en-US"/>
              <a:t>   BOOK_VAR := BOOKS(BOOKS_TYPE(3111,’ORACLE ARCHITECTURE’, ‘LONEY’));</a:t>
            </a:r>
          </a:p>
          <a:p>
            <a:pPr>
              <a:spcBef>
                <a:spcPct val="50000"/>
              </a:spcBef>
            </a:pPr>
            <a:r>
              <a:rPr lang="en-US"/>
              <a:t>INSERT INTO STUDENT VALUES(1021, ‘ASHOK MARTIN’, BOOK_VAR);</a:t>
            </a:r>
          </a:p>
          <a:p>
            <a:pPr>
              <a:spcBef>
                <a:spcPct val="50000"/>
              </a:spcBef>
            </a:pPr>
            <a:r>
              <a:rPr lang="en-US"/>
              <a:t>END;</a:t>
            </a:r>
          </a:p>
          <a:p>
            <a:pPr>
              <a:spcBef>
                <a:spcPct val="50000"/>
              </a:spcBef>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UPDATION</a:t>
            </a:r>
          </a:p>
        </p:txBody>
      </p:sp>
      <p:sp>
        <p:nvSpPr>
          <p:cNvPr id="46083" name="Rectangle 3"/>
          <p:cNvSpPr>
            <a:spLocks noGrp="1" noChangeArrowheads="1"/>
          </p:cNvSpPr>
          <p:nvPr>
            <p:ph type="body" idx="1"/>
          </p:nvPr>
        </p:nvSpPr>
        <p:spPr/>
        <p:txBody>
          <a:bodyPr/>
          <a:lstStyle/>
          <a:p>
            <a:pPr>
              <a:lnSpc>
                <a:spcPct val="90000"/>
              </a:lnSpc>
            </a:pPr>
            <a:r>
              <a:rPr lang="en-US" sz="2800"/>
              <a:t>DECLARE</a:t>
            </a:r>
          </a:p>
          <a:p>
            <a:pPr>
              <a:lnSpc>
                <a:spcPct val="90000"/>
              </a:lnSpc>
            </a:pPr>
            <a:r>
              <a:rPr lang="en-US" sz="2800"/>
              <a:t>  BOOK_VAR BOOKS;</a:t>
            </a:r>
          </a:p>
          <a:p>
            <a:pPr>
              <a:lnSpc>
                <a:spcPct val="90000"/>
              </a:lnSpc>
            </a:pPr>
            <a:r>
              <a:rPr lang="en-US" sz="2800"/>
              <a:t>BEGIN</a:t>
            </a:r>
          </a:p>
          <a:p>
            <a:pPr>
              <a:lnSpc>
                <a:spcPct val="90000"/>
              </a:lnSpc>
            </a:pPr>
            <a:r>
              <a:rPr lang="en-US" sz="2800"/>
              <a:t>  BOOK_VAR := BOOKS(BOOK_TYPE(3111, ‘ORACLE ARCHITECTURE’, ‘LONEY’),</a:t>
            </a:r>
          </a:p>
          <a:p>
            <a:pPr>
              <a:lnSpc>
                <a:spcPct val="90000"/>
              </a:lnSpc>
              <a:buFontTx/>
              <a:buNone/>
            </a:pPr>
            <a:r>
              <a:rPr lang="en-US" sz="2800"/>
              <a:t>BOOKS_TYPE(3112, ‘ORACLE IN 21 DAYS’,        ‘MOHAN’));</a:t>
            </a:r>
          </a:p>
          <a:p>
            <a:pPr>
              <a:lnSpc>
                <a:spcPct val="90000"/>
              </a:lnSpc>
              <a:buFontTx/>
              <a:buNone/>
            </a:pPr>
            <a:r>
              <a:rPr lang="en-US" sz="2800"/>
              <a:t>UPDATE STUDENT SET BOOKS_ISSUED = BOOK_VAR WHERE STUDENT_NO = 1021;</a:t>
            </a:r>
          </a:p>
          <a:p>
            <a:pPr>
              <a:lnSpc>
                <a:spcPct val="90000"/>
              </a:lnSpc>
              <a:buFontTx/>
              <a:buNone/>
            </a:pPr>
            <a:r>
              <a:rPr lang="en-US" sz="2800"/>
              <a:t>END;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DELETE</a:t>
            </a:r>
          </a:p>
        </p:txBody>
      </p:sp>
      <p:sp>
        <p:nvSpPr>
          <p:cNvPr id="47107" name="Rectangle 3"/>
          <p:cNvSpPr>
            <a:spLocks noGrp="1" noChangeArrowheads="1"/>
          </p:cNvSpPr>
          <p:nvPr>
            <p:ph type="body" idx="1"/>
          </p:nvPr>
        </p:nvSpPr>
        <p:spPr/>
        <p:txBody>
          <a:bodyPr/>
          <a:lstStyle/>
          <a:p>
            <a:r>
              <a:rPr lang="en-US"/>
              <a:t>SQL&gt; DELETE FROM STUDENT WHERE STUDENT_NO =1021;</a:t>
            </a:r>
          </a:p>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example</a:t>
            </a:r>
          </a:p>
        </p:txBody>
      </p:sp>
      <p:sp>
        <p:nvSpPr>
          <p:cNvPr id="60419" name="Rectangle 3"/>
          <p:cNvSpPr>
            <a:spLocks noGrp="1" noChangeArrowheads="1"/>
          </p:cNvSpPr>
          <p:nvPr>
            <p:ph type="body" idx="1"/>
          </p:nvPr>
        </p:nvSpPr>
        <p:spPr/>
        <p:txBody>
          <a:bodyPr/>
          <a:lstStyle/>
          <a:p>
            <a:pPr>
              <a:lnSpc>
                <a:spcPct val="80000"/>
              </a:lnSpc>
            </a:pPr>
            <a:r>
              <a:rPr lang="en-US" sz="1600"/>
              <a:t>declare</a:t>
            </a:r>
          </a:p>
          <a:p>
            <a:pPr>
              <a:lnSpc>
                <a:spcPct val="80000"/>
              </a:lnSpc>
            </a:pPr>
            <a:r>
              <a:rPr lang="en-US" sz="1600"/>
              <a:t>  mbook student.books_issued%type;</a:t>
            </a:r>
          </a:p>
          <a:p>
            <a:pPr>
              <a:lnSpc>
                <a:spcPct val="80000"/>
              </a:lnSpc>
            </a:pPr>
            <a:r>
              <a:rPr lang="en-US" sz="1600"/>
              <a:t>  mname student.student_name%type;</a:t>
            </a:r>
          </a:p>
          <a:p>
            <a:pPr>
              <a:lnSpc>
                <a:spcPct val="80000"/>
              </a:lnSpc>
            </a:pPr>
            <a:r>
              <a:rPr lang="en-US" sz="1600"/>
              <a:t>cursor c1(sno number) is</a:t>
            </a:r>
          </a:p>
          <a:p>
            <a:pPr>
              <a:lnSpc>
                <a:spcPct val="80000"/>
              </a:lnSpc>
            </a:pPr>
            <a:r>
              <a:rPr lang="en-US" sz="1600"/>
              <a:t>  select student_name,books_issued from student where student_no = sno;</a:t>
            </a:r>
          </a:p>
          <a:p>
            <a:pPr>
              <a:lnSpc>
                <a:spcPct val="80000"/>
              </a:lnSpc>
            </a:pPr>
            <a:r>
              <a:rPr lang="en-US" sz="1600"/>
              <a:t>begin</a:t>
            </a:r>
          </a:p>
          <a:p>
            <a:pPr>
              <a:lnSpc>
                <a:spcPct val="80000"/>
              </a:lnSpc>
            </a:pPr>
            <a:r>
              <a:rPr lang="en-US" sz="1600"/>
              <a:t>    open c1(1001);</a:t>
            </a:r>
          </a:p>
          <a:p>
            <a:pPr>
              <a:lnSpc>
                <a:spcPct val="80000"/>
              </a:lnSpc>
            </a:pPr>
            <a:r>
              <a:rPr lang="en-US" sz="1600"/>
              <a:t>    loop</a:t>
            </a:r>
          </a:p>
          <a:p>
            <a:pPr>
              <a:lnSpc>
                <a:spcPct val="80000"/>
              </a:lnSpc>
            </a:pPr>
            <a:r>
              <a:rPr lang="en-US" sz="1600"/>
              <a:t>    fetch c1 into mname,mbook;</a:t>
            </a:r>
          </a:p>
          <a:p>
            <a:pPr>
              <a:lnSpc>
                <a:spcPct val="80000"/>
              </a:lnSpc>
            </a:pPr>
            <a:r>
              <a:rPr lang="en-US" sz="1600"/>
              <a:t>    exit when c1%notfound;</a:t>
            </a:r>
          </a:p>
          <a:p>
            <a:pPr>
              <a:lnSpc>
                <a:spcPct val="80000"/>
              </a:lnSpc>
            </a:pPr>
            <a:r>
              <a:rPr lang="en-US" sz="1600"/>
              <a:t>    dbms_output.put_line(' books issued to ' || mname);</a:t>
            </a:r>
          </a:p>
          <a:p>
            <a:pPr>
              <a:lnSpc>
                <a:spcPct val="80000"/>
              </a:lnSpc>
            </a:pPr>
            <a:r>
              <a:rPr lang="en-US" sz="1600"/>
              <a:t>    for i in 1 .. mbook.count</a:t>
            </a:r>
          </a:p>
          <a:p>
            <a:pPr>
              <a:lnSpc>
                <a:spcPct val="80000"/>
              </a:lnSpc>
            </a:pPr>
            <a:r>
              <a:rPr lang="en-US" sz="1600"/>
              <a:t>    loop</a:t>
            </a:r>
          </a:p>
          <a:p>
            <a:pPr>
              <a:lnSpc>
                <a:spcPct val="80000"/>
              </a:lnSpc>
            </a:pPr>
            <a:r>
              <a:rPr lang="en-US" sz="1600"/>
              <a:t>     dbms_output.put_line('  '||mbook(i).book_title);</a:t>
            </a:r>
          </a:p>
          <a:p>
            <a:pPr>
              <a:lnSpc>
                <a:spcPct val="80000"/>
              </a:lnSpc>
            </a:pPr>
            <a:r>
              <a:rPr lang="en-US" sz="1600"/>
              <a:t>    end loop;</a:t>
            </a:r>
          </a:p>
          <a:p>
            <a:pPr>
              <a:lnSpc>
                <a:spcPct val="80000"/>
              </a:lnSpc>
            </a:pPr>
            <a:r>
              <a:rPr lang="en-US" sz="1600"/>
              <a:t>end loop;</a:t>
            </a:r>
          </a:p>
          <a:p>
            <a:pPr>
              <a:lnSpc>
                <a:spcPct val="80000"/>
              </a:lnSpc>
            </a:pPr>
            <a:r>
              <a:rPr lang="en-US" sz="1600"/>
              <a:t>close c1;</a:t>
            </a:r>
          </a:p>
          <a:p>
            <a:pPr>
              <a:lnSpc>
                <a:spcPct val="80000"/>
              </a:lnSpc>
            </a:pPr>
            <a:r>
              <a:rPr lang="en-US" sz="1600"/>
              <a:t>end;</a:t>
            </a:r>
          </a:p>
          <a:p>
            <a:pPr>
              <a:lnSpc>
                <a:spcPct val="80000"/>
              </a:lnSpc>
            </a:pPr>
            <a:r>
              <a:rPr lang="en-US" sz="160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p:txBody>
          <a:bodyPr/>
          <a:lstStyle/>
          <a:p>
            <a:r>
              <a:rPr lang="en-US"/>
              <a:t>THE operator allows nested tables to be manipulated using DML when it is stored in a table.</a:t>
            </a:r>
          </a:p>
          <a:p>
            <a:r>
              <a:rPr lang="en-US"/>
              <a:t>THE table takes sub query as argument and returns the nested table to be used in DML. The sub query must return single nested columns.</a:t>
            </a:r>
          </a:p>
        </p:txBody>
      </p:sp>
      <p:sp>
        <p:nvSpPr>
          <p:cNvPr id="61444" name="Rectangle 4"/>
          <p:cNvSpPr>
            <a:spLocks noGrp="1" noChangeArrowheads="1"/>
          </p:cNvSpPr>
          <p:nvPr>
            <p:ph type="title"/>
          </p:nvPr>
        </p:nvSpPr>
        <p:spPr/>
        <p:txBody>
          <a:bodyPr/>
          <a:lstStyle/>
          <a:p>
            <a:r>
              <a:rPr lang="en-US"/>
              <a:t>Updating nested table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example</a:t>
            </a:r>
          </a:p>
        </p:txBody>
      </p:sp>
      <p:sp>
        <p:nvSpPr>
          <p:cNvPr id="62467" name="Rectangle 3"/>
          <p:cNvSpPr>
            <a:spLocks noGrp="1" noChangeArrowheads="1"/>
          </p:cNvSpPr>
          <p:nvPr>
            <p:ph type="body" idx="1"/>
          </p:nvPr>
        </p:nvSpPr>
        <p:spPr/>
        <p:txBody>
          <a:bodyPr/>
          <a:lstStyle/>
          <a:p>
            <a:r>
              <a:rPr lang="en-US"/>
              <a:t>update the(select books_issued  from student where student_no = 1001)</a:t>
            </a:r>
          </a:p>
          <a:p>
            <a:pPr>
              <a:buFontTx/>
              <a:buNone/>
            </a:pPr>
            <a:r>
              <a:rPr lang="en-US"/>
              <a:t>   set book_title = 'oracle unleashed' where book_no = 2111;</a:t>
            </a:r>
          </a:p>
          <a:p>
            <a:r>
              <a:rPr lang="en-US"/>
              <a:t>Insert into the(select books_issued from student where student_no = 1001) values(books_type(4111,'visual basic','ken fol'))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Example</a:t>
            </a:r>
          </a:p>
        </p:txBody>
      </p:sp>
      <p:sp>
        <p:nvSpPr>
          <p:cNvPr id="63491" name="Rectangle 3"/>
          <p:cNvSpPr>
            <a:spLocks noGrp="1" noChangeArrowheads="1"/>
          </p:cNvSpPr>
          <p:nvPr>
            <p:ph type="body" idx="1"/>
          </p:nvPr>
        </p:nvSpPr>
        <p:spPr/>
        <p:txBody>
          <a:bodyPr/>
          <a:lstStyle/>
          <a:p>
            <a:r>
              <a:rPr lang="en-US"/>
              <a:t>delete from the(select books_issued from student where student_no = 1001)</a:t>
            </a:r>
          </a:p>
          <a:p>
            <a:pPr>
              <a:buFontTx/>
              <a:buNone/>
            </a:pPr>
            <a:r>
              <a:rPr lang="en-US"/>
              <a:t>   where book_no = 2111;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What is VARRAY</a:t>
            </a:r>
            <a:br>
              <a:rPr lang="en-US"/>
            </a:br>
            <a:endParaRPr lang="en-US"/>
          </a:p>
        </p:txBody>
      </p:sp>
      <p:sp>
        <p:nvSpPr>
          <p:cNvPr id="49155" name="Rectangle 3"/>
          <p:cNvSpPr>
            <a:spLocks noGrp="1" noChangeArrowheads="1"/>
          </p:cNvSpPr>
          <p:nvPr>
            <p:ph type="body" idx="1"/>
          </p:nvPr>
        </p:nvSpPr>
        <p:spPr/>
        <p:txBody>
          <a:bodyPr/>
          <a:lstStyle/>
          <a:p>
            <a:pPr>
              <a:lnSpc>
                <a:spcPct val="90000"/>
              </a:lnSpc>
            </a:pPr>
            <a:r>
              <a:rPr lang="en-US" sz="2800"/>
              <a:t>VARRAY is basically an array. </a:t>
            </a:r>
          </a:p>
          <a:p>
            <a:pPr algn="just">
              <a:lnSpc>
                <a:spcPct val="90000"/>
              </a:lnSpc>
            </a:pPr>
            <a:r>
              <a:rPr lang="en-US" sz="2800"/>
              <a:t>An array is a collection of elements that are of same type</a:t>
            </a:r>
          </a:p>
          <a:p>
            <a:pPr algn="just">
              <a:lnSpc>
                <a:spcPct val="90000"/>
              </a:lnSpc>
            </a:pPr>
            <a:r>
              <a:rPr lang="en-US" sz="2800"/>
              <a:t>From 8.0, Oracle supports VARRAYS ( Varying length arrays).</a:t>
            </a:r>
          </a:p>
          <a:p>
            <a:pPr algn="just">
              <a:lnSpc>
                <a:spcPct val="90000"/>
              </a:lnSpc>
            </a:pPr>
            <a:r>
              <a:rPr lang="en-US" sz="2800"/>
              <a:t>A varying  length contains  zero or more elements.I.e the array can vary between 0 and maximum size mentioned at the time of creating VARRAY.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What is  VARRAY</a:t>
            </a:r>
          </a:p>
        </p:txBody>
      </p:sp>
      <p:sp>
        <p:nvSpPr>
          <p:cNvPr id="50179" name="Rectangle 3"/>
          <p:cNvSpPr>
            <a:spLocks noGrp="1" noChangeArrowheads="1"/>
          </p:cNvSpPr>
          <p:nvPr>
            <p:ph type="body" idx="1"/>
          </p:nvPr>
        </p:nvSpPr>
        <p:spPr/>
        <p:txBody>
          <a:bodyPr/>
          <a:lstStyle/>
          <a:p>
            <a:pPr>
              <a:lnSpc>
                <a:spcPct val="90000"/>
              </a:lnSpc>
            </a:pPr>
            <a:r>
              <a:rPr lang="en-US"/>
              <a:t>We  can define a column of a relational table as a VARRAY. From Oracle 8.0, Oracle allows arrays to be stored in tables.</a:t>
            </a:r>
          </a:p>
          <a:p>
            <a:pPr>
              <a:lnSpc>
                <a:spcPct val="90000"/>
              </a:lnSpc>
            </a:pPr>
            <a:r>
              <a:rPr lang="en-US"/>
              <a:t>We can  create VARRAY using CREATE TYPE  SQL Command</a:t>
            </a:r>
          </a:p>
          <a:p>
            <a:pPr>
              <a:lnSpc>
                <a:spcPct val="90000"/>
              </a:lnSpc>
            </a:pPr>
            <a:r>
              <a:rPr lang="en-US"/>
              <a:t>VARRAY is stored in-line. That is the data of a column of VARRAY type  is stored along with the remaining data of the row.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How to  Define VARRAY</a:t>
            </a:r>
          </a:p>
        </p:txBody>
      </p:sp>
      <p:sp>
        <p:nvSpPr>
          <p:cNvPr id="51203" name="Rectangle 3"/>
          <p:cNvSpPr>
            <a:spLocks noGrp="1" noChangeArrowheads="1"/>
          </p:cNvSpPr>
          <p:nvPr>
            <p:ph type="body" idx="1"/>
          </p:nvPr>
        </p:nvSpPr>
        <p:spPr/>
        <p:txBody>
          <a:bodyPr/>
          <a:lstStyle/>
          <a:p>
            <a:r>
              <a:rPr lang="en-US" sz="2800"/>
              <a:t>Syntax for creating VARRAY is</a:t>
            </a:r>
          </a:p>
          <a:p>
            <a:pPr>
              <a:buFontTx/>
              <a:buNone/>
            </a:pPr>
            <a:r>
              <a:rPr lang="en-US" sz="2800"/>
              <a:t>CREATE TYPE &lt;array-name&gt; AS VARRAY (&lt;limit&gt;) OF &lt;data-type&gt;</a:t>
            </a:r>
          </a:p>
          <a:p>
            <a:pPr>
              <a:buFontTx/>
              <a:buNone/>
            </a:pPr>
            <a:r>
              <a:rPr lang="en-US" sz="2800"/>
              <a:t>Array-name  Name of  VARRAY</a:t>
            </a:r>
          </a:p>
          <a:p>
            <a:pPr>
              <a:buFontTx/>
              <a:buNone/>
            </a:pPr>
            <a:r>
              <a:rPr lang="en-US" sz="2800"/>
              <a:t>Limit            Max no of elements that an  </a:t>
            </a:r>
          </a:p>
          <a:p>
            <a:pPr>
              <a:buFontTx/>
              <a:buNone/>
            </a:pPr>
            <a:r>
              <a:rPr lang="en-US" sz="2800"/>
              <a:t>                     Array contains</a:t>
            </a:r>
          </a:p>
          <a:p>
            <a:pPr>
              <a:buFontTx/>
              <a:buNone/>
            </a:pPr>
            <a:r>
              <a:rPr lang="en-US" sz="2800"/>
              <a:t>Data-type     Data type of each element of the</a:t>
            </a:r>
          </a:p>
          <a:p>
            <a:pPr>
              <a:buFontTx/>
              <a:buNone/>
            </a:pPr>
            <a:r>
              <a:rPr lang="en-US" sz="2800"/>
              <a:t>                    array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Example</a:t>
            </a:r>
          </a:p>
        </p:txBody>
      </p:sp>
      <p:sp>
        <p:nvSpPr>
          <p:cNvPr id="52227" name="Rectangle 3"/>
          <p:cNvSpPr>
            <a:spLocks noGrp="1" noChangeArrowheads="1"/>
          </p:cNvSpPr>
          <p:nvPr>
            <p:ph type="body" idx="1"/>
          </p:nvPr>
        </p:nvSpPr>
        <p:spPr>
          <a:xfrm>
            <a:off x="304799" y="1262568"/>
            <a:ext cx="8539164" cy="3490186"/>
          </a:xfrm>
        </p:spPr>
        <p:txBody>
          <a:bodyPr/>
          <a:lstStyle/>
          <a:p>
            <a:pPr>
              <a:lnSpc>
                <a:spcPct val="90000"/>
              </a:lnSpc>
            </a:pPr>
            <a:r>
              <a:rPr lang="en-US" sz="2800" dirty="0"/>
              <a:t>The following command create a varying array which can contain </a:t>
            </a:r>
            <a:r>
              <a:rPr lang="en-US" sz="2800" dirty="0" err="1"/>
              <a:t>upto</a:t>
            </a:r>
            <a:r>
              <a:rPr lang="en-US" sz="2800" dirty="0"/>
              <a:t>  20 numbers where each number can contain </a:t>
            </a:r>
            <a:r>
              <a:rPr lang="en-US" sz="2800" dirty="0" err="1"/>
              <a:t>upto</a:t>
            </a:r>
            <a:r>
              <a:rPr lang="en-US" sz="2800" dirty="0"/>
              <a:t> 10 digits.</a:t>
            </a:r>
          </a:p>
          <a:p>
            <a:pPr>
              <a:lnSpc>
                <a:spcPct val="90000"/>
              </a:lnSpc>
            </a:pPr>
            <a:r>
              <a:rPr lang="en-US" sz="2800" dirty="0"/>
              <a:t>Create type </a:t>
            </a:r>
            <a:r>
              <a:rPr lang="en-US" sz="2800" dirty="0" err="1"/>
              <a:t>phones_array</a:t>
            </a:r>
            <a:r>
              <a:rPr lang="en-US" sz="2800" dirty="0"/>
              <a:t> as </a:t>
            </a:r>
            <a:r>
              <a:rPr lang="en-US" sz="2800" dirty="0" err="1"/>
              <a:t>varray</a:t>
            </a:r>
            <a:r>
              <a:rPr lang="en-US" sz="2800" dirty="0"/>
              <a:t>(20) of number(10);</a:t>
            </a:r>
          </a:p>
          <a:p>
            <a:pPr>
              <a:lnSpc>
                <a:spcPct val="90000"/>
              </a:lnSpc>
            </a:pPr>
            <a:r>
              <a:rPr lang="en-US" sz="2800" dirty="0"/>
              <a:t>create  table customer(</a:t>
            </a:r>
            <a:r>
              <a:rPr lang="en-US" sz="2800" dirty="0" err="1"/>
              <a:t>cno</a:t>
            </a:r>
            <a:r>
              <a:rPr lang="en-US" sz="2800" dirty="0"/>
              <a:t> number(3),</a:t>
            </a:r>
            <a:r>
              <a:rPr lang="en-US" sz="2800" dirty="0" err="1"/>
              <a:t>cname</a:t>
            </a:r>
            <a:r>
              <a:rPr lang="en-US" sz="2800" dirty="0"/>
              <a:t>  varchar2(20),phone </a:t>
            </a:r>
            <a:r>
              <a:rPr lang="en-US" sz="2800" dirty="0" err="1" smtClean="0"/>
              <a:t>phones_array</a:t>
            </a:r>
            <a:r>
              <a:rPr lang="en-US" sz="2800" dirty="0"/>
              <a:t>);</a:t>
            </a:r>
          </a:p>
          <a:p>
            <a:pPr>
              <a:lnSpc>
                <a:spcPct val="90000"/>
              </a:lnSpc>
            </a:pPr>
            <a:r>
              <a:rPr lang="en-US" sz="2800" dirty="0"/>
              <a:t>insert into customer values ( 100,'kris',</a:t>
            </a:r>
            <a:r>
              <a:rPr lang="en-US" sz="2800" dirty="0" smtClean="0"/>
              <a:t>phones_array(55274020</a:t>
            </a:r>
            <a:r>
              <a:rPr lang="en-US" sz="2800" dirty="0"/>
              <a:t>, 9885366959))</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28600"/>
            <a:ext cx="8229600" cy="762000"/>
          </a:xfrm>
        </p:spPr>
        <p:txBody>
          <a:bodyPr/>
          <a:lstStyle/>
          <a:p>
            <a:r>
              <a:rPr lang="en-US"/>
              <a:t>Example</a:t>
            </a:r>
            <a:br>
              <a:rPr lang="en-US"/>
            </a:br>
            <a:endParaRPr lang="en-US"/>
          </a:p>
        </p:txBody>
      </p:sp>
      <p:sp>
        <p:nvSpPr>
          <p:cNvPr id="53251" name="Rectangle 3"/>
          <p:cNvSpPr>
            <a:spLocks noGrp="1" noChangeArrowheads="1"/>
          </p:cNvSpPr>
          <p:nvPr>
            <p:ph type="body" idx="1"/>
          </p:nvPr>
        </p:nvSpPr>
        <p:spPr>
          <a:xfrm>
            <a:off x="1524000" y="1295400"/>
            <a:ext cx="7620000" cy="4265783"/>
          </a:xfrm>
        </p:spPr>
        <p:txBody>
          <a:bodyPr/>
          <a:lstStyle/>
          <a:p>
            <a:pPr>
              <a:lnSpc>
                <a:spcPct val="90000"/>
              </a:lnSpc>
            </a:pPr>
            <a:r>
              <a:rPr lang="en-US" sz="2800" dirty="0"/>
              <a:t>declare</a:t>
            </a:r>
          </a:p>
          <a:p>
            <a:pPr>
              <a:lnSpc>
                <a:spcPct val="90000"/>
              </a:lnSpc>
            </a:pPr>
            <a:r>
              <a:rPr lang="en-US" sz="2800" dirty="0"/>
              <a:t>    ph </a:t>
            </a:r>
            <a:r>
              <a:rPr lang="en-US" sz="2800" dirty="0" err="1" smtClean="0"/>
              <a:t>phones_array</a:t>
            </a:r>
            <a:r>
              <a:rPr lang="en-US" sz="2800" dirty="0"/>
              <a:t>;</a:t>
            </a:r>
          </a:p>
          <a:p>
            <a:pPr>
              <a:lnSpc>
                <a:spcPct val="90000"/>
              </a:lnSpc>
            </a:pPr>
            <a:r>
              <a:rPr lang="en-US" sz="2800" dirty="0"/>
              <a:t>begin</a:t>
            </a:r>
          </a:p>
          <a:p>
            <a:pPr>
              <a:lnSpc>
                <a:spcPct val="90000"/>
              </a:lnSpc>
            </a:pPr>
            <a:r>
              <a:rPr lang="en-US" sz="2800" dirty="0"/>
              <a:t>    select phone into ph from customer where </a:t>
            </a:r>
            <a:r>
              <a:rPr lang="en-US" sz="2800" dirty="0" err="1"/>
              <a:t>cno</a:t>
            </a:r>
            <a:r>
              <a:rPr lang="en-US" sz="2800" dirty="0"/>
              <a:t>=101;</a:t>
            </a:r>
          </a:p>
          <a:p>
            <a:pPr>
              <a:lnSpc>
                <a:spcPct val="90000"/>
              </a:lnSpc>
            </a:pPr>
            <a:r>
              <a:rPr lang="en-US" sz="2800" dirty="0"/>
              <a:t>   for  </a:t>
            </a:r>
            <a:r>
              <a:rPr lang="en-US" sz="2800" dirty="0" err="1"/>
              <a:t>i</a:t>
            </a:r>
            <a:r>
              <a:rPr lang="en-US" sz="2800" dirty="0"/>
              <a:t> in 1 .. </a:t>
            </a:r>
            <a:r>
              <a:rPr lang="en-US" sz="2800" dirty="0" err="1"/>
              <a:t>ph.count</a:t>
            </a:r>
            <a:endParaRPr lang="en-US" sz="2800" dirty="0"/>
          </a:p>
          <a:p>
            <a:pPr>
              <a:lnSpc>
                <a:spcPct val="90000"/>
              </a:lnSpc>
            </a:pPr>
            <a:r>
              <a:rPr lang="en-US" sz="2800" dirty="0"/>
              <a:t>     loop</a:t>
            </a:r>
          </a:p>
          <a:p>
            <a:pPr>
              <a:lnSpc>
                <a:spcPct val="90000"/>
              </a:lnSpc>
            </a:pPr>
            <a:r>
              <a:rPr lang="en-US" sz="2800" dirty="0"/>
              <a:t>      </a:t>
            </a:r>
            <a:r>
              <a:rPr lang="en-US" sz="2800" dirty="0" err="1"/>
              <a:t>dbms_output.put_line</a:t>
            </a:r>
            <a:r>
              <a:rPr lang="en-US" sz="2800" dirty="0"/>
              <a:t>(ph(</a:t>
            </a:r>
            <a:r>
              <a:rPr lang="en-US" sz="2800" dirty="0" err="1"/>
              <a:t>i</a:t>
            </a:r>
            <a:r>
              <a:rPr lang="en-US" sz="2800" dirty="0"/>
              <a:t>));</a:t>
            </a:r>
          </a:p>
          <a:p>
            <a:pPr>
              <a:lnSpc>
                <a:spcPct val="90000"/>
              </a:lnSpc>
            </a:pPr>
            <a:r>
              <a:rPr lang="en-US" sz="2800" dirty="0"/>
              <a:t>   end loop;</a:t>
            </a:r>
          </a:p>
          <a:p>
            <a:pPr>
              <a:lnSpc>
                <a:spcPct val="90000"/>
              </a:lnSpc>
            </a:pPr>
            <a:r>
              <a:rPr lang="en-US" sz="2800" dirty="0"/>
              <a:t>end;</a:t>
            </a:r>
          </a:p>
          <a:p>
            <a:pPr>
              <a:lnSpc>
                <a:spcPct val="90000"/>
              </a:lnSpc>
            </a:pPr>
            <a:r>
              <a:rPr lang="en-US" sz="2800"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Limitations</a:t>
            </a:r>
          </a:p>
        </p:txBody>
      </p:sp>
      <p:sp>
        <p:nvSpPr>
          <p:cNvPr id="54275" name="Rectangle 3"/>
          <p:cNvSpPr>
            <a:spLocks noGrp="1" noChangeArrowheads="1"/>
          </p:cNvSpPr>
          <p:nvPr>
            <p:ph type="body" idx="1"/>
          </p:nvPr>
        </p:nvSpPr>
        <p:spPr>
          <a:xfrm>
            <a:off x="304799" y="1262568"/>
            <a:ext cx="8539164" cy="1994392"/>
          </a:xfrm>
        </p:spPr>
        <p:txBody>
          <a:bodyPr/>
          <a:lstStyle/>
          <a:p>
            <a:pPr>
              <a:lnSpc>
                <a:spcPct val="90000"/>
              </a:lnSpc>
              <a:buFontTx/>
              <a:buNone/>
            </a:pPr>
            <a:r>
              <a:rPr lang="en-US" dirty="0"/>
              <a:t>1) The data type of  </a:t>
            </a:r>
            <a:r>
              <a:rPr lang="en-US" dirty="0" err="1"/>
              <a:t>varray</a:t>
            </a:r>
            <a:r>
              <a:rPr lang="en-US" dirty="0"/>
              <a:t> can not be</a:t>
            </a:r>
          </a:p>
          <a:p>
            <a:pPr>
              <a:lnSpc>
                <a:spcPct val="90000"/>
              </a:lnSpc>
              <a:buFontTx/>
              <a:buNone/>
            </a:pPr>
            <a:r>
              <a:rPr lang="en-US" dirty="0"/>
              <a:t>    VARRAY data type</a:t>
            </a:r>
          </a:p>
          <a:p>
            <a:pPr>
              <a:lnSpc>
                <a:spcPct val="90000"/>
              </a:lnSpc>
              <a:buFontTx/>
              <a:buNone/>
            </a:pPr>
            <a:r>
              <a:rPr lang="en-US" dirty="0"/>
              <a:t>    Other Object </a:t>
            </a:r>
            <a:r>
              <a:rPr lang="en-US" dirty="0" smtClean="0"/>
              <a:t>Type</a:t>
            </a:r>
          </a:p>
          <a:p>
            <a:pPr>
              <a:lnSpc>
                <a:spcPct val="90000"/>
              </a:lnSpc>
              <a:buFontTx/>
              <a:buNone/>
            </a:pPr>
            <a:endParaRPr lang="en-US" dirty="0"/>
          </a:p>
          <a:p>
            <a:pPr>
              <a:lnSpc>
                <a:spcPct val="90000"/>
              </a:lnSpc>
              <a:buFontTx/>
              <a:buNone/>
            </a:pPr>
            <a:r>
              <a:rPr lang="en-US" dirty="0"/>
              <a:t>2) We can  not specify any  constraints such  as NOT NULL, PRIMARY KEY on  </a:t>
            </a:r>
            <a:r>
              <a:rPr lang="en-US" dirty="0" smtClean="0"/>
              <a:t>VARRAY</a:t>
            </a:r>
          </a:p>
          <a:p>
            <a:pPr>
              <a:lnSpc>
                <a:spcPct val="90000"/>
              </a:lnSpc>
              <a:buFontTx/>
              <a:buNone/>
            </a:pPr>
            <a:endParaRPr lang="en-US" dirty="0"/>
          </a:p>
          <a:p>
            <a:pPr>
              <a:lnSpc>
                <a:spcPct val="90000"/>
              </a:lnSpc>
              <a:buFontTx/>
              <a:buNone/>
            </a:pPr>
            <a:r>
              <a:rPr lang="en-US" dirty="0"/>
              <a:t>3) We can not create  index on VARRAY data type column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DML statements on VARRAY</a:t>
            </a:r>
          </a:p>
        </p:txBody>
      </p:sp>
      <p:sp>
        <p:nvSpPr>
          <p:cNvPr id="55299" name="Rectangle 3"/>
          <p:cNvSpPr>
            <a:spLocks noGrp="1" noChangeArrowheads="1"/>
          </p:cNvSpPr>
          <p:nvPr>
            <p:ph type="body" idx="1"/>
          </p:nvPr>
        </p:nvSpPr>
        <p:spPr>
          <a:xfrm>
            <a:off x="304799" y="1262568"/>
            <a:ext cx="8539164" cy="553998"/>
          </a:xfrm>
        </p:spPr>
        <p:txBody>
          <a:bodyPr/>
          <a:lstStyle/>
          <a:p>
            <a:r>
              <a:rPr lang="en-US" dirty="0"/>
              <a:t> update customer set phone = </a:t>
            </a:r>
            <a:r>
              <a:rPr lang="en-US" dirty="0" err="1" smtClean="0"/>
              <a:t>phones_array</a:t>
            </a:r>
            <a:r>
              <a:rPr lang="en-US" dirty="0" smtClean="0"/>
              <a:t>(27676786,null</a:t>
            </a:r>
            <a:r>
              <a:rPr lang="en-US" dirty="0"/>
              <a:t>);</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1640</TotalTime>
  <Words>956</Words>
  <Application>Microsoft Office PowerPoint</Application>
  <PresentationFormat>On-screen Show (4:3)</PresentationFormat>
  <Paragraphs>182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Satyam Corporate Template</vt:lpstr>
      <vt:lpstr>COLLECTIONS</vt:lpstr>
      <vt:lpstr>Collection</vt:lpstr>
      <vt:lpstr>What is VARRAY </vt:lpstr>
      <vt:lpstr>What is  VARRAY</vt:lpstr>
      <vt:lpstr>How to  Define VARRAY</vt:lpstr>
      <vt:lpstr>Example</vt:lpstr>
      <vt:lpstr>Example </vt:lpstr>
      <vt:lpstr>Limitations</vt:lpstr>
      <vt:lpstr>DML statements on VARRAY</vt:lpstr>
      <vt:lpstr>EXAMPLE</vt:lpstr>
      <vt:lpstr>EXAMPLE</vt:lpstr>
      <vt:lpstr>EXAMPLE</vt:lpstr>
      <vt:lpstr>Nested Tables</vt:lpstr>
      <vt:lpstr>Example</vt:lpstr>
      <vt:lpstr>Nested Table </vt:lpstr>
      <vt:lpstr>Creating nested table</vt:lpstr>
      <vt:lpstr>CREATING NESTED TABLES</vt:lpstr>
      <vt:lpstr>CREATING NESTED TABLE</vt:lpstr>
      <vt:lpstr>SQL STATEMENTS ON NESTED TABLE</vt:lpstr>
      <vt:lpstr>Slide 20</vt:lpstr>
      <vt:lpstr>UPDATION</vt:lpstr>
      <vt:lpstr>DELETE</vt:lpstr>
      <vt:lpstr>example</vt:lpstr>
      <vt:lpstr>Updating nested table</vt:lpstr>
      <vt:lpstr>example</vt:lpstr>
      <vt:lpstr>Example</vt:lpstr>
    </vt:vector>
  </TitlesOfParts>
  <Company>SCSL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Satyam Powerpoint Template</dc:title>
  <dc:creator>Satyam</dc:creator>
  <cp:lastModifiedBy>rb47273</cp:lastModifiedBy>
  <cp:revision>392</cp:revision>
  <dcterms:created xsi:type="dcterms:W3CDTF">2008-12-11T11:38:48Z</dcterms:created>
  <dcterms:modified xsi:type="dcterms:W3CDTF">2009-09-20T06:41:45Z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