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0" r:id="rId15"/>
    <p:sldId id="269" r:id="rId16"/>
    <p:sldId id="271" r:id="rId1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613" autoAdjust="0"/>
    <p:restoredTop sz="86409" autoAdjust="0"/>
  </p:normalViewPr>
  <p:slideViewPr>
    <p:cSldViewPr>
      <p:cViewPr varScale="1">
        <p:scale>
          <a:sx n="66" d="100"/>
          <a:sy n="66" d="100"/>
        </p:scale>
        <p:origin x="-120" y="-126"/>
      </p:cViewPr>
      <p:guideLst>
        <p:guide orient="horz" pos="2160"/>
        <p:guide pos="2880"/>
      </p:guideLst>
    </p:cSldViewPr>
  </p:slideViewPr>
  <p:outlineViewPr>
    <p:cViewPr>
      <p:scale>
        <a:sx n="33" d="100"/>
        <a:sy n="33" d="100"/>
      </p:scale>
      <p:origin x="0" y="2258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1A44C1E-0364-47B7-8697-44153A304EB9}" type="datetimeFigureOut">
              <a:rPr lang="en-US" smtClean="0"/>
              <a:t>2/14/2011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C056B71-6F8F-4C63-8034-F35CD3E187A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056B71-6F8F-4C63-8034-F35CD3E187AF}"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tangle 5"/>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pic>
        <p:nvPicPr>
          <p:cNvPr id="8" name="Picture 7" descr="small.png"/>
          <p:cNvPicPr>
            <a:picLocks noChangeAspect="1"/>
          </p:cNvPicPr>
          <p:nvPr/>
        </p:nvPicPr>
        <p:blipFill>
          <a:blip r:embed="rId2" cstate="print"/>
          <a:stretch>
            <a:fillRect/>
          </a:stretch>
        </p:blipFill>
        <p:spPr>
          <a:xfrm>
            <a:off x="5498630" y="404815"/>
            <a:ext cx="3048000" cy="246486"/>
          </a:xfrm>
          <a:prstGeom prst="rect">
            <a:avLst/>
          </a:prstGeom>
        </p:spPr>
      </p:pic>
      <p:sp>
        <p:nvSpPr>
          <p:cNvPr id="12" name="Rectangle 11"/>
          <p:cNvSpPr>
            <a:spLocks noChangeArrowheads="1"/>
          </p:cNvSpPr>
          <p:nvPr/>
        </p:nvSpPr>
        <p:spPr bwMode="auto">
          <a:xfrm>
            <a:off x="146050" y="6370638"/>
            <a:ext cx="381000" cy="228600"/>
          </a:xfrm>
          <a:prstGeom prst="rect">
            <a:avLst/>
          </a:prstGeom>
          <a:noFill/>
          <a:ln w="9525">
            <a:noFill/>
            <a:miter lim="800000"/>
            <a:headEnd/>
            <a:tailEnd/>
          </a:ln>
          <a:effectLst/>
        </p:spPr>
        <p:txBody>
          <a:bodyPr wrap="none" lIns="92075" tIns="46038" rIns="92075" bIns="46038" anchor="ctr"/>
          <a:lstStyle/>
          <a:p>
            <a:pPr defTabSz="762000" eaLnBrk="0" hangingPunct="0">
              <a:lnSpc>
                <a:spcPct val="100000"/>
              </a:lnSpc>
              <a:spcBef>
                <a:spcPct val="0"/>
              </a:spcBef>
              <a:defRPr/>
            </a:pPr>
            <a:endParaRPr lang="en-US" sz="1200" b="1" i="0" dirty="0">
              <a:solidFill>
                <a:schemeClr val="bg2"/>
              </a:solidFill>
              <a:latin typeface="Arial" charset="0"/>
            </a:endParaRP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Two Content">
    <p:spTree>
      <p:nvGrpSpPr>
        <p:cNvPr id="1" name=""/>
        <p:cNvGrpSpPr/>
        <p:nvPr/>
      </p:nvGrpSpPr>
      <p:grpSpPr>
        <a:xfrm>
          <a:off x="0" y="0"/>
          <a:ext cx="0" cy="0"/>
          <a:chOff x="0" y="0"/>
          <a:chExt cx="0" cy="0"/>
        </a:xfrm>
      </p:grpSpPr>
      <p:sp>
        <p:nvSpPr>
          <p:cNvPr id="19" name="Rectangle 5"/>
          <p:cNvSpPr>
            <a:spLocks noChangeArrowheads="1"/>
          </p:cNvSpPr>
          <p:nvPr/>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14" name="AutoShape 39"/>
          <p:cNvSpPr>
            <a:spLocks noChangeArrowheads="1"/>
          </p:cNvSpPr>
          <p:nvPr/>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smtClean="0"/>
              <a:t>Click to edit Master text styles</a:t>
            </a:r>
          </a:p>
        </p:txBody>
      </p:sp>
      <p:sp>
        <p:nvSpPr>
          <p:cNvPr id="23" name="AutoShape 39"/>
          <p:cNvSpPr>
            <a:spLocks noChangeArrowheads="1"/>
          </p:cNvSpPr>
          <p:nvPr/>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wo Content">
    <p:spTree>
      <p:nvGrpSpPr>
        <p:cNvPr id="1" name=""/>
        <p:cNvGrpSpPr/>
        <p:nvPr/>
      </p:nvGrpSpPr>
      <p:grpSpPr>
        <a:xfrm>
          <a:off x="0" y="0"/>
          <a:ext cx="0" cy="0"/>
          <a:chOff x="0" y="0"/>
          <a:chExt cx="0" cy="0"/>
        </a:xfrm>
      </p:grpSpPr>
      <p:sp>
        <p:nvSpPr>
          <p:cNvPr id="8" name="Rectangle 5"/>
          <p:cNvSpPr>
            <a:spLocks noChangeArrowheads="1"/>
          </p:cNvSpPr>
          <p:nvPr/>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smtClean="0"/>
              <a:t>Click to edit Master text styles</a:t>
            </a:r>
          </a:p>
        </p:txBody>
      </p:sp>
      <p:sp>
        <p:nvSpPr>
          <p:cNvPr id="13" name="Rectangle 5"/>
          <p:cNvSpPr>
            <a:spLocks noChangeArrowheads="1"/>
          </p:cNvSpPr>
          <p:nvPr/>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Two Content">
    <p:spTree>
      <p:nvGrpSpPr>
        <p:cNvPr id="1" name=""/>
        <p:cNvGrpSpPr/>
        <p:nvPr/>
      </p:nvGrpSpPr>
      <p:grpSpPr>
        <a:xfrm>
          <a:off x="0" y="0"/>
          <a:ext cx="0" cy="0"/>
          <a:chOff x="0" y="0"/>
          <a:chExt cx="0" cy="0"/>
        </a:xfrm>
      </p:grpSpPr>
      <p:sp>
        <p:nvSpPr>
          <p:cNvPr id="20" name="Rectangle 5"/>
          <p:cNvSpPr>
            <a:spLocks noChangeArrowheads="1"/>
          </p:cNvSpPr>
          <p:nvPr/>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0" name="Rectangle 5"/>
          <p:cNvSpPr>
            <a:spLocks noChangeArrowheads="1"/>
          </p:cNvSpPr>
          <p:nvPr/>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
        <p:nvSpPr>
          <p:cNvPr id="64" name="Rectangle 5"/>
          <p:cNvSpPr>
            <a:spLocks noChangeArrowheads="1"/>
          </p:cNvSpPr>
          <p:nvPr/>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Two Content">
    <p:spTree>
      <p:nvGrpSpPr>
        <p:cNvPr id="1" name=""/>
        <p:cNvGrpSpPr/>
        <p:nvPr/>
      </p:nvGrpSpPr>
      <p:grpSpPr>
        <a:xfrm>
          <a:off x="0" y="0"/>
          <a:ext cx="0" cy="0"/>
          <a:chOff x="0" y="0"/>
          <a:chExt cx="0" cy="0"/>
        </a:xfrm>
      </p:grpSpPr>
      <p:grpSp>
        <p:nvGrpSpPr>
          <p:cNvPr id="2" name="Group 215"/>
          <p:cNvGrpSpPr>
            <a:grpSpLocks/>
          </p:cNvGrpSpPr>
          <p:nvPr/>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5_Two Content">
    <p:spTree>
      <p:nvGrpSpPr>
        <p:cNvPr id="1" name=""/>
        <p:cNvGrpSpPr/>
        <p:nvPr/>
      </p:nvGrpSpPr>
      <p:grpSpPr>
        <a:xfrm>
          <a:off x="0" y="0"/>
          <a:ext cx="0" cy="0"/>
          <a:chOff x="0" y="0"/>
          <a:chExt cx="0" cy="0"/>
        </a:xfrm>
      </p:grpSpPr>
      <p:sp>
        <p:nvSpPr>
          <p:cNvPr id="5" name="Rectangle 4"/>
          <p:cNvSpPr/>
          <p:nvPr/>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r>
              <a:rPr lang="en-US" noProof="0" smtClean="0"/>
              <a:t>Click icon to add picture</a:t>
            </a:r>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23"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1" name="Line 6"/>
          <p:cNvSpPr>
            <a:spLocks noChangeShapeType="1"/>
          </p:cNvSpPr>
          <p:nvPr/>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
        <p:nvSpPr>
          <p:cNvPr id="46" name="Line 6"/>
          <p:cNvSpPr>
            <a:spLocks noChangeShapeType="1"/>
          </p:cNvSpPr>
          <p:nvPr/>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4" name="Rectangle 13"/>
          <p:cNvSpPr>
            <a:spLocks noChangeArrowheads="1"/>
          </p:cNvSpPr>
          <p:nvPr/>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
        <p:nvSpPr>
          <p:cNvPr id="16" name="Rectangle 15"/>
          <p:cNvSpPr>
            <a:spLocks noChangeArrowheads="1"/>
          </p:cNvSpPr>
          <p:nvPr/>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8" name="Rectangle 7"/>
          <p:cNvSpPr>
            <a:spLocks noChangeArrowheads="1"/>
          </p:cNvSpPr>
          <p:nvPr/>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22" name="Picture Placeholder 9"/>
          <p:cNvSpPr>
            <a:spLocks noGrp="1"/>
          </p:cNvSpPr>
          <p:nvPr>
            <p:ph type="pic" sz="quarter" idx="16"/>
          </p:nvPr>
        </p:nvSpPr>
        <p:spPr>
          <a:xfrm>
            <a:off x="4789159" y="1320799"/>
            <a:ext cx="3903726" cy="4613835"/>
          </a:xfrm>
        </p:spPr>
        <p:txBody>
          <a:bodyPr rtlCol="0">
            <a:normAutofit/>
          </a:bodyPr>
          <a:lstStyle/>
          <a:p>
            <a:pPr lvl="0"/>
            <a:r>
              <a:rPr lang="en-US" noProof="0" smtClean="0"/>
              <a:t>Click icon to add picture</a:t>
            </a:r>
            <a:endParaRPr lang="en-US" noProof="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wo Content">
    <p:spTree>
      <p:nvGrpSpPr>
        <p:cNvPr id="1" name=""/>
        <p:cNvGrpSpPr/>
        <p:nvPr/>
      </p:nvGrpSpPr>
      <p:grpSpPr>
        <a:xfrm>
          <a:off x="0" y="0"/>
          <a:ext cx="0" cy="0"/>
          <a:chOff x="0" y="0"/>
          <a:chExt cx="0" cy="0"/>
        </a:xfrm>
      </p:grpSpPr>
      <p:sp>
        <p:nvSpPr>
          <p:cNvPr id="7" name="Rectangle 5"/>
          <p:cNvSpPr>
            <a:spLocks noChangeArrowheads="1"/>
          </p:cNvSpPr>
          <p:nvPr/>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wo Content">
    <p:spTree>
      <p:nvGrpSpPr>
        <p:cNvPr id="1" name=""/>
        <p:cNvGrpSpPr/>
        <p:nvPr/>
      </p:nvGrpSpPr>
      <p:grpSpPr>
        <a:xfrm>
          <a:off x="0" y="0"/>
          <a:ext cx="0" cy="0"/>
          <a:chOff x="0" y="0"/>
          <a:chExt cx="0" cy="0"/>
        </a:xfrm>
      </p:grpSpPr>
      <p:sp>
        <p:nvSpPr>
          <p:cNvPr id="9" name="Rectangle 5"/>
          <p:cNvSpPr>
            <a:spLocks noChangeArrowheads="1"/>
          </p:cNvSpPr>
          <p:nvPr/>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smtClean="0"/>
              <a:t>Click to edit Master text styles</a:t>
            </a:r>
          </a:p>
        </p:txBody>
      </p:sp>
      <p:sp>
        <p:nvSpPr>
          <p:cNvPr id="8" name="Rectangle 7"/>
          <p:cNvSpPr/>
          <p:nvPr/>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wo Content">
    <p:spTree>
      <p:nvGrpSpPr>
        <p:cNvPr id="1" name=""/>
        <p:cNvGrpSpPr/>
        <p:nvPr/>
      </p:nvGrpSpPr>
      <p:grpSpPr>
        <a:xfrm>
          <a:off x="0" y="0"/>
          <a:ext cx="0" cy="0"/>
          <a:chOff x="0" y="0"/>
          <a:chExt cx="0" cy="0"/>
        </a:xfrm>
      </p:grpSpPr>
      <p:sp>
        <p:nvSpPr>
          <p:cNvPr id="5" name="Rectangle 5"/>
          <p:cNvSpPr>
            <a:spLocks noChangeArrowheads="1"/>
          </p:cNvSpPr>
          <p:nvPr/>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r>
              <a:rPr lang="en-US" noProof="0" smtClean="0"/>
              <a:t>Click icon to add picture</a:t>
            </a:r>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Two Content">
    <p:spTree>
      <p:nvGrpSpPr>
        <p:cNvPr id="1" name=""/>
        <p:cNvGrpSpPr/>
        <p:nvPr/>
      </p:nvGrpSpPr>
      <p:grpSpPr>
        <a:xfrm>
          <a:off x="0" y="0"/>
          <a:ext cx="0" cy="0"/>
          <a:chOff x="0" y="0"/>
          <a:chExt cx="0" cy="0"/>
        </a:xfrm>
      </p:grpSpPr>
      <p:sp>
        <p:nvSpPr>
          <p:cNvPr id="14" name="Rectangle 5"/>
          <p:cNvSpPr>
            <a:spLocks noChangeArrowheads="1"/>
          </p:cNvSpPr>
          <p:nvPr/>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28" cstate="print"/>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394161"/>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2009</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spd="med">
    <p:fade/>
  </p:transition>
  <p:timing>
    <p:tnLst>
      <p:par>
        <p:cTn id="1" dur="indefinite" restart="never" nodeType="tmRoot"/>
      </p:par>
    </p:tnLst>
  </p:timing>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title"/>
          </p:nvPr>
        </p:nvSpPr>
        <p:spPr>
          <a:xfrm>
            <a:off x="1366839" y="2214563"/>
            <a:ext cx="5341936" cy="615553"/>
          </a:xfrm>
        </p:spPr>
        <p:txBody>
          <a:bodyPr/>
          <a:lstStyle/>
          <a:p>
            <a:r>
              <a:rPr lang="en-US" dirty="0" smtClean="0"/>
              <a:t>Advanced SQL</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Cursors</a:t>
            </a:r>
            <a:endParaRPr lang="en-US" dirty="0"/>
          </a:p>
        </p:txBody>
      </p:sp>
      <p:sp>
        <p:nvSpPr>
          <p:cNvPr id="3" name="Content Placeholder 2"/>
          <p:cNvSpPr>
            <a:spLocks noGrp="1"/>
          </p:cNvSpPr>
          <p:nvPr>
            <p:ph idx="1"/>
          </p:nvPr>
        </p:nvSpPr>
        <p:spPr>
          <a:xfrm>
            <a:off x="304799" y="1262568"/>
            <a:ext cx="8539164" cy="3877985"/>
          </a:xfrm>
        </p:spPr>
        <p:txBody>
          <a:bodyPr/>
          <a:lstStyle/>
          <a:p>
            <a:pPr lvl="1"/>
            <a:r>
              <a:rPr lang="en-US" dirty="0" smtClean="0"/>
              <a:t>A cursor is a database object that points to a result set.</a:t>
            </a:r>
          </a:p>
          <a:p>
            <a:pPr lvl="1"/>
            <a:r>
              <a:rPr lang="en-US" dirty="0" smtClean="0"/>
              <a:t>Cursors let you retrieve data from a result set one row at a time.</a:t>
            </a:r>
          </a:p>
          <a:p>
            <a:pPr lvl="1"/>
            <a:r>
              <a:rPr lang="en-US" dirty="0" smtClean="0"/>
              <a:t>Cursors differ</a:t>
            </a:r>
            <a:r>
              <a:rPr lang="en-US" baseline="0" dirty="0" smtClean="0"/>
              <a:t>  based on </a:t>
            </a:r>
            <a:r>
              <a:rPr lang="en-US" i="1" baseline="0" dirty="0" err="1" smtClean="0"/>
              <a:t>Scrollability</a:t>
            </a:r>
            <a:r>
              <a:rPr lang="en-US" baseline="0" dirty="0" smtClean="0"/>
              <a:t> and </a:t>
            </a:r>
            <a:r>
              <a:rPr lang="en-US" i="1" baseline="0" dirty="0" smtClean="0"/>
              <a:t>Sensitivity</a:t>
            </a:r>
          </a:p>
          <a:p>
            <a:pPr lvl="1"/>
            <a:r>
              <a:rPr lang="en-US" baseline="0" dirty="0" smtClean="0"/>
              <a:t>Scrollable: Can retrieve a row before or after current row.</a:t>
            </a:r>
          </a:p>
          <a:p>
            <a:pPr lvl="1"/>
            <a:r>
              <a:rPr lang="en-US" baseline="0" dirty="0" smtClean="0"/>
              <a:t>Sensitive: Aware of changes to database that occur after cursor is created</a:t>
            </a:r>
          </a:p>
          <a:p>
            <a:pPr lvl="1"/>
            <a:r>
              <a:rPr lang="en-US" dirty="0" smtClean="0"/>
              <a:t>Seven types of Cursors:</a:t>
            </a:r>
          </a:p>
          <a:p>
            <a:pPr lvl="2"/>
            <a:r>
              <a:rPr lang="en-US" dirty="0" smtClean="0"/>
              <a:t>DYNAMIC:</a:t>
            </a:r>
            <a:r>
              <a:rPr lang="en-US" baseline="0" dirty="0" smtClean="0"/>
              <a:t> Scrollable, Sensitive</a:t>
            </a:r>
          </a:p>
          <a:p>
            <a:pPr lvl="2"/>
            <a:r>
              <a:rPr lang="en-US" baseline="0" dirty="0" smtClean="0"/>
              <a:t>KEYSET: Scrollable, Sensitive for updates and deletes, but not for insertions</a:t>
            </a:r>
          </a:p>
          <a:p>
            <a:pPr lvl="2"/>
            <a:r>
              <a:rPr lang="en-US" baseline="0" dirty="0" smtClean="0"/>
              <a:t>STATIC: Scrollable, Insensitive</a:t>
            </a:r>
          </a:p>
          <a:p>
            <a:pPr lvl="2"/>
            <a:r>
              <a:rPr lang="en-US" baseline="0" dirty="0" smtClean="0"/>
              <a:t>FORWARD_ONLY: Not Scrollable, Sensitive</a:t>
            </a:r>
          </a:p>
          <a:p>
            <a:pPr lvl="2"/>
            <a:r>
              <a:rPr lang="en-US" baseline="0" dirty="0" smtClean="0"/>
              <a:t>FORWARD_ONLY_KEYSET: Not scrollable, Sensitive for Updates and Deletes, but not for Insertions</a:t>
            </a:r>
          </a:p>
          <a:p>
            <a:pPr lvl="2"/>
            <a:r>
              <a:rPr lang="en-US" baseline="0" dirty="0" smtClean="0"/>
              <a:t>FORWARD_ONLY_STATIC: Not Scrollable, Not sensitive</a:t>
            </a:r>
          </a:p>
          <a:p>
            <a:pPr lvl="2"/>
            <a:r>
              <a:rPr lang="en-US" baseline="0" dirty="0" smtClean="0"/>
              <a:t>FAST_FORWARD: Not Scrollable, Not Sensitive; optimized for performance</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a:t>
            </a:r>
            <a:endParaRPr lang="en-US" dirty="0"/>
          </a:p>
        </p:txBody>
      </p:sp>
      <p:sp>
        <p:nvSpPr>
          <p:cNvPr id="3" name="Content Placeholder 2"/>
          <p:cNvSpPr>
            <a:spLocks noGrp="1"/>
          </p:cNvSpPr>
          <p:nvPr>
            <p:ph idx="1"/>
          </p:nvPr>
        </p:nvSpPr>
        <p:spPr/>
        <p:txBody>
          <a:bodyPr/>
          <a:lstStyle/>
          <a:p>
            <a:pPr lvl="1"/>
            <a:r>
              <a:rPr lang="en-US" dirty="0" smtClean="0"/>
              <a:t>A transaction is a group of database operations that are combined into single logical unit.</a:t>
            </a:r>
          </a:p>
          <a:p>
            <a:pPr lvl="1"/>
            <a:r>
              <a:rPr lang="en-US" dirty="0" smtClean="0"/>
              <a:t>When you </a:t>
            </a:r>
            <a:r>
              <a:rPr lang="en-US" b="1" dirty="0" smtClean="0"/>
              <a:t>commit</a:t>
            </a:r>
            <a:r>
              <a:rPr lang="en-US" dirty="0" smtClean="0"/>
              <a:t> a transaction, the operations performed by the SQL statements</a:t>
            </a:r>
            <a:r>
              <a:rPr lang="en-US" baseline="0" dirty="0" smtClean="0"/>
              <a:t> are made permanent.</a:t>
            </a:r>
          </a:p>
          <a:p>
            <a:pPr lvl="1"/>
            <a:r>
              <a:rPr lang="en-US" baseline="0" dirty="0" smtClean="0"/>
              <a:t>All changes made to the database since the beginning of the transaction can be undone by a </a:t>
            </a:r>
            <a:r>
              <a:rPr lang="en-US" b="1" baseline="0" dirty="0" smtClean="0"/>
              <a:t>rollback.</a:t>
            </a:r>
          </a:p>
          <a:p>
            <a:pPr lvl="1"/>
            <a:endParaRPr lang="en-US" b="0" baseline="0" dirty="0" smtClean="0"/>
          </a:p>
          <a:p>
            <a:pPr lvl="0"/>
            <a:r>
              <a:rPr lang="en-US" b="1" baseline="0" dirty="0" smtClean="0"/>
              <a:t>When to use transactions?</a:t>
            </a:r>
          </a:p>
          <a:p>
            <a:pPr lvl="1"/>
            <a:r>
              <a:rPr lang="en-US" baseline="0" dirty="0" smtClean="0"/>
              <a:t>When you code two or more action queries that affect related data</a:t>
            </a:r>
          </a:p>
          <a:p>
            <a:pPr lvl="1"/>
            <a:r>
              <a:rPr lang="en-US" baseline="0" dirty="0" smtClean="0"/>
              <a:t>When you update foreign key references</a:t>
            </a:r>
          </a:p>
          <a:p>
            <a:pPr lvl="1"/>
            <a:r>
              <a:rPr lang="en-US" baseline="0" dirty="0" smtClean="0"/>
              <a:t>When you move rows from one table to another</a:t>
            </a:r>
          </a:p>
          <a:p>
            <a:pPr lvl="1"/>
            <a:r>
              <a:rPr lang="en-US" baseline="0" dirty="0" smtClean="0"/>
              <a:t>When you code a SELECT query followed by an action query and the values inserted in the action query are based on the results of the SELECT query</a:t>
            </a:r>
          </a:p>
          <a:p>
            <a:pPr lvl="1"/>
            <a:r>
              <a:rPr lang="en-US" baseline="0" dirty="0" smtClean="0"/>
              <a:t>When a failure of a set of SELECT statements would violate data integrity </a:t>
            </a:r>
          </a:p>
          <a:p>
            <a:pPr lvl="1"/>
            <a:endParaRPr lang="en-US" baseline="0" dirty="0" smtClean="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and locking</a:t>
            </a:r>
            <a:endParaRPr lang="en-US" dirty="0"/>
          </a:p>
        </p:txBody>
      </p:sp>
      <p:sp>
        <p:nvSpPr>
          <p:cNvPr id="3" name="Content Placeholder 2"/>
          <p:cNvSpPr>
            <a:spLocks noGrp="1"/>
          </p:cNvSpPr>
          <p:nvPr>
            <p:ph idx="1"/>
          </p:nvPr>
        </p:nvSpPr>
        <p:spPr/>
        <p:txBody>
          <a:bodyPr/>
          <a:lstStyle/>
          <a:p>
            <a:pPr lvl="1"/>
            <a:r>
              <a:rPr lang="en-US" dirty="0" smtClean="0"/>
              <a:t>Concurrency is the ability of a system to support two</a:t>
            </a:r>
            <a:r>
              <a:rPr lang="en-US" baseline="0" dirty="0" smtClean="0"/>
              <a:t> or more transactions working with the same data at the same time.</a:t>
            </a:r>
          </a:p>
          <a:p>
            <a:pPr lvl="1"/>
            <a:r>
              <a:rPr lang="en-US" baseline="0" dirty="0" smtClean="0"/>
              <a:t>Four Types of concurrency problems:</a:t>
            </a:r>
          </a:p>
          <a:p>
            <a:pPr lvl="2"/>
            <a:r>
              <a:rPr lang="en-US" b="1" baseline="0" dirty="0" smtClean="0"/>
              <a:t>Lost Updates</a:t>
            </a:r>
            <a:r>
              <a:rPr lang="en-US" baseline="0" dirty="0" smtClean="0"/>
              <a:t>: Occurs when two transactions select the same row and then update the row based on the values originally selected.</a:t>
            </a:r>
          </a:p>
          <a:p>
            <a:pPr lvl="2"/>
            <a:r>
              <a:rPr lang="en-US" b="1" baseline="0" dirty="0" smtClean="0"/>
              <a:t>Dirty Reads</a:t>
            </a:r>
            <a:r>
              <a:rPr lang="en-US" baseline="0" dirty="0" smtClean="0"/>
              <a:t>: Occurs when a transaction selects a data that isn’t committed by another transaction</a:t>
            </a:r>
          </a:p>
          <a:p>
            <a:pPr lvl="2"/>
            <a:r>
              <a:rPr lang="en-US" b="1" baseline="0" dirty="0" smtClean="0"/>
              <a:t>Non-repeatable Reads</a:t>
            </a:r>
            <a:r>
              <a:rPr lang="en-US" baseline="0" dirty="0" smtClean="0"/>
              <a:t>: Occurs when two SELECT statements of the same data result in different values because another transaction has updated the data at the same time between two statements.</a:t>
            </a:r>
          </a:p>
          <a:p>
            <a:pPr lvl="2"/>
            <a:r>
              <a:rPr lang="en-US" b="1" baseline="0" dirty="0" smtClean="0"/>
              <a:t>Phantom Reads</a:t>
            </a:r>
            <a:r>
              <a:rPr lang="en-US" baseline="0" dirty="0" smtClean="0"/>
              <a:t>: Occurs when an UPDATE or DELETE is performed that affects one or more rows in the same set of rows.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and locking</a:t>
            </a:r>
            <a:endParaRPr lang="en-US" dirty="0"/>
          </a:p>
        </p:txBody>
      </p:sp>
      <p:sp>
        <p:nvSpPr>
          <p:cNvPr id="3" name="Content Placeholder 2"/>
          <p:cNvSpPr>
            <a:spLocks noGrp="1"/>
          </p:cNvSpPr>
          <p:nvPr>
            <p:ph idx="1"/>
          </p:nvPr>
        </p:nvSpPr>
        <p:spPr/>
        <p:txBody>
          <a:bodyPr/>
          <a:lstStyle/>
          <a:p>
            <a:pPr lvl="1"/>
            <a:r>
              <a:rPr lang="en-US" dirty="0" smtClean="0"/>
              <a:t>Transaction</a:t>
            </a:r>
            <a:r>
              <a:rPr lang="en-US" baseline="0" dirty="0" smtClean="0"/>
              <a:t> Isolation Level controls the degree to which transactions are isolated from one another by using locking behavior.</a:t>
            </a:r>
            <a:endParaRPr lang="en-US" dirty="0" smtClean="0"/>
          </a:p>
          <a:p>
            <a:pPr lvl="1"/>
            <a:r>
              <a:rPr lang="en-US" dirty="0" smtClean="0"/>
              <a:t>Isolation</a:t>
            </a:r>
            <a:r>
              <a:rPr lang="en-US" baseline="0" dirty="0" smtClean="0"/>
              <a:t> Levels to prevent concurrency problems:</a:t>
            </a:r>
          </a:p>
          <a:p>
            <a:pPr lvl="2"/>
            <a:r>
              <a:rPr lang="en-US" dirty="0" smtClean="0"/>
              <a:t>READ UNCOMMITTED:</a:t>
            </a:r>
          </a:p>
          <a:p>
            <a:pPr lvl="2"/>
            <a:r>
              <a:rPr lang="en-US" dirty="0" smtClean="0"/>
              <a:t>READ</a:t>
            </a:r>
            <a:r>
              <a:rPr lang="en-US" baseline="0" dirty="0" smtClean="0"/>
              <a:t> COMMITTED (default):</a:t>
            </a:r>
          </a:p>
          <a:p>
            <a:pPr lvl="2"/>
            <a:r>
              <a:rPr lang="en-US" baseline="0" dirty="0" smtClean="0"/>
              <a:t>REPEATABLE READ</a:t>
            </a:r>
          </a:p>
          <a:p>
            <a:pPr lvl="2"/>
            <a:r>
              <a:rPr lang="en-US" baseline="0" dirty="0" smtClean="0"/>
              <a:t>SNAPSHOT</a:t>
            </a:r>
          </a:p>
          <a:p>
            <a:pPr lvl="2"/>
            <a:r>
              <a:rPr lang="en-US" baseline="0" dirty="0" smtClean="0"/>
              <a:t>SERIALIZABLE</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Granularity</a:t>
            </a:r>
            <a:endParaRPr lang="en-US" dirty="0"/>
          </a:p>
        </p:txBody>
      </p:sp>
      <p:sp>
        <p:nvSpPr>
          <p:cNvPr id="3" name="Content Placeholder 2"/>
          <p:cNvSpPr>
            <a:spLocks noGrp="1"/>
          </p:cNvSpPr>
          <p:nvPr>
            <p:ph idx="1"/>
          </p:nvPr>
        </p:nvSpPr>
        <p:spPr>
          <a:xfrm>
            <a:off x="304799" y="1262568"/>
            <a:ext cx="8539164" cy="2492990"/>
          </a:xfrm>
        </p:spPr>
        <p:txBody>
          <a:bodyPr/>
          <a:lstStyle/>
          <a:p>
            <a:pPr lvl="0"/>
            <a:r>
              <a:rPr lang="en-US" dirty="0" smtClean="0"/>
              <a:t>SQL Server can lock these resources (listed in order of increasing granularity).</a:t>
            </a:r>
          </a:p>
          <a:p>
            <a:pPr lvl="1"/>
            <a:r>
              <a:rPr lang="en-US" dirty="0" smtClean="0"/>
              <a:t>RID:  Row identifier. Used to lock a single row within a table. </a:t>
            </a:r>
          </a:p>
          <a:p>
            <a:pPr lvl="1"/>
            <a:r>
              <a:rPr lang="en-US" dirty="0" smtClean="0"/>
              <a:t>Key:  Row lock within an index. Used to protect key ranges in </a:t>
            </a:r>
            <a:r>
              <a:rPr lang="en-US" dirty="0" err="1" smtClean="0"/>
              <a:t>serializable</a:t>
            </a:r>
            <a:r>
              <a:rPr lang="en-US" dirty="0" smtClean="0"/>
              <a:t> transactions. </a:t>
            </a:r>
          </a:p>
          <a:p>
            <a:pPr lvl="1"/>
            <a:r>
              <a:rPr lang="en-US" dirty="0" smtClean="0"/>
              <a:t>Page:  8 kilobyte data page or index page. </a:t>
            </a:r>
          </a:p>
          <a:p>
            <a:pPr lvl="1"/>
            <a:r>
              <a:rPr lang="en-US" dirty="0" smtClean="0"/>
              <a:t>Extent: Contiguous group of eight data pages or index pages. </a:t>
            </a:r>
          </a:p>
          <a:p>
            <a:pPr lvl="1"/>
            <a:r>
              <a:rPr lang="en-US" dirty="0" smtClean="0"/>
              <a:t>Table: Entire table, including all data and indexes. </a:t>
            </a:r>
          </a:p>
          <a:p>
            <a:pPr lvl="1"/>
            <a:r>
              <a:rPr lang="en-US" dirty="0" smtClean="0"/>
              <a:t>DB: Database. </a:t>
            </a:r>
          </a:p>
          <a:p>
            <a:pPr lvl="1"/>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Lock Modes</a:t>
            </a:r>
            <a:endParaRPr lang="en-US" dirty="0"/>
          </a:p>
        </p:txBody>
      </p:sp>
      <p:sp>
        <p:nvSpPr>
          <p:cNvPr id="3" name="Content Placeholder 2"/>
          <p:cNvSpPr>
            <a:spLocks noGrp="1"/>
          </p:cNvSpPr>
          <p:nvPr>
            <p:ph idx="1"/>
          </p:nvPr>
        </p:nvSpPr>
        <p:spPr/>
        <p:txBody>
          <a:bodyPr/>
          <a:lstStyle/>
          <a:p>
            <a:pPr lvl="1"/>
            <a:r>
              <a:rPr lang="en-US" dirty="0" smtClean="0"/>
              <a:t>Shared</a:t>
            </a:r>
          </a:p>
          <a:p>
            <a:pPr lvl="2"/>
            <a:r>
              <a:rPr lang="en-US" dirty="0" smtClean="0"/>
              <a:t>Schema Sta</a:t>
            </a:r>
            <a:r>
              <a:rPr lang="en-US" baseline="0" dirty="0" smtClean="0"/>
              <a:t>bility (</a:t>
            </a:r>
            <a:r>
              <a:rPr lang="en-US" baseline="0" dirty="0" err="1" smtClean="0"/>
              <a:t>Sch</a:t>
            </a:r>
            <a:r>
              <a:rPr lang="en-US" baseline="0" dirty="0" smtClean="0"/>
              <a:t>-S)</a:t>
            </a:r>
          </a:p>
          <a:p>
            <a:pPr lvl="3"/>
            <a:r>
              <a:rPr lang="en-US" dirty="0" smtClean="0"/>
              <a:t>Compile a query</a:t>
            </a:r>
          </a:p>
          <a:p>
            <a:pPr lvl="2"/>
            <a:r>
              <a:rPr lang="en-US" dirty="0" smtClean="0"/>
              <a:t>Intent Shared (IS)</a:t>
            </a:r>
          </a:p>
          <a:p>
            <a:pPr lvl="2"/>
            <a:r>
              <a:rPr lang="en-US" dirty="0" smtClean="0"/>
              <a:t>Shared (S)</a:t>
            </a:r>
          </a:p>
          <a:p>
            <a:pPr lvl="3"/>
            <a:r>
              <a:rPr lang="en-US" dirty="0" smtClean="0"/>
              <a:t>Read but not change</a:t>
            </a:r>
            <a:r>
              <a:rPr lang="en-US" baseline="0" dirty="0" smtClean="0"/>
              <a:t> data</a:t>
            </a:r>
          </a:p>
          <a:p>
            <a:pPr lvl="2"/>
            <a:r>
              <a:rPr lang="en-US" dirty="0" smtClean="0"/>
              <a:t>Update(U)</a:t>
            </a:r>
          </a:p>
          <a:p>
            <a:pPr lvl="3"/>
            <a:r>
              <a:rPr lang="en-US" dirty="0" smtClean="0"/>
              <a:t>Read but not change data until promoted to an Exclusive</a:t>
            </a:r>
            <a:r>
              <a:rPr lang="en-US" baseline="0" dirty="0" smtClean="0"/>
              <a:t> (X) lock</a:t>
            </a:r>
          </a:p>
          <a:p>
            <a:pPr lvl="1"/>
            <a:r>
              <a:rPr lang="en-US" dirty="0" smtClean="0"/>
              <a:t>Exclusive</a:t>
            </a:r>
          </a:p>
          <a:p>
            <a:pPr lvl="2"/>
            <a:r>
              <a:rPr lang="en-US" dirty="0" smtClean="0"/>
              <a:t>Shared with</a:t>
            </a:r>
            <a:r>
              <a:rPr lang="en-US" baseline="0" dirty="0" smtClean="0"/>
              <a:t> Intent Exclusive (SIX)</a:t>
            </a:r>
          </a:p>
          <a:p>
            <a:pPr lvl="2"/>
            <a:r>
              <a:rPr lang="en-US" baseline="0" dirty="0" smtClean="0"/>
              <a:t>Intent Exclusive (IX)</a:t>
            </a:r>
          </a:p>
          <a:p>
            <a:pPr lvl="2"/>
            <a:r>
              <a:rPr lang="en-US" baseline="0" dirty="0" smtClean="0"/>
              <a:t>Exclusive (X)</a:t>
            </a:r>
          </a:p>
          <a:p>
            <a:pPr lvl="2"/>
            <a:r>
              <a:rPr lang="en-US" baseline="0" dirty="0" smtClean="0"/>
              <a:t>Bulk Update (BU)</a:t>
            </a:r>
          </a:p>
          <a:p>
            <a:pPr lvl="3"/>
            <a:r>
              <a:rPr lang="en-US" baseline="0" dirty="0" smtClean="0"/>
              <a:t>Bulk-copy data into a table</a:t>
            </a:r>
          </a:p>
          <a:p>
            <a:pPr lvl="2"/>
            <a:r>
              <a:rPr lang="en-US" baseline="0" dirty="0" smtClean="0"/>
              <a:t>Schema Modification (</a:t>
            </a:r>
            <a:r>
              <a:rPr lang="en-US" baseline="0" dirty="0" err="1" smtClean="0"/>
              <a:t>Sch</a:t>
            </a:r>
            <a:r>
              <a:rPr lang="en-US" baseline="0" dirty="0" smtClean="0"/>
              <a:t>-M)</a:t>
            </a:r>
          </a:p>
          <a:p>
            <a:pPr lvl="3"/>
            <a:r>
              <a:rPr lang="en-US" dirty="0" smtClean="0"/>
              <a:t>Modify</a:t>
            </a:r>
            <a:r>
              <a:rPr lang="en-US" baseline="0" dirty="0" smtClean="0"/>
              <a:t> the database schema</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Deadlocks</a:t>
            </a:r>
            <a:endParaRPr lang="en-US" dirty="0"/>
          </a:p>
        </p:txBody>
      </p:sp>
      <p:sp>
        <p:nvSpPr>
          <p:cNvPr id="3" name="Content Placeholder 2"/>
          <p:cNvSpPr>
            <a:spLocks noGrp="1"/>
          </p:cNvSpPr>
          <p:nvPr>
            <p:ph idx="1"/>
          </p:nvPr>
        </p:nvSpPr>
        <p:spPr/>
        <p:txBody>
          <a:bodyPr/>
          <a:lstStyle/>
          <a:p>
            <a:pPr lvl="1"/>
            <a:r>
              <a:rPr lang="en-US" dirty="0" smtClean="0"/>
              <a:t>Deadlock occurs when two users have locks on separate objects and each user wants a lock on the other's object</a:t>
            </a:r>
          </a:p>
          <a:p>
            <a:pPr lvl="1"/>
            <a:r>
              <a:rPr lang="en-US" dirty="0" smtClean="0"/>
              <a:t>You can decide which connection will be the candidate for deadlock victim by using SET DEADLOCK_PRIORITY. </a:t>
            </a:r>
          </a:p>
          <a:p>
            <a:pPr lvl="1"/>
            <a:r>
              <a:rPr lang="en-US" dirty="0" smtClean="0"/>
              <a:t>Otherwise, SQL Server selects the deadlock victim by choosing the process that completes the circular chain of locks.</a:t>
            </a:r>
          </a:p>
          <a:p>
            <a:pPr lvl="1"/>
            <a:endParaRPr lang="en-US"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04799" y="1262568"/>
            <a:ext cx="8539164" cy="3600986"/>
          </a:xfrm>
        </p:spPr>
        <p:txBody>
          <a:bodyPr/>
          <a:lstStyle/>
          <a:p>
            <a:pPr lvl="1"/>
            <a:r>
              <a:rPr lang="en-US" dirty="0" smtClean="0"/>
              <a:t>Views</a:t>
            </a:r>
          </a:p>
          <a:p>
            <a:pPr lvl="1"/>
            <a:r>
              <a:rPr lang="en-US" dirty="0" smtClean="0"/>
              <a:t>Scripts</a:t>
            </a:r>
          </a:p>
          <a:p>
            <a:pPr lvl="1"/>
            <a:r>
              <a:rPr lang="en-US" dirty="0" smtClean="0"/>
              <a:t>Procedural programming</a:t>
            </a:r>
          </a:p>
          <a:p>
            <a:pPr lvl="2"/>
            <a:r>
              <a:rPr lang="en-US" dirty="0" smtClean="0"/>
              <a:t>Stored Procedures (</a:t>
            </a:r>
            <a:r>
              <a:rPr lang="en-US" dirty="0" err="1" smtClean="0"/>
              <a:t>Sprocs</a:t>
            </a:r>
            <a:r>
              <a:rPr lang="en-US" dirty="0" smtClean="0"/>
              <a:t>)</a:t>
            </a:r>
          </a:p>
          <a:p>
            <a:pPr lvl="2"/>
            <a:r>
              <a:rPr lang="en-US" dirty="0" smtClean="0"/>
              <a:t>Triggers</a:t>
            </a:r>
          </a:p>
          <a:p>
            <a:pPr lvl="2"/>
            <a:r>
              <a:rPr lang="en-US" dirty="0" smtClean="0"/>
              <a:t>Function (UDF)</a:t>
            </a:r>
          </a:p>
          <a:p>
            <a:pPr lvl="3"/>
            <a:r>
              <a:rPr lang="en-US" dirty="0" err="1" smtClean="0"/>
              <a:t>Sproc</a:t>
            </a:r>
            <a:r>
              <a:rPr lang="en-US" baseline="0" dirty="0" err="1" smtClean="0"/>
              <a:t>s</a:t>
            </a:r>
            <a:r>
              <a:rPr lang="en-US" baseline="0" dirty="0" smtClean="0"/>
              <a:t> and</a:t>
            </a:r>
            <a:r>
              <a:rPr lang="en-US" dirty="0" smtClean="0"/>
              <a:t> UDF’s</a:t>
            </a:r>
            <a:r>
              <a:rPr lang="en-US" baseline="0" dirty="0" smtClean="0"/>
              <a:t> can be run from any database connection that can run a SQL statement; Triggers run automatically in response to the execution of an action query on a specific table</a:t>
            </a:r>
          </a:p>
          <a:p>
            <a:pPr lvl="3"/>
            <a:r>
              <a:rPr lang="en-US" baseline="0" dirty="0" err="1" smtClean="0"/>
              <a:t>Sprocs</a:t>
            </a:r>
            <a:r>
              <a:rPr lang="en-US" baseline="0" dirty="0" smtClean="0"/>
              <a:t> and UDF’s can</a:t>
            </a:r>
            <a:r>
              <a:rPr lang="en-US" dirty="0" smtClean="0"/>
              <a:t> use parameters, triggers can’t</a:t>
            </a:r>
          </a:p>
          <a:p>
            <a:pPr lvl="1"/>
            <a:r>
              <a:rPr lang="en-US" dirty="0" smtClean="0"/>
              <a:t>Cursors</a:t>
            </a:r>
          </a:p>
          <a:p>
            <a:pPr lvl="1"/>
            <a:r>
              <a:rPr lang="en-US" dirty="0" smtClean="0"/>
              <a:t>Transactions and</a:t>
            </a:r>
            <a:r>
              <a:rPr lang="en-US" baseline="0" dirty="0" smtClean="0"/>
              <a:t> </a:t>
            </a:r>
            <a:r>
              <a:rPr lang="en-US" baseline="0" dirty="0" err="1" smtClean="0"/>
              <a:t>Lockings</a:t>
            </a:r>
            <a:endParaRPr lang="en-US" baseline="0" dirty="0" smtClean="0"/>
          </a:p>
          <a:p>
            <a:pPr lvl="1"/>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a:xfrm>
            <a:off x="304799" y="1262568"/>
            <a:ext cx="8539164" cy="3600986"/>
          </a:xfrm>
        </p:spPr>
        <p:txBody>
          <a:bodyPr/>
          <a:lstStyle/>
          <a:p>
            <a:r>
              <a:rPr lang="en-US" b="1" dirty="0" smtClean="0"/>
              <a:t>What is a View</a:t>
            </a:r>
          </a:p>
          <a:p>
            <a:pPr lvl="1"/>
            <a:r>
              <a:rPr lang="en-US" dirty="0" smtClean="0"/>
              <a:t>Consists of a select statement</a:t>
            </a:r>
            <a:r>
              <a:rPr lang="en-US" baseline="0" dirty="0" smtClean="0"/>
              <a:t> that’s stored as an object with the database</a:t>
            </a:r>
          </a:p>
          <a:p>
            <a:pPr lvl="1"/>
            <a:r>
              <a:rPr lang="en-US" dirty="0" smtClean="0"/>
              <a:t>View is a virtual table that consists of only the rows and columns specified in its CREATE statement</a:t>
            </a:r>
          </a:p>
          <a:p>
            <a:pPr lvl="1"/>
            <a:r>
              <a:rPr lang="en-US" dirty="0" smtClean="0"/>
              <a:t>The table or tables that are listed in the FROM clause are called the </a:t>
            </a:r>
            <a:r>
              <a:rPr lang="en-US" i="1" dirty="0" smtClean="0"/>
              <a:t>base tables</a:t>
            </a:r>
            <a:endParaRPr lang="en-US" dirty="0" smtClean="0"/>
          </a:p>
          <a:p>
            <a:pPr lvl="1"/>
            <a:r>
              <a:rPr lang="en-US" dirty="0" smtClean="0"/>
              <a:t>View doesn’t store data; always returns current data</a:t>
            </a:r>
          </a:p>
          <a:p>
            <a:pPr lvl="1"/>
            <a:r>
              <a:rPr lang="en-US" dirty="0" smtClean="0"/>
              <a:t>To use a view you refer to it from another SQL statement</a:t>
            </a:r>
          </a:p>
          <a:p>
            <a:endParaRPr lang="en-US" dirty="0" smtClean="0"/>
          </a:p>
          <a:p>
            <a:r>
              <a:rPr lang="en-US" b="1" dirty="0" smtClean="0"/>
              <a:t>Benefits</a:t>
            </a:r>
            <a:r>
              <a:rPr lang="en-US" dirty="0" smtClean="0"/>
              <a:t>:</a:t>
            </a:r>
          </a:p>
          <a:p>
            <a:pPr lvl="1"/>
            <a:r>
              <a:rPr lang="en-US" dirty="0" smtClean="0"/>
              <a:t>Design Independence: Database</a:t>
            </a:r>
            <a:r>
              <a:rPr lang="en-US" baseline="0" dirty="0" smtClean="0"/>
              <a:t> modifications will not necessitate modifications of queries. Only modification of view is required. </a:t>
            </a:r>
          </a:p>
          <a:p>
            <a:pPr lvl="1"/>
            <a:r>
              <a:rPr lang="en-US" baseline="0" dirty="0" smtClean="0"/>
              <a:t>Data Security: </a:t>
            </a:r>
            <a:r>
              <a:rPr lang="en-US" dirty="0" smtClean="0"/>
              <a:t>Can be used to restrict access to data in a database.</a:t>
            </a:r>
          </a:p>
          <a:p>
            <a:pPr lvl="1"/>
            <a:r>
              <a:rPr lang="en-US" dirty="0" smtClean="0"/>
              <a:t>Updatability: Can be used not only to retrieve but update data too.</a:t>
            </a:r>
          </a:p>
          <a:p>
            <a:pPr lvl="1"/>
            <a:r>
              <a:rPr lang="en-US" dirty="0" smtClean="0"/>
              <a:t>Flexibility:</a:t>
            </a:r>
            <a:r>
              <a:rPr lang="en-US" baseline="0" dirty="0" smtClean="0"/>
              <a:t> Custom views for different needs</a:t>
            </a:r>
          </a:p>
          <a:p>
            <a:pPr lvl="1"/>
            <a:r>
              <a:rPr lang="en-US" baseline="0" dirty="0" smtClean="0"/>
              <a:t>Simplified queries: Hide complexity of retrieval operations</a:t>
            </a:r>
          </a:p>
          <a:p>
            <a:pPr lvl="1"/>
            <a:endParaRPr lang="en-US" i="1" dirty="0" smtClean="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Views</a:t>
            </a:r>
            <a:endParaRPr lang="en-US" dirty="0"/>
          </a:p>
        </p:txBody>
      </p:sp>
      <p:sp>
        <p:nvSpPr>
          <p:cNvPr id="3" name="Content Placeholder 2"/>
          <p:cNvSpPr>
            <a:spLocks noGrp="1"/>
          </p:cNvSpPr>
          <p:nvPr>
            <p:ph idx="1"/>
          </p:nvPr>
        </p:nvSpPr>
        <p:spPr>
          <a:xfrm>
            <a:off x="304799" y="1262568"/>
            <a:ext cx="8539164" cy="4985980"/>
          </a:xfrm>
        </p:spPr>
        <p:txBody>
          <a:bodyPr/>
          <a:lstStyle/>
          <a:p>
            <a:r>
              <a:rPr lang="en-US" b="1" dirty="0" smtClean="0"/>
              <a:t>Points</a:t>
            </a:r>
            <a:r>
              <a:rPr lang="en-US" b="1" baseline="0" dirty="0" smtClean="0"/>
              <a:t> to be noted</a:t>
            </a:r>
            <a:r>
              <a:rPr lang="en-US" baseline="0" dirty="0" smtClean="0"/>
              <a:t>:</a:t>
            </a:r>
          </a:p>
          <a:p>
            <a:pPr lvl="1"/>
            <a:r>
              <a:rPr lang="en-US" dirty="0" smtClean="0"/>
              <a:t>SELECT statement:</a:t>
            </a:r>
            <a:endParaRPr lang="en-US" baseline="0" dirty="0" smtClean="0"/>
          </a:p>
          <a:p>
            <a:pPr lvl="2"/>
            <a:r>
              <a:rPr lang="en-US" dirty="0" smtClean="0"/>
              <a:t>Can’t include</a:t>
            </a:r>
            <a:r>
              <a:rPr lang="en-US" baseline="0" dirty="0" smtClean="0"/>
              <a:t> an ORDER BY unless it also uses TOP</a:t>
            </a:r>
          </a:p>
          <a:p>
            <a:pPr lvl="2"/>
            <a:r>
              <a:rPr lang="en-US" baseline="0" dirty="0" smtClean="0"/>
              <a:t>Can’t include INTO keyword</a:t>
            </a:r>
          </a:p>
          <a:p>
            <a:pPr lvl="1"/>
            <a:r>
              <a:rPr lang="en-US" dirty="0" smtClean="0"/>
              <a:t>CREATE VIEW provides three optional clauses:</a:t>
            </a:r>
          </a:p>
          <a:p>
            <a:pPr lvl="2"/>
            <a:r>
              <a:rPr lang="en-US" dirty="0" smtClean="0"/>
              <a:t>WITH ENCRYPTION: to prevent other users from examining the SELECT statement on which the view is based</a:t>
            </a:r>
          </a:p>
          <a:p>
            <a:pPr lvl="2"/>
            <a:r>
              <a:rPr lang="en-US" dirty="0" smtClean="0"/>
              <a:t>WITH SCHEMABINDING: to protect a view by binding it to the database structure or schema. Underlying base tables can’t be deleted or modified in a way that affects the view.</a:t>
            </a:r>
          </a:p>
          <a:p>
            <a:pPr lvl="2"/>
            <a:r>
              <a:rPr lang="en-US" dirty="0" smtClean="0"/>
              <a:t>WITH CHECK OPTION: prevents a row in a view from being updated if that would cause the row to be excluded from the view.</a:t>
            </a:r>
          </a:p>
          <a:p>
            <a:pPr lvl="1"/>
            <a:r>
              <a:rPr lang="en-US" dirty="0" smtClean="0"/>
              <a:t>To create updatable view, requirements are:</a:t>
            </a:r>
          </a:p>
          <a:p>
            <a:pPr lvl="2"/>
            <a:r>
              <a:rPr lang="en-US" dirty="0" smtClean="0"/>
              <a:t>Select list can’t include a DISTINCT or TOP clause</a:t>
            </a:r>
          </a:p>
          <a:p>
            <a:pPr lvl="2"/>
            <a:r>
              <a:rPr lang="en-US" dirty="0" smtClean="0"/>
              <a:t>Select list can‘t include an aggregate function</a:t>
            </a:r>
          </a:p>
          <a:p>
            <a:pPr lvl="2"/>
            <a:r>
              <a:rPr lang="en-US" dirty="0" smtClean="0"/>
              <a:t>Select list can’t include a calculated value</a:t>
            </a:r>
          </a:p>
          <a:p>
            <a:pPr lvl="2"/>
            <a:r>
              <a:rPr lang="en-US" dirty="0" smtClean="0"/>
              <a:t>SELECT statement can’t include GROUP BY or HAVING clause</a:t>
            </a:r>
          </a:p>
          <a:p>
            <a:pPr lvl="2"/>
            <a:r>
              <a:rPr lang="en-US" dirty="0" smtClean="0"/>
              <a:t>View can’t include the UNION operator </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Scripts</a:t>
            </a:r>
            <a:endParaRPr lang="en-US" dirty="0"/>
          </a:p>
        </p:txBody>
      </p:sp>
      <p:sp>
        <p:nvSpPr>
          <p:cNvPr id="3" name="Content Placeholder 2"/>
          <p:cNvSpPr>
            <a:spLocks noGrp="1"/>
          </p:cNvSpPr>
          <p:nvPr>
            <p:ph idx="1"/>
          </p:nvPr>
        </p:nvSpPr>
        <p:spPr/>
        <p:txBody>
          <a:bodyPr/>
          <a:lstStyle/>
          <a:p>
            <a:r>
              <a:rPr lang="en-US" dirty="0" smtClean="0"/>
              <a:t>T-SQL statements</a:t>
            </a:r>
            <a:r>
              <a:rPr lang="en-US" baseline="0" dirty="0" smtClean="0"/>
              <a:t> for controlling execution flow:</a:t>
            </a:r>
          </a:p>
          <a:p>
            <a:pPr lvl="1"/>
            <a:r>
              <a:rPr lang="en-US" dirty="0" smtClean="0"/>
              <a:t>IF</a:t>
            </a:r>
            <a:r>
              <a:rPr lang="en-US" baseline="0" dirty="0" smtClean="0"/>
              <a:t> … ELSE</a:t>
            </a:r>
          </a:p>
          <a:p>
            <a:pPr lvl="1"/>
            <a:r>
              <a:rPr lang="en-US" baseline="0" dirty="0" smtClean="0"/>
              <a:t>BEGIN … END</a:t>
            </a:r>
          </a:p>
          <a:p>
            <a:pPr lvl="1"/>
            <a:r>
              <a:rPr lang="en-US" baseline="0" dirty="0" smtClean="0"/>
              <a:t>WHILE</a:t>
            </a:r>
          </a:p>
          <a:p>
            <a:pPr lvl="1"/>
            <a:r>
              <a:rPr lang="en-US" baseline="0" dirty="0" smtClean="0"/>
              <a:t>BREAK</a:t>
            </a:r>
          </a:p>
          <a:p>
            <a:pPr lvl="1"/>
            <a:r>
              <a:rPr lang="en-US" baseline="0" dirty="0" smtClean="0"/>
              <a:t>CONTINUE</a:t>
            </a:r>
          </a:p>
          <a:p>
            <a:pPr lvl="1"/>
            <a:r>
              <a:rPr lang="en-US" baseline="0" dirty="0" smtClean="0"/>
              <a:t>TRY … CATCH</a:t>
            </a:r>
          </a:p>
          <a:p>
            <a:pPr lvl="1"/>
            <a:r>
              <a:rPr lang="en-US" baseline="0" dirty="0" smtClean="0"/>
              <a:t>GOTO</a:t>
            </a:r>
          </a:p>
          <a:p>
            <a:pPr lvl="1"/>
            <a:r>
              <a:rPr lang="en-US" baseline="0" dirty="0" smtClean="0"/>
              <a:t>RETURN</a:t>
            </a:r>
          </a:p>
          <a:p>
            <a:pPr lvl="1"/>
            <a:endParaRPr lang="en-US" baseline="0" dirty="0" smtClean="0"/>
          </a:p>
          <a:p>
            <a:pPr lvl="1">
              <a:buNone/>
            </a:pPr>
            <a:r>
              <a:rPr lang="en-US" baseline="0" dirty="0" smtClean="0"/>
              <a:t>T-SQL statements for script processing</a:t>
            </a:r>
          </a:p>
          <a:p>
            <a:pPr lvl="1"/>
            <a:r>
              <a:rPr lang="en-US" dirty="0" smtClean="0"/>
              <a:t>USE</a:t>
            </a:r>
          </a:p>
          <a:p>
            <a:pPr lvl="1"/>
            <a:r>
              <a:rPr lang="en-US" dirty="0" smtClean="0"/>
              <a:t>PRINT</a:t>
            </a:r>
          </a:p>
          <a:p>
            <a:pPr lvl="1"/>
            <a:r>
              <a:rPr lang="en-US" dirty="0" smtClean="0"/>
              <a:t>DECLARE</a:t>
            </a:r>
          </a:p>
          <a:p>
            <a:pPr lvl="1"/>
            <a:r>
              <a:rPr lang="en-US" dirty="0" smtClean="0"/>
              <a:t>SET</a:t>
            </a:r>
          </a:p>
          <a:p>
            <a:pPr lvl="1"/>
            <a:r>
              <a:rPr lang="en-US" dirty="0" smtClean="0"/>
              <a:t>EXEC</a:t>
            </a:r>
          </a:p>
          <a:p>
            <a:pPr lvl="1"/>
            <a:endParaRPr lang="en-US" dirty="0" smtClean="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304799" y="1262568"/>
            <a:ext cx="8539164" cy="2492990"/>
          </a:xfrm>
        </p:spPr>
        <p:txBody>
          <a:bodyPr/>
          <a:lstStyle/>
          <a:p>
            <a:r>
              <a:rPr lang="en-US" b="1" dirty="0" smtClean="0"/>
              <a:t>Variables</a:t>
            </a:r>
          </a:p>
          <a:p>
            <a:pPr lvl="1"/>
            <a:r>
              <a:rPr lang="en-US" b="0" dirty="0" smtClean="0"/>
              <a:t>Used to store data;</a:t>
            </a:r>
            <a:r>
              <a:rPr lang="en-US" b="0" baseline="0" dirty="0" smtClean="0"/>
              <a:t> Initial value is NULL</a:t>
            </a:r>
            <a:endParaRPr lang="en-US" b="0" dirty="0" smtClean="0"/>
          </a:p>
          <a:p>
            <a:pPr lvl="1"/>
            <a:r>
              <a:rPr lang="en-US" b="0" baseline="0" dirty="0" smtClean="0"/>
              <a:t>Use DECLARE to create a variable</a:t>
            </a:r>
          </a:p>
          <a:p>
            <a:pPr lvl="1"/>
            <a:r>
              <a:rPr lang="en-US" b="0" baseline="0" dirty="0" smtClean="0"/>
              <a:t>Use SET to assign a value to a variable</a:t>
            </a:r>
          </a:p>
          <a:p>
            <a:pPr lvl="1"/>
            <a:r>
              <a:rPr lang="en-US" b="0" baseline="0" dirty="0" smtClean="0"/>
              <a:t>Scalar variables can store only one value</a:t>
            </a:r>
          </a:p>
          <a:p>
            <a:pPr lvl="1"/>
            <a:r>
              <a:rPr lang="en-US" b="0" baseline="0" dirty="0" smtClean="0"/>
              <a:t>Table variables can store multiple values</a:t>
            </a:r>
          </a:p>
          <a:p>
            <a:pPr lvl="1"/>
            <a:r>
              <a:rPr lang="en-US" b="0" baseline="0" dirty="0" smtClean="0"/>
              <a:t>Name of variable must start with @</a:t>
            </a:r>
          </a:p>
          <a:p>
            <a:pPr lvl="1"/>
            <a:r>
              <a:rPr lang="en-US" b="0" baseline="0" dirty="0" smtClean="0"/>
              <a:t>Can use in any expression, but not in place of object name or keyword</a:t>
            </a:r>
          </a:p>
          <a:p>
            <a:pPr lvl="1"/>
            <a:r>
              <a:rPr lang="en-US" dirty="0" smtClean="0"/>
              <a:t>Variables are local (scope is limited to a batch)</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a:t>
            </a:r>
            <a:endParaRPr lang="en-US" dirty="0"/>
          </a:p>
        </p:txBody>
      </p:sp>
      <p:sp>
        <p:nvSpPr>
          <p:cNvPr id="3" name="Content Placeholder 2"/>
          <p:cNvSpPr>
            <a:spLocks noGrp="1"/>
          </p:cNvSpPr>
          <p:nvPr>
            <p:ph idx="1"/>
          </p:nvPr>
        </p:nvSpPr>
        <p:spPr>
          <a:xfrm>
            <a:off x="304799" y="1262568"/>
            <a:ext cx="8539164" cy="2769989"/>
          </a:xfrm>
        </p:spPr>
        <p:txBody>
          <a:bodyPr/>
          <a:lstStyle/>
          <a:p>
            <a:pPr lvl="1"/>
            <a:r>
              <a:rPr lang="en-US" dirty="0" err="1" smtClean="0"/>
              <a:t>Sprocs</a:t>
            </a:r>
            <a:r>
              <a:rPr lang="en-US" baseline="0" dirty="0" smtClean="0"/>
              <a:t> are database objects that contain one or more SQL statements</a:t>
            </a:r>
          </a:p>
          <a:p>
            <a:pPr lvl="1"/>
            <a:r>
              <a:rPr lang="en-US" baseline="0" dirty="0" smtClean="0"/>
              <a:t>First time it’s executed, an execution plan is generated</a:t>
            </a:r>
          </a:p>
          <a:p>
            <a:pPr lvl="1"/>
            <a:r>
              <a:rPr lang="en-US" baseline="0" dirty="0" smtClean="0"/>
              <a:t>For subsequent execution, the statements are executed</a:t>
            </a:r>
            <a:r>
              <a:rPr lang="en-US" dirty="0" smtClean="0"/>
              <a:t> without compilation. So execution of the script is faster.</a:t>
            </a:r>
          </a:p>
          <a:p>
            <a:pPr lvl="1"/>
            <a:r>
              <a:rPr lang="en-US" dirty="0" smtClean="0"/>
              <a:t>To execute a </a:t>
            </a:r>
            <a:r>
              <a:rPr lang="en-US" dirty="0" err="1" smtClean="0"/>
              <a:t>sproc</a:t>
            </a:r>
            <a:r>
              <a:rPr lang="en-US" dirty="0" smtClean="0"/>
              <a:t>, use the EXEC statement (EXEC may be omitted if it’s the first line in a batch) </a:t>
            </a:r>
          </a:p>
          <a:p>
            <a:pPr lvl="1"/>
            <a:r>
              <a:rPr lang="en-US" dirty="0" smtClean="0"/>
              <a:t>Stored procedures provide for two types of parameters:</a:t>
            </a:r>
          </a:p>
          <a:p>
            <a:pPr lvl="2"/>
            <a:r>
              <a:rPr lang="en-US" dirty="0" smtClean="0"/>
              <a:t>Input parameter is passed to the </a:t>
            </a:r>
            <a:r>
              <a:rPr lang="en-US" dirty="0" err="1" smtClean="0"/>
              <a:t>sproc</a:t>
            </a:r>
            <a:r>
              <a:rPr lang="en-US" dirty="0" smtClean="0"/>
              <a:t> from the calling program</a:t>
            </a:r>
          </a:p>
          <a:p>
            <a:pPr lvl="2"/>
            <a:r>
              <a:rPr lang="en-US" dirty="0" smtClean="0"/>
              <a:t>Output parameter is returned to the calling program from the </a:t>
            </a:r>
            <a:r>
              <a:rPr lang="en-US" dirty="0" err="1" smtClean="0"/>
              <a:t>sproc</a:t>
            </a:r>
            <a:endParaRPr lang="en-US" dirty="0" smtClean="0"/>
          </a:p>
          <a:p>
            <a:pPr lvl="1"/>
            <a:r>
              <a:rPr lang="en-US" dirty="0" smtClean="0"/>
              <a:t>OUTPUT keyword identifies output parameter. Default is an input parameter</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lstStyle/>
          <a:p>
            <a:pPr lvl="1"/>
            <a:r>
              <a:rPr lang="en-US" dirty="0" smtClean="0"/>
              <a:t>Triggers are a special type of procedure</a:t>
            </a:r>
            <a:r>
              <a:rPr lang="en-US" baseline="0" dirty="0" smtClean="0"/>
              <a:t> that are invoked or fired automatically when an action query is executed on a table or a view.</a:t>
            </a:r>
          </a:p>
          <a:p>
            <a:pPr lvl="1"/>
            <a:r>
              <a:rPr lang="en-US" baseline="0" dirty="0" smtClean="0"/>
              <a:t>Used to enforce design rules, implement business logic and prevent data inconsistency with a lot of flexibility</a:t>
            </a:r>
          </a:p>
          <a:p>
            <a:pPr lvl="0"/>
            <a:endParaRPr lang="en-US" dirty="0" smtClean="0"/>
          </a:p>
          <a:p>
            <a:pPr lvl="0"/>
            <a:r>
              <a:rPr lang="en-US" b="1" dirty="0" smtClean="0"/>
              <a:t>Creation</a:t>
            </a:r>
            <a:r>
              <a:rPr lang="en-US" b="1" baseline="0" dirty="0" smtClean="0"/>
              <a:t> of a Trigger</a:t>
            </a:r>
          </a:p>
          <a:p>
            <a:pPr lvl="1"/>
            <a:r>
              <a:rPr lang="en-US" b="0" dirty="0" smtClean="0"/>
              <a:t>CREATE TRIGGER provides</a:t>
            </a:r>
            <a:r>
              <a:rPr lang="en-US" b="0" baseline="0" dirty="0" smtClean="0"/>
              <a:t> two types of triggers:</a:t>
            </a:r>
          </a:p>
          <a:p>
            <a:pPr lvl="2"/>
            <a:r>
              <a:rPr lang="en-US" b="0" dirty="0" smtClean="0"/>
              <a:t>AFTER</a:t>
            </a:r>
            <a:r>
              <a:rPr lang="en-US" b="0" baseline="0" dirty="0" smtClean="0"/>
              <a:t> Trigger: Trigger fires after action query</a:t>
            </a:r>
          </a:p>
          <a:p>
            <a:pPr lvl="2"/>
            <a:r>
              <a:rPr lang="en-US" b="0" baseline="0" dirty="0" smtClean="0"/>
              <a:t>INSTEAD OF Trigger: Trigger is fired instead of action </a:t>
            </a:r>
            <a:r>
              <a:rPr lang="en-US" b="0" baseline="0" dirty="0" smtClean="0"/>
              <a:t>query</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a:t>
            </a:r>
            <a:endParaRPr lang="en-US" dirty="0"/>
          </a:p>
        </p:txBody>
      </p:sp>
      <p:sp>
        <p:nvSpPr>
          <p:cNvPr id="3" name="Content Placeholder 2"/>
          <p:cNvSpPr>
            <a:spLocks noGrp="1"/>
          </p:cNvSpPr>
          <p:nvPr>
            <p:ph idx="1"/>
          </p:nvPr>
        </p:nvSpPr>
        <p:spPr>
          <a:xfrm>
            <a:off x="304799" y="1262568"/>
            <a:ext cx="8539164" cy="2492990"/>
          </a:xfrm>
        </p:spPr>
        <p:txBody>
          <a:bodyPr/>
          <a:lstStyle/>
          <a:p>
            <a:pPr lvl="1"/>
            <a:r>
              <a:rPr lang="en-US" dirty="0" smtClean="0"/>
              <a:t>A User-defined function (UDF) is an executable database object that contains SQL statements</a:t>
            </a:r>
            <a:r>
              <a:rPr lang="en-US" baseline="0" dirty="0" smtClean="0"/>
              <a:t> and always returns a value.</a:t>
            </a:r>
            <a:endParaRPr lang="en-US" dirty="0" smtClean="0"/>
          </a:p>
          <a:p>
            <a:pPr lvl="1"/>
            <a:r>
              <a:rPr lang="en-US" dirty="0" smtClean="0"/>
              <a:t>Three types</a:t>
            </a:r>
            <a:r>
              <a:rPr lang="en-US" baseline="0" dirty="0" smtClean="0"/>
              <a:t> of user-defined functions:</a:t>
            </a:r>
          </a:p>
          <a:p>
            <a:pPr lvl="2"/>
            <a:r>
              <a:rPr lang="en-US" dirty="0" smtClean="0"/>
              <a:t>Scalar valued function: Returns a single value</a:t>
            </a:r>
          </a:p>
          <a:p>
            <a:pPr lvl="2"/>
            <a:r>
              <a:rPr lang="en-US" dirty="0" smtClean="0"/>
              <a:t>Simple table valued function: Returns a table that’s based on a single Select statement</a:t>
            </a:r>
          </a:p>
          <a:p>
            <a:pPr lvl="2"/>
            <a:r>
              <a:rPr lang="en-US" dirty="0" smtClean="0"/>
              <a:t>Multi-statement table-valued</a:t>
            </a:r>
            <a:r>
              <a:rPr lang="en-US" baseline="0" dirty="0" smtClean="0"/>
              <a:t> function: Returns a table that’s based on multiple statements</a:t>
            </a:r>
          </a:p>
          <a:p>
            <a:pPr lvl="1"/>
            <a:r>
              <a:rPr lang="en-US" dirty="0" smtClean="0"/>
              <a:t>While invoking a UDF,</a:t>
            </a:r>
            <a:r>
              <a:rPr lang="en-US" baseline="0" dirty="0" smtClean="0"/>
              <a:t> schema </a:t>
            </a:r>
            <a:r>
              <a:rPr lang="en-US" b="1" baseline="0" dirty="0" smtClean="0"/>
              <a:t>must be</a:t>
            </a:r>
            <a:r>
              <a:rPr lang="en-US" baseline="0" dirty="0" smtClean="0"/>
              <a:t> specified.</a:t>
            </a:r>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MSAT">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MSAT</Template>
  <TotalTime>1321</TotalTime>
  <Words>1364</Words>
  <Application>Microsoft Office PowerPoint</Application>
  <PresentationFormat>On-screen Show (4:3)</PresentationFormat>
  <Paragraphs>162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MSAT</vt:lpstr>
      <vt:lpstr>Advanced SQL</vt:lpstr>
      <vt:lpstr>Overview</vt:lpstr>
      <vt:lpstr>Views</vt:lpstr>
      <vt:lpstr>Working with Views</vt:lpstr>
      <vt:lpstr>SQL Scripts</vt:lpstr>
      <vt:lpstr>Variables</vt:lpstr>
      <vt:lpstr>Stored Procedures</vt:lpstr>
      <vt:lpstr>Triggers</vt:lpstr>
      <vt:lpstr>User Defined Functions</vt:lpstr>
      <vt:lpstr>Cursors</vt:lpstr>
      <vt:lpstr>Transactions</vt:lpstr>
      <vt:lpstr>Concurrency and locking</vt:lpstr>
      <vt:lpstr>Concurrency and locking</vt:lpstr>
      <vt:lpstr>Locking Granularity</vt:lpstr>
      <vt:lpstr>SQL Server Lock Modes</vt:lpstr>
      <vt:lpstr>Deadlocks</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Skills</dc:title>
  <dc:creator>sa93268</dc:creator>
  <cp:lastModifiedBy>sa93268</cp:lastModifiedBy>
  <cp:revision>86</cp:revision>
  <dcterms:created xsi:type="dcterms:W3CDTF">2011-02-10T14:03:52Z</dcterms:created>
  <dcterms:modified xsi:type="dcterms:W3CDTF">2011-02-14T08:29:30Z</dcterms:modified>
</cp:coreProperties>
</file>