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6613B3B-E550-4E6A-97FC-41472E3A888B}" type="datetimeFigureOut">
              <a:rPr lang="en-US" smtClean="0"/>
              <a:pPr/>
              <a:t>11/2/2009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0980E08-7B6E-4637-B012-5FC49425BE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27"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ER  Model </a:t>
            </a:r>
            <a:br>
              <a:rPr lang="en-US" dirty="0" smtClean="0"/>
            </a:br>
            <a:r>
              <a:rPr lang="en-US" dirty="0" smtClean="0"/>
              <a:t>Example for Educational Institute</a:t>
            </a:r>
            <a:br>
              <a:rPr lang="en-US" dirty="0" smtClean="0"/>
            </a:br>
            <a:endParaRPr lang="en-US" dirty="0"/>
          </a:p>
        </p:txBody>
      </p:sp>
      <p:sp>
        <p:nvSpPr>
          <p:cNvPr id="4" name="Content Placeholder 3"/>
          <p:cNvSpPr>
            <a:spLocks noGrp="1"/>
          </p:cNvSpPr>
          <p:nvPr>
            <p:ph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ChangeArrowheads="1"/>
          </p:cNvSpPr>
          <p:nvPr/>
        </p:nvSpPr>
        <p:spPr bwMode="auto">
          <a:xfrm>
            <a:off x="1066800" y="0"/>
            <a:ext cx="7772400" cy="1143000"/>
          </a:xfrm>
          <a:prstGeom prst="rect">
            <a:avLst/>
          </a:prstGeom>
          <a:noFill/>
          <a:ln w="9525">
            <a:noFill/>
            <a:miter lim="800000"/>
            <a:headEnd/>
            <a:tailEnd/>
          </a:ln>
          <a:effectLst/>
        </p:spPr>
        <p:txBody>
          <a:bodyPr anchor="ctr"/>
          <a:lstStyle/>
          <a:p>
            <a:pPr algn="ctr" eaLnBrk="1" hangingPunct="1"/>
            <a:endParaRPr lang="en-US" sz="3600" b="1" dirty="0">
              <a:solidFill>
                <a:schemeClr val="tx2"/>
              </a:solidFill>
              <a:effectLst>
                <a:outerShdw blurRad="38100" dist="38100" dir="2700000" algn="tl">
                  <a:srgbClr val="C0C0C0"/>
                </a:outerShdw>
              </a:effectLst>
              <a:latin typeface="Times New Roman" pitchFamily="18" charset="0"/>
            </a:endParaRPr>
          </a:p>
        </p:txBody>
      </p:sp>
      <p:sp>
        <p:nvSpPr>
          <p:cNvPr id="4" name="Title 3"/>
          <p:cNvSpPr>
            <a:spLocks noGrp="1"/>
          </p:cNvSpPr>
          <p:nvPr>
            <p:ph type="title"/>
          </p:nvPr>
        </p:nvSpPr>
        <p:spPr>
          <a:xfrm>
            <a:off x="304799" y="469484"/>
            <a:ext cx="8539163" cy="707886"/>
          </a:xfrm>
        </p:spPr>
        <p:txBody>
          <a:bodyPr/>
          <a:lstStyle/>
          <a:p>
            <a:r>
              <a:rPr lang="en-US" sz="2400" dirty="0" smtClean="0">
                <a:effectLst>
                  <a:outerShdw blurRad="38100" dist="38100" dir="2700000" algn="tl">
                    <a:srgbClr val="C0C0C0"/>
                  </a:outerShdw>
                </a:effectLst>
                <a:latin typeface="Times New Roman" pitchFamily="18" charset="0"/>
              </a:rPr>
              <a:t>Complete Example for E/R schema: Specifications (1/3) </a:t>
            </a:r>
            <a:br>
              <a:rPr lang="en-US" sz="2400" dirty="0" smtClean="0">
                <a:effectLst>
                  <a:outerShdw blurRad="38100" dist="38100" dir="2700000" algn="tl">
                    <a:srgbClr val="C0C0C0"/>
                  </a:outerShdw>
                </a:effectLst>
                <a:latin typeface="Times New Roman" pitchFamily="18" charset="0"/>
              </a:rPr>
            </a:br>
            <a:endParaRPr lang="en-US" dirty="0"/>
          </a:p>
        </p:txBody>
      </p:sp>
      <p:sp>
        <p:nvSpPr>
          <p:cNvPr id="5" name="Text Placeholder 4"/>
          <p:cNvSpPr>
            <a:spLocks noGrp="1"/>
          </p:cNvSpPr>
          <p:nvPr>
            <p:ph type="body" sz="quarter" idx="10"/>
          </p:nvPr>
        </p:nvSpPr>
        <p:spPr>
          <a:xfrm>
            <a:off x="302931" y="1465507"/>
            <a:ext cx="8544207" cy="2077492"/>
          </a:xfrm>
        </p:spPr>
        <p:txBody>
          <a:bodyPr/>
          <a:lstStyle/>
          <a:p>
            <a:pPr marL="342900" indent="-342900">
              <a:spcBef>
                <a:spcPct val="50000"/>
              </a:spcBef>
              <a:buFontTx/>
              <a:buAutoNum type="arabicPeriod"/>
            </a:pPr>
            <a:r>
              <a:rPr lang="en-US" dirty="0" smtClean="0"/>
              <a:t>In an educational institute, there are several departments and students belong to one of them. Each department has a unique department number, a name, a location, phone number and is headed by a professor.</a:t>
            </a:r>
          </a:p>
          <a:p>
            <a:pPr marL="342900" indent="-342900">
              <a:spcBef>
                <a:spcPct val="50000"/>
              </a:spcBef>
              <a:buFontTx/>
              <a:buAutoNum type="arabicPeriod"/>
            </a:pPr>
            <a:r>
              <a:rPr lang="en-US" dirty="0" smtClean="0"/>
              <a:t> Professors have a unique employee Id, name, phone number. We like to keep track of the following details regarding students: name, unique roll number, sex, phone number, date of birth, age and one or more email addresses. </a:t>
            </a: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ChangeArrowheads="1"/>
          </p:cNvSpPr>
          <p:nvPr/>
        </p:nvSpPr>
        <p:spPr bwMode="auto">
          <a:xfrm>
            <a:off x="1066800" y="0"/>
            <a:ext cx="7772400" cy="1143000"/>
          </a:xfrm>
          <a:prstGeom prst="rect">
            <a:avLst/>
          </a:prstGeom>
          <a:noFill/>
          <a:ln w="9525">
            <a:noFill/>
            <a:miter lim="800000"/>
            <a:headEnd/>
            <a:tailEnd/>
          </a:ln>
          <a:effectLst/>
        </p:spPr>
        <p:txBody>
          <a:bodyPr anchor="ctr"/>
          <a:lstStyle/>
          <a:p>
            <a:pPr algn="ctr" eaLnBrk="1" hangingPunct="1"/>
            <a:endParaRPr lang="en-US" sz="3600" b="1" dirty="0">
              <a:effectLst>
                <a:outerShdw blurRad="38100" dist="38100" dir="2700000" algn="tl">
                  <a:srgbClr val="C0C0C0"/>
                </a:outerShdw>
              </a:effectLst>
              <a:latin typeface="Times New Roman" pitchFamily="18" charset="0"/>
            </a:endParaRPr>
          </a:p>
        </p:txBody>
      </p:sp>
      <p:sp>
        <p:nvSpPr>
          <p:cNvPr id="4" name="Title 3"/>
          <p:cNvSpPr>
            <a:spLocks noGrp="1"/>
          </p:cNvSpPr>
          <p:nvPr>
            <p:ph type="title"/>
          </p:nvPr>
        </p:nvSpPr>
        <p:spPr>
          <a:xfrm>
            <a:off x="304799" y="469484"/>
            <a:ext cx="8539163" cy="615553"/>
          </a:xfrm>
        </p:spPr>
        <p:txBody>
          <a:bodyPr/>
          <a:lstStyle/>
          <a:p>
            <a:r>
              <a:rPr lang="en-US" sz="1800" b="0" dirty="0" smtClean="0">
                <a:ea typeface="+mn-ea"/>
                <a:cs typeface="Arial" pitchFamily="34" charset="0"/>
              </a:rPr>
              <a:t>Complete Example for E/R schema: Specifications (2/3) </a:t>
            </a:r>
            <a:r>
              <a:rPr lang="en-US" sz="2400" dirty="0" smtClean="0">
                <a:effectLst>
                  <a:outerShdw blurRad="38100" dist="38100" dir="2700000" algn="tl">
                    <a:srgbClr val="C0C0C0"/>
                  </a:outerShdw>
                </a:effectLst>
                <a:latin typeface="Times New Roman" pitchFamily="18" charset="0"/>
              </a:rPr>
              <a:t/>
            </a:r>
            <a:br>
              <a:rPr lang="en-US" sz="2400" dirty="0" smtClean="0">
                <a:effectLst>
                  <a:outerShdw blurRad="38100" dist="38100" dir="2700000" algn="tl">
                    <a:srgbClr val="C0C0C0"/>
                  </a:outerShdw>
                </a:effectLst>
                <a:latin typeface="Times New Roman" pitchFamily="18" charset="0"/>
              </a:rPr>
            </a:br>
            <a:endParaRPr lang="en-US" dirty="0"/>
          </a:p>
        </p:txBody>
      </p:sp>
      <p:sp>
        <p:nvSpPr>
          <p:cNvPr id="5" name="Text Placeholder 4"/>
          <p:cNvSpPr>
            <a:spLocks noGrp="1"/>
          </p:cNvSpPr>
          <p:nvPr>
            <p:ph type="body" sz="quarter" idx="10"/>
          </p:nvPr>
        </p:nvSpPr>
        <p:spPr>
          <a:xfrm>
            <a:off x="302931" y="1465507"/>
            <a:ext cx="8544207" cy="2769989"/>
          </a:xfrm>
        </p:spPr>
        <p:txBody>
          <a:bodyPr/>
          <a:lstStyle/>
          <a:p>
            <a:pPr marL="342900" indent="-342900">
              <a:spcBef>
                <a:spcPct val="50000"/>
              </a:spcBef>
            </a:pPr>
            <a:r>
              <a:rPr lang="en-US" dirty="0" smtClean="0"/>
              <a:t>3.  Students </a:t>
            </a:r>
            <a:r>
              <a:rPr lang="en-US" dirty="0" smtClean="0"/>
              <a:t>have a local address consisting of the hostel name and the room number. They also have home address consisting of house number, street, city and PIN. It is assumed that all students reside in the hostels.</a:t>
            </a:r>
          </a:p>
          <a:p>
            <a:pPr marL="342900" indent="-342900">
              <a:spcBef>
                <a:spcPct val="50000"/>
              </a:spcBef>
            </a:pPr>
            <a:r>
              <a:rPr lang="en-US" dirty="0" smtClean="0"/>
              <a:t>4. A course taught in a semester of the year is called a </a:t>
            </a:r>
            <a:r>
              <a:rPr lang="en-US" i="1" dirty="0" smtClean="0"/>
              <a:t>section. </a:t>
            </a:r>
            <a:r>
              <a:rPr lang="en-US" dirty="0" smtClean="0"/>
              <a:t>There can be several sections of the same course in a semester; these are identified by the </a:t>
            </a:r>
            <a:r>
              <a:rPr lang="en-US" i="1" dirty="0" smtClean="0"/>
              <a:t>section number</a:t>
            </a:r>
            <a:r>
              <a:rPr lang="en-US" dirty="0" smtClean="0"/>
              <a:t>. Each section is taught by a different professor and has its own timings and a room to meet. </a:t>
            </a:r>
          </a:p>
          <a:p>
            <a:pPr marL="342900" indent="-342900">
              <a:spcBef>
                <a:spcPct val="50000"/>
              </a:spcBef>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Complete Example for E/R schema: Specifications (3/3) </a:t>
            </a:r>
            <a:endParaRPr lang="en-US" dirty="0"/>
          </a:p>
        </p:txBody>
      </p:sp>
      <p:sp>
        <p:nvSpPr>
          <p:cNvPr id="63491" name="Rectangle 3"/>
          <p:cNvSpPr>
            <a:spLocks noGrp="1" noChangeArrowheads="1"/>
          </p:cNvSpPr>
          <p:nvPr>
            <p:ph idx="1"/>
          </p:nvPr>
        </p:nvSpPr>
        <p:spPr>
          <a:xfrm>
            <a:off x="304799" y="1262568"/>
            <a:ext cx="8539164" cy="2215991"/>
          </a:xfrm>
        </p:spPr>
        <p:txBody>
          <a:bodyPr/>
          <a:lstStyle/>
          <a:p>
            <a:r>
              <a:rPr lang="en-US" dirty="0" smtClean="0"/>
              <a:t>5. Students enroll for several sections in a semester. Each course has a name, number of credits and the department that offers it. A course may have other courses as pre-requisites </a:t>
            </a:r>
            <a:r>
              <a:rPr lang="en-US" dirty="0" err="1" smtClean="0"/>
              <a:t>i.e</a:t>
            </a:r>
            <a:r>
              <a:rPr lang="en-US" dirty="0" smtClean="0"/>
              <a:t>, courses to be completed before it can be enrolled in. </a:t>
            </a:r>
          </a:p>
          <a:p>
            <a:endParaRPr lang="en-US" dirty="0" smtClean="0"/>
          </a:p>
          <a:p>
            <a:r>
              <a:rPr lang="en-US" dirty="0" smtClean="0"/>
              <a:t>6. Professors also undertake research projects. These are sponsored by funding agencies and have a specific start date, end date and amount of money given. More than one professor can be involved in a project. Also a professor may be simultaneously working on several projects. A project has a unique </a:t>
            </a:r>
            <a:r>
              <a:rPr lang="en-US" dirty="0" err="1" smtClean="0"/>
              <a:t>projectId</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4" name="Picture 8"/>
          <p:cNvPicPr>
            <a:picLocks noChangeAspect="1" noChangeArrowheads="1"/>
          </p:cNvPicPr>
          <p:nvPr/>
        </p:nvPicPr>
        <p:blipFill>
          <a:blip r:embed="rId2" cstate="print"/>
          <a:srcRect/>
          <a:stretch>
            <a:fillRect/>
          </a:stretch>
        </p:blipFill>
        <p:spPr bwMode="auto">
          <a:xfrm>
            <a:off x="228600" y="1447800"/>
            <a:ext cx="8763000" cy="4419600"/>
          </a:xfrm>
          <a:prstGeom prst="rect">
            <a:avLst/>
          </a:prstGeom>
          <a:noFill/>
          <a:ln w="9525">
            <a:noFill/>
            <a:miter lim="800000"/>
            <a:headEnd/>
            <a:tailEnd/>
          </a:ln>
        </p:spPr>
      </p:pic>
      <p:sp>
        <p:nvSpPr>
          <p:cNvPr id="55305" name="Rectangle 9"/>
          <p:cNvSpPr>
            <a:spLocks noChangeArrowheads="1"/>
          </p:cNvSpPr>
          <p:nvPr/>
        </p:nvSpPr>
        <p:spPr bwMode="auto">
          <a:xfrm>
            <a:off x="1066800" y="0"/>
            <a:ext cx="7772400" cy="1143000"/>
          </a:xfrm>
          <a:prstGeom prst="rect">
            <a:avLst/>
          </a:prstGeom>
          <a:noFill/>
          <a:ln w="9525">
            <a:noFill/>
            <a:miter lim="800000"/>
            <a:headEnd/>
            <a:tailEnd/>
          </a:ln>
          <a:effectLst/>
        </p:spPr>
        <p:txBody>
          <a:bodyPr anchor="ctr"/>
          <a:lstStyle/>
          <a:p>
            <a:pPr algn="ctr" eaLnBrk="1" hangingPunct="1"/>
            <a:r>
              <a:rPr lang="en-US" sz="4000" b="1" dirty="0">
                <a:solidFill>
                  <a:schemeClr val="tx2"/>
                </a:solidFill>
                <a:effectLst>
                  <a:outerShdw blurRad="38100" dist="38100" dir="2700000" algn="tl">
                    <a:srgbClr val="C0C0C0"/>
                  </a:outerShdw>
                </a:effectLst>
                <a:latin typeface="Times New Roman" pitchFamily="18" charset="0"/>
              </a:rPr>
              <a:t>Entities -Student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066800" y="0"/>
            <a:ext cx="7772400" cy="1143000"/>
          </a:xfrm>
          <a:prstGeom prst="rect">
            <a:avLst/>
          </a:prstGeom>
          <a:noFill/>
          <a:ln w="9525">
            <a:noFill/>
            <a:miter lim="800000"/>
            <a:headEnd/>
            <a:tailEnd/>
          </a:ln>
          <a:effectLst/>
        </p:spPr>
        <p:txBody>
          <a:bodyPr anchor="ctr"/>
          <a:lstStyle/>
          <a:p>
            <a:pPr algn="ctr" eaLnBrk="1" hangingPunct="1"/>
            <a:r>
              <a:rPr lang="en-US" sz="4000" b="1" dirty="0">
                <a:solidFill>
                  <a:schemeClr val="tx2"/>
                </a:solidFill>
                <a:effectLst>
                  <a:outerShdw blurRad="38100" dist="38100" dir="2700000" algn="tl">
                    <a:srgbClr val="C0C0C0"/>
                  </a:outerShdw>
                </a:effectLst>
                <a:latin typeface="Times New Roman" pitchFamily="18" charset="0"/>
              </a:rPr>
              <a:t>Entities –Department and Course</a:t>
            </a:r>
          </a:p>
        </p:txBody>
      </p:sp>
      <p:pic>
        <p:nvPicPr>
          <p:cNvPr id="56324" name="Picture 4"/>
          <p:cNvPicPr>
            <a:picLocks noChangeAspect="1" noChangeArrowheads="1"/>
          </p:cNvPicPr>
          <p:nvPr/>
        </p:nvPicPr>
        <p:blipFill>
          <a:blip r:embed="rId2" cstate="print"/>
          <a:srcRect/>
          <a:stretch>
            <a:fillRect/>
          </a:stretch>
        </p:blipFill>
        <p:spPr bwMode="auto">
          <a:xfrm>
            <a:off x="152400" y="1447800"/>
            <a:ext cx="8534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2409825" y="3108325"/>
            <a:ext cx="184150" cy="641350"/>
          </a:xfrm>
          <a:prstGeom prst="rect">
            <a:avLst/>
          </a:prstGeom>
          <a:noFill/>
          <a:ln w="9525">
            <a:noFill/>
            <a:miter lim="800000"/>
            <a:headEnd/>
            <a:tailEnd/>
          </a:ln>
          <a:effectLst/>
        </p:spPr>
        <p:txBody>
          <a:bodyPr wrap="none" anchor="ctr">
            <a:spAutoFit/>
          </a:bodyPr>
          <a:lstStyle/>
          <a:p>
            <a:pPr eaLnBrk="1" hangingPunct="1"/>
            <a:endParaRPr lang="en-US"/>
          </a:p>
          <a:p>
            <a:endParaRPr lang="en-US"/>
          </a:p>
        </p:txBody>
      </p:sp>
      <p:sp>
        <p:nvSpPr>
          <p:cNvPr id="57348" name="Rectangle 4"/>
          <p:cNvSpPr>
            <a:spLocks noChangeArrowheads="1"/>
          </p:cNvSpPr>
          <p:nvPr/>
        </p:nvSpPr>
        <p:spPr bwMode="auto">
          <a:xfrm>
            <a:off x="1066800" y="0"/>
            <a:ext cx="7772400" cy="1143000"/>
          </a:xfrm>
          <a:prstGeom prst="rect">
            <a:avLst/>
          </a:prstGeom>
          <a:noFill/>
          <a:ln w="9525">
            <a:noFill/>
            <a:miter lim="800000"/>
            <a:headEnd/>
            <a:tailEnd/>
          </a:ln>
          <a:effectLst/>
        </p:spPr>
        <p:txBody>
          <a:bodyPr anchor="ctr"/>
          <a:lstStyle/>
          <a:p>
            <a:pPr algn="ctr" eaLnBrk="1" hangingPunct="1"/>
            <a:endParaRPr lang="en-US" sz="4000" b="1" dirty="0">
              <a:latin typeface="Times New Roman" pitchFamily="18" charset="0"/>
            </a:endParaRPr>
          </a:p>
        </p:txBody>
      </p:sp>
      <p:pic>
        <p:nvPicPr>
          <p:cNvPr id="57349" name="Picture 5"/>
          <p:cNvPicPr>
            <a:picLocks noChangeAspect="1" noChangeArrowheads="1"/>
          </p:cNvPicPr>
          <p:nvPr/>
        </p:nvPicPr>
        <p:blipFill>
          <a:blip r:embed="rId2" cstate="print"/>
          <a:srcRect/>
          <a:stretch>
            <a:fillRect/>
          </a:stretch>
        </p:blipFill>
        <p:spPr bwMode="auto">
          <a:xfrm>
            <a:off x="228600" y="1295400"/>
            <a:ext cx="8610600" cy="4872038"/>
          </a:xfrm>
          <a:prstGeom prst="rect">
            <a:avLst/>
          </a:prstGeom>
          <a:noFill/>
          <a:ln w="9525">
            <a:noFill/>
            <a:miter lim="800000"/>
            <a:headEnd/>
            <a:tailEnd/>
          </a:ln>
        </p:spPr>
      </p:pic>
      <p:sp>
        <p:nvSpPr>
          <p:cNvPr id="5" name="Title 4"/>
          <p:cNvSpPr>
            <a:spLocks noGrp="1"/>
          </p:cNvSpPr>
          <p:nvPr>
            <p:ph type="title"/>
          </p:nvPr>
        </p:nvSpPr>
        <p:spPr>
          <a:xfrm>
            <a:off x="304799" y="469484"/>
            <a:ext cx="8539163" cy="707886"/>
          </a:xfrm>
        </p:spPr>
        <p:txBody>
          <a:bodyPr/>
          <a:lstStyle/>
          <a:p>
            <a:r>
              <a:rPr lang="en-US" sz="2400" dirty="0" smtClean="0">
                <a:latin typeface="Times New Roman" pitchFamily="18" charset="0"/>
              </a:rPr>
              <a:t>Entities –Professor, Project and Sections</a:t>
            </a:r>
            <a:br>
              <a:rPr lang="en-US" sz="2400" dirty="0" smtClean="0">
                <a:latin typeface="Times New Roman" pitchFamily="18" charset="0"/>
              </a:rPr>
            </a:br>
            <a:endParaRPr lang="en-US" dirty="0"/>
          </a:p>
        </p:txBody>
      </p:sp>
      <p:sp>
        <p:nvSpPr>
          <p:cNvPr id="6" name="Text Placeholder 5"/>
          <p:cNvSpPr>
            <a:spLocks noGrp="1"/>
          </p:cNvSpPr>
          <p:nvPr>
            <p:ph type="body"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1066800" y="0"/>
            <a:ext cx="7772400" cy="1143000"/>
          </a:xfrm>
          <a:prstGeom prst="rect">
            <a:avLst/>
          </a:prstGeom>
          <a:noFill/>
          <a:ln w="9525">
            <a:noFill/>
            <a:miter lim="800000"/>
            <a:headEnd/>
            <a:tailEnd/>
          </a:ln>
          <a:effectLst/>
        </p:spPr>
        <p:txBody>
          <a:bodyPr anchor="ctr"/>
          <a:lstStyle/>
          <a:p>
            <a:pPr algn="ctr" eaLnBrk="1" hangingPunct="1"/>
            <a:r>
              <a:rPr lang="en-US" sz="3600" b="1">
                <a:solidFill>
                  <a:schemeClr val="tx2"/>
                </a:solidFill>
                <a:latin typeface="Times New Roman" pitchFamily="18" charset="0"/>
              </a:rPr>
              <a:t>E/R Diagram showing relationships</a:t>
            </a:r>
          </a:p>
        </p:txBody>
      </p:sp>
      <p:pic>
        <p:nvPicPr>
          <p:cNvPr id="59396" name="Picture 4"/>
          <p:cNvPicPr>
            <a:picLocks noChangeAspect="1" noChangeArrowheads="1"/>
          </p:cNvPicPr>
          <p:nvPr/>
        </p:nvPicPr>
        <p:blipFill>
          <a:blip r:embed="rId2" cstate="print"/>
          <a:srcRect/>
          <a:stretch>
            <a:fillRect/>
          </a:stretch>
        </p:blipFill>
        <p:spPr bwMode="auto">
          <a:xfrm>
            <a:off x="152400" y="1143000"/>
            <a:ext cx="8839200"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TotalTime>
  <Words>345</Words>
  <Application>Microsoft Office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Theme1</vt:lpstr>
      <vt:lpstr>ER  Model  Example for Educational Institute </vt:lpstr>
      <vt:lpstr>Complete Example for E/R schema: Specifications (1/3)  </vt:lpstr>
      <vt:lpstr>Complete Example for E/R schema: Specifications (2/3)  </vt:lpstr>
      <vt:lpstr>Complete Example for E/R schema: Specifications (3/3) </vt:lpstr>
      <vt:lpstr>Slide 5</vt:lpstr>
      <vt:lpstr>Slide 6</vt:lpstr>
      <vt:lpstr>Entities –Professor, Project and Sections </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  Examples and Exercises</dc:title>
  <dc:creator>Kvsn_Ramarao</dc:creator>
  <cp:lastModifiedBy>mb41401</cp:lastModifiedBy>
  <cp:revision>5</cp:revision>
  <dcterms:created xsi:type="dcterms:W3CDTF">2008-04-28T07:23:51Z</dcterms:created>
  <dcterms:modified xsi:type="dcterms:W3CDTF">2009-11-02T09:22:01Z</dcterms:modified>
</cp:coreProperties>
</file>