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6" r:id="rId1"/>
  </p:sldMasterIdLst>
  <p:notesMasterIdLst>
    <p:notesMasterId r:id="rId29"/>
  </p:notesMasterIdLst>
  <p:handoutMasterIdLst>
    <p:handoutMasterId r:id="rId30"/>
  </p:handoutMasterIdLst>
  <p:sldIdLst>
    <p:sldId id="605" r:id="rId2"/>
    <p:sldId id="606" r:id="rId3"/>
    <p:sldId id="607" r:id="rId4"/>
    <p:sldId id="608" r:id="rId5"/>
    <p:sldId id="609" r:id="rId6"/>
    <p:sldId id="610" r:id="rId7"/>
    <p:sldId id="611" r:id="rId8"/>
    <p:sldId id="612" r:id="rId9"/>
    <p:sldId id="613" r:id="rId10"/>
    <p:sldId id="614" r:id="rId11"/>
    <p:sldId id="615" r:id="rId12"/>
    <p:sldId id="616" r:id="rId13"/>
    <p:sldId id="617" r:id="rId14"/>
    <p:sldId id="618" r:id="rId15"/>
    <p:sldId id="619" r:id="rId16"/>
    <p:sldId id="620" r:id="rId17"/>
    <p:sldId id="621" r:id="rId18"/>
    <p:sldId id="622" r:id="rId19"/>
    <p:sldId id="623" r:id="rId20"/>
    <p:sldId id="624" r:id="rId21"/>
    <p:sldId id="625" r:id="rId22"/>
    <p:sldId id="626" r:id="rId23"/>
    <p:sldId id="627" r:id="rId24"/>
    <p:sldId id="628" r:id="rId25"/>
    <p:sldId id="629" r:id="rId26"/>
    <p:sldId id="630" r:id="rId27"/>
    <p:sldId id="631" r:id="rId28"/>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C"/>
    <a:srgbClr val="E2CFB4"/>
    <a:srgbClr val="C8D3B5"/>
    <a:srgbClr val="EEE3D2"/>
    <a:srgbClr val="800080"/>
    <a:srgbClr val="CC00CC"/>
    <a:srgbClr val="FFCC00"/>
    <a:srgbClr val="1F3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3" autoAdjust="0"/>
    <p:restoredTop sz="93762" autoAdjust="0"/>
  </p:normalViewPr>
  <p:slideViewPr>
    <p:cSldViewPr snapToGrid="0">
      <p:cViewPr>
        <p:scale>
          <a:sx n="70" d="100"/>
          <a:sy n="70" d="100"/>
        </p:scale>
        <p:origin x="-408" y="-192"/>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0"/>
    </p:cViewPr>
  </p:sorterViewPr>
  <p:notesViewPr>
    <p:cSldViewPr snapToGrid="0">
      <p:cViewPr varScale="1">
        <p:scale>
          <a:sx n="66" d="100"/>
          <a:sy n="66" d="100"/>
        </p:scale>
        <p:origin x="0" y="0"/>
      </p:cViewPr>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38C14C82-09F0-4867-9639-54233D38EB9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BC21106B-A68D-47B6-8011-B595EAC4B93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tangle 5"/>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8" name="Picture 7" descr="small.png"/>
          <p:cNvPicPr>
            <a:picLocks noChangeAspect="1"/>
          </p:cNvPicPr>
          <p:nvPr/>
        </p:nvPicPr>
        <p:blipFill>
          <a:blip r:embed="rId2" cstate="print"/>
          <a:stretch>
            <a:fillRect/>
          </a:stretch>
        </p:blipFill>
        <p:spPr>
          <a:xfrm>
            <a:off x="5498630" y="404815"/>
            <a:ext cx="3048000" cy="246486"/>
          </a:xfrm>
          <a:prstGeom prst="rect">
            <a:avLst/>
          </a:prstGeom>
        </p:spPr>
      </p:pic>
      <p:sp>
        <p:nvSpPr>
          <p:cNvPr id="12" name="Rectangle 11"/>
          <p:cNvSpPr>
            <a:spLocks noChangeArrowheads="1"/>
          </p:cNvSpPr>
          <p:nvPr userDrawn="1"/>
        </p:nvSpPr>
        <p:spPr bwMode="auto">
          <a:xfrm>
            <a:off x="146050" y="6370638"/>
            <a:ext cx="381000" cy="228600"/>
          </a:xfrm>
          <a:prstGeom prst="rect">
            <a:avLst/>
          </a:prstGeom>
          <a:noFill/>
          <a:ln w="9525">
            <a:noFill/>
            <a:miter lim="800000"/>
            <a:headEnd/>
            <a:tailEnd/>
          </a:ln>
          <a:effectLst/>
        </p:spPr>
        <p:txBody>
          <a:bodyPr wrap="none" lIns="92075" tIns="46038" rIns="92075" bIns="46038" anchor="ctr"/>
          <a:lstStyle/>
          <a:p>
            <a:pPr defTabSz="762000" eaLnBrk="0" hangingPunct="0">
              <a:lnSpc>
                <a:spcPct val="100000"/>
              </a:lnSpc>
              <a:spcBef>
                <a:spcPct val="0"/>
              </a:spcBef>
              <a:defRPr/>
            </a:pPr>
            <a:endParaRPr lang="en-US" sz="1200" b="1" i="0" dirty="0">
              <a:solidFill>
                <a:schemeClr val="bg2"/>
              </a:solidFill>
              <a:latin typeface="Arial" charset="0"/>
            </a:endParaRP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Two Content">
    <p:spTree>
      <p:nvGrpSpPr>
        <p:cNvPr id="1" name=""/>
        <p:cNvGrpSpPr/>
        <p:nvPr/>
      </p:nvGrpSpPr>
      <p:grpSpPr>
        <a:xfrm>
          <a:off x="0" y="0"/>
          <a:ext cx="0" cy="0"/>
          <a:chOff x="0" y="0"/>
          <a:chExt cx="0" cy="0"/>
        </a:xfrm>
      </p:grpSpPr>
      <p:sp>
        <p:nvSpPr>
          <p:cNvPr id="19" name="Rectangle 5"/>
          <p:cNvSpPr>
            <a:spLocks noChangeArrowheads="1"/>
          </p:cNvSpPr>
          <p:nvPr/>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14" name="AutoShape 39"/>
          <p:cNvSpPr>
            <a:spLocks noChangeArrowheads="1"/>
          </p:cNvSpPr>
          <p:nvPr/>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23" name="AutoShape 39"/>
          <p:cNvSpPr>
            <a:spLocks noChangeArrowheads="1"/>
          </p:cNvSpPr>
          <p:nvPr/>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wo Content">
    <p:spTree>
      <p:nvGrpSpPr>
        <p:cNvPr id="1" name=""/>
        <p:cNvGrpSpPr/>
        <p:nvPr/>
      </p:nvGrpSpPr>
      <p:grpSpPr>
        <a:xfrm>
          <a:off x="0" y="0"/>
          <a:ext cx="0" cy="0"/>
          <a:chOff x="0" y="0"/>
          <a:chExt cx="0" cy="0"/>
        </a:xfrm>
      </p:grpSpPr>
      <p:sp>
        <p:nvSpPr>
          <p:cNvPr id="8" name="Rectangle 5"/>
          <p:cNvSpPr>
            <a:spLocks noChangeArrowheads="1"/>
          </p:cNvSpPr>
          <p:nvPr/>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smtClean="0"/>
              <a:t>Click to edit Master text styles</a:t>
            </a:r>
          </a:p>
        </p:txBody>
      </p:sp>
      <p:sp>
        <p:nvSpPr>
          <p:cNvPr id="13" name="Rectangle 5"/>
          <p:cNvSpPr>
            <a:spLocks noChangeArrowheads="1"/>
          </p:cNvSpPr>
          <p:nvPr/>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Two Content">
    <p:spTree>
      <p:nvGrpSpPr>
        <p:cNvPr id="1" name=""/>
        <p:cNvGrpSpPr/>
        <p:nvPr/>
      </p:nvGrpSpPr>
      <p:grpSpPr>
        <a:xfrm>
          <a:off x="0" y="0"/>
          <a:ext cx="0" cy="0"/>
          <a:chOff x="0" y="0"/>
          <a:chExt cx="0" cy="0"/>
        </a:xfrm>
      </p:grpSpPr>
      <p:sp>
        <p:nvSpPr>
          <p:cNvPr id="20" name="Rectangle 5"/>
          <p:cNvSpPr>
            <a:spLocks noChangeArrowheads="1"/>
          </p:cNvSpPr>
          <p:nvPr/>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0" name="Rectangle 5"/>
          <p:cNvSpPr>
            <a:spLocks noChangeArrowheads="1"/>
          </p:cNvSpPr>
          <p:nvPr/>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4" name="Rectangle 5"/>
          <p:cNvSpPr>
            <a:spLocks noChangeArrowheads="1"/>
          </p:cNvSpPr>
          <p:nvPr/>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Two Content">
    <p:spTree>
      <p:nvGrpSpPr>
        <p:cNvPr id="1" name=""/>
        <p:cNvGrpSpPr/>
        <p:nvPr/>
      </p:nvGrpSpPr>
      <p:grpSpPr>
        <a:xfrm>
          <a:off x="0" y="0"/>
          <a:ext cx="0" cy="0"/>
          <a:chOff x="0" y="0"/>
          <a:chExt cx="0" cy="0"/>
        </a:xfrm>
      </p:grpSpPr>
      <p:grpSp>
        <p:nvGrpSpPr>
          <p:cNvPr id="2" name="Group 215"/>
          <p:cNvGrpSpPr>
            <a:grpSpLocks/>
          </p:cNvGrpSpPr>
          <p:nvPr/>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5_Two Content">
    <p:spTree>
      <p:nvGrpSpPr>
        <p:cNvPr id="1" name=""/>
        <p:cNvGrpSpPr/>
        <p:nvPr/>
      </p:nvGrpSpPr>
      <p:grpSpPr>
        <a:xfrm>
          <a:off x="0" y="0"/>
          <a:ext cx="0" cy="0"/>
          <a:chOff x="0" y="0"/>
          <a:chExt cx="0" cy="0"/>
        </a:xfrm>
      </p:grpSpPr>
      <p:sp>
        <p:nvSpPr>
          <p:cNvPr id="5" name="Rectangle 4"/>
          <p:cNvSpPr/>
          <p:nvPr/>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r>
              <a:rPr lang="en-US" noProof="0" smtClean="0"/>
              <a:t>Click icon to add picture</a:t>
            </a:r>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23"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1"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6" name="Line 6"/>
          <p:cNvSpPr>
            <a:spLocks noChangeShapeType="1"/>
          </p:cNvSpPr>
          <p:nvPr/>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4" name="Rectangle 13"/>
          <p:cNvSpPr>
            <a:spLocks noChangeArrowheads="1"/>
          </p:cNvSpPr>
          <p:nvPr/>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Rectangle 15"/>
          <p:cNvSpPr>
            <a:spLocks noChangeArrowheads="1"/>
          </p:cNvSpPr>
          <p:nvPr/>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Rectangle 7"/>
          <p:cNvSpPr>
            <a:spLocks noChangeArrowheads="1"/>
          </p:cNvSpPr>
          <p:nvPr/>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22" name="Picture Placeholder 9"/>
          <p:cNvSpPr>
            <a:spLocks noGrp="1"/>
          </p:cNvSpPr>
          <p:nvPr>
            <p:ph type="pic" sz="quarter" idx="16"/>
          </p:nvPr>
        </p:nvSpPr>
        <p:spPr>
          <a:xfrm>
            <a:off x="4789159" y="1320799"/>
            <a:ext cx="3903726" cy="4613835"/>
          </a:xfrm>
        </p:spPr>
        <p:txBody>
          <a:bodyPr rtlCol="0">
            <a:normAutofit/>
          </a:bodyPr>
          <a:lstStyle/>
          <a:p>
            <a:pPr lvl="0"/>
            <a:r>
              <a:rPr lang="en-US" noProof="0" smtClean="0"/>
              <a:t>Click icon to add picture</a:t>
            </a:r>
            <a:endParaRPr lang="en-US" noProof="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7"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smtClean="0"/>
              <a:t>Click to edit Master text styles</a:t>
            </a:r>
          </a:p>
        </p:txBody>
      </p:sp>
      <p:sp>
        <p:nvSpPr>
          <p:cNvPr id="8" name="Rectangle 7"/>
          <p:cNvSpPr/>
          <p:nvPr/>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r>
              <a:rPr lang="en-US" noProof="0" smtClean="0"/>
              <a:t>Click icon to add picture</a:t>
            </a:r>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Two Content">
    <p:spTree>
      <p:nvGrpSpPr>
        <p:cNvPr id="1" name=""/>
        <p:cNvGrpSpPr/>
        <p:nvPr/>
      </p:nvGrpSpPr>
      <p:grpSpPr>
        <a:xfrm>
          <a:off x="0" y="0"/>
          <a:ext cx="0" cy="0"/>
          <a:chOff x="0" y="0"/>
          <a:chExt cx="0" cy="0"/>
        </a:xfrm>
      </p:grpSpPr>
      <p:sp>
        <p:nvSpPr>
          <p:cNvPr id="14" name="Rectangle 5"/>
          <p:cNvSpPr>
            <a:spLocks noChangeArrowheads="1"/>
          </p:cNvSpPr>
          <p:nvPr/>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28" cstate="print"/>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394161"/>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Lst>
  <p:transition spd="med">
    <p:fade/>
  </p:transition>
  <p:timing>
    <p:tnLst>
      <p:par>
        <p:cTn id="1" dur="indefinite" restart="never" nodeType="tmRoot"/>
      </p:par>
    </p:tnLst>
  </p:timing>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2" name="Title 1"/>
          <p:cNvSpPr>
            <a:spLocks noGrp="1"/>
          </p:cNvSpPr>
          <p:nvPr>
            <p:ph type="title"/>
          </p:nvPr>
        </p:nvSpPr>
        <p:spPr>
          <a:xfrm>
            <a:off x="559558" y="2214563"/>
            <a:ext cx="6782937" cy="615553"/>
          </a:xfrm>
        </p:spPr>
        <p:txBody>
          <a:bodyPr/>
          <a:lstStyle/>
          <a:p>
            <a:r>
              <a:rPr lang="en-US" dirty="0" smtClean="0"/>
              <a:t>       Introduction to DBMS</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Roles in DBMS Environment Contd..</a:t>
            </a:r>
            <a:endParaRPr lang="en-US" dirty="0"/>
          </a:p>
        </p:txBody>
      </p:sp>
      <p:sp>
        <p:nvSpPr>
          <p:cNvPr id="3" name="Content Placeholder 2"/>
          <p:cNvSpPr>
            <a:spLocks noGrp="1"/>
          </p:cNvSpPr>
          <p:nvPr>
            <p:ph idx="1"/>
          </p:nvPr>
        </p:nvSpPr>
        <p:spPr/>
        <p:txBody>
          <a:bodyPr/>
          <a:lstStyle/>
          <a:p>
            <a:r>
              <a:rPr lang="en-US" smtClean="0"/>
              <a:t>Database Administrators </a:t>
            </a:r>
          </a:p>
          <a:p>
            <a:pPr lvl="1"/>
            <a:r>
              <a:rPr lang="en-US" smtClean="0"/>
              <a:t> Administering  resources in DB environment like database, DBMS and related software.</a:t>
            </a:r>
          </a:p>
          <a:p>
            <a:pPr lvl="1"/>
            <a:r>
              <a:rPr lang="en-US" smtClean="0"/>
              <a:t> Responsible for authorizing access to database , for coordinating and monitoring its use.</a:t>
            </a:r>
          </a:p>
          <a:p>
            <a:pPr lvl="1"/>
            <a:r>
              <a:rPr lang="en-US" smtClean="0"/>
              <a:t> Accountable for problems such as breach of security or poor response time.</a:t>
            </a:r>
          </a:p>
          <a:p>
            <a:pPr lvl="1"/>
            <a:endParaRPr lang="en-US"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Roles in DBMS Environment Contd..</a:t>
            </a:r>
            <a:endParaRPr lang="en-US" dirty="0"/>
          </a:p>
        </p:txBody>
      </p:sp>
      <p:sp>
        <p:nvSpPr>
          <p:cNvPr id="3" name="Content Placeholder 2"/>
          <p:cNvSpPr>
            <a:spLocks noGrp="1"/>
          </p:cNvSpPr>
          <p:nvPr>
            <p:ph idx="1"/>
          </p:nvPr>
        </p:nvSpPr>
        <p:spPr/>
        <p:txBody>
          <a:bodyPr/>
          <a:lstStyle/>
          <a:p>
            <a:r>
              <a:rPr lang="en-US" smtClean="0"/>
              <a:t>Database Designers</a:t>
            </a:r>
          </a:p>
          <a:p>
            <a:pPr lvl="1"/>
            <a:r>
              <a:rPr lang="en-US" smtClean="0"/>
              <a:t>To identify the data to be stored in DB and for choosing appropriate structures</a:t>
            </a:r>
          </a:p>
          <a:p>
            <a:pPr lvl="1"/>
            <a:r>
              <a:rPr lang="en-US" smtClean="0"/>
              <a:t> Should communicate with all prospective DB users in order to understand their requirements and come up with a design.</a:t>
            </a:r>
          </a:p>
          <a:p>
            <a:pPr lvl="1"/>
            <a:r>
              <a:rPr lang="en-US" smtClean="0"/>
              <a:t> Develop views of DB that meets processing needs of different groups . Each view is then analyzed and integrated with views of other groups.</a:t>
            </a:r>
            <a:endParaRPr lang="en-US"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Roles in DBMS Environment Contd..</a:t>
            </a:r>
            <a:endParaRPr lang="en-US" dirty="0"/>
          </a:p>
        </p:txBody>
      </p:sp>
      <p:sp>
        <p:nvSpPr>
          <p:cNvPr id="3" name="Content Placeholder 2"/>
          <p:cNvSpPr>
            <a:spLocks noGrp="1"/>
          </p:cNvSpPr>
          <p:nvPr>
            <p:ph idx="1"/>
          </p:nvPr>
        </p:nvSpPr>
        <p:spPr/>
        <p:txBody>
          <a:bodyPr/>
          <a:lstStyle/>
          <a:p>
            <a:r>
              <a:rPr lang="en-US" smtClean="0"/>
              <a:t>End users</a:t>
            </a:r>
          </a:p>
          <a:p>
            <a:pPr lvl="1"/>
            <a:r>
              <a:rPr lang="en-US" smtClean="0"/>
              <a:t> Casual End Users : Occasionally access  the DB but they may need different information each time. They are typically Top or middle level managers </a:t>
            </a:r>
          </a:p>
          <a:p>
            <a:pPr lvl="1"/>
            <a:r>
              <a:rPr lang="en-US" smtClean="0"/>
              <a:t> Naive End Users : These are most frequent users of DB who will be constantly querying and updating the DB.  Ex: bank tellers, Reservation clerks etc..</a:t>
            </a:r>
          </a:p>
          <a:p>
            <a:pPr lvl="1"/>
            <a:r>
              <a:rPr lang="en-US" smtClean="0"/>
              <a:t> Sophisticated End users: Includes engineers ,scientists ,business  analysts use the facilities of DBMS so as to implement their applications to meet complex requirements.</a:t>
            </a:r>
          </a:p>
          <a:p>
            <a:pPr lvl="1"/>
            <a:r>
              <a:rPr lang="en-US" smtClean="0"/>
              <a:t> Stand alone users : maintain personal DB by using ready made packages  Ex: Tax package that stores variety of financial data for tax purpose.</a:t>
            </a:r>
          </a:p>
          <a:p>
            <a:pPr lvl="1"/>
            <a:endParaRPr lang="en-US" smtClean="0"/>
          </a:p>
          <a:p>
            <a:pPr lvl="1"/>
            <a:endParaRPr 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Roles in DBMS Environment Contd..</a:t>
            </a:r>
            <a:endParaRPr lang="en-US" dirty="0"/>
          </a:p>
        </p:txBody>
      </p:sp>
      <p:sp>
        <p:nvSpPr>
          <p:cNvPr id="3" name="Content Placeholder 2"/>
          <p:cNvSpPr>
            <a:spLocks noGrp="1"/>
          </p:cNvSpPr>
          <p:nvPr>
            <p:ph idx="1"/>
          </p:nvPr>
        </p:nvSpPr>
        <p:spPr>
          <a:xfrm>
            <a:off x="304799" y="1262568"/>
            <a:ext cx="8539164" cy="1661993"/>
          </a:xfrm>
        </p:spPr>
        <p:txBody>
          <a:bodyPr/>
          <a:lstStyle/>
          <a:p>
            <a:pPr lvl="1"/>
            <a:r>
              <a:rPr lang="en-US" dirty="0" smtClean="0"/>
              <a:t>System Analyst : Determine the requirements of end users, and develop specifications for canned transactions that meet these requirements.</a:t>
            </a:r>
          </a:p>
          <a:p>
            <a:pPr lvl="1"/>
            <a:r>
              <a:rPr lang="en-US" dirty="0" smtClean="0"/>
              <a:t>Application Programmer : Implement these specifications as programs. Then they Test , debug , document and maintain these transactions. These should be familiar with the full range of capabilities provided by DBMS to accomplish their tasks.</a:t>
            </a:r>
            <a:endParaRPr lang="en-US"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Overall System Structure </a:t>
            </a:r>
            <a:endParaRPr lang="en-US"/>
          </a:p>
        </p:txBody>
      </p:sp>
      <p:pic>
        <p:nvPicPr>
          <p:cNvPr id="50179" name="Picture 3"/>
          <p:cNvPicPr>
            <a:picLocks noChangeAspect="1" noChangeArrowheads="1"/>
          </p:cNvPicPr>
          <p:nvPr/>
        </p:nvPicPr>
        <p:blipFill>
          <a:blip r:embed="rId2" cstate="print"/>
          <a:srcRect l="24742" t="917" r="25085" b="3207"/>
          <a:stretch>
            <a:fillRect/>
          </a:stretch>
        </p:blipFill>
        <p:spPr bwMode="auto">
          <a:xfrm>
            <a:off x="533400" y="1219200"/>
            <a:ext cx="8077200" cy="4953000"/>
          </a:xfrm>
          <a:prstGeom prst="rect">
            <a:avLst/>
          </a:prstGeom>
          <a:noFill/>
          <a:ln w="76200" cmpd="tri">
            <a:solidFill>
              <a:schemeClr val="tx2"/>
            </a:solid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Overall System Structure</a:t>
            </a:r>
            <a:endParaRPr lang="en-US"/>
          </a:p>
        </p:txBody>
      </p:sp>
      <p:sp>
        <p:nvSpPr>
          <p:cNvPr id="53251" name="Rectangle 3"/>
          <p:cNvSpPr>
            <a:spLocks noGrp="1" noChangeArrowheads="1"/>
          </p:cNvSpPr>
          <p:nvPr>
            <p:ph idx="1"/>
          </p:nvPr>
        </p:nvSpPr>
        <p:spPr>
          <a:xfrm>
            <a:off x="304799" y="1262568"/>
            <a:ext cx="8539164" cy="1661993"/>
          </a:xfrm>
        </p:spPr>
        <p:txBody>
          <a:bodyPr/>
          <a:lstStyle/>
          <a:p>
            <a:pPr lvl="1"/>
            <a:r>
              <a:rPr lang="en-US" dirty="0" smtClean="0"/>
              <a:t>A database system is partitioned into modules which handles different responsibilities of over all system.</a:t>
            </a:r>
          </a:p>
          <a:p>
            <a:pPr lvl="1"/>
            <a:r>
              <a:rPr lang="en-US" dirty="0" smtClean="0"/>
              <a:t>   The functional components of a database system are</a:t>
            </a:r>
          </a:p>
          <a:p>
            <a:pPr lvl="2"/>
            <a:r>
              <a:rPr lang="en-US" dirty="0" smtClean="0"/>
              <a:t> Query processor Component</a:t>
            </a:r>
          </a:p>
          <a:p>
            <a:pPr lvl="2"/>
            <a:r>
              <a:rPr lang="en-US" dirty="0" smtClean="0"/>
              <a:t>Storage manager component</a:t>
            </a:r>
          </a:p>
          <a:p>
            <a:endParaRPr lang="en-US" dirty="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
            </a:r>
            <a:br>
              <a:rPr lang="en-US" smtClean="0"/>
            </a:br>
            <a:r>
              <a:rPr lang="en-US" smtClean="0"/>
              <a:t>Query Processor Component</a:t>
            </a:r>
            <a:br>
              <a:rPr lang="en-US" smtClean="0"/>
            </a:br>
            <a:endParaRPr lang="en-US"/>
          </a:p>
        </p:txBody>
      </p:sp>
      <p:sp>
        <p:nvSpPr>
          <p:cNvPr id="59395" name="Rectangle 3"/>
          <p:cNvSpPr>
            <a:spLocks noGrp="1" noChangeArrowheads="1"/>
          </p:cNvSpPr>
          <p:nvPr>
            <p:ph idx="1"/>
          </p:nvPr>
        </p:nvSpPr>
        <p:spPr>
          <a:xfrm>
            <a:off x="304799" y="1262568"/>
            <a:ext cx="8539164" cy="1938992"/>
          </a:xfrm>
        </p:spPr>
        <p:txBody>
          <a:bodyPr/>
          <a:lstStyle/>
          <a:p>
            <a:pPr lvl="1"/>
            <a:r>
              <a:rPr lang="en-US" dirty="0" smtClean="0"/>
              <a:t>DML Compiler : It translates DML statements into a lower level instructions that the query evaluation engine understands</a:t>
            </a:r>
          </a:p>
          <a:p>
            <a:pPr lvl="1"/>
            <a:r>
              <a:rPr lang="en-US" dirty="0" smtClean="0"/>
              <a:t>Embedded DML precompiler : It converts DML statements embedded in an application program into normal procedure calls in the host language.</a:t>
            </a:r>
          </a:p>
          <a:p>
            <a:pPr lvl="1"/>
            <a:r>
              <a:rPr lang="en-US" dirty="0" smtClean="0"/>
              <a:t>DDL Interpreter : It interprets DDL statements and records them in a set of tables </a:t>
            </a:r>
          </a:p>
          <a:p>
            <a:pPr lvl="1"/>
            <a:r>
              <a:rPr lang="en-US" dirty="0" smtClean="0"/>
              <a:t>Query evaluation engine : It executes lower level instructions generated by the DML compiler</a:t>
            </a:r>
            <a:endParaRPr 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Storage manager component</a:t>
            </a:r>
            <a:endParaRPr lang="en-US"/>
          </a:p>
        </p:txBody>
      </p:sp>
      <p:sp>
        <p:nvSpPr>
          <p:cNvPr id="61443" name="Rectangle 3"/>
          <p:cNvSpPr>
            <a:spLocks noGrp="1" noChangeArrowheads="1"/>
          </p:cNvSpPr>
          <p:nvPr>
            <p:ph idx="1"/>
          </p:nvPr>
        </p:nvSpPr>
        <p:spPr>
          <a:xfrm>
            <a:off x="304799" y="1262568"/>
            <a:ext cx="8539164" cy="2769989"/>
          </a:xfrm>
        </p:spPr>
        <p:txBody>
          <a:bodyPr/>
          <a:lstStyle/>
          <a:p>
            <a:pPr lvl="1"/>
            <a:r>
              <a:rPr lang="en-US" dirty="0" smtClean="0"/>
              <a:t>It is an Interface between the data stored in the database and the application programs and queries submitted to the system.</a:t>
            </a:r>
          </a:p>
          <a:p>
            <a:pPr lvl="2"/>
            <a:r>
              <a:rPr lang="en-US" dirty="0" smtClean="0"/>
              <a:t>Authorization and Integrity manager : It tests for satisfaction of integrity constraints and checks the authority of users to access data.</a:t>
            </a:r>
          </a:p>
          <a:p>
            <a:pPr lvl="2"/>
            <a:r>
              <a:rPr lang="en-US" dirty="0" smtClean="0"/>
              <a:t>Transaction Manager : It ensures concurrent transaction executions processed without  conflicting.</a:t>
            </a:r>
          </a:p>
          <a:p>
            <a:pPr lvl="2"/>
            <a:r>
              <a:rPr lang="en-US" dirty="0" smtClean="0"/>
              <a:t>File manager : It manages the allocation of space on disk and the data structures used to represent information.</a:t>
            </a:r>
          </a:p>
          <a:p>
            <a:pPr lvl="2"/>
            <a:r>
              <a:rPr lang="en-US" dirty="0" smtClean="0"/>
              <a:t>Buffer manager : Which is responsible for fetching data from disk storage into main memory.</a:t>
            </a:r>
            <a:endParaRPr lang="en-US" dirty="0"/>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7467600" cy="707886"/>
          </a:xfrm>
          <a:prstGeom prst="rect">
            <a:avLst/>
          </a:prstGeom>
        </p:spPr>
        <p:txBody>
          <a:bodyPr wrap="square">
            <a:spAutoFit/>
          </a:bodyPr>
          <a:lstStyle/>
          <a:p>
            <a:pPr algn="ctr"/>
            <a:r>
              <a:rPr lang="en-US" sz="4000" b="1" dirty="0" smtClean="0"/>
              <a:t>Schema</a:t>
            </a:r>
          </a:p>
        </p:txBody>
      </p:sp>
      <p:sp>
        <p:nvSpPr>
          <p:cNvPr id="3" name="Rectangle 2"/>
          <p:cNvSpPr/>
          <p:nvPr/>
        </p:nvSpPr>
        <p:spPr>
          <a:xfrm>
            <a:off x="533400" y="1295400"/>
            <a:ext cx="8153400" cy="404919"/>
          </a:xfrm>
          <a:prstGeom prst="rect">
            <a:avLst/>
          </a:prstGeom>
        </p:spPr>
        <p:txBody>
          <a:bodyPr wrap="square">
            <a:spAutoFit/>
          </a:bodyPr>
          <a:lstStyle/>
          <a:p>
            <a:pPr algn="just"/>
            <a:r>
              <a:rPr lang="en-US" sz="2800" dirty="0" smtClean="0"/>
              <a:t>.</a:t>
            </a:r>
          </a:p>
        </p:txBody>
      </p:sp>
      <p:sp>
        <p:nvSpPr>
          <p:cNvPr id="4" name="Title 3"/>
          <p:cNvSpPr>
            <a:spLocks noGrp="1"/>
          </p:cNvSpPr>
          <p:nvPr>
            <p:ph type="title"/>
          </p:nvPr>
        </p:nvSpPr>
        <p:spPr/>
        <p:txBody>
          <a:bodyPr/>
          <a:lstStyle/>
          <a:p>
            <a:r>
              <a:rPr lang="en-US" dirty="0" smtClean="0"/>
              <a:t>Database terminology</a:t>
            </a:r>
            <a:endParaRPr lang="en-US" dirty="0"/>
          </a:p>
        </p:txBody>
      </p:sp>
      <p:sp>
        <p:nvSpPr>
          <p:cNvPr id="5" name="Text Placeholder 4"/>
          <p:cNvSpPr>
            <a:spLocks noGrp="1"/>
          </p:cNvSpPr>
          <p:nvPr>
            <p:ph type="body" sz="quarter" idx="10"/>
          </p:nvPr>
        </p:nvSpPr>
        <p:spPr>
          <a:xfrm>
            <a:off x="302931" y="1465507"/>
            <a:ext cx="8544207" cy="2492990"/>
          </a:xfrm>
        </p:spPr>
        <p:txBody>
          <a:bodyPr/>
          <a:lstStyle/>
          <a:p>
            <a:pPr lvl="1" algn="just"/>
            <a:r>
              <a:rPr lang="en-US" b="1" dirty="0" smtClean="0"/>
              <a:t>Database Schema</a:t>
            </a:r>
          </a:p>
          <a:p>
            <a:pPr lvl="2" algn="just">
              <a:buFont typeface="Arial" pitchFamily="34" charset="0"/>
              <a:buChar char="•"/>
            </a:pPr>
            <a:r>
              <a:rPr lang="en-US" dirty="0" smtClean="0"/>
              <a:t>The </a:t>
            </a:r>
            <a:r>
              <a:rPr lang="en-US" i="1" dirty="0" smtClean="0"/>
              <a:t>description of a database</a:t>
            </a:r>
            <a:r>
              <a:rPr lang="en-US" b="1" i="1" dirty="0" smtClean="0"/>
              <a:t>.</a:t>
            </a:r>
          </a:p>
          <a:p>
            <a:pPr lvl="2" algn="just">
              <a:buFont typeface="Arial" pitchFamily="34" charset="0"/>
              <a:buChar char="•"/>
            </a:pPr>
            <a:r>
              <a:rPr lang="en-US" dirty="0" smtClean="0"/>
              <a:t> Includes descriptions of the database structure</a:t>
            </a:r>
          </a:p>
          <a:p>
            <a:pPr lvl="1" algn="just">
              <a:buFont typeface="Arial" pitchFamily="34" charset="0"/>
              <a:buChar char="•"/>
            </a:pPr>
            <a:r>
              <a:rPr lang="en-US" dirty="0" smtClean="0"/>
              <a:t>data types and the constraints on the database.</a:t>
            </a:r>
          </a:p>
          <a:p>
            <a:pPr lvl="1" algn="just"/>
            <a:r>
              <a:rPr lang="en-US" b="1" dirty="0" smtClean="0"/>
              <a:t>Schema Diagram</a:t>
            </a:r>
          </a:p>
          <a:p>
            <a:pPr lvl="1" algn="just"/>
            <a:r>
              <a:rPr lang="en-US" b="1" dirty="0" smtClean="0"/>
              <a:t>       </a:t>
            </a:r>
            <a:r>
              <a:rPr lang="en-US" dirty="0" smtClean="0"/>
              <a:t>An illustrative display of (most aspects of)database schema</a:t>
            </a:r>
            <a:endParaRPr lang="en-US" b="1" dirty="0" smtClean="0"/>
          </a:p>
          <a:p>
            <a:pPr lvl="1" algn="just"/>
            <a:r>
              <a:rPr lang="en-US" b="1" dirty="0" smtClean="0"/>
              <a:t>Schema Construct</a:t>
            </a:r>
          </a:p>
          <a:p>
            <a:pPr lvl="1"/>
            <a:r>
              <a:rPr lang="en-US" dirty="0" smtClean="0"/>
              <a:t>      A component of the schema or an object within the schema, e.g., STUDENT, COURSE</a:t>
            </a:r>
            <a:endParaRPr 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533400"/>
            <a:ext cx="6172200" cy="523220"/>
          </a:xfrm>
          <a:prstGeom prst="rect">
            <a:avLst/>
          </a:prstGeom>
        </p:spPr>
        <p:txBody>
          <a:bodyPr wrap="square">
            <a:spAutoFit/>
          </a:bodyPr>
          <a:lstStyle/>
          <a:p>
            <a:pPr algn="ctr"/>
            <a:r>
              <a:rPr lang="en-US" sz="2800" b="1" dirty="0" smtClean="0"/>
              <a:t>Example of a Database Schema</a:t>
            </a:r>
          </a:p>
        </p:txBody>
      </p:sp>
      <p:pic>
        <p:nvPicPr>
          <p:cNvPr id="1026" name="Picture 2"/>
          <p:cNvPicPr>
            <a:picLocks noChangeAspect="1" noChangeArrowheads="1"/>
          </p:cNvPicPr>
          <p:nvPr/>
        </p:nvPicPr>
        <p:blipFill>
          <a:blip r:embed="rId2" cstate="print"/>
          <a:srcRect/>
          <a:stretch>
            <a:fillRect/>
          </a:stretch>
        </p:blipFill>
        <p:spPr bwMode="auto">
          <a:xfrm>
            <a:off x="368490" y="875732"/>
            <a:ext cx="8546888" cy="4624316"/>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The Traditional Approach To Data Management</a:t>
            </a:r>
            <a:endParaRPr lang="en-US" dirty="0"/>
          </a:p>
        </p:txBody>
      </p:sp>
      <p:pic>
        <p:nvPicPr>
          <p:cNvPr id="38915" name="Picture 3" descr="Fig05-03"/>
          <p:cNvPicPr>
            <a:picLocks noGrp="1" noChangeAspect="1" noChangeArrowheads="1"/>
          </p:cNvPicPr>
          <p:nvPr>
            <p:ph idx="1"/>
          </p:nvPr>
        </p:nvPicPr>
        <p:blipFill>
          <a:blip r:embed="rId2" cstate="print"/>
          <a:srcRect/>
          <a:stretch>
            <a:fillRect/>
          </a:stretch>
        </p:blipFill>
        <p:spPr>
          <a:xfrm>
            <a:off x="447250" y="1262063"/>
            <a:ext cx="6090028" cy="4770247"/>
          </a:xfrm>
        </p:spPr>
      </p:pic>
      <p:sp>
        <p:nvSpPr>
          <p:cNvPr id="38916" name="Rectangle 4"/>
          <p:cNvSpPr>
            <a:spLocks noChangeArrowheads="1"/>
          </p:cNvSpPr>
          <p:nvPr/>
        </p:nvSpPr>
        <p:spPr bwMode="auto">
          <a:xfrm>
            <a:off x="6127845" y="1600200"/>
            <a:ext cx="3016155" cy="2514600"/>
          </a:xfrm>
          <a:prstGeom prst="rect">
            <a:avLst/>
          </a:prstGeom>
          <a:noFill/>
          <a:ln w="9525">
            <a:noFill/>
            <a:miter lim="800000"/>
            <a:headEnd/>
            <a:tailEnd/>
          </a:ln>
          <a:effectLst/>
        </p:spPr>
        <p:txBody>
          <a:bodyPr/>
          <a:lstStyle/>
          <a:p>
            <a:pPr marL="742950" lvl="1" indent="-285750" eaLnBrk="1" hangingPunct="1">
              <a:lnSpc>
                <a:spcPct val="90000"/>
              </a:lnSpc>
              <a:spcBef>
                <a:spcPct val="20000"/>
              </a:spcBef>
            </a:pPr>
            <a:endParaRPr lang="en-US" sz="2800" dirty="0">
              <a:latin typeface="Times New Roman" pitchFamily="18" charset="0"/>
            </a:endParaRPr>
          </a:p>
          <a:p>
            <a:pPr marL="742950" lvl="1" indent="-285750" eaLnBrk="1" hangingPunct="1">
              <a:lnSpc>
                <a:spcPct val="90000"/>
              </a:lnSpc>
              <a:spcBef>
                <a:spcPct val="20000"/>
              </a:spcBef>
              <a:buFontTx/>
              <a:buChar char="–"/>
            </a:pPr>
            <a:r>
              <a:rPr lang="en-US" sz="2400" dirty="0" smtClean="0">
                <a:solidFill>
                  <a:schemeClr val="tx1"/>
                </a:solidFill>
                <a:latin typeface="+mn-lt"/>
              </a:rPr>
              <a:t>Create new files for each application</a:t>
            </a:r>
          </a:p>
          <a:p>
            <a:pPr marL="742950" lvl="1" indent="-285750" eaLnBrk="1" hangingPunct="1">
              <a:lnSpc>
                <a:spcPct val="90000"/>
              </a:lnSpc>
              <a:spcBef>
                <a:spcPct val="20000"/>
              </a:spcBef>
              <a:buFontTx/>
              <a:buChar char="–"/>
            </a:pPr>
            <a:r>
              <a:rPr lang="en-US" sz="2400" dirty="0" smtClean="0">
                <a:solidFill>
                  <a:schemeClr val="tx1"/>
                </a:solidFill>
                <a:latin typeface="+mn-lt"/>
              </a:rPr>
              <a:t>Data redundancy</a:t>
            </a:r>
          </a:p>
          <a:p>
            <a:pPr marL="742950" lvl="1" indent="-285750" eaLnBrk="1" hangingPunct="1">
              <a:lnSpc>
                <a:spcPct val="90000"/>
              </a:lnSpc>
              <a:spcBef>
                <a:spcPct val="20000"/>
              </a:spcBef>
              <a:buFontTx/>
              <a:buChar char="–"/>
            </a:pPr>
            <a:r>
              <a:rPr lang="en-US" sz="2400" dirty="0" smtClean="0">
                <a:solidFill>
                  <a:schemeClr val="tx1"/>
                </a:solidFill>
                <a:latin typeface="+mn-lt"/>
              </a:rPr>
              <a:t>Data integrity</a:t>
            </a:r>
            <a:endParaRPr lang="en-US" sz="2400" dirty="0">
              <a:solidFill>
                <a:schemeClr val="tx1"/>
              </a:solidFill>
              <a:latin typeface="+mn-lt"/>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685800"/>
            <a:ext cx="5867400" cy="646331"/>
          </a:xfrm>
          <a:prstGeom prst="rect">
            <a:avLst/>
          </a:prstGeom>
        </p:spPr>
        <p:txBody>
          <a:bodyPr wrap="square">
            <a:spAutoFit/>
          </a:bodyPr>
          <a:lstStyle/>
          <a:p>
            <a:pPr algn="ctr"/>
            <a:r>
              <a:rPr lang="en-US" sz="3600" b="1" dirty="0" smtClean="0"/>
              <a:t>Database State</a:t>
            </a:r>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0"/>
          </p:nvPr>
        </p:nvSpPr>
        <p:spPr>
          <a:xfrm>
            <a:off x="302931" y="1187355"/>
            <a:ext cx="8544207" cy="2215991"/>
          </a:xfrm>
        </p:spPr>
        <p:txBody>
          <a:bodyPr/>
          <a:lstStyle/>
          <a:p>
            <a:pPr lvl="1">
              <a:buFont typeface="Arial" pitchFamily="34" charset="0"/>
              <a:buChar char="•"/>
            </a:pPr>
            <a:r>
              <a:rPr lang="en-US" dirty="0" smtClean="0"/>
              <a:t>The actual data stored in a database at a </a:t>
            </a:r>
            <a:r>
              <a:rPr lang="en-US" i="1" dirty="0" smtClean="0"/>
              <a:t>particular moment in time. This includes the </a:t>
            </a:r>
            <a:r>
              <a:rPr lang="en-US" dirty="0" smtClean="0"/>
              <a:t> collection of all the data in the database.</a:t>
            </a:r>
          </a:p>
          <a:p>
            <a:pPr lvl="1"/>
            <a:endParaRPr lang="en-US" dirty="0" smtClean="0"/>
          </a:p>
          <a:p>
            <a:pPr lvl="1">
              <a:buFont typeface="Arial" pitchFamily="34" charset="0"/>
              <a:buChar char="•"/>
            </a:pPr>
            <a:r>
              <a:rPr lang="en-US" dirty="0" smtClean="0"/>
              <a:t>Also called database instance (or occurrence or  snapshot).</a:t>
            </a:r>
          </a:p>
          <a:p>
            <a:pPr lvl="1"/>
            <a:endParaRPr lang="en-US" dirty="0" smtClean="0"/>
          </a:p>
          <a:p>
            <a:pPr lvl="1">
              <a:buFont typeface="Arial" pitchFamily="34" charset="0"/>
              <a:buChar char="•"/>
            </a:pPr>
            <a:r>
              <a:rPr lang="en-US" dirty="0" smtClean="0"/>
              <a:t>The term </a:t>
            </a:r>
            <a:r>
              <a:rPr lang="en-US" i="1" dirty="0" smtClean="0"/>
              <a:t>instance is also applied to individual </a:t>
            </a:r>
            <a:r>
              <a:rPr lang="en-US" dirty="0" smtClean="0"/>
              <a:t>database components, e.g. </a:t>
            </a:r>
            <a:r>
              <a:rPr lang="en-US" i="1" dirty="0" smtClean="0"/>
              <a:t>record instance,  table instance, entity instance</a:t>
            </a:r>
          </a:p>
          <a:p>
            <a:endParaRPr 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533400"/>
            <a:ext cx="5791200" cy="646331"/>
          </a:xfrm>
          <a:prstGeom prst="rect">
            <a:avLst/>
          </a:prstGeom>
        </p:spPr>
        <p:txBody>
          <a:bodyPr wrap="square">
            <a:spAutoFit/>
          </a:bodyPr>
          <a:lstStyle/>
          <a:p>
            <a:pPr algn="ctr"/>
            <a:r>
              <a:rPr lang="en-US" sz="3600" b="1" dirty="0" smtClean="0"/>
              <a:t>Database State Contd..</a:t>
            </a:r>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0"/>
          </p:nvPr>
        </p:nvSpPr>
        <p:spPr>
          <a:xfrm>
            <a:off x="275635" y="1083370"/>
            <a:ext cx="8544207" cy="1938992"/>
          </a:xfrm>
        </p:spPr>
        <p:txBody>
          <a:bodyPr/>
          <a:lstStyle/>
          <a:p>
            <a:r>
              <a:rPr lang="en-US" b="1" dirty="0" smtClean="0"/>
              <a:t>Database State:</a:t>
            </a:r>
          </a:p>
          <a:p>
            <a:pPr lvl="1">
              <a:buFont typeface="Arial" pitchFamily="34" charset="0"/>
              <a:buChar char="•"/>
            </a:pPr>
            <a:r>
              <a:rPr lang="en-US" dirty="0" smtClean="0"/>
              <a:t>Refers to the content of a database at a moment  In time.</a:t>
            </a:r>
          </a:p>
          <a:p>
            <a:r>
              <a:rPr lang="en-US" b="1" dirty="0" smtClean="0"/>
              <a:t>Initial Database State:</a:t>
            </a:r>
          </a:p>
          <a:p>
            <a:pPr>
              <a:buFont typeface="Arial" pitchFamily="34" charset="0"/>
              <a:buChar char="•"/>
            </a:pPr>
            <a:r>
              <a:rPr lang="en-US" dirty="0" smtClean="0"/>
              <a:t> Refers to the database state when it is initially  loaded into the system.</a:t>
            </a:r>
          </a:p>
          <a:p>
            <a:r>
              <a:rPr lang="en-US" b="1" dirty="0" smtClean="0"/>
              <a:t>Valid State:</a:t>
            </a:r>
          </a:p>
          <a:p>
            <a:pPr>
              <a:buFont typeface="Arial" pitchFamily="34" charset="0"/>
              <a:buChar char="•"/>
            </a:pPr>
            <a:r>
              <a:rPr lang="en-US" dirty="0" smtClean="0"/>
              <a:t> A state that satisfies the structure and constraints   of the database.</a:t>
            </a:r>
          </a:p>
          <a:p>
            <a:endParaRPr lang="en-US" dirty="0"/>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45660"/>
            <a:ext cx="7010400" cy="707886"/>
          </a:xfrm>
          <a:prstGeom prst="rect">
            <a:avLst/>
          </a:prstGeom>
        </p:spPr>
        <p:txBody>
          <a:bodyPr wrap="square">
            <a:spAutoFit/>
          </a:bodyPr>
          <a:lstStyle/>
          <a:p>
            <a:r>
              <a:rPr lang="en-US" sz="3200" b="1" dirty="0" smtClean="0"/>
              <a:t>Database Schema  vs. Database State</a:t>
            </a:r>
          </a:p>
        </p:txBody>
      </p:sp>
      <p:sp>
        <p:nvSpPr>
          <p:cNvPr id="3" name="Rectangle 2"/>
          <p:cNvSpPr/>
          <p:nvPr/>
        </p:nvSpPr>
        <p:spPr>
          <a:xfrm>
            <a:off x="723331" y="1187355"/>
            <a:ext cx="7506269" cy="410690"/>
          </a:xfrm>
          <a:prstGeom prst="rect">
            <a:avLst/>
          </a:prstGeom>
        </p:spPr>
        <p:txBody>
          <a:bodyPr wrap="square">
            <a:spAutoFit/>
          </a:bodyPr>
          <a:lstStyle/>
          <a:p>
            <a:pPr algn="l"/>
            <a:r>
              <a:rPr lang="en-US" sz="3000" i="0" dirty="0" smtClean="0">
                <a:solidFill>
                  <a:schemeClr val="tx1"/>
                </a:solidFill>
              </a:rPr>
              <a:t>.</a:t>
            </a:r>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0"/>
          </p:nvPr>
        </p:nvSpPr>
        <p:spPr>
          <a:xfrm>
            <a:off x="302931" y="1465507"/>
            <a:ext cx="8544207" cy="1908215"/>
          </a:xfrm>
        </p:spPr>
        <p:txBody>
          <a:bodyPr/>
          <a:lstStyle/>
          <a:p>
            <a:r>
              <a:rPr lang="en-US" sz="1600" b="1" dirty="0" smtClean="0"/>
              <a:t>Distinction</a:t>
            </a:r>
          </a:p>
          <a:p>
            <a:pPr lvl="1">
              <a:buFont typeface="Arial" pitchFamily="34" charset="0"/>
              <a:buChar char="•"/>
            </a:pPr>
            <a:r>
              <a:rPr lang="en-US" dirty="0" smtClean="0"/>
              <a:t>The database schema changes very  infrequently.</a:t>
            </a:r>
          </a:p>
          <a:p>
            <a:pPr lvl="1">
              <a:buFont typeface="Arial" pitchFamily="34" charset="0"/>
              <a:buChar char="•"/>
            </a:pPr>
            <a:r>
              <a:rPr lang="en-US" dirty="0" smtClean="0"/>
              <a:t> The database state changes every time   the database is updated.</a:t>
            </a:r>
          </a:p>
          <a:p>
            <a:pPr lvl="1"/>
            <a:endParaRPr lang="en-US" dirty="0" smtClean="0"/>
          </a:p>
          <a:p>
            <a:pPr lvl="1"/>
            <a:r>
              <a:rPr lang="en-US" dirty="0" smtClean="0"/>
              <a:t>Schema is also called intension.</a:t>
            </a:r>
          </a:p>
          <a:p>
            <a:pPr lvl="1"/>
            <a:endParaRPr lang="en-US" dirty="0" smtClean="0"/>
          </a:p>
          <a:p>
            <a:pPr lvl="1"/>
            <a:r>
              <a:rPr lang="en-US" dirty="0" smtClean="0"/>
              <a:t>State is also called extension</a:t>
            </a:r>
            <a:endParaRPr 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schema Architecture</a:t>
            </a:r>
            <a:endParaRPr lang="en-US" dirty="0"/>
          </a:p>
        </p:txBody>
      </p:sp>
      <p:sp>
        <p:nvSpPr>
          <p:cNvPr id="3" name="Content Placeholder 2"/>
          <p:cNvSpPr>
            <a:spLocks noGrp="1"/>
          </p:cNvSpPr>
          <p:nvPr>
            <p:ph idx="1"/>
          </p:nvPr>
        </p:nvSpPr>
        <p:spPr/>
        <p:txBody>
          <a:bodyPr/>
          <a:lstStyle/>
          <a:p>
            <a:r>
              <a:rPr lang="en-US" smtClean="0"/>
              <a:t>Proposed to support DBMS characteristics of:</a:t>
            </a:r>
          </a:p>
          <a:p>
            <a:pPr lvl="1"/>
            <a:r>
              <a:rPr lang="en-US" smtClean="0"/>
              <a:t>Program-data independence.</a:t>
            </a:r>
          </a:p>
          <a:p>
            <a:pPr lvl="1"/>
            <a:r>
              <a:rPr lang="en-US" smtClean="0"/>
              <a:t> Support of multiple views of the data.</a:t>
            </a:r>
          </a:p>
          <a:p>
            <a:r>
              <a:rPr lang="en-US" smtClean="0"/>
              <a:t> Not explicitly used in commercial DBMS products, but has been useful in explaining database system organization</a:t>
            </a:r>
          </a:p>
          <a:p>
            <a:endParaRPr lang="en-US"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schema Architecture Contd..</a:t>
            </a:r>
            <a:endParaRPr lang="en-US" dirty="0"/>
          </a:p>
        </p:txBody>
      </p:sp>
      <p:sp>
        <p:nvSpPr>
          <p:cNvPr id="3" name="Content Placeholder 2"/>
          <p:cNvSpPr>
            <a:spLocks noGrp="1"/>
          </p:cNvSpPr>
          <p:nvPr>
            <p:ph idx="1"/>
          </p:nvPr>
        </p:nvSpPr>
        <p:spPr/>
        <p:txBody>
          <a:bodyPr/>
          <a:lstStyle/>
          <a:p>
            <a:r>
              <a:rPr lang="en-US" smtClean="0"/>
              <a:t>Defines DBMS schemas at three levels:</a:t>
            </a:r>
          </a:p>
          <a:p>
            <a:pPr lvl="1"/>
            <a:r>
              <a:rPr lang="en-US" smtClean="0"/>
              <a:t>Internal schema at the internal level to describe physical</a:t>
            </a:r>
          </a:p>
          <a:p>
            <a:pPr lvl="1"/>
            <a:r>
              <a:rPr lang="en-US" smtClean="0"/>
              <a:t>     storage structures and access paths (e.g. indexes).</a:t>
            </a:r>
          </a:p>
          <a:p>
            <a:pPr lvl="2"/>
            <a:r>
              <a:rPr lang="en-US" smtClean="0"/>
              <a:t> Typically uses a physical data model.</a:t>
            </a:r>
          </a:p>
          <a:p>
            <a:pPr lvl="1"/>
            <a:r>
              <a:rPr lang="en-US" smtClean="0"/>
              <a:t>Conceptual schema at the conceptual level to describe the</a:t>
            </a:r>
          </a:p>
          <a:p>
            <a:r>
              <a:rPr lang="en-US" smtClean="0"/>
              <a:t>          structure and constraints for the whole database for a</a:t>
            </a:r>
          </a:p>
          <a:p>
            <a:r>
              <a:rPr lang="en-US" smtClean="0"/>
              <a:t>          community of users.</a:t>
            </a:r>
          </a:p>
          <a:p>
            <a:pPr lvl="2"/>
            <a:r>
              <a:rPr lang="en-US" smtClean="0"/>
              <a:t> uses a conceptual or an implementation data model.</a:t>
            </a:r>
          </a:p>
          <a:p>
            <a:pPr lvl="1"/>
            <a:r>
              <a:rPr lang="en-US" smtClean="0"/>
              <a:t>External schemas at the external level to describe the</a:t>
            </a:r>
          </a:p>
          <a:p>
            <a:pPr lvl="1"/>
            <a:r>
              <a:rPr lang="en-US" smtClean="0"/>
              <a:t>    various user views.</a:t>
            </a:r>
          </a:p>
          <a:p>
            <a:pPr lvl="2"/>
            <a:r>
              <a:rPr lang="en-US" smtClean="0"/>
              <a:t> Usually uses the same data model as the conceptual schema.</a:t>
            </a:r>
          </a:p>
          <a:p>
            <a:endParaRPr 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schema Architecture Contd..</a:t>
            </a:r>
            <a:endParaRPr lang="en-US" dirty="0"/>
          </a:p>
        </p:txBody>
      </p:sp>
      <p:pic>
        <p:nvPicPr>
          <p:cNvPr id="2050" name="Picture 2"/>
          <p:cNvPicPr>
            <a:picLocks noGrp="1" noChangeAspect="1" noChangeArrowheads="1"/>
          </p:cNvPicPr>
          <p:nvPr>
            <p:ph idx="1"/>
          </p:nvPr>
        </p:nvPicPr>
        <p:blipFill>
          <a:blip r:embed="rId2" cstate="print"/>
          <a:stretch>
            <a:fillRect/>
          </a:stretch>
        </p:blipFill>
        <p:spPr>
          <a:xfrm>
            <a:off x="1064526" y="1412189"/>
            <a:ext cx="6168788" cy="4115155"/>
          </a:xfrm>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schema Architecture Contd..</a:t>
            </a:r>
            <a:endParaRPr lang="en-US" dirty="0"/>
          </a:p>
        </p:txBody>
      </p:sp>
      <p:sp>
        <p:nvSpPr>
          <p:cNvPr id="3" name="Content Placeholder 2"/>
          <p:cNvSpPr>
            <a:spLocks noGrp="1"/>
          </p:cNvSpPr>
          <p:nvPr>
            <p:ph idx="1"/>
          </p:nvPr>
        </p:nvSpPr>
        <p:spPr/>
        <p:txBody>
          <a:bodyPr/>
          <a:lstStyle/>
          <a:p>
            <a:r>
              <a:rPr lang="en-US" smtClean="0"/>
              <a:t>Mappings among schema levels are needed to     transform requests and data.</a:t>
            </a:r>
          </a:p>
          <a:p>
            <a:pPr lvl="1"/>
            <a:r>
              <a:rPr lang="en-US" smtClean="0"/>
              <a:t> Programs refer to an external schema, and are           mapped by the DBMS to the internal schema for           execution.</a:t>
            </a:r>
          </a:p>
          <a:p>
            <a:pPr lvl="1"/>
            <a:r>
              <a:rPr lang="en-US" smtClean="0"/>
              <a:t> Data extracted from the internal DBMS level is reformatted to match the user’s external view (e.g. formatting the results of an SQL query for display in a Web page)</a:t>
            </a:r>
          </a:p>
          <a:p>
            <a:endParaRPr lang="en-US" dirty="0"/>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Data Independence</a:t>
            </a:r>
            <a:br>
              <a:rPr lang="en-US" smtClean="0"/>
            </a:br>
            <a:endParaRPr lang="en-US" dirty="0"/>
          </a:p>
        </p:txBody>
      </p:sp>
      <p:sp>
        <p:nvSpPr>
          <p:cNvPr id="3" name="Content Placeholder 2"/>
          <p:cNvSpPr>
            <a:spLocks noGrp="1"/>
          </p:cNvSpPr>
          <p:nvPr>
            <p:ph idx="1"/>
          </p:nvPr>
        </p:nvSpPr>
        <p:spPr/>
        <p:txBody>
          <a:bodyPr/>
          <a:lstStyle/>
          <a:p>
            <a:r>
              <a:rPr lang="en-US" smtClean="0"/>
              <a:t>Logical Data Independence:</a:t>
            </a:r>
          </a:p>
          <a:p>
            <a:pPr lvl="1"/>
            <a:r>
              <a:rPr lang="en-US" smtClean="0"/>
              <a:t>The capacity to change the conceptual schema without having to change the external schemas and their associated application programs.</a:t>
            </a:r>
          </a:p>
          <a:p>
            <a:endParaRPr lang="en-US" smtClean="0"/>
          </a:p>
          <a:p>
            <a:r>
              <a:rPr lang="en-US" smtClean="0"/>
              <a:t>Physical Data Independence:</a:t>
            </a:r>
          </a:p>
          <a:p>
            <a:pPr lvl="1"/>
            <a:r>
              <a:rPr lang="en-US" smtClean="0"/>
              <a:t>The capacity to change the internal schema without having to change the conceptual schema.</a:t>
            </a:r>
          </a:p>
          <a:p>
            <a:pPr lvl="1"/>
            <a:r>
              <a:rPr lang="en-US" smtClean="0"/>
              <a:t>For example, the internal schema may be changed when certain file structures are reorganized or new indexes are created to improve database performance</a:t>
            </a:r>
          </a:p>
          <a:p>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Disadvantages of File Processing</a:t>
            </a:r>
            <a:endParaRPr lang="en-US" dirty="0"/>
          </a:p>
        </p:txBody>
      </p:sp>
      <p:sp>
        <p:nvSpPr>
          <p:cNvPr id="39939" name="Rectangle 3"/>
          <p:cNvSpPr>
            <a:spLocks noGrp="1" noChangeArrowheads="1"/>
          </p:cNvSpPr>
          <p:nvPr>
            <p:ph idx="1"/>
          </p:nvPr>
        </p:nvSpPr>
        <p:spPr>
          <a:xfrm>
            <a:off x="304799" y="1262568"/>
            <a:ext cx="8539164" cy="2769989"/>
          </a:xfrm>
        </p:spPr>
        <p:txBody>
          <a:bodyPr/>
          <a:lstStyle/>
          <a:p>
            <a:pPr lvl="1"/>
            <a:r>
              <a:rPr lang="en-US" dirty="0" smtClean="0"/>
              <a:t>Program-Data Dependence</a:t>
            </a:r>
          </a:p>
          <a:p>
            <a:pPr lvl="2"/>
            <a:r>
              <a:rPr lang="en-US" dirty="0" smtClean="0"/>
              <a:t>All programs maintain metadata for each file they use</a:t>
            </a:r>
          </a:p>
          <a:p>
            <a:pPr lvl="1"/>
            <a:r>
              <a:rPr lang="en-US" dirty="0" smtClean="0"/>
              <a:t>Data Redundancy  (Duplication of data)</a:t>
            </a:r>
          </a:p>
          <a:p>
            <a:pPr lvl="2"/>
            <a:r>
              <a:rPr lang="en-US" dirty="0" smtClean="0"/>
              <a:t>Different systems/programs have separate copies of the same data</a:t>
            </a:r>
          </a:p>
          <a:p>
            <a:pPr lvl="1"/>
            <a:r>
              <a:rPr lang="en-US" dirty="0" smtClean="0"/>
              <a:t>Limited Data Sharing</a:t>
            </a:r>
          </a:p>
          <a:p>
            <a:pPr lvl="2"/>
            <a:r>
              <a:rPr lang="en-US" dirty="0" smtClean="0"/>
              <a:t>No centralized control of data</a:t>
            </a:r>
          </a:p>
          <a:p>
            <a:pPr lvl="1"/>
            <a:r>
              <a:rPr lang="en-US" dirty="0" smtClean="0"/>
              <a:t>Lengthy Development Times</a:t>
            </a:r>
          </a:p>
          <a:p>
            <a:pPr lvl="2"/>
            <a:r>
              <a:rPr lang="en-US" dirty="0" smtClean="0"/>
              <a:t>Programmers must design their own file formats</a:t>
            </a:r>
          </a:p>
          <a:p>
            <a:pPr lvl="1"/>
            <a:r>
              <a:rPr lang="en-US" dirty="0" smtClean="0"/>
              <a:t>Excessive Program Maintenance</a:t>
            </a:r>
          </a:p>
          <a:p>
            <a:pPr lvl="2"/>
            <a:r>
              <a:rPr lang="en-US" dirty="0" smtClean="0"/>
              <a:t>80% of information systems budget</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ppt_x"/>
                                          </p:val>
                                        </p:tav>
                                        <p:tav tm="100000">
                                          <p:val>
                                            <p:strVal val="#ppt_x"/>
                                          </p:val>
                                        </p:tav>
                                      </p:tavLst>
                                    </p:anim>
                                    <p:anim calcmode="lin" valueType="num">
                                      <p:cBhvr additive="base">
                                        <p:cTn id="8"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Definition</a:t>
            </a:r>
            <a:endParaRPr lang="en-US" dirty="0"/>
          </a:p>
        </p:txBody>
      </p:sp>
      <p:sp>
        <p:nvSpPr>
          <p:cNvPr id="3" name="Content Placeholder 2"/>
          <p:cNvSpPr>
            <a:spLocks noGrp="1"/>
          </p:cNvSpPr>
          <p:nvPr>
            <p:ph idx="1"/>
          </p:nvPr>
        </p:nvSpPr>
        <p:spPr>
          <a:xfrm>
            <a:off x="304799" y="1262568"/>
            <a:ext cx="8539164" cy="1661993"/>
          </a:xfrm>
        </p:spPr>
        <p:txBody>
          <a:bodyPr/>
          <a:lstStyle/>
          <a:p>
            <a:pPr lvl="1"/>
            <a:r>
              <a:rPr lang="en-US" dirty="0" smtClean="0"/>
              <a:t>Data : These are the known facts that can recorded and that have implicit meaning</a:t>
            </a:r>
          </a:p>
          <a:p>
            <a:pPr lvl="1"/>
            <a:r>
              <a:rPr lang="en-US" dirty="0" smtClean="0"/>
              <a:t>    Ex : item codes , book titles, phone numbers             etc. </a:t>
            </a:r>
          </a:p>
          <a:p>
            <a:pPr lvl="1"/>
            <a:r>
              <a:rPr lang="en-US" dirty="0" smtClean="0"/>
              <a:t>Database : It is a collection of related data</a:t>
            </a:r>
          </a:p>
          <a:p>
            <a:pPr lvl="1"/>
            <a:r>
              <a:rPr lang="en-US" dirty="0" smtClean="0"/>
              <a:t>    Ex : names , telephone numbers, addresses, age etc.</a:t>
            </a:r>
          </a:p>
          <a:p>
            <a:endParaRPr lang="en-US"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DBMS Definition</a:t>
            </a:r>
            <a:endParaRPr lang="en-US" dirty="0"/>
          </a:p>
        </p:txBody>
      </p:sp>
      <p:sp>
        <p:nvSpPr>
          <p:cNvPr id="3" name="Content Placeholder 2"/>
          <p:cNvSpPr>
            <a:spLocks noGrp="1"/>
          </p:cNvSpPr>
          <p:nvPr>
            <p:ph idx="1"/>
          </p:nvPr>
        </p:nvSpPr>
        <p:spPr>
          <a:xfrm>
            <a:off x="304799" y="1262568"/>
            <a:ext cx="8539164" cy="1661993"/>
          </a:xfrm>
        </p:spPr>
        <p:txBody>
          <a:bodyPr/>
          <a:lstStyle/>
          <a:p>
            <a:pPr lvl="1"/>
            <a:r>
              <a:rPr lang="en-US" dirty="0" smtClean="0"/>
              <a:t>It is a general purpose software system that facilitates the processes  of </a:t>
            </a:r>
          </a:p>
          <a:p>
            <a:pPr lvl="2"/>
            <a:r>
              <a:rPr lang="en-US" dirty="0" smtClean="0"/>
              <a:t> Defining</a:t>
            </a:r>
          </a:p>
          <a:p>
            <a:pPr lvl="2"/>
            <a:r>
              <a:rPr lang="en-US" dirty="0" smtClean="0"/>
              <a:t> Constructing</a:t>
            </a:r>
          </a:p>
          <a:p>
            <a:pPr lvl="2"/>
            <a:r>
              <a:rPr lang="en-US" dirty="0" smtClean="0"/>
              <a:t> Manipulating </a:t>
            </a:r>
          </a:p>
          <a:p>
            <a:pPr lvl="2"/>
            <a:r>
              <a:rPr lang="en-US" dirty="0" smtClean="0"/>
              <a:t> Sharing</a:t>
            </a:r>
          </a:p>
          <a:p>
            <a:pPr lvl="1"/>
            <a:r>
              <a:rPr lang="en-US" dirty="0" smtClean="0"/>
              <a:t>databases among various users and applications.</a:t>
            </a:r>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DBMS Definition Contd..</a:t>
            </a:r>
            <a:endParaRPr lang="en-US" dirty="0"/>
          </a:p>
        </p:txBody>
      </p:sp>
      <p:sp>
        <p:nvSpPr>
          <p:cNvPr id="3" name="Content Placeholder 2"/>
          <p:cNvSpPr>
            <a:spLocks noGrp="1"/>
          </p:cNvSpPr>
          <p:nvPr>
            <p:ph idx="1"/>
          </p:nvPr>
        </p:nvSpPr>
        <p:spPr/>
        <p:txBody>
          <a:bodyPr/>
          <a:lstStyle/>
          <a:p>
            <a:pPr lvl="1"/>
            <a:r>
              <a:rPr lang="en-US" dirty="0" smtClean="0"/>
              <a:t>Defining : It involves specifying data types, structures and constraints for the data to be stored in the database.</a:t>
            </a:r>
          </a:p>
          <a:p>
            <a:pPr lvl="1"/>
            <a:r>
              <a:rPr lang="en-US" dirty="0" smtClean="0"/>
              <a:t>Constructing : It is the process of storing the data itself on some storage medium that is controlled by DBMS.</a:t>
            </a:r>
          </a:p>
          <a:p>
            <a:endParaRPr 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DBMS Definition Contd..</a:t>
            </a:r>
            <a:endParaRPr lang="en-US" dirty="0"/>
          </a:p>
        </p:txBody>
      </p:sp>
      <p:sp>
        <p:nvSpPr>
          <p:cNvPr id="3" name="Content Placeholder 2"/>
          <p:cNvSpPr>
            <a:spLocks noGrp="1"/>
          </p:cNvSpPr>
          <p:nvPr>
            <p:ph idx="1"/>
          </p:nvPr>
        </p:nvSpPr>
        <p:spPr>
          <a:xfrm>
            <a:off x="304799" y="1262568"/>
            <a:ext cx="8539164" cy="1384995"/>
          </a:xfrm>
        </p:spPr>
        <p:txBody>
          <a:bodyPr/>
          <a:lstStyle/>
          <a:p>
            <a:pPr lvl="1"/>
            <a:r>
              <a:rPr lang="en-US" dirty="0" smtClean="0"/>
              <a:t>Manipulating : It includes functions such as querying the database to retrieve specific data , updating the database to reflect changes in mini world and generating reports from the data.</a:t>
            </a:r>
          </a:p>
          <a:p>
            <a:pPr lvl="1"/>
            <a:r>
              <a:rPr lang="en-US" dirty="0" smtClean="0"/>
              <a:t>Sharing : It allows multiple users and programs to access the database concurrently.</a:t>
            </a:r>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Advantages of DBMS</a:t>
            </a:r>
            <a:endParaRPr lang="en-US" dirty="0"/>
          </a:p>
        </p:txBody>
      </p:sp>
      <p:sp>
        <p:nvSpPr>
          <p:cNvPr id="3" name="Content Placeholder 2"/>
          <p:cNvSpPr>
            <a:spLocks noGrp="1"/>
          </p:cNvSpPr>
          <p:nvPr>
            <p:ph idx="1"/>
          </p:nvPr>
        </p:nvSpPr>
        <p:spPr>
          <a:xfrm>
            <a:off x="304799" y="1262568"/>
            <a:ext cx="8539164" cy="2215991"/>
          </a:xfrm>
        </p:spPr>
        <p:txBody>
          <a:bodyPr/>
          <a:lstStyle/>
          <a:p>
            <a:pPr lvl="1"/>
            <a:r>
              <a:rPr lang="en-US" dirty="0" smtClean="0"/>
              <a:t>Controlling redundancy </a:t>
            </a:r>
          </a:p>
          <a:p>
            <a:pPr lvl="1"/>
            <a:r>
              <a:rPr lang="en-US" dirty="0" smtClean="0"/>
              <a:t>Reduce Inconsistency</a:t>
            </a:r>
          </a:p>
          <a:p>
            <a:pPr lvl="1"/>
            <a:r>
              <a:rPr lang="en-US" dirty="0" smtClean="0"/>
              <a:t>Providing storage structure for efficient query processing. </a:t>
            </a:r>
          </a:p>
          <a:p>
            <a:pPr lvl="1"/>
            <a:r>
              <a:rPr lang="en-US" dirty="0" smtClean="0"/>
              <a:t>Restricting unauthorized users. </a:t>
            </a:r>
          </a:p>
          <a:p>
            <a:pPr lvl="1"/>
            <a:r>
              <a:rPr lang="en-US" dirty="0" smtClean="0"/>
              <a:t>Providing concurrency. </a:t>
            </a:r>
          </a:p>
          <a:p>
            <a:pPr lvl="1"/>
            <a:r>
              <a:rPr lang="en-US" dirty="0" smtClean="0"/>
              <a:t>Providing backup and recovery. </a:t>
            </a:r>
          </a:p>
          <a:p>
            <a:pPr lvl="1"/>
            <a:r>
              <a:rPr lang="en-US" dirty="0" smtClean="0"/>
              <a:t>Enforcing integrity constraints. </a:t>
            </a:r>
            <a:br>
              <a:rPr lang="en-US" dirty="0" smtClean="0"/>
            </a:br>
            <a:endParaRPr lang="en-US"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Roles in DBMS Environment</a:t>
            </a:r>
            <a:endParaRPr lang="en-US" dirty="0"/>
          </a:p>
        </p:txBody>
      </p:sp>
      <p:sp>
        <p:nvSpPr>
          <p:cNvPr id="3" name="Content Placeholder 2"/>
          <p:cNvSpPr>
            <a:spLocks noGrp="1"/>
          </p:cNvSpPr>
          <p:nvPr>
            <p:ph idx="1"/>
          </p:nvPr>
        </p:nvSpPr>
        <p:spPr/>
        <p:txBody>
          <a:bodyPr/>
          <a:lstStyle/>
          <a:p>
            <a:pPr lvl="1"/>
            <a:r>
              <a:rPr lang="en-US" dirty="0" smtClean="0"/>
              <a:t>Database Administrators</a:t>
            </a:r>
          </a:p>
          <a:p>
            <a:pPr lvl="1"/>
            <a:r>
              <a:rPr lang="en-US" dirty="0" smtClean="0"/>
              <a:t>Database Designers</a:t>
            </a:r>
          </a:p>
          <a:p>
            <a:pPr lvl="1"/>
            <a:r>
              <a:rPr lang="en-US" dirty="0" smtClean="0"/>
              <a:t> End Users</a:t>
            </a:r>
          </a:p>
          <a:p>
            <a:pPr lvl="1"/>
            <a:r>
              <a:rPr lang="en-US" dirty="0" smtClean="0"/>
              <a:t> System Analysts </a:t>
            </a:r>
          </a:p>
          <a:p>
            <a:pPr lvl="1"/>
            <a:r>
              <a:rPr lang="en-US" dirty="0" smtClean="0"/>
              <a:t> Application programmers</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1">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iSOFT05 template</Template>
  <TotalTime>3573</TotalTime>
  <Words>1310</Words>
  <Application>Microsoft Office PowerPoint</Application>
  <PresentationFormat>On-screen Show (4:3)</PresentationFormat>
  <Paragraphs>148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Theme1</vt:lpstr>
      <vt:lpstr>       Introduction to DBMS</vt:lpstr>
      <vt:lpstr>The Traditional Approach To Data Management</vt:lpstr>
      <vt:lpstr>Disadvantages of File Processing</vt:lpstr>
      <vt:lpstr>DATABASE Definition</vt:lpstr>
      <vt:lpstr>DBMS Definition</vt:lpstr>
      <vt:lpstr>DBMS Definition Contd..</vt:lpstr>
      <vt:lpstr>DBMS Definition Contd..</vt:lpstr>
      <vt:lpstr>Advantages of DBMS</vt:lpstr>
      <vt:lpstr>Roles in DBMS Environment</vt:lpstr>
      <vt:lpstr>Roles in DBMS Environment Contd..</vt:lpstr>
      <vt:lpstr>Roles in DBMS Environment Contd..</vt:lpstr>
      <vt:lpstr>Roles in DBMS Environment Contd..</vt:lpstr>
      <vt:lpstr>Roles in DBMS Environment Contd..</vt:lpstr>
      <vt:lpstr>Overall System Structure </vt:lpstr>
      <vt:lpstr>Overall System Structure</vt:lpstr>
      <vt:lpstr> Query Processor Component </vt:lpstr>
      <vt:lpstr>Storage manager component</vt:lpstr>
      <vt:lpstr>Database terminology</vt:lpstr>
      <vt:lpstr>Slide 19</vt:lpstr>
      <vt:lpstr>Slide 20</vt:lpstr>
      <vt:lpstr>Slide 21</vt:lpstr>
      <vt:lpstr>Slide 22</vt:lpstr>
      <vt:lpstr>3 schema Architecture</vt:lpstr>
      <vt:lpstr>3 schema Architecture Contd..</vt:lpstr>
      <vt:lpstr>3 schema Architecture Contd..</vt:lpstr>
      <vt:lpstr>3 schema Architecture Contd..</vt:lpstr>
      <vt:lpstr> Data Independence </vt:lpstr>
    </vt:vector>
  </TitlesOfParts>
  <Company>Satyam School of Leadership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Administrator</cp:lastModifiedBy>
  <cp:revision>747</cp:revision>
  <cp:lastPrinted>2005-03-10T15:53:41Z</cp:lastPrinted>
  <dcterms:created xsi:type="dcterms:W3CDTF">2005-06-08T10:18:03Z</dcterms:created>
  <dcterms:modified xsi:type="dcterms:W3CDTF">2010-03-08T09:06:50Z</dcterms:modified>
</cp:coreProperties>
</file>