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7" r:id="rId1"/>
  </p:sldMasterIdLst>
  <p:notesMasterIdLst>
    <p:notesMasterId r:id="rId66"/>
  </p:notesMasterIdLst>
  <p:handoutMasterIdLst>
    <p:handoutMasterId r:id="rId67"/>
  </p:handoutMasterIdLst>
  <p:sldIdLst>
    <p:sldId id="603" r:id="rId2"/>
    <p:sldId id="604" r:id="rId3"/>
    <p:sldId id="605" r:id="rId4"/>
    <p:sldId id="606" r:id="rId5"/>
    <p:sldId id="607" r:id="rId6"/>
    <p:sldId id="608" r:id="rId7"/>
    <p:sldId id="609" r:id="rId8"/>
    <p:sldId id="610" r:id="rId9"/>
    <p:sldId id="611" r:id="rId10"/>
    <p:sldId id="612" r:id="rId11"/>
    <p:sldId id="613" r:id="rId12"/>
    <p:sldId id="614" r:id="rId13"/>
    <p:sldId id="615" r:id="rId14"/>
    <p:sldId id="616" r:id="rId15"/>
    <p:sldId id="617" r:id="rId16"/>
    <p:sldId id="618" r:id="rId17"/>
    <p:sldId id="619" r:id="rId18"/>
    <p:sldId id="620" r:id="rId19"/>
    <p:sldId id="621" r:id="rId20"/>
    <p:sldId id="622" r:id="rId21"/>
    <p:sldId id="623" r:id="rId22"/>
    <p:sldId id="624" r:id="rId23"/>
    <p:sldId id="625" r:id="rId24"/>
    <p:sldId id="626" r:id="rId25"/>
    <p:sldId id="627" r:id="rId26"/>
    <p:sldId id="628" r:id="rId27"/>
    <p:sldId id="629" r:id="rId28"/>
    <p:sldId id="630" r:id="rId29"/>
    <p:sldId id="631" r:id="rId30"/>
    <p:sldId id="632" r:id="rId31"/>
    <p:sldId id="633" r:id="rId32"/>
    <p:sldId id="634" r:id="rId33"/>
    <p:sldId id="635" r:id="rId34"/>
    <p:sldId id="636" r:id="rId35"/>
    <p:sldId id="637" r:id="rId36"/>
    <p:sldId id="638" r:id="rId37"/>
    <p:sldId id="639" r:id="rId38"/>
    <p:sldId id="640" r:id="rId39"/>
    <p:sldId id="641" r:id="rId40"/>
    <p:sldId id="642" r:id="rId41"/>
    <p:sldId id="643" r:id="rId42"/>
    <p:sldId id="644" r:id="rId43"/>
    <p:sldId id="645" r:id="rId44"/>
    <p:sldId id="646" r:id="rId45"/>
    <p:sldId id="647" r:id="rId46"/>
    <p:sldId id="648" r:id="rId47"/>
    <p:sldId id="649" r:id="rId48"/>
    <p:sldId id="650" r:id="rId49"/>
    <p:sldId id="651" r:id="rId50"/>
    <p:sldId id="652" r:id="rId51"/>
    <p:sldId id="653" r:id="rId52"/>
    <p:sldId id="654" r:id="rId53"/>
    <p:sldId id="655" r:id="rId54"/>
    <p:sldId id="656" r:id="rId55"/>
    <p:sldId id="657" r:id="rId56"/>
    <p:sldId id="658" r:id="rId57"/>
    <p:sldId id="659" r:id="rId58"/>
    <p:sldId id="660" r:id="rId59"/>
    <p:sldId id="661" r:id="rId60"/>
    <p:sldId id="662" r:id="rId61"/>
    <p:sldId id="663" r:id="rId62"/>
    <p:sldId id="664" r:id="rId63"/>
    <p:sldId id="665" r:id="rId64"/>
    <p:sldId id="666" r:id="rId65"/>
  </p:sldIdLst>
  <p:sldSz cx="9144000" cy="6858000" type="screen4x3"/>
  <p:notesSz cx="6883400" cy="10033000"/>
  <p:defaultTex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A26C"/>
    <a:srgbClr val="E2CFB4"/>
    <a:srgbClr val="C8D3B5"/>
    <a:srgbClr val="EEE3D2"/>
    <a:srgbClr val="800080"/>
    <a:srgbClr val="CC00CC"/>
    <a:srgbClr val="FFCC00"/>
    <a:srgbClr val="1F316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53" autoAdjust="0"/>
    <p:restoredTop sz="93762" autoAdjust="0"/>
  </p:normalViewPr>
  <p:slideViewPr>
    <p:cSldViewPr snapToGrid="0">
      <p:cViewPr>
        <p:scale>
          <a:sx n="70" d="100"/>
          <a:sy n="70" d="100"/>
        </p:scale>
        <p:origin x="-408" y="-192"/>
      </p:cViewPr>
      <p:guideLst>
        <p:guide orient="horz" pos="2139"/>
        <p:guide pos="2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20"/>
    </p:cViewPr>
  </p:sorterViewPr>
  <p:notesViewPr>
    <p:cSldViewPr snapToGrid="0">
      <p:cViewPr varScale="1">
        <p:scale>
          <a:sx n="66" d="100"/>
          <a:sy n="66" d="100"/>
        </p:scale>
        <p:origin x="0" y="0"/>
      </p:cViewPr>
      <p:guideLst/>
    </p:cSldViewPr>
  </p:notesViewPr>
  <p:gridSpacing cx="39327138" cy="3932713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7" name="Rectangle 3"/>
          <p:cNvSpPr>
            <a:spLocks noGrp="1" noChangeArrowheads="1"/>
          </p:cNvSpPr>
          <p:nvPr>
            <p:ph type="dt" sz="quarter" idx="1"/>
          </p:nvPr>
        </p:nvSpPr>
        <p:spPr bwMode="auto">
          <a:xfrm>
            <a:off x="3898900" y="0"/>
            <a:ext cx="2982913"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8" name="Rectangle 4"/>
          <p:cNvSpPr>
            <a:spLocks noGrp="1" noChangeArrowheads="1"/>
          </p:cNvSpPr>
          <p:nvPr>
            <p:ph type="ftr" sz="quarter" idx="2"/>
          </p:nvPr>
        </p:nvSpPr>
        <p:spPr bwMode="auto">
          <a:xfrm>
            <a:off x="0" y="9529763"/>
            <a:ext cx="2981325"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9" name="Rectangle 5"/>
          <p:cNvSpPr>
            <a:spLocks noGrp="1" noChangeArrowheads="1"/>
          </p:cNvSpPr>
          <p:nvPr>
            <p:ph type="sldNum" sz="quarter" idx="3"/>
          </p:nvPr>
        </p:nvSpPr>
        <p:spPr bwMode="auto">
          <a:xfrm>
            <a:off x="3898900" y="9529763"/>
            <a:ext cx="2982913"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8E12E6D1-DDB3-4CA5-8B92-B1EE07C1C47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3" name="Rectangle 3"/>
          <p:cNvSpPr>
            <a:spLocks noGrp="1" noChangeArrowheads="1"/>
          </p:cNvSpPr>
          <p:nvPr>
            <p:ph type="dt" idx="1"/>
          </p:nvPr>
        </p:nvSpPr>
        <p:spPr bwMode="auto">
          <a:xfrm>
            <a:off x="3902075"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933450" y="752475"/>
            <a:ext cx="5016500" cy="3762375"/>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17575" y="4765675"/>
            <a:ext cx="5048250" cy="45148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7" name="Rectangle 7"/>
          <p:cNvSpPr>
            <a:spLocks noGrp="1" noChangeArrowheads="1"/>
          </p:cNvSpPr>
          <p:nvPr>
            <p:ph type="sldNum" sz="quarter" idx="5"/>
          </p:nvPr>
        </p:nvSpPr>
        <p:spPr bwMode="auto">
          <a:xfrm>
            <a:off x="3902075"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0154E4E1-B5B8-451F-B1A5-D4AE264A6B7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239404-2D03-44B0-8835-B432686AD9CE}" type="slidenum">
              <a:rPr lang="en-US"/>
              <a:pPr/>
              <a:t>1</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pPr marL="201378" indent="-201378">
              <a:lnSpc>
                <a:spcPct val="80000"/>
              </a:lnSpc>
            </a:pPr>
            <a:r>
              <a:rPr lang="en-US" sz="800" b="1" u="sng" dirty="0" err="1"/>
              <a:t>Codd’s</a:t>
            </a:r>
            <a:r>
              <a:rPr lang="en-US" sz="800" b="1" u="sng" dirty="0"/>
              <a:t> Rules</a:t>
            </a:r>
          </a:p>
          <a:p>
            <a:pPr marL="201378" indent="-201378">
              <a:lnSpc>
                <a:spcPct val="80000"/>
              </a:lnSpc>
            </a:pPr>
            <a:r>
              <a:rPr lang="en-US" sz="800" b="1" u="sng" dirty="0"/>
              <a:t>1.</a:t>
            </a:r>
            <a:r>
              <a:rPr lang="en-US" sz="800" dirty="0"/>
              <a:t> Information Rule: All data is represented in the form of</a:t>
            </a:r>
          </a:p>
          <a:p>
            <a:pPr marL="201378" indent="-201378">
              <a:lnSpc>
                <a:spcPct val="80000"/>
              </a:lnSpc>
            </a:pPr>
            <a:r>
              <a:rPr lang="en-US" sz="800" dirty="0"/>
              <a:t>	    relations / tables (with rows &amp; columns)</a:t>
            </a:r>
          </a:p>
          <a:p>
            <a:pPr marL="201378" indent="-201378">
              <a:lnSpc>
                <a:spcPct val="80000"/>
              </a:lnSpc>
            </a:pPr>
            <a:endParaRPr lang="en-US" sz="800" dirty="0"/>
          </a:p>
          <a:p>
            <a:pPr marL="201378" indent="-201378">
              <a:lnSpc>
                <a:spcPct val="80000"/>
              </a:lnSpc>
            </a:pPr>
            <a:r>
              <a:rPr lang="en-US" sz="800" b="1" u="sng" dirty="0"/>
              <a:t>2.</a:t>
            </a:r>
            <a:r>
              <a:rPr lang="en-US" sz="800" dirty="0"/>
              <a:t> Guaranteed Access Rule: The DBMS can refer to                             	every single value in the database (by using a 	combination of the table name &amp; the primary key)</a:t>
            </a:r>
          </a:p>
          <a:p>
            <a:pPr marL="201378" indent="-201378">
              <a:lnSpc>
                <a:spcPct val="80000"/>
              </a:lnSpc>
            </a:pPr>
            <a:endParaRPr lang="en-US" sz="800" dirty="0"/>
          </a:p>
          <a:p>
            <a:pPr marL="201378" indent="-201378">
              <a:lnSpc>
                <a:spcPct val="80000"/>
              </a:lnSpc>
            </a:pPr>
            <a:r>
              <a:rPr lang="en-US" sz="800" b="1" u="sng" dirty="0"/>
              <a:t>3.</a:t>
            </a:r>
            <a:r>
              <a:rPr lang="en-US" sz="800" dirty="0"/>
              <a:t> Systematic Treatment of Null Values: The concept of missing / non-available values should be distinct from blank fields / fields with 0’s in it</a:t>
            </a:r>
          </a:p>
          <a:p>
            <a:pPr marL="201378" indent="-201378">
              <a:lnSpc>
                <a:spcPct val="80000"/>
              </a:lnSpc>
            </a:pPr>
            <a:r>
              <a:rPr lang="en-US" sz="800" b="1" u="sng" dirty="0">
                <a:latin typeface="Verdana" pitchFamily="34" charset="0"/>
              </a:rPr>
              <a:t>4.</a:t>
            </a:r>
            <a:r>
              <a:rPr lang="en-US" sz="800" dirty="0">
                <a:latin typeface="Verdana" pitchFamily="34" charset="0"/>
              </a:rPr>
              <a:t> Active On-Line Catalog: based on the relational model – i.e. the database schema / definitions can be represented in the form of tables (and retrieved as such)</a:t>
            </a:r>
          </a:p>
          <a:p>
            <a:pPr marL="201378" indent="-201378">
              <a:lnSpc>
                <a:spcPct val="80000"/>
              </a:lnSpc>
            </a:pPr>
            <a:endParaRPr lang="en-US" sz="800" dirty="0">
              <a:latin typeface="Verdana" pitchFamily="34" charset="0"/>
            </a:endParaRPr>
          </a:p>
          <a:p>
            <a:pPr marL="201378" indent="-201378">
              <a:lnSpc>
                <a:spcPct val="80000"/>
              </a:lnSpc>
            </a:pPr>
            <a:r>
              <a:rPr lang="en-US" sz="800" b="1" u="sng" dirty="0">
                <a:latin typeface="Verdana" pitchFamily="34" charset="0"/>
              </a:rPr>
              <a:t>5.</a:t>
            </a:r>
            <a:r>
              <a:rPr lang="en-US" sz="800" dirty="0">
                <a:latin typeface="Verdana" pitchFamily="34" charset="0"/>
              </a:rPr>
              <a:t> Comprehensive Data Sub-Language Rule: The system must support at least one relational language (based on either</a:t>
            </a:r>
          </a:p>
          <a:p>
            <a:pPr marL="201378" indent="-201378">
              <a:lnSpc>
                <a:spcPct val="80000"/>
              </a:lnSpc>
            </a:pPr>
            <a:r>
              <a:rPr lang="en-US" sz="800" dirty="0">
                <a:latin typeface="Verdana" pitchFamily="34" charset="0"/>
              </a:rPr>
              <a:t>	Relational Algebra / Relational Calculus) and should allow the definition &amp; manipulation of database objects using this</a:t>
            </a:r>
            <a:endParaRPr lang="en-US" sz="800" dirty="0"/>
          </a:p>
          <a:p>
            <a:pPr marL="201378" indent="-201378">
              <a:lnSpc>
                <a:spcPct val="80000"/>
              </a:lnSpc>
            </a:pPr>
            <a:r>
              <a:rPr lang="en-US" sz="800" b="1" u="sng" dirty="0">
                <a:latin typeface="Verdana" pitchFamily="34" charset="0"/>
              </a:rPr>
              <a:t>6.</a:t>
            </a:r>
            <a:r>
              <a:rPr lang="en-US" sz="800" dirty="0">
                <a:latin typeface="Verdana" pitchFamily="34" charset="0"/>
              </a:rPr>
              <a:t> View Updating Rule: Any views that are theoretically updateable, should be allowed to be so</a:t>
            </a:r>
          </a:p>
          <a:p>
            <a:pPr marL="201378" indent="-201378">
              <a:lnSpc>
                <a:spcPct val="80000"/>
              </a:lnSpc>
            </a:pPr>
            <a:endParaRPr lang="en-US" sz="800" dirty="0">
              <a:latin typeface="Verdana" pitchFamily="34" charset="0"/>
            </a:endParaRPr>
          </a:p>
          <a:p>
            <a:pPr marL="201378" indent="-201378">
              <a:lnSpc>
                <a:spcPct val="80000"/>
              </a:lnSpc>
            </a:pPr>
            <a:r>
              <a:rPr lang="en-US" sz="800" b="1" u="sng" dirty="0">
                <a:latin typeface="Verdana" pitchFamily="34" charset="0"/>
              </a:rPr>
              <a:t>7.</a:t>
            </a:r>
            <a:r>
              <a:rPr lang="en-US" sz="800" dirty="0">
                <a:latin typeface="Verdana" pitchFamily="34" charset="0"/>
              </a:rPr>
              <a:t> High Level Update: The user should be allowed to Delete / Update a set of </a:t>
            </a:r>
            <a:r>
              <a:rPr lang="en-US" sz="800" dirty="0" err="1">
                <a:latin typeface="Verdana" pitchFamily="34" charset="0"/>
              </a:rPr>
              <a:t>tuples</a:t>
            </a:r>
            <a:r>
              <a:rPr lang="en-US" sz="800" dirty="0">
                <a:latin typeface="Verdana" pitchFamily="34" charset="0"/>
              </a:rPr>
              <a:t> (rather than row by row)</a:t>
            </a:r>
          </a:p>
          <a:p>
            <a:pPr marL="201378" indent="-201378">
              <a:lnSpc>
                <a:spcPct val="80000"/>
              </a:lnSpc>
            </a:pPr>
            <a:endParaRPr lang="en-US" sz="800" dirty="0">
              <a:latin typeface="Verdana" pitchFamily="34" charset="0"/>
            </a:endParaRPr>
          </a:p>
          <a:p>
            <a:pPr marL="201378" indent="-201378">
              <a:lnSpc>
                <a:spcPct val="80000"/>
              </a:lnSpc>
              <a:buFontTx/>
              <a:buAutoNum type="arabicPeriod" startAt="8"/>
            </a:pPr>
            <a:r>
              <a:rPr lang="en-US" sz="800" dirty="0">
                <a:latin typeface="Verdana" pitchFamily="34" charset="0"/>
              </a:rPr>
              <a:t>Physical Data Independence: Application</a:t>
            </a:r>
            <a:r>
              <a:rPr kumimoji="1" lang="en-US" sz="800" dirty="0">
                <a:latin typeface="Verdana" pitchFamily="34" charset="0"/>
              </a:rPr>
              <a:t> programs and terminal activities remain logically unimpaired whenever any changes are made in either storage representation or access methods. </a:t>
            </a:r>
          </a:p>
          <a:p>
            <a:pPr marL="201378" indent="-201378">
              <a:lnSpc>
                <a:spcPct val="80000"/>
              </a:lnSpc>
            </a:pPr>
            <a:r>
              <a:rPr lang="en-US" sz="800" b="1" u="sng" dirty="0">
                <a:latin typeface="Verdana" pitchFamily="34" charset="0"/>
              </a:rPr>
              <a:t>6.</a:t>
            </a:r>
            <a:r>
              <a:rPr lang="en-US" sz="800" dirty="0">
                <a:latin typeface="Verdana" pitchFamily="34" charset="0"/>
              </a:rPr>
              <a:t> View Updating Rule: Any views that are theoretically updateable, should be allowed to be so</a:t>
            </a:r>
          </a:p>
          <a:p>
            <a:pPr marL="201378" indent="-201378">
              <a:lnSpc>
                <a:spcPct val="80000"/>
              </a:lnSpc>
            </a:pPr>
            <a:endParaRPr lang="en-US" sz="800" dirty="0">
              <a:latin typeface="Verdana" pitchFamily="34" charset="0"/>
            </a:endParaRPr>
          </a:p>
          <a:p>
            <a:pPr marL="201378" indent="-201378">
              <a:lnSpc>
                <a:spcPct val="80000"/>
              </a:lnSpc>
            </a:pPr>
            <a:r>
              <a:rPr lang="en-US" sz="800" b="1" u="sng" dirty="0">
                <a:latin typeface="Verdana" pitchFamily="34" charset="0"/>
              </a:rPr>
              <a:t>7.</a:t>
            </a:r>
            <a:r>
              <a:rPr lang="en-US" sz="800" dirty="0">
                <a:latin typeface="Verdana" pitchFamily="34" charset="0"/>
              </a:rPr>
              <a:t> High Level Update: The user should be allowed to Delete / Update a set of </a:t>
            </a:r>
            <a:r>
              <a:rPr lang="en-US" sz="800" dirty="0" err="1">
                <a:latin typeface="Verdana" pitchFamily="34" charset="0"/>
              </a:rPr>
              <a:t>tuples</a:t>
            </a:r>
            <a:r>
              <a:rPr lang="en-US" sz="800" dirty="0">
                <a:latin typeface="Verdana" pitchFamily="34" charset="0"/>
              </a:rPr>
              <a:t> (rather than row by row)</a:t>
            </a:r>
          </a:p>
          <a:p>
            <a:pPr marL="201378" indent="-201378">
              <a:lnSpc>
                <a:spcPct val="80000"/>
              </a:lnSpc>
            </a:pPr>
            <a:endParaRPr lang="en-US" sz="800" dirty="0">
              <a:latin typeface="Verdana" pitchFamily="34" charset="0"/>
            </a:endParaRPr>
          </a:p>
          <a:p>
            <a:pPr marL="201378" indent="-201378">
              <a:lnSpc>
                <a:spcPct val="80000"/>
              </a:lnSpc>
            </a:pPr>
            <a:r>
              <a:rPr lang="en-US" sz="800" b="1" u="sng" dirty="0">
                <a:latin typeface="Verdana" pitchFamily="34" charset="0"/>
              </a:rPr>
              <a:t>8.</a:t>
            </a:r>
            <a:r>
              <a:rPr lang="en-US" sz="800" dirty="0">
                <a:latin typeface="Verdana" pitchFamily="34" charset="0"/>
              </a:rPr>
              <a:t>  Physical Data Independence: Application</a:t>
            </a:r>
            <a:r>
              <a:rPr kumimoji="1" lang="en-US" sz="800" dirty="0">
                <a:latin typeface="Verdana" pitchFamily="34" charset="0"/>
              </a:rPr>
              <a:t> programs and terminal activities remain logically unimpaired whenever any changes are made in either storage representation or access methods. </a:t>
            </a:r>
            <a:endParaRPr kumimoji="1" lang="en-US" sz="800" b="1" u="sng" dirty="0">
              <a:latin typeface="Verdana" pitchFamily="34" charset="0"/>
            </a:endParaRPr>
          </a:p>
          <a:p>
            <a:pPr marL="201378" indent="-201378">
              <a:lnSpc>
                <a:spcPct val="80000"/>
              </a:lnSpc>
            </a:pPr>
            <a:r>
              <a:rPr kumimoji="1" lang="en-US" sz="800" b="1" u="sng" dirty="0">
                <a:latin typeface="Verdana" pitchFamily="34" charset="0"/>
              </a:rPr>
              <a:t>9.</a:t>
            </a:r>
            <a:r>
              <a:rPr kumimoji="1" lang="en-US" sz="800" b="1" dirty="0">
                <a:latin typeface="Verdana" pitchFamily="34" charset="0"/>
              </a:rPr>
              <a:t> </a:t>
            </a:r>
            <a:r>
              <a:rPr kumimoji="1" lang="en-US" sz="800" dirty="0">
                <a:latin typeface="Verdana" pitchFamily="34" charset="0"/>
              </a:rPr>
              <a:t>Logical Data Independence: Application programs and terminal activities remain logically unimpaired when information preserving changes of any kind that theoretically permit </a:t>
            </a:r>
            <a:r>
              <a:rPr kumimoji="1" lang="en-US" sz="800" dirty="0" err="1">
                <a:latin typeface="Verdana" pitchFamily="34" charset="0"/>
              </a:rPr>
              <a:t>unimpairment</a:t>
            </a:r>
            <a:r>
              <a:rPr kumimoji="1" lang="en-US" sz="800" dirty="0">
                <a:latin typeface="Verdana" pitchFamily="34" charset="0"/>
              </a:rPr>
              <a:t> are made to the base tables.</a:t>
            </a:r>
          </a:p>
          <a:p>
            <a:pPr marL="201378" indent="-201378">
              <a:lnSpc>
                <a:spcPct val="80000"/>
              </a:lnSpc>
              <a:buClr>
                <a:schemeClr val="accent2"/>
              </a:buClr>
            </a:pPr>
            <a:endParaRPr lang="en-US" sz="800" b="1" u="sng" dirty="0">
              <a:latin typeface="Verdana" pitchFamily="34" charset="0"/>
            </a:endParaRPr>
          </a:p>
          <a:p>
            <a:pPr marL="201378" indent="-201378">
              <a:lnSpc>
                <a:spcPct val="80000"/>
              </a:lnSpc>
              <a:buClr>
                <a:schemeClr val="accent2"/>
              </a:buClr>
            </a:pPr>
            <a:r>
              <a:rPr lang="en-US" sz="800" b="1" dirty="0">
                <a:latin typeface="Verdana" pitchFamily="34" charset="0"/>
              </a:rPr>
              <a:t>	</a:t>
            </a:r>
            <a:r>
              <a:rPr lang="en-US" sz="800" b="1" u="sng" dirty="0">
                <a:latin typeface="Verdana" pitchFamily="34" charset="0"/>
              </a:rPr>
              <a:t>10.</a:t>
            </a:r>
            <a:r>
              <a:rPr lang="en-US" sz="800" dirty="0">
                <a:latin typeface="Verdana" pitchFamily="34" charset="0"/>
              </a:rPr>
              <a:t> Integrity Independence: The DBMS should allow the definition of constraints (rules / triggers / etc.) independent of application programs</a:t>
            </a:r>
          </a:p>
          <a:p>
            <a:pPr marL="201378" indent="-201378">
              <a:lnSpc>
                <a:spcPct val="80000"/>
              </a:lnSpc>
            </a:pPr>
            <a:r>
              <a:rPr lang="en-US" sz="800" b="1" u="sng" dirty="0"/>
              <a:t>11.</a:t>
            </a:r>
            <a:r>
              <a:rPr lang="en-US" sz="800" dirty="0"/>
              <a:t> Distribution Independence: If the database were to be taken and split into parts residing in different places, this should be invisible to the users</a:t>
            </a:r>
          </a:p>
          <a:p>
            <a:pPr marL="201378" indent="-201378">
              <a:lnSpc>
                <a:spcPct val="80000"/>
              </a:lnSpc>
            </a:pPr>
            <a:endParaRPr lang="en-US" sz="800" dirty="0"/>
          </a:p>
          <a:p>
            <a:pPr marL="201378" indent="-201378">
              <a:lnSpc>
                <a:spcPct val="80000"/>
              </a:lnSpc>
            </a:pPr>
            <a:r>
              <a:rPr lang="en-US" sz="800" b="1" u="sng" dirty="0"/>
              <a:t>12.</a:t>
            </a:r>
            <a:r>
              <a:rPr lang="en-US" sz="800" dirty="0"/>
              <a:t> Non-Subversion Rule: Even if the system allowed access to the data through a low level language (e.g. access a </a:t>
            </a:r>
            <a:r>
              <a:rPr lang="en-US" sz="800" dirty="0" err="1"/>
              <a:t>tuple</a:t>
            </a:r>
            <a:r>
              <a:rPr lang="en-US" sz="800" dirty="0"/>
              <a:t> at a time through 'C') it should go through the DBMS and hence ensure that the constraints are not violated</a:t>
            </a:r>
          </a:p>
          <a:p>
            <a:pPr marL="201378" indent="-201378">
              <a:lnSpc>
                <a:spcPct val="80000"/>
              </a:lnSpc>
            </a:pPr>
            <a:endParaRPr lang="en-US" sz="800" dirty="0"/>
          </a:p>
          <a:p>
            <a:pPr marL="201378" indent="-201378">
              <a:lnSpc>
                <a:spcPct val="80000"/>
              </a:lnSpc>
              <a:buClr>
                <a:schemeClr val="accent2"/>
              </a:buClr>
            </a:pPr>
            <a:endParaRPr lang="en-US" sz="800" dirty="0">
              <a:latin typeface="Verdana" pitchFamily="34" charset="0"/>
            </a:endParaRPr>
          </a:p>
          <a:p>
            <a:pPr marL="201378" indent="-201378">
              <a:lnSpc>
                <a:spcPct val="80000"/>
              </a:lnSpc>
            </a:pPr>
            <a:endParaRPr lang="en-US" sz="800" dirty="0"/>
          </a:p>
          <a:p>
            <a:pPr marL="201378" indent="-201378">
              <a:lnSpc>
                <a:spcPct val="80000"/>
              </a:lnSpc>
            </a:pPr>
            <a:endParaRPr lang="en-US" sz="800" dirty="0">
              <a:latin typeface="Verdana" pitchFamily="34" charset="0"/>
            </a:endParaRPr>
          </a:p>
          <a:p>
            <a:pPr marL="201378" indent="-201378">
              <a:lnSpc>
                <a:spcPct val="80000"/>
              </a:lnSpc>
              <a:buFontTx/>
              <a:buAutoNum type="arabicPeriod" startAt="8"/>
            </a:pPr>
            <a:endParaRPr kumimoji="1" lang="en-US" sz="800" b="1" u="sng" dirty="0">
              <a:latin typeface="Verdana" pitchFamily="34" charset="0"/>
            </a:endParaRPr>
          </a:p>
          <a:p>
            <a:pPr marL="201378" indent="-201378">
              <a:lnSpc>
                <a:spcPct val="80000"/>
              </a:lnSpc>
            </a:pPr>
            <a:endParaRPr lang="en-US" sz="800" dirty="0">
              <a:latin typeface="Verdana" pitchFamily="34" charset="0"/>
            </a:endParaRPr>
          </a:p>
          <a:p>
            <a:pPr marL="201378" indent="-201378">
              <a:lnSpc>
                <a:spcPct val="80000"/>
              </a:lnSpc>
            </a:pPr>
            <a:endParaRPr lang="en-US" sz="8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312512-AC75-4E45-BCD4-56E53DE496A8}" type="slidenum">
              <a:rPr lang="en-US"/>
              <a:pPr/>
              <a:t>3</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xfrm>
            <a:off x="917787" y="4765675"/>
            <a:ext cx="5047827" cy="4514850"/>
          </a:xfrm>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jpe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6" name="Rectangle 5"/>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7" name="TextBox 20"/>
          <p:cNvSpPr txBox="1">
            <a:spLocks noChangeArrowheads="1"/>
          </p:cNvSpPr>
          <p:nvPr/>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2009</a:t>
            </a:r>
            <a:endParaRPr lang="en-US" sz="800" kern="1200" dirty="0">
              <a:solidFill>
                <a:schemeClr val="accent3"/>
              </a:solidFill>
              <a:latin typeface="+mn-lt"/>
              <a:ea typeface="+mn-ea"/>
              <a:cs typeface="+mn-cs"/>
            </a:endParaRPr>
          </a:p>
        </p:txBody>
      </p:sp>
      <p:pic>
        <p:nvPicPr>
          <p:cNvPr id="8" name="Picture 7" descr="small.png"/>
          <p:cNvPicPr>
            <a:picLocks noChangeAspect="1"/>
          </p:cNvPicPr>
          <p:nvPr/>
        </p:nvPicPr>
        <p:blipFill>
          <a:blip r:embed="rId2" cstate="print"/>
          <a:stretch>
            <a:fillRect/>
          </a:stretch>
        </p:blipFill>
        <p:spPr>
          <a:xfrm>
            <a:off x="5498630" y="404815"/>
            <a:ext cx="3048000" cy="246486"/>
          </a:xfrm>
          <a:prstGeom prst="rect">
            <a:avLst/>
          </a:prstGeom>
        </p:spPr>
      </p:pic>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8_Two Content">
    <p:spTree>
      <p:nvGrpSpPr>
        <p:cNvPr id="1" name=""/>
        <p:cNvGrpSpPr/>
        <p:nvPr/>
      </p:nvGrpSpPr>
      <p:grpSpPr>
        <a:xfrm>
          <a:off x="0" y="0"/>
          <a:ext cx="0" cy="0"/>
          <a:chOff x="0" y="0"/>
          <a:chExt cx="0" cy="0"/>
        </a:xfrm>
      </p:grpSpPr>
      <p:sp>
        <p:nvSpPr>
          <p:cNvPr id="19" name="Rectangle 5"/>
          <p:cNvSpPr>
            <a:spLocks noChangeArrowheads="1"/>
          </p:cNvSpPr>
          <p:nvPr/>
        </p:nvSpPr>
        <p:spPr bwMode="auto">
          <a:xfrm>
            <a:off x="300037"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Rectangle 5"/>
          <p:cNvSpPr>
            <a:spLocks noChangeArrowheads="1"/>
          </p:cNvSpPr>
          <p:nvPr/>
        </p:nvSpPr>
        <p:spPr bwMode="auto">
          <a:xfrm>
            <a:off x="4631732"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35" name="Text Placeholder 20"/>
          <p:cNvSpPr>
            <a:spLocks noGrp="1"/>
          </p:cNvSpPr>
          <p:nvPr>
            <p:ph type="body" sz="quarter" idx="13"/>
          </p:nvPr>
        </p:nvSpPr>
        <p:spPr>
          <a:xfrm>
            <a:off x="781182"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smtClean="0"/>
              <a:t>Click to edit Master text styles</a:t>
            </a:r>
          </a:p>
        </p:txBody>
      </p:sp>
      <p:sp>
        <p:nvSpPr>
          <p:cNvPr id="14" name="AutoShape 39"/>
          <p:cNvSpPr>
            <a:spLocks noChangeArrowheads="1"/>
          </p:cNvSpPr>
          <p:nvPr/>
        </p:nvSpPr>
        <p:spPr bwMode="auto">
          <a:xfrm>
            <a:off x="381000"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13" name="Rectangle 5"/>
          <p:cNvSpPr>
            <a:spLocks noChangeArrowheads="1"/>
          </p:cNvSpPr>
          <p:nvPr/>
        </p:nvSpPr>
        <p:spPr bwMode="auto">
          <a:xfrm>
            <a:off x="300037"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6" name="Rectangle 5"/>
          <p:cNvSpPr>
            <a:spLocks noChangeArrowheads="1"/>
          </p:cNvSpPr>
          <p:nvPr/>
        </p:nvSpPr>
        <p:spPr bwMode="auto">
          <a:xfrm>
            <a:off x="4631732"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7" name="Text Placeholder 10"/>
          <p:cNvSpPr>
            <a:spLocks noGrp="1"/>
          </p:cNvSpPr>
          <p:nvPr>
            <p:ph type="body" sz="quarter" idx="15"/>
          </p:nvPr>
        </p:nvSpPr>
        <p:spPr>
          <a:xfrm>
            <a:off x="456072" y="2257425"/>
            <a:ext cx="3906510" cy="3665631"/>
          </a:xfrm>
        </p:spPr>
        <p:txBody>
          <a:bodyPr/>
          <a:lstStyle/>
          <a:p>
            <a:pPr lvl="0"/>
            <a:r>
              <a:rPr lang="en-US" smtClean="0"/>
              <a:t>Click to edit Master text styles</a:t>
            </a:r>
          </a:p>
        </p:txBody>
      </p:sp>
      <p:sp>
        <p:nvSpPr>
          <p:cNvPr id="18" name="Text Placeholder 10"/>
          <p:cNvSpPr>
            <a:spLocks noGrp="1"/>
          </p:cNvSpPr>
          <p:nvPr>
            <p:ph type="body" sz="quarter" idx="17"/>
          </p:nvPr>
        </p:nvSpPr>
        <p:spPr>
          <a:xfrm>
            <a:off x="4787767" y="2257425"/>
            <a:ext cx="3906510" cy="3665631"/>
          </a:xfrm>
        </p:spPr>
        <p:txBody>
          <a:bodyPr/>
          <a:lstStyle/>
          <a:p>
            <a:pPr lvl="0"/>
            <a:r>
              <a:rPr lang="en-US" smtClean="0"/>
              <a:t>Click to edit Master text styles</a:t>
            </a:r>
          </a:p>
        </p:txBody>
      </p:sp>
      <p:sp>
        <p:nvSpPr>
          <p:cNvPr id="22" name="Text Placeholder 20"/>
          <p:cNvSpPr>
            <a:spLocks noGrp="1"/>
          </p:cNvSpPr>
          <p:nvPr>
            <p:ph type="body" sz="quarter" idx="18"/>
          </p:nvPr>
        </p:nvSpPr>
        <p:spPr>
          <a:xfrm>
            <a:off x="5112877"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smtClean="0"/>
              <a:t>Click to edit Master text styles</a:t>
            </a:r>
          </a:p>
        </p:txBody>
      </p:sp>
      <p:sp>
        <p:nvSpPr>
          <p:cNvPr id="23" name="AutoShape 39"/>
          <p:cNvSpPr>
            <a:spLocks noChangeArrowheads="1"/>
          </p:cNvSpPr>
          <p:nvPr/>
        </p:nvSpPr>
        <p:spPr bwMode="auto">
          <a:xfrm>
            <a:off x="4714743"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Two Content">
    <p:spTree>
      <p:nvGrpSpPr>
        <p:cNvPr id="1" name=""/>
        <p:cNvGrpSpPr/>
        <p:nvPr/>
      </p:nvGrpSpPr>
      <p:grpSpPr>
        <a:xfrm>
          <a:off x="0" y="0"/>
          <a:ext cx="0" cy="0"/>
          <a:chOff x="0" y="0"/>
          <a:chExt cx="0" cy="0"/>
        </a:xfrm>
      </p:grpSpPr>
      <p:sp>
        <p:nvSpPr>
          <p:cNvPr id="8" name="Rectangle 5"/>
          <p:cNvSpPr>
            <a:spLocks noChangeArrowheads="1"/>
          </p:cNvSpPr>
          <p:nvPr/>
        </p:nvSpPr>
        <p:spPr bwMode="auto">
          <a:xfrm>
            <a:off x="300037" y="1157288"/>
            <a:ext cx="4218580"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p:nvSpPr>
        <p:spPr bwMode="auto">
          <a:xfrm>
            <a:off x="4631732" y="1157288"/>
            <a:ext cx="4218580"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1" name="Text Placeholder 9"/>
          <p:cNvSpPr>
            <a:spLocks noGrp="1"/>
          </p:cNvSpPr>
          <p:nvPr>
            <p:ph type="body" sz="quarter" idx="11"/>
          </p:nvPr>
        </p:nvSpPr>
        <p:spPr>
          <a:xfrm>
            <a:off x="465819" y="1330324"/>
            <a:ext cx="3849006"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7"/>
          </p:nvPr>
        </p:nvSpPr>
        <p:spPr>
          <a:xfrm>
            <a:off x="4787767" y="1330324"/>
            <a:ext cx="3906510" cy="4581526"/>
          </a:xfrm>
        </p:spPr>
        <p:txBody>
          <a:body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0_Two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p:nvSpPr>
        <p:spPr bwMode="auto">
          <a:xfrm>
            <a:off x="300036" y="1157288"/>
            <a:ext cx="4621587"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Rectangle 5"/>
          <p:cNvSpPr>
            <a:spLocks noChangeArrowheads="1"/>
          </p:cNvSpPr>
          <p:nvPr/>
        </p:nvSpPr>
        <p:spPr bwMode="auto">
          <a:xfrm>
            <a:off x="5047128" y="1157288"/>
            <a:ext cx="3803183"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Text Placeholder 9"/>
          <p:cNvSpPr>
            <a:spLocks noGrp="1"/>
          </p:cNvSpPr>
          <p:nvPr>
            <p:ph type="body" sz="quarter" idx="11" hasCustomPrompt="1"/>
          </p:nvPr>
        </p:nvSpPr>
        <p:spPr>
          <a:xfrm>
            <a:off x="465819" y="1330091"/>
            <a:ext cx="4294440"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dirty="0" smtClean="0"/>
              <a:t>Click to edit Master </a:t>
            </a:r>
            <a:br>
              <a:rPr lang="en-US" dirty="0" smtClean="0"/>
            </a:br>
            <a:r>
              <a:rPr lang="en-US" dirty="0" smtClean="0"/>
              <a:t>text styles</a:t>
            </a:r>
          </a:p>
        </p:txBody>
      </p:sp>
      <p:sp>
        <p:nvSpPr>
          <p:cNvPr id="14" name="Text Placeholder 10"/>
          <p:cNvSpPr>
            <a:spLocks noGrp="1"/>
          </p:cNvSpPr>
          <p:nvPr>
            <p:ph type="body" sz="quarter" idx="17"/>
          </p:nvPr>
        </p:nvSpPr>
        <p:spPr>
          <a:xfrm>
            <a:off x="5219275" y="1330091"/>
            <a:ext cx="3458889" cy="4581526"/>
          </a:xfrm>
        </p:spPr>
        <p:txBody>
          <a:body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1_Two Content">
    <p:spTree>
      <p:nvGrpSpPr>
        <p:cNvPr id="1" name=""/>
        <p:cNvGrpSpPr/>
        <p:nvPr/>
      </p:nvGrpSpPr>
      <p:grpSpPr>
        <a:xfrm>
          <a:off x="0" y="0"/>
          <a:ext cx="0" cy="0"/>
          <a:chOff x="0" y="0"/>
          <a:chExt cx="0" cy="0"/>
        </a:xfrm>
      </p:grpSpPr>
      <p:sp>
        <p:nvSpPr>
          <p:cNvPr id="9" name="Rectangle 5"/>
          <p:cNvSpPr>
            <a:spLocks noChangeArrowheads="1"/>
          </p:cNvSpPr>
          <p:nvPr/>
        </p:nvSpPr>
        <p:spPr bwMode="auto">
          <a:xfrm>
            <a:off x="300037" y="1144588"/>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6" name="Text Placeholder 7"/>
          <p:cNvSpPr>
            <a:spLocks noGrp="1"/>
          </p:cNvSpPr>
          <p:nvPr>
            <p:ph type="body" sz="quarter" idx="11"/>
          </p:nvPr>
        </p:nvSpPr>
        <p:spPr>
          <a:xfrm>
            <a:off x="428602" y="1278124"/>
            <a:ext cx="8297909" cy="1313610"/>
          </a:xfrm>
        </p:spPr>
        <p:txBody>
          <a:body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p:nvSpPr>
        <p:spPr bwMode="auto">
          <a:xfrm>
            <a:off x="300037" y="2829159"/>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7"/>
          <p:cNvSpPr>
            <a:spLocks noGrp="1"/>
          </p:cNvSpPr>
          <p:nvPr>
            <p:ph type="body" sz="quarter" idx="12"/>
          </p:nvPr>
        </p:nvSpPr>
        <p:spPr>
          <a:xfrm>
            <a:off x="428602" y="2962695"/>
            <a:ext cx="8297909" cy="1313610"/>
          </a:xfrm>
        </p:spPr>
        <p:txBody>
          <a:bodyPr/>
          <a:lstStyle/>
          <a:p>
            <a:pPr lvl="0"/>
            <a:r>
              <a:rPr lang="en-US" smtClean="0"/>
              <a:t>Click to edit Master text styles</a:t>
            </a:r>
          </a:p>
        </p:txBody>
      </p:sp>
      <p:sp>
        <p:nvSpPr>
          <p:cNvPr id="13" name="Rectangle 5"/>
          <p:cNvSpPr>
            <a:spLocks noChangeArrowheads="1"/>
          </p:cNvSpPr>
          <p:nvPr/>
        </p:nvSpPr>
        <p:spPr bwMode="auto">
          <a:xfrm>
            <a:off x="300037" y="4513730"/>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4" name="Text Placeholder 7"/>
          <p:cNvSpPr>
            <a:spLocks noGrp="1"/>
          </p:cNvSpPr>
          <p:nvPr>
            <p:ph type="body" sz="quarter" idx="13"/>
          </p:nvPr>
        </p:nvSpPr>
        <p:spPr>
          <a:xfrm>
            <a:off x="428602" y="4647266"/>
            <a:ext cx="8297909" cy="1313610"/>
          </a:xfrm>
        </p:spPr>
        <p:txBody>
          <a:body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Two Content">
    <p:spTree>
      <p:nvGrpSpPr>
        <p:cNvPr id="1" name=""/>
        <p:cNvGrpSpPr/>
        <p:nvPr/>
      </p:nvGrpSpPr>
      <p:grpSpPr>
        <a:xfrm>
          <a:off x="0" y="0"/>
          <a:ext cx="0" cy="0"/>
          <a:chOff x="0" y="0"/>
          <a:chExt cx="0" cy="0"/>
        </a:xfrm>
      </p:grpSpPr>
      <p:sp>
        <p:nvSpPr>
          <p:cNvPr id="20" name="Rectangle 5"/>
          <p:cNvSpPr>
            <a:spLocks noChangeArrowheads="1"/>
          </p:cNvSpPr>
          <p:nvPr/>
        </p:nvSpPr>
        <p:spPr bwMode="auto">
          <a:xfrm>
            <a:off x="300038"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Rectangle 5"/>
          <p:cNvSpPr>
            <a:spLocks noChangeArrowheads="1"/>
          </p:cNvSpPr>
          <p:nvPr/>
        </p:nvSpPr>
        <p:spPr bwMode="auto">
          <a:xfrm>
            <a:off x="300038"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7" name="Text Placeholder 15"/>
          <p:cNvSpPr>
            <a:spLocks noGrp="1"/>
          </p:cNvSpPr>
          <p:nvPr>
            <p:ph type="body" sz="quarter" idx="16"/>
          </p:nvPr>
        </p:nvSpPr>
        <p:spPr>
          <a:xfrm>
            <a:off x="425684"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19" name="Title 18"/>
          <p:cNvSpPr>
            <a:spLocks noGrp="1"/>
          </p:cNvSpPr>
          <p:nvPr>
            <p:ph type="title"/>
          </p:nvPr>
        </p:nvSpPr>
        <p:spPr/>
        <p:txBody>
          <a:bodyPr/>
          <a:lstStyle/>
          <a:p>
            <a:r>
              <a:rPr lang="en-US" smtClean="0"/>
              <a:t>Click to edit Master title style</a:t>
            </a:r>
            <a:endParaRPr lang="en-US"/>
          </a:p>
        </p:txBody>
      </p:sp>
      <p:sp>
        <p:nvSpPr>
          <p:cNvPr id="21" name="Text Placeholder 15"/>
          <p:cNvSpPr>
            <a:spLocks noGrp="1"/>
          </p:cNvSpPr>
          <p:nvPr>
            <p:ph type="body" sz="quarter" idx="20"/>
          </p:nvPr>
        </p:nvSpPr>
        <p:spPr>
          <a:xfrm>
            <a:off x="425684"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
        <p:nvSpPr>
          <p:cNvPr id="60" name="Rectangle 5"/>
          <p:cNvSpPr>
            <a:spLocks noChangeArrowheads="1"/>
          </p:cNvSpPr>
          <p:nvPr/>
        </p:nvSpPr>
        <p:spPr bwMode="auto">
          <a:xfrm>
            <a:off x="3189335"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1" name="Rectangle 5"/>
          <p:cNvSpPr>
            <a:spLocks noChangeArrowheads="1"/>
          </p:cNvSpPr>
          <p:nvPr/>
        </p:nvSpPr>
        <p:spPr bwMode="auto">
          <a:xfrm>
            <a:off x="3189335"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2" name="Text Placeholder 15"/>
          <p:cNvSpPr>
            <a:spLocks noGrp="1"/>
          </p:cNvSpPr>
          <p:nvPr>
            <p:ph type="body" sz="quarter" idx="21"/>
          </p:nvPr>
        </p:nvSpPr>
        <p:spPr>
          <a:xfrm>
            <a:off x="3308806"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63" name="Text Placeholder 15"/>
          <p:cNvSpPr>
            <a:spLocks noGrp="1"/>
          </p:cNvSpPr>
          <p:nvPr>
            <p:ph type="body" sz="quarter" idx="22"/>
          </p:nvPr>
        </p:nvSpPr>
        <p:spPr>
          <a:xfrm>
            <a:off x="3308806"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
        <p:nvSpPr>
          <p:cNvPr id="64" name="Rectangle 5"/>
          <p:cNvSpPr>
            <a:spLocks noChangeArrowheads="1"/>
          </p:cNvSpPr>
          <p:nvPr/>
        </p:nvSpPr>
        <p:spPr bwMode="auto">
          <a:xfrm>
            <a:off x="6078632"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5" name="Rectangle 5"/>
          <p:cNvSpPr>
            <a:spLocks noChangeArrowheads="1"/>
          </p:cNvSpPr>
          <p:nvPr/>
        </p:nvSpPr>
        <p:spPr bwMode="auto">
          <a:xfrm>
            <a:off x="6078632"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6" name="Text Placeholder 15"/>
          <p:cNvSpPr>
            <a:spLocks noGrp="1"/>
          </p:cNvSpPr>
          <p:nvPr>
            <p:ph type="body" sz="quarter" idx="23"/>
          </p:nvPr>
        </p:nvSpPr>
        <p:spPr>
          <a:xfrm>
            <a:off x="6204278"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67" name="Text Placeholder 15"/>
          <p:cNvSpPr>
            <a:spLocks noGrp="1"/>
          </p:cNvSpPr>
          <p:nvPr>
            <p:ph type="body" sz="quarter" idx="24"/>
          </p:nvPr>
        </p:nvSpPr>
        <p:spPr>
          <a:xfrm>
            <a:off x="6204278"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Two Content">
    <p:spTree>
      <p:nvGrpSpPr>
        <p:cNvPr id="1" name=""/>
        <p:cNvGrpSpPr/>
        <p:nvPr/>
      </p:nvGrpSpPr>
      <p:grpSpPr>
        <a:xfrm>
          <a:off x="0" y="0"/>
          <a:ext cx="0" cy="0"/>
          <a:chOff x="0" y="0"/>
          <a:chExt cx="0" cy="0"/>
        </a:xfrm>
      </p:grpSpPr>
      <p:grpSp>
        <p:nvGrpSpPr>
          <p:cNvPr id="2" name="Group 215"/>
          <p:cNvGrpSpPr>
            <a:grpSpLocks/>
          </p:cNvGrpSpPr>
          <p:nvPr/>
        </p:nvGrpSpPr>
        <p:grpSpPr bwMode="auto">
          <a:xfrm>
            <a:off x="134938" y="1244600"/>
            <a:ext cx="9009062" cy="4775200"/>
            <a:chOff x="107950" y="1074738"/>
            <a:chExt cx="9009063" cy="4775200"/>
          </a:xfrm>
        </p:grpSpPr>
        <p:pic>
          <p:nvPicPr>
            <p:cNvPr id="4" name="Picture 36" descr="FADE-WORLD"/>
            <p:cNvPicPr>
              <a:picLocks noChangeAspect="1" noChangeArrowheads="1"/>
            </p:cNvPicPr>
            <p:nvPr userDrawn="1"/>
          </p:nvPicPr>
          <p:blipFill>
            <a:blip r:embed="rId2" cstate="print">
              <a:clrChange>
                <a:clrFrom>
                  <a:srgbClr val="FFFFFF"/>
                </a:clrFrom>
                <a:clrTo>
                  <a:srgbClr val="FFFFFF">
                    <a:alpha val="0"/>
                  </a:srgbClr>
                </a:clrTo>
              </a:clrChange>
              <a:grayscl/>
            </a:blip>
            <a:srcRect b="20403"/>
            <a:stretch>
              <a:fillRect/>
            </a:stretch>
          </p:blipFill>
          <p:spPr bwMode="auto">
            <a:xfrm>
              <a:off x="107950" y="1074738"/>
              <a:ext cx="8928100" cy="4775200"/>
            </a:xfrm>
            <a:prstGeom prst="rect">
              <a:avLst/>
            </a:prstGeom>
            <a:noFill/>
            <a:ln w="9525">
              <a:noFill/>
              <a:miter lim="800000"/>
              <a:headEnd/>
              <a:tailEnd/>
            </a:ln>
          </p:spPr>
        </p:pic>
        <p:grpSp>
          <p:nvGrpSpPr>
            <p:cNvPr id="3" name="Group 71"/>
            <p:cNvGrpSpPr>
              <a:grpSpLocks/>
            </p:cNvGrpSpPr>
            <p:nvPr userDrawn="1"/>
          </p:nvGrpSpPr>
          <p:grpSpPr bwMode="auto">
            <a:xfrm>
              <a:off x="1506537" y="1731963"/>
              <a:ext cx="7610476" cy="3762375"/>
              <a:chOff x="1506537" y="1731963"/>
              <a:chExt cx="7610476" cy="3762375"/>
            </a:xfrm>
          </p:grpSpPr>
          <p:pic>
            <p:nvPicPr>
              <p:cNvPr id="6" name="Picture 37" descr="ireland"/>
              <p:cNvPicPr>
                <a:picLocks noChangeAspect="1" noChangeArrowheads="1"/>
              </p:cNvPicPr>
              <p:nvPr userDrawn="1"/>
            </p:nvPicPr>
            <p:blipFill>
              <a:blip r:embed="rId3" cstate="print"/>
              <a:srcRect/>
              <a:stretch>
                <a:fillRect/>
              </a:stretch>
            </p:blipFill>
            <p:spPr bwMode="auto">
              <a:xfrm>
                <a:off x="3841750" y="2205038"/>
                <a:ext cx="201613" cy="204787"/>
              </a:xfrm>
              <a:prstGeom prst="rect">
                <a:avLst/>
              </a:prstGeom>
              <a:noFill/>
              <a:ln w="9525">
                <a:noFill/>
                <a:miter lim="800000"/>
                <a:headEnd/>
                <a:tailEnd/>
              </a:ln>
            </p:spPr>
          </p:pic>
          <p:pic>
            <p:nvPicPr>
              <p:cNvPr id="7" name="Picture 38" descr="germany"/>
              <p:cNvPicPr>
                <a:picLocks noChangeAspect="1" noChangeArrowheads="1"/>
              </p:cNvPicPr>
              <p:nvPr userDrawn="1"/>
            </p:nvPicPr>
            <p:blipFill>
              <a:blip r:embed="rId4" cstate="print"/>
              <a:srcRect/>
              <a:stretch>
                <a:fillRect/>
              </a:stretch>
            </p:blipFill>
            <p:spPr bwMode="auto">
              <a:xfrm>
                <a:off x="4397375" y="2473325"/>
                <a:ext cx="201613" cy="204788"/>
              </a:xfrm>
              <a:prstGeom prst="rect">
                <a:avLst/>
              </a:prstGeom>
              <a:noFill/>
              <a:ln w="9525">
                <a:noFill/>
                <a:miter lim="800000"/>
                <a:headEnd/>
                <a:tailEnd/>
              </a:ln>
            </p:spPr>
          </p:pic>
          <p:sp>
            <p:nvSpPr>
              <p:cNvPr id="8" name="Text Box 6"/>
              <p:cNvSpPr txBox="1">
                <a:spLocks noChangeArrowheads="1"/>
              </p:cNvSpPr>
              <p:nvPr userDrawn="1"/>
            </p:nvSpPr>
            <p:spPr bwMode="auto">
              <a:xfrm>
                <a:off x="3865562" y="2511426"/>
                <a:ext cx="114458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England</a:t>
                </a:r>
              </a:p>
            </p:txBody>
          </p:sp>
          <p:sp>
            <p:nvSpPr>
              <p:cNvPr id="9" name="Text Box 7"/>
              <p:cNvSpPr txBox="1">
                <a:spLocks noChangeArrowheads="1"/>
              </p:cNvSpPr>
              <p:nvPr userDrawn="1"/>
            </p:nvSpPr>
            <p:spPr bwMode="auto">
              <a:xfrm>
                <a:off x="3509962" y="2262188"/>
                <a:ext cx="4016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Ireland</a:t>
                </a:r>
                <a:endParaRPr lang="en-US" sz="600" dirty="0">
                  <a:latin typeface="Verdana" pitchFamily="34" charset="0"/>
                </a:endParaRPr>
              </a:p>
            </p:txBody>
          </p:sp>
          <p:sp>
            <p:nvSpPr>
              <p:cNvPr id="10" name="Text Box 8"/>
              <p:cNvSpPr txBox="1">
                <a:spLocks noChangeArrowheads="1"/>
              </p:cNvSpPr>
              <p:nvPr userDrawn="1"/>
            </p:nvSpPr>
            <p:spPr bwMode="auto">
              <a:xfrm>
                <a:off x="3752850" y="2397126"/>
                <a:ext cx="371475"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Wales</a:t>
                </a:r>
              </a:p>
            </p:txBody>
          </p:sp>
          <p:sp>
            <p:nvSpPr>
              <p:cNvPr id="11" name="Text Box 9"/>
              <p:cNvSpPr txBox="1">
                <a:spLocks noChangeArrowheads="1"/>
              </p:cNvSpPr>
              <p:nvPr userDrawn="1"/>
            </p:nvSpPr>
            <p:spPr bwMode="auto">
              <a:xfrm>
                <a:off x="3692525" y="2112963"/>
                <a:ext cx="515937"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Scotland</a:t>
                </a:r>
                <a:endParaRPr lang="en-US" sz="600" dirty="0">
                  <a:latin typeface="Verdana" pitchFamily="34" charset="0"/>
                </a:endParaRPr>
              </a:p>
            </p:txBody>
          </p:sp>
          <p:sp>
            <p:nvSpPr>
              <p:cNvPr id="12" name="Text Box 10"/>
              <p:cNvSpPr txBox="1">
                <a:spLocks noChangeArrowheads="1"/>
              </p:cNvSpPr>
              <p:nvPr userDrawn="1"/>
            </p:nvSpPr>
            <p:spPr bwMode="auto">
              <a:xfrm>
                <a:off x="4418012" y="1731963"/>
                <a:ext cx="5143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Norway</a:t>
                </a:r>
                <a:endParaRPr lang="en-GB" sz="600" dirty="0">
                  <a:latin typeface="Verdana" pitchFamily="34" charset="0"/>
                </a:endParaRPr>
              </a:p>
            </p:txBody>
          </p:sp>
          <p:sp>
            <p:nvSpPr>
              <p:cNvPr id="13" name="Text Box 11"/>
              <p:cNvSpPr txBox="1">
                <a:spLocks noChangeArrowheads="1"/>
              </p:cNvSpPr>
              <p:nvPr userDrawn="1"/>
            </p:nvSpPr>
            <p:spPr bwMode="auto">
              <a:xfrm>
                <a:off x="3883025" y="2530476"/>
                <a:ext cx="5699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Germany</a:t>
                </a:r>
                <a:endParaRPr lang="en-GB" sz="600" dirty="0">
                  <a:latin typeface="Verdana" pitchFamily="34" charset="0"/>
                </a:endParaRPr>
              </a:p>
            </p:txBody>
          </p:sp>
          <p:sp>
            <p:nvSpPr>
              <p:cNvPr id="14" name="Text Box 12"/>
              <p:cNvSpPr txBox="1">
                <a:spLocks noChangeArrowheads="1"/>
              </p:cNvSpPr>
              <p:nvPr userDrawn="1"/>
            </p:nvSpPr>
            <p:spPr bwMode="auto">
              <a:xfrm>
                <a:off x="4262437" y="2165351"/>
                <a:ext cx="706438"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Netherlands</a:t>
                </a:r>
              </a:p>
            </p:txBody>
          </p:sp>
          <p:sp>
            <p:nvSpPr>
              <p:cNvPr id="15" name="Text Box 13"/>
              <p:cNvSpPr txBox="1">
                <a:spLocks noChangeArrowheads="1"/>
              </p:cNvSpPr>
              <p:nvPr userDrawn="1"/>
            </p:nvSpPr>
            <p:spPr bwMode="auto">
              <a:xfrm>
                <a:off x="3656012" y="2643188"/>
                <a:ext cx="6921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Switzerland</a:t>
                </a:r>
              </a:p>
            </p:txBody>
          </p:sp>
          <p:sp>
            <p:nvSpPr>
              <p:cNvPr id="16" name="Text Box 14"/>
              <p:cNvSpPr txBox="1">
                <a:spLocks noChangeArrowheads="1"/>
              </p:cNvSpPr>
              <p:nvPr userDrawn="1"/>
            </p:nvSpPr>
            <p:spPr bwMode="auto">
              <a:xfrm>
                <a:off x="1506537" y="24733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Canada</a:t>
                </a:r>
              </a:p>
            </p:txBody>
          </p:sp>
          <p:sp>
            <p:nvSpPr>
              <p:cNvPr id="17" name="Text Box 15"/>
              <p:cNvSpPr txBox="1">
                <a:spLocks noChangeArrowheads="1"/>
              </p:cNvSpPr>
              <p:nvPr userDrawn="1"/>
            </p:nvSpPr>
            <p:spPr bwMode="auto">
              <a:xfrm>
                <a:off x="6910388" y="3548063"/>
                <a:ext cx="468313"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Hong Kong</a:t>
                </a:r>
                <a:endParaRPr lang="en-GB" sz="600" dirty="0">
                  <a:latin typeface="Verdana" pitchFamily="34" charset="0"/>
                </a:endParaRPr>
              </a:p>
            </p:txBody>
          </p:sp>
          <p:sp>
            <p:nvSpPr>
              <p:cNvPr id="18" name="Text Box 16"/>
              <p:cNvSpPr txBox="1">
                <a:spLocks noChangeArrowheads="1"/>
              </p:cNvSpPr>
              <p:nvPr userDrawn="1"/>
            </p:nvSpPr>
            <p:spPr bwMode="auto">
              <a:xfrm>
                <a:off x="7412038" y="4859338"/>
                <a:ext cx="1192213"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Australia</a:t>
                </a:r>
                <a:endParaRPr lang="en-GB" sz="600" dirty="0">
                  <a:latin typeface="Verdana" pitchFamily="34" charset="0"/>
                </a:endParaRPr>
              </a:p>
            </p:txBody>
          </p:sp>
          <p:sp>
            <p:nvSpPr>
              <p:cNvPr id="19" name="Text Box 17"/>
              <p:cNvSpPr txBox="1">
                <a:spLocks noChangeArrowheads="1"/>
              </p:cNvSpPr>
              <p:nvPr userDrawn="1"/>
            </p:nvSpPr>
            <p:spPr bwMode="auto">
              <a:xfrm>
                <a:off x="7924801" y="5402263"/>
                <a:ext cx="1192212"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New Zealand</a:t>
                </a:r>
                <a:endParaRPr lang="en-US" sz="600" dirty="0">
                  <a:latin typeface="Verdana" pitchFamily="34" charset="0"/>
                </a:endParaRPr>
              </a:p>
            </p:txBody>
          </p:sp>
          <p:sp>
            <p:nvSpPr>
              <p:cNvPr id="20" name="Text Box 18"/>
              <p:cNvSpPr txBox="1">
                <a:spLocks noChangeArrowheads="1"/>
              </p:cNvSpPr>
              <p:nvPr userDrawn="1"/>
            </p:nvSpPr>
            <p:spPr bwMode="auto">
              <a:xfrm>
                <a:off x="6699251" y="4067176"/>
                <a:ext cx="433387"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Singapore</a:t>
                </a:r>
                <a:endParaRPr lang="en-GB" sz="600" dirty="0">
                  <a:latin typeface="Verdana" pitchFamily="34" charset="0"/>
                </a:endParaRPr>
              </a:p>
            </p:txBody>
          </p:sp>
          <p:sp>
            <p:nvSpPr>
              <p:cNvPr id="21" name="Text Box 19"/>
              <p:cNvSpPr txBox="1">
                <a:spLocks noChangeArrowheads="1"/>
              </p:cNvSpPr>
              <p:nvPr userDrawn="1"/>
            </p:nvSpPr>
            <p:spPr bwMode="auto">
              <a:xfrm>
                <a:off x="4310062" y="3074988"/>
                <a:ext cx="417513"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Malta</a:t>
                </a:r>
                <a:endParaRPr lang="en-US" sz="600" dirty="0">
                  <a:latin typeface="Verdana" pitchFamily="34" charset="0"/>
                </a:endParaRPr>
              </a:p>
            </p:txBody>
          </p:sp>
          <p:sp>
            <p:nvSpPr>
              <p:cNvPr id="22" name="Text Box 20"/>
              <p:cNvSpPr txBox="1">
                <a:spLocks noChangeArrowheads="1"/>
              </p:cNvSpPr>
              <p:nvPr userDrawn="1"/>
            </p:nvSpPr>
            <p:spPr bwMode="auto">
              <a:xfrm>
                <a:off x="6588126" y="3243263"/>
                <a:ext cx="42386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China</a:t>
                </a:r>
              </a:p>
            </p:txBody>
          </p:sp>
          <p:sp>
            <p:nvSpPr>
              <p:cNvPr id="23" name="Text Box 21"/>
              <p:cNvSpPr txBox="1">
                <a:spLocks noChangeArrowheads="1"/>
              </p:cNvSpPr>
              <p:nvPr userDrawn="1"/>
            </p:nvSpPr>
            <p:spPr bwMode="auto">
              <a:xfrm>
                <a:off x="4572000" y="4908551"/>
                <a:ext cx="70802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South Africa</a:t>
                </a:r>
                <a:endParaRPr lang="en-US" sz="600" dirty="0">
                  <a:latin typeface="Verdana" pitchFamily="34" charset="0"/>
                </a:endParaRPr>
              </a:p>
            </p:txBody>
          </p:sp>
          <p:pic>
            <p:nvPicPr>
              <p:cNvPr id="24" name="Picture 55" descr="australia"/>
              <p:cNvPicPr>
                <a:picLocks noChangeAspect="1" noChangeArrowheads="1"/>
              </p:cNvPicPr>
              <p:nvPr userDrawn="1"/>
            </p:nvPicPr>
            <p:blipFill>
              <a:blip r:embed="rId5" cstate="print"/>
              <a:srcRect/>
              <a:stretch>
                <a:fillRect/>
              </a:stretch>
            </p:blipFill>
            <p:spPr bwMode="auto">
              <a:xfrm>
                <a:off x="7524750" y="4652963"/>
                <a:ext cx="201613" cy="204787"/>
              </a:xfrm>
              <a:prstGeom prst="rect">
                <a:avLst/>
              </a:prstGeom>
              <a:noFill/>
              <a:ln w="9525">
                <a:noFill/>
                <a:miter lim="800000"/>
                <a:headEnd/>
                <a:tailEnd/>
              </a:ln>
            </p:spPr>
          </p:pic>
          <p:pic>
            <p:nvPicPr>
              <p:cNvPr id="25" name="Picture 56" descr="austria"/>
              <p:cNvPicPr>
                <a:picLocks noChangeAspect="1" noChangeArrowheads="1"/>
              </p:cNvPicPr>
              <p:nvPr userDrawn="1"/>
            </p:nvPicPr>
            <p:blipFill>
              <a:blip r:embed="rId6" cstate="print"/>
              <a:srcRect/>
              <a:stretch>
                <a:fillRect/>
              </a:stretch>
            </p:blipFill>
            <p:spPr bwMode="auto">
              <a:xfrm rot="-1003870">
                <a:off x="4532313" y="2622550"/>
                <a:ext cx="201612" cy="204788"/>
              </a:xfrm>
              <a:prstGeom prst="rect">
                <a:avLst/>
              </a:prstGeom>
              <a:noFill/>
              <a:ln w="9525">
                <a:noFill/>
                <a:miter lim="800000"/>
                <a:headEnd/>
                <a:tailEnd/>
              </a:ln>
            </p:spPr>
          </p:pic>
          <p:sp>
            <p:nvSpPr>
              <p:cNvPr id="26" name="Text Box 24"/>
              <p:cNvSpPr txBox="1">
                <a:spLocks noChangeArrowheads="1"/>
              </p:cNvSpPr>
              <p:nvPr userDrawn="1"/>
            </p:nvSpPr>
            <p:spPr bwMode="auto">
              <a:xfrm>
                <a:off x="4384675" y="2762251"/>
                <a:ext cx="49053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Austria</a:t>
                </a:r>
                <a:endParaRPr lang="en-US" sz="600" dirty="0">
                  <a:latin typeface="Verdana" pitchFamily="34" charset="0"/>
                </a:endParaRPr>
              </a:p>
            </p:txBody>
          </p:sp>
          <p:pic>
            <p:nvPicPr>
              <p:cNvPr id="27" name="Picture 58" descr="canada"/>
              <p:cNvPicPr>
                <a:picLocks noChangeAspect="1" noChangeArrowheads="1"/>
              </p:cNvPicPr>
              <p:nvPr userDrawn="1"/>
            </p:nvPicPr>
            <p:blipFill>
              <a:blip r:embed="rId7" cstate="print"/>
              <a:srcRect/>
              <a:stretch>
                <a:fillRect/>
              </a:stretch>
            </p:blipFill>
            <p:spPr bwMode="auto">
              <a:xfrm>
                <a:off x="1563688" y="2265363"/>
                <a:ext cx="201612" cy="204787"/>
              </a:xfrm>
              <a:prstGeom prst="rect">
                <a:avLst/>
              </a:prstGeom>
              <a:noFill/>
              <a:ln w="9525">
                <a:noFill/>
                <a:miter lim="800000"/>
                <a:headEnd/>
                <a:tailEnd/>
              </a:ln>
            </p:spPr>
          </p:pic>
          <p:pic>
            <p:nvPicPr>
              <p:cNvPr id="28" name="Picture 59" descr="china"/>
              <p:cNvPicPr>
                <a:picLocks noChangeAspect="1" noChangeArrowheads="1"/>
              </p:cNvPicPr>
              <p:nvPr userDrawn="1"/>
            </p:nvPicPr>
            <p:blipFill>
              <a:blip r:embed="rId8" cstate="print"/>
              <a:srcRect/>
              <a:stretch>
                <a:fillRect/>
              </a:stretch>
            </p:blipFill>
            <p:spPr bwMode="auto">
              <a:xfrm>
                <a:off x="6707188" y="3068638"/>
                <a:ext cx="201612" cy="204787"/>
              </a:xfrm>
              <a:prstGeom prst="rect">
                <a:avLst/>
              </a:prstGeom>
              <a:noFill/>
              <a:ln w="9525">
                <a:noFill/>
                <a:miter lim="800000"/>
                <a:headEnd/>
                <a:tailEnd/>
              </a:ln>
            </p:spPr>
          </p:pic>
          <p:pic>
            <p:nvPicPr>
              <p:cNvPr id="29" name="Picture 60" descr="england"/>
              <p:cNvPicPr>
                <a:picLocks noChangeAspect="1" noChangeArrowheads="1"/>
              </p:cNvPicPr>
              <p:nvPr userDrawn="1"/>
            </p:nvPicPr>
            <p:blipFill>
              <a:blip r:embed="rId9" cstate="print"/>
              <a:srcRect/>
              <a:stretch>
                <a:fillRect/>
              </a:stretch>
            </p:blipFill>
            <p:spPr bwMode="auto">
              <a:xfrm>
                <a:off x="4187825" y="2393950"/>
                <a:ext cx="201613" cy="204788"/>
              </a:xfrm>
              <a:prstGeom prst="rect">
                <a:avLst/>
              </a:prstGeom>
              <a:noFill/>
              <a:ln w="9525">
                <a:noFill/>
                <a:miter lim="800000"/>
                <a:headEnd/>
                <a:tailEnd/>
              </a:ln>
            </p:spPr>
          </p:pic>
          <p:pic>
            <p:nvPicPr>
              <p:cNvPr id="30" name="Picture 61" descr="hongkong"/>
              <p:cNvPicPr>
                <a:picLocks noChangeAspect="1" noChangeArrowheads="1"/>
              </p:cNvPicPr>
              <p:nvPr userDrawn="1"/>
            </p:nvPicPr>
            <p:blipFill>
              <a:blip r:embed="rId10" cstate="print"/>
              <a:srcRect/>
              <a:stretch>
                <a:fillRect/>
              </a:stretch>
            </p:blipFill>
            <p:spPr bwMode="auto">
              <a:xfrm>
                <a:off x="7019925" y="3325813"/>
                <a:ext cx="201613" cy="204787"/>
              </a:xfrm>
              <a:prstGeom prst="rect">
                <a:avLst/>
              </a:prstGeom>
              <a:noFill/>
              <a:ln w="9525">
                <a:noFill/>
                <a:miter lim="800000"/>
                <a:headEnd/>
                <a:tailEnd/>
              </a:ln>
            </p:spPr>
          </p:pic>
          <p:pic>
            <p:nvPicPr>
              <p:cNvPr id="31" name="Picture 62" descr="Malta"/>
              <p:cNvPicPr>
                <a:picLocks noChangeAspect="1" noChangeArrowheads="1"/>
              </p:cNvPicPr>
              <p:nvPr userDrawn="1"/>
            </p:nvPicPr>
            <p:blipFill>
              <a:blip r:embed="rId11" cstate="print"/>
              <a:srcRect/>
              <a:stretch>
                <a:fillRect/>
              </a:stretch>
            </p:blipFill>
            <p:spPr bwMode="auto">
              <a:xfrm>
                <a:off x="4460875" y="2914650"/>
                <a:ext cx="201613" cy="204788"/>
              </a:xfrm>
              <a:prstGeom prst="rect">
                <a:avLst/>
              </a:prstGeom>
              <a:noFill/>
              <a:ln w="9525">
                <a:noFill/>
                <a:miter lim="800000"/>
                <a:headEnd/>
                <a:tailEnd/>
              </a:ln>
            </p:spPr>
          </p:pic>
          <p:pic>
            <p:nvPicPr>
              <p:cNvPr id="32" name="Picture 63" descr="netherlands"/>
              <p:cNvPicPr>
                <a:picLocks noChangeAspect="1" noChangeArrowheads="1"/>
              </p:cNvPicPr>
              <p:nvPr userDrawn="1"/>
            </p:nvPicPr>
            <p:blipFill>
              <a:blip r:embed="rId12" cstate="print"/>
              <a:srcRect/>
              <a:stretch>
                <a:fillRect/>
              </a:stretch>
            </p:blipFill>
            <p:spPr bwMode="auto">
              <a:xfrm>
                <a:off x="4356100" y="2301875"/>
                <a:ext cx="201613" cy="204788"/>
              </a:xfrm>
              <a:prstGeom prst="rect">
                <a:avLst/>
              </a:prstGeom>
              <a:noFill/>
              <a:ln w="9525">
                <a:noFill/>
                <a:miter lim="800000"/>
                <a:headEnd/>
                <a:tailEnd/>
              </a:ln>
            </p:spPr>
          </p:pic>
          <p:pic>
            <p:nvPicPr>
              <p:cNvPr id="33" name="Picture 64" descr="norway"/>
              <p:cNvPicPr>
                <a:picLocks noChangeAspect="1" noChangeArrowheads="1"/>
              </p:cNvPicPr>
              <p:nvPr userDrawn="1"/>
            </p:nvPicPr>
            <p:blipFill>
              <a:blip r:embed="rId13" cstate="print"/>
              <a:srcRect/>
              <a:stretch>
                <a:fillRect/>
              </a:stretch>
            </p:blipFill>
            <p:spPr bwMode="auto">
              <a:xfrm>
                <a:off x="4454525" y="1954213"/>
                <a:ext cx="201613" cy="204787"/>
              </a:xfrm>
              <a:prstGeom prst="rect">
                <a:avLst/>
              </a:prstGeom>
              <a:noFill/>
              <a:ln w="9525">
                <a:noFill/>
                <a:miter lim="800000"/>
                <a:headEnd/>
                <a:tailEnd/>
              </a:ln>
            </p:spPr>
          </p:pic>
          <p:pic>
            <p:nvPicPr>
              <p:cNvPr id="34" name="Picture 65" descr="nzealand"/>
              <p:cNvPicPr>
                <a:picLocks noChangeAspect="1" noChangeArrowheads="1"/>
              </p:cNvPicPr>
              <p:nvPr userDrawn="1"/>
            </p:nvPicPr>
            <p:blipFill>
              <a:blip r:embed="rId14" cstate="print"/>
              <a:srcRect/>
              <a:stretch>
                <a:fillRect/>
              </a:stretch>
            </p:blipFill>
            <p:spPr bwMode="auto">
              <a:xfrm>
                <a:off x="8532813" y="5216525"/>
                <a:ext cx="201612" cy="204788"/>
              </a:xfrm>
              <a:prstGeom prst="rect">
                <a:avLst/>
              </a:prstGeom>
              <a:noFill/>
              <a:ln w="9525">
                <a:noFill/>
                <a:miter lim="800000"/>
                <a:headEnd/>
                <a:tailEnd/>
              </a:ln>
            </p:spPr>
          </p:pic>
          <p:pic>
            <p:nvPicPr>
              <p:cNvPr id="35" name="Picture 66" descr="sco"/>
              <p:cNvPicPr>
                <a:picLocks noChangeAspect="1" noChangeArrowheads="1"/>
              </p:cNvPicPr>
              <p:nvPr userDrawn="1"/>
            </p:nvPicPr>
            <p:blipFill>
              <a:blip r:embed="rId15" cstate="print"/>
              <a:srcRect/>
              <a:stretch>
                <a:fillRect/>
              </a:stretch>
            </p:blipFill>
            <p:spPr bwMode="auto">
              <a:xfrm>
                <a:off x="4083050" y="2071688"/>
                <a:ext cx="201613" cy="204787"/>
              </a:xfrm>
              <a:prstGeom prst="rect">
                <a:avLst/>
              </a:prstGeom>
              <a:noFill/>
              <a:ln w="9525">
                <a:noFill/>
                <a:miter lim="800000"/>
                <a:headEnd/>
                <a:tailEnd/>
              </a:ln>
            </p:spPr>
          </p:pic>
          <p:pic>
            <p:nvPicPr>
              <p:cNvPr id="36" name="Picture 67" descr="sing"/>
              <p:cNvPicPr>
                <a:picLocks noChangeAspect="1" noChangeArrowheads="1"/>
              </p:cNvPicPr>
              <p:nvPr userDrawn="1"/>
            </p:nvPicPr>
            <p:blipFill>
              <a:blip r:embed="rId16" cstate="print"/>
              <a:srcRect/>
              <a:stretch>
                <a:fillRect/>
              </a:stretch>
            </p:blipFill>
            <p:spPr bwMode="auto">
              <a:xfrm>
                <a:off x="6800850" y="3854450"/>
                <a:ext cx="201613" cy="204788"/>
              </a:xfrm>
              <a:prstGeom prst="rect">
                <a:avLst/>
              </a:prstGeom>
              <a:noFill/>
              <a:ln w="9525">
                <a:noFill/>
                <a:miter lim="800000"/>
                <a:headEnd/>
                <a:tailEnd/>
              </a:ln>
            </p:spPr>
          </p:pic>
          <p:pic>
            <p:nvPicPr>
              <p:cNvPr id="37" name="Picture 68" descr="southafrica"/>
              <p:cNvPicPr>
                <a:picLocks noChangeAspect="1" noChangeArrowheads="1"/>
              </p:cNvPicPr>
              <p:nvPr userDrawn="1"/>
            </p:nvPicPr>
            <p:blipFill>
              <a:blip r:embed="rId17" cstate="print"/>
              <a:srcRect/>
              <a:stretch>
                <a:fillRect/>
              </a:stretch>
            </p:blipFill>
            <p:spPr bwMode="auto">
              <a:xfrm>
                <a:off x="4805363" y="4724400"/>
                <a:ext cx="201612" cy="204788"/>
              </a:xfrm>
              <a:prstGeom prst="rect">
                <a:avLst/>
              </a:prstGeom>
              <a:noFill/>
              <a:ln w="9525">
                <a:noFill/>
                <a:miter lim="800000"/>
                <a:headEnd/>
                <a:tailEnd/>
              </a:ln>
            </p:spPr>
          </p:pic>
          <p:pic>
            <p:nvPicPr>
              <p:cNvPr id="38" name="Picture 69" descr="switzerland"/>
              <p:cNvPicPr>
                <a:picLocks noChangeAspect="1" noChangeArrowheads="1"/>
              </p:cNvPicPr>
              <p:nvPr userDrawn="1"/>
            </p:nvPicPr>
            <p:blipFill>
              <a:blip r:embed="rId18" cstate="print"/>
              <a:srcRect/>
              <a:stretch>
                <a:fillRect/>
              </a:stretch>
            </p:blipFill>
            <p:spPr bwMode="auto">
              <a:xfrm>
                <a:off x="4344988" y="2627313"/>
                <a:ext cx="201612" cy="204787"/>
              </a:xfrm>
              <a:prstGeom prst="rect">
                <a:avLst/>
              </a:prstGeom>
              <a:noFill/>
              <a:ln w="9525">
                <a:noFill/>
                <a:miter lim="800000"/>
                <a:headEnd/>
                <a:tailEnd/>
              </a:ln>
            </p:spPr>
          </p:pic>
          <p:pic>
            <p:nvPicPr>
              <p:cNvPr id="39" name="Picture 70" descr="wales"/>
              <p:cNvPicPr>
                <a:picLocks noChangeAspect="1" noChangeArrowheads="1"/>
              </p:cNvPicPr>
              <p:nvPr userDrawn="1"/>
            </p:nvPicPr>
            <p:blipFill>
              <a:blip r:embed="rId19" cstate="print"/>
              <a:srcRect/>
              <a:stretch>
                <a:fillRect/>
              </a:stretch>
            </p:blipFill>
            <p:spPr bwMode="auto">
              <a:xfrm>
                <a:off x="4024313" y="2292350"/>
                <a:ext cx="201612" cy="204788"/>
              </a:xfrm>
              <a:prstGeom prst="rect">
                <a:avLst/>
              </a:prstGeom>
              <a:noFill/>
              <a:ln w="9525">
                <a:noFill/>
                <a:miter lim="800000"/>
                <a:headEnd/>
                <a:tailEnd/>
              </a:ln>
            </p:spPr>
          </p:pic>
          <p:pic>
            <p:nvPicPr>
              <p:cNvPr id="40" name="Picture 71" descr="HUNGARY"/>
              <p:cNvPicPr>
                <a:picLocks noChangeAspect="1" noChangeArrowheads="1"/>
              </p:cNvPicPr>
              <p:nvPr userDrawn="1"/>
            </p:nvPicPr>
            <p:blipFill>
              <a:blip r:embed="rId20" cstate="print"/>
              <a:srcRect/>
              <a:stretch>
                <a:fillRect/>
              </a:stretch>
            </p:blipFill>
            <p:spPr bwMode="auto">
              <a:xfrm rot="-903839">
                <a:off x="4676775" y="2606675"/>
                <a:ext cx="201613" cy="204788"/>
              </a:xfrm>
              <a:prstGeom prst="rect">
                <a:avLst/>
              </a:prstGeom>
              <a:noFill/>
              <a:ln w="9525">
                <a:noFill/>
                <a:miter lim="800000"/>
                <a:headEnd/>
                <a:tailEnd/>
              </a:ln>
            </p:spPr>
          </p:pic>
          <p:sp>
            <p:nvSpPr>
              <p:cNvPr id="41" name="Text Box 39"/>
              <p:cNvSpPr txBox="1">
                <a:spLocks noChangeArrowheads="1"/>
              </p:cNvSpPr>
              <p:nvPr userDrawn="1"/>
            </p:nvSpPr>
            <p:spPr bwMode="auto">
              <a:xfrm>
                <a:off x="4816475" y="2546351"/>
                <a:ext cx="54768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Hungary</a:t>
                </a:r>
              </a:p>
            </p:txBody>
          </p:sp>
          <p:pic>
            <p:nvPicPr>
              <p:cNvPr id="42" name="Picture 73" descr="poland"/>
              <p:cNvPicPr>
                <a:picLocks noChangeAspect="1" noChangeArrowheads="1"/>
              </p:cNvPicPr>
              <p:nvPr userDrawn="1"/>
            </p:nvPicPr>
            <p:blipFill>
              <a:blip r:embed="rId21" cstate="print"/>
              <a:srcRect/>
              <a:stretch>
                <a:fillRect/>
              </a:stretch>
            </p:blipFill>
            <p:spPr bwMode="auto">
              <a:xfrm rot="-789290">
                <a:off x="4572000" y="2349500"/>
                <a:ext cx="201613" cy="204788"/>
              </a:xfrm>
              <a:prstGeom prst="rect">
                <a:avLst/>
              </a:prstGeom>
              <a:noFill/>
              <a:ln w="9525">
                <a:noFill/>
                <a:miter lim="800000"/>
                <a:headEnd/>
                <a:tailEnd/>
              </a:ln>
            </p:spPr>
          </p:pic>
          <p:sp>
            <p:nvSpPr>
              <p:cNvPr id="43" name="Text Box 41"/>
              <p:cNvSpPr txBox="1">
                <a:spLocks noChangeArrowheads="1"/>
              </p:cNvSpPr>
              <p:nvPr userDrawn="1"/>
            </p:nvSpPr>
            <p:spPr bwMode="auto">
              <a:xfrm>
                <a:off x="4691062" y="2349501"/>
                <a:ext cx="4762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Poland</a:t>
                </a:r>
              </a:p>
            </p:txBody>
          </p:sp>
          <p:pic>
            <p:nvPicPr>
              <p:cNvPr id="44" name="Picture 75" descr="russia"/>
              <p:cNvPicPr>
                <a:picLocks noChangeAspect="1" noChangeArrowheads="1"/>
              </p:cNvPicPr>
              <p:nvPr userDrawn="1"/>
            </p:nvPicPr>
            <p:blipFill>
              <a:blip r:embed="rId22" cstate="print"/>
              <a:srcRect/>
              <a:stretch>
                <a:fillRect/>
              </a:stretch>
            </p:blipFill>
            <p:spPr bwMode="auto">
              <a:xfrm rot="-853182">
                <a:off x="5724525" y="2133600"/>
                <a:ext cx="201613" cy="204788"/>
              </a:xfrm>
              <a:prstGeom prst="rect">
                <a:avLst/>
              </a:prstGeom>
              <a:noFill/>
              <a:ln w="9525">
                <a:noFill/>
                <a:miter lim="800000"/>
                <a:headEnd/>
                <a:tailEnd/>
              </a:ln>
            </p:spPr>
          </p:pic>
          <p:sp>
            <p:nvSpPr>
              <p:cNvPr id="45" name="Text Box 43"/>
              <p:cNvSpPr txBox="1">
                <a:spLocks noChangeArrowheads="1"/>
              </p:cNvSpPr>
              <p:nvPr userDrawn="1"/>
            </p:nvSpPr>
            <p:spPr bwMode="auto">
              <a:xfrm>
                <a:off x="5605463" y="2293938"/>
                <a:ext cx="4635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Russia</a:t>
                </a:r>
              </a:p>
            </p:txBody>
          </p:sp>
          <p:pic>
            <p:nvPicPr>
              <p:cNvPr id="46" name="Picture 77" descr="ROMANIA"/>
              <p:cNvPicPr>
                <a:picLocks noChangeAspect="1" noChangeArrowheads="1"/>
              </p:cNvPicPr>
              <p:nvPr userDrawn="1"/>
            </p:nvPicPr>
            <p:blipFill>
              <a:blip r:embed="rId23" cstate="print"/>
              <a:srcRect/>
              <a:stretch>
                <a:fillRect/>
              </a:stretch>
            </p:blipFill>
            <p:spPr bwMode="auto">
              <a:xfrm rot="-1010783">
                <a:off x="4827588" y="2687638"/>
                <a:ext cx="201612" cy="204787"/>
              </a:xfrm>
              <a:prstGeom prst="rect">
                <a:avLst/>
              </a:prstGeom>
              <a:noFill/>
              <a:ln w="9525">
                <a:noFill/>
                <a:miter lim="800000"/>
                <a:headEnd/>
                <a:tailEnd/>
              </a:ln>
            </p:spPr>
          </p:pic>
          <p:sp>
            <p:nvSpPr>
              <p:cNvPr id="47" name="Text Box 45"/>
              <p:cNvSpPr txBox="1">
                <a:spLocks noChangeArrowheads="1"/>
              </p:cNvSpPr>
              <p:nvPr userDrawn="1"/>
            </p:nvSpPr>
            <p:spPr bwMode="auto">
              <a:xfrm>
                <a:off x="5043487" y="2747963"/>
                <a:ext cx="5159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Romania</a:t>
                </a:r>
                <a:endParaRPr lang="en-US" sz="600" b="1" dirty="0">
                  <a:latin typeface="Verdana" pitchFamily="34" charset="0"/>
                </a:endParaRPr>
              </a:p>
            </p:txBody>
          </p:sp>
          <p:pic>
            <p:nvPicPr>
              <p:cNvPr id="48" name="Picture 79" descr="GREECE"/>
              <p:cNvPicPr>
                <a:picLocks noChangeAspect="1" noChangeArrowheads="1"/>
              </p:cNvPicPr>
              <p:nvPr userDrawn="1"/>
            </p:nvPicPr>
            <p:blipFill>
              <a:blip r:embed="rId24" cstate="print"/>
              <a:srcRect/>
              <a:stretch>
                <a:fillRect/>
              </a:stretch>
            </p:blipFill>
            <p:spPr bwMode="auto">
              <a:xfrm rot="-1003870">
                <a:off x="4787900" y="2924175"/>
                <a:ext cx="201613" cy="204788"/>
              </a:xfrm>
              <a:prstGeom prst="rect">
                <a:avLst/>
              </a:prstGeom>
              <a:noFill/>
              <a:ln w="9525">
                <a:noFill/>
                <a:miter lim="800000"/>
                <a:headEnd/>
                <a:tailEnd/>
              </a:ln>
            </p:spPr>
          </p:pic>
          <p:sp>
            <p:nvSpPr>
              <p:cNvPr id="49" name="Text Box 47"/>
              <p:cNvSpPr txBox="1">
                <a:spLocks noChangeArrowheads="1"/>
              </p:cNvSpPr>
              <p:nvPr userDrawn="1"/>
            </p:nvSpPr>
            <p:spPr bwMode="auto">
              <a:xfrm>
                <a:off x="4883150" y="2960688"/>
                <a:ext cx="4810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Greece</a:t>
                </a:r>
                <a:endParaRPr lang="en-US" sz="600" dirty="0">
                  <a:latin typeface="Verdana" pitchFamily="34" charset="0"/>
                </a:endParaRPr>
              </a:p>
            </p:txBody>
          </p:sp>
          <p:pic>
            <p:nvPicPr>
              <p:cNvPr id="50" name="Picture 81" descr="esp"/>
              <p:cNvPicPr>
                <a:picLocks noChangeAspect="1" noChangeArrowheads="1"/>
              </p:cNvPicPr>
              <p:nvPr userDrawn="1"/>
            </p:nvPicPr>
            <p:blipFill>
              <a:blip r:embed="rId25" cstate="print"/>
              <a:srcRect/>
              <a:stretch>
                <a:fillRect/>
              </a:stretch>
            </p:blipFill>
            <p:spPr bwMode="auto">
              <a:xfrm>
                <a:off x="4105275" y="2820988"/>
                <a:ext cx="201613" cy="204787"/>
              </a:xfrm>
              <a:prstGeom prst="rect">
                <a:avLst/>
              </a:prstGeom>
              <a:noFill/>
              <a:ln w="9525">
                <a:noFill/>
                <a:miter lim="800000"/>
                <a:headEnd/>
                <a:tailEnd/>
              </a:ln>
            </p:spPr>
          </p:pic>
          <p:sp>
            <p:nvSpPr>
              <p:cNvPr id="51" name="Text Box 49"/>
              <p:cNvSpPr txBox="1">
                <a:spLocks noChangeArrowheads="1"/>
              </p:cNvSpPr>
              <p:nvPr userDrawn="1"/>
            </p:nvSpPr>
            <p:spPr bwMode="auto">
              <a:xfrm>
                <a:off x="3995737" y="2944813"/>
                <a:ext cx="422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Spain</a:t>
                </a:r>
              </a:p>
            </p:txBody>
          </p:sp>
          <p:pic>
            <p:nvPicPr>
              <p:cNvPr id="52" name="Picture 83" descr="MEXICO"/>
              <p:cNvPicPr>
                <a:picLocks noChangeAspect="1" noChangeArrowheads="1"/>
              </p:cNvPicPr>
              <p:nvPr userDrawn="1"/>
            </p:nvPicPr>
            <p:blipFill>
              <a:blip r:embed="rId26" cstate="print"/>
              <a:srcRect/>
              <a:stretch>
                <a:fillRect/>
              </a:stretch>
            </p:blipFill>
            <p:spPr bwMode="auto">
              <a:xfrm>
                <a:off x="1673225" y="3394075"/>
                <a:ext cx="201613" cy="204788"/>
              </a:xfrm>
              <a:prstGeom prst="rect">
                <a:avLst/>
              </a:prstGeom>
              <a:noFill/>
              <a:ln w="9525">
                <a:noFill/>
                <a:miter lim="800000"/>
                <a:headEnd/>
                <a:tailEnd/>
              </a:ln>
            </p:spPr>
          </p:pic>
          <p:sp>
            <p:nvSpPr>
              <p:cNvPr id="53" name="Text Box 51"/>
              <p:cNvSpPr txBox="1">
                <a:spLocks noChangeArrowheads="1"/>
              </p:cNvSpPr>
              <p:nvPr userDrawn="1"/>
            </p:nvSpPr>
            <p:spPr bwMode="auto">
              <a:xfrm>
                <a:off x="1624012" y="35909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Mexico</a:t>
                </a:r>
              </a:p>
            </p:txBody>
          </p:sp>
          <p:pic>
            <p:nvPicPr>
              <p:cNvPr id="54" name="Picture 85" descr="PORTUGAL"/>
              <p:cNvPicPr>
                <a:picLocks noChangeAspect="1" noChangeArrowheads="1"/>
              </p:cNvPicPr>
              <p:nvPr userDrawn="1"/>
            </p:nvPicPr>
            <p:blipFill>
              <a:blip r:embed="rId27" cstate="print"/>
              <a:srcRect/>
              <a:stretch>
                <a:fillRect/>
              </a:stretch>
            </p:blipFill>
            <p:spPr bwMode="auto">
              <a:xfrm>
                <a:off x="3917950" y="2773363"/>
                <a:ext cx="201613" cy="204787"/>
              </a:xfrm>
              <a:prstGeom prst="rect">
                <a:avLst/>
              </a:prstGeom>
              <a:noFill/>
              <a:ln w="9525">
                <a:noFill/>
                <a:miter lim="800000"/>
                <a:headEnd/>
                <a:tailEnd/>
              </a:ln>
            </p:spPr>
          </p:pic>
          <p:sp>
            <p:nvSpPr>
              <p:cNvPr id="55" name="Text Box 53"/>
              <p:cNvSpPr txBox="1">
                <a:spLocks noChangeArrowheads="1"/>
              </p:cNvSpPr>
              <p:nvPr userDrawn="1"/>
            </p:nvSpPr>
            <p:spPr bwMode="auto">
              <a:xfrm>
                <a:off x="3446462" y="2814638"/>
                <a:ext cx="549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Portugal</a:t>
                </a:r>
              </a:p>
            </p:txBody>
          </p:sp>
          <p:pic>
            <p:nvPicPr>
              <p:cNvPr id="56" name="Picture 87" descr="CHILE"/>
              <p:cNvPicPr>
                <a:picLocks noChangeAspect="1" noChangeArrowheads="1"/>
              </p:cNvPicPr>
              <p:nvPr userDrawn="1"/>
            </p:nvPicPr>
            <p:blipFill>
              <a:blip r:embed="rId28" cstate="print"/>
              <a:srcRect/>
              <a:stretch>
                <a:fillRect/>
              </a:stretch>
            </p:blipFill>
            <p:spPr bwMode="auto">
              <a:xfrm>
                <a:off x="2365375" y="5037138"/>
                <a:ext cx="201613" cy="204787"/>
              </a:xfrm>
              <a:prstGeom prst="rect">
                <a:avLst/>
              </a:prstGeom>
              <a:noFill/>
              <a:ln w="9525">
                <a:noFill/>
                <a:miter lim="800000"/>
                <a:headEnd/>
                <a:tailEnd/>
              </a:ln>
            </p:spPr>
          </p:pic>
          <p:sp>
            <p:nvSpPr>
              <p:cNvPr id="57" name="Text Box 55"/>
              <p:cNvSpPr txBox="1">
                <a:spLocks noChangeArrowheads="1"/>
              </p:cNvSpPr>
              <p:nvPr userDrawn="1"/>
            </p:nvSpPr>
            <p:spPr bwMode="auto">
              <a:xfrm>
                <a:off x="2336800" y="5310188"/>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Chile</a:t>
                </a:r>
              </a:p>
            </p:txBody>
          </p:sp>
          <p:pic>
            <p:nvPicPr>
              <p:cNvPr id="58" name="Picture 89" descr="ARGENTINA"/>
              <p:cNvPicPr>
                <a:picLocks noChangeAspect="1" noChangeArrowheads="1"/>
              </p:cNvPicPr>
              <p:nvPr userDrawn="1"/>
            </p:nvPicPr>
            <p:blipFill>
              <a:blip r:embed="rId29" cstate="print"/>
              <a:srcRect/>
              <a:stretch>
                <a:fillRect/>
              </a:stretch>
            </p:blipFill>
            <p:spPr bwMode="auto">
              <a:xfrm>
                <a:off x="2668588" y="4973638"/>
                <a:ext cx="201612" cy="204787"/>
              </a:xfrm>
              <a:prstGeom prst="rect">
                <a:avLst/>
              </a:prstGeom>
              <a:noFill/>
              <a:ln w="9525">
                <a:noFill/>
                <a:miter lim="800000"/>
                <a:headEnd/>
                <a:tailEnd/>
              </a:ln>
            </p:spPr>
          </p:pic>
          <p:sp>
            <p:nvSpPr>
              <p:cNvPr id="59" name="Text Box 57"/>
              <p:cNvSpPr txBox="1">
                <a:spLocks noChangeArrowheads="1"/>
              </p:cNvSpPr>
              <p:nvPr userDrawn="1"/>
            </p:nvSpPr>
            <p:spPr bwMode="auto">
              <a:xfrm>
                <a:off x="2692400" y="4883151"/>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Argentina</a:t>
                </a:r>
              </a:p>
            </p:txBody>
          </p:sp>
        </p:grpSp>
      </p:grpSp>
      <p:sp>
        <p:nvSpPr>
          <p:cNvPr id="61" name="Title 60"/>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5_Two Content">
    <p:spTree>
      <p:nvGrpSpPr>
        <p:cNvPr id="1" name=""/>
        <p:cNvGrpSpPr/>
        <p:nvPr/>
      </p:nvGrpSpPr>
      <p:grpSpPr>
        <a:xfrm>
          <a:off x="0" y="0"/>
          <a:ext cx="0" cy="0"/>
          <a:chOff x="0" y="0"/>
          <a:chExt cx="0" cy="0"/>
        </a:xfrm>
      </p:grpSpPr>
      <p:sp>
        <p:nvSpPr>
          <p:cNvPr id="5" name="Rectangle 4"/>
          <p:cNvSpPr/>
          <p:nvPr/>
        </p:nvSpPr>
        <p:spPr>
          <a:xfrm>
            <a:off x="5867400" y="1420813"/>
            <a:ext cx="2971800" cy="1689940"/>
          </a:xfrm>
          <a:prstGeom prst="rect">
            <a:avLst/>
          </a:prstGeom>
          <a:solidFill>
            <a:srgbClr val="6257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a:spLocks noChangeArrowheads="1"/>
          </p:cNvSpPr>
          <p:nvPr/>
        </p:nvSpPr>
        <p:spPr bwMode="auto">
          <a:xfrm>
            <a:off x="292100" y="1157288"/>
            <a:ext cx="5359400" cy="4945062"/>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7" name="Line 5"/>
          <p:cNvSpPr>
            <a:spLocks noChangeShapeType="1"/>
          </p:cNvSpPr>
          <p:nvPr/>
        </p:nvSpPr>
        <p:spPr bwMode="auto">
          <a:xfrm flipV="1">
            <a:off x="4343400" y="1839913"/>
            <a:ext cx="1562100" cy="1790700"/>
          </a:xfrm>
          <a:prstGeom prst="line">
            <a:avLst/>
          </a:prstGeom>
          <a:noFill/>
          <a:ln w="19050">
            <a:solidFill>
              <a:schemeClr val="bg2">
                <a:lumMod val="65000"/>
              </a:schemeClr>
            </a:solidFill>
            <a:prstDash val="dash"/>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9" name="Picture Placeholder 8"/>
          <p:cNvSpPr>
            <a:spLocks noGrp="1"/>
          </p:cNvSpPr>
          <p:nvPr>
            <p:ph type="pic" sz="quarter" idx="16"/>
          </p:nvPr>
        </p:nvSpPr>
        <p:spPr>
          <a:xfrm>
            <a:off x="457200" y="1313023"/>
            <a:ext cx="5029200" cy="4633593"/>
          </a:xfrm>
        </p:spPr>
        <p:txBody>
          <a:bodyPr rtlCol="0">
            <a:normAutofit/>
          </a:bodyPr>
          <a:lstStyle/>
          <a:p>
            <a:pPr lvl="0"/>
            <a:r>
              <a:rPr lang="en-US" noProof="0" smtClean="0"/>
              <a:t>Click icon to add picture</a:t>
            </a:r>
            <a:endParaRPr lang="en-US" noProof="0" dirty="0"/>
          </a:p>
        </p:txBody>
      </p:sp>
      <p:sp>
        <p:nvSpPr>
          <p:cNvPr id="20" name="Text Placeholder 10"/>
          <p:cNvSpPr>
            <a:spLocks noGrp="1"/>
          </p:cNvSpPr>
          <p:nvPr>
            <p:ph type="body" sz="quarter" idx="17"/>
          </p:nvPr>
        </p:nvSpPr>
        <p:spPr>
          <a:xfrm>
            <a:off x="5945606" y="1541883"/>
            <a:ext cx="2815389" cy="1447800"/>
          </a:xfrm>
        </p:spPr>
        <p:txBody>
          <a:bodyPr anchor="ctr"/>
          <a:lstStyle>
            <a:lvl1pPr algn="ctr">
              <a:buNone/>
              <a:defRPr sz="3000">
                <a:solidFill>
                  <a:schemeClr val="bg1"/>
                </a:solidFill>
              </a:defRPr>
            </a:lvl1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6_Two Content">
    <p:spTree>
      <p:nvGrpSpPr>
        <p:cNvPr id="1" name=""/>
        <p:cNvGrpSpPr/>
        <p:nvPr/>
      </p:nvGrpSpPr>
      <p:grpSpPr>
        <a:xfrm>
          <a:off x="0" y="0"/>
          <a:ext cx="0" cy="0"/>
          <a:chOff x="0" y="0"/>
          <a:chExt cx="0" cy="0"/>
        </a:xfrm>
      </p:grpSpPr>
      <p:sp>
        <p:nvSpPr>
          <p:cNvPr id="9" name="Title 8"/>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2"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3" name="Rectangle 12"/>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4" name="Rectangle 13"/>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6"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7_Two Content">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mtClean="0"/>
              <a:t>Click to edit Master title style</a:t>
            </a:r>
            <a:endParaRPr lang="en-US"/>
          </a:p>
        </p:txBody>
      </p:sp>
      <p:sp>
        <p:nvSpPr>
          <p:cNvPr id="15"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8" name="Rectangle 17"/>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9" name="Rectangle 18"/>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1"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22"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23" name="Line 6"/>
          <p:cNvSpPr>
            <a:spLocks noChangeShapeType="1"/>
          </p:cNvSpPr>
          <p:nvPr/>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4" name="Rectangle 23"/>
          <p:cNvSpPr>
            <a:spLocks noChangeArrowheads="1"/>
          </p:cNvSpPr>
          <p:nvPr/>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5" name="Rectangle 24"/>
          <p:cNvSpPr>
            <a:spLocks noChangeArrowheads="1"/>
          </p:cNvSpPr>
          <p:nvPr/>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6"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27"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8_Two Content">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smtClean="0"/>
              <a:t>Click to edit Master title style</a:t>
            </a:r>
            <a:endParaRPr lang="en-US"/>
          </a:p>
        </p:txBody>
      </p:sp>
      <p:sp>
        <p:nvSpPr>
          <p:cNvPr id="24"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6" name="Rectangle 25"/>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7" name="Rectangle 26"/>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8"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40"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41" name="Line 6"/>
          <p:cNvSpPr>
            <a:spLocks noChangeShapeType="1"/>
          </p:cNvSpPr>
          <p:nvPr/>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2" name="Rectangle 41"/>
          <p:cNvSpPr>
            <a:spLocks noChangeArrowheads="1"/>
          </p:cNvSpPr>
          <p:nvPr/>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3" name="Rectangle 42"/>
          <p:cNvSpPr>
            <a:spLocks noChangeArrowheads="1"/>
          </p:cNvSpPr>
          <p:nvPr/>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4"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45"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46" name="Line 6"/>
          <p:cNvSpPr>
            <a:spLocks noChangeShapeType="1"/>
          </p:cNvSpPr>
          <p:nvPr/>
        </p:nvSpPr>
        <p:spPr bwMode="auto">
          <a:xfrm>
            <a:off x="5552330" y="5351508"/>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7" name="Rectangle 46"/>
          <p:cNvSpPr>
            <a:spLocks noChangeArrowheads="1"/>
          </p:cNvSpPr>
          <p:nvPr/>
        </p:nvSpPr>
        <p:spPr bwMode="auto">
          <a:xfrm>
            <a:off x="6033246" y="4545105"/>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8" name="Rectangle 47"/>
          <p:cNvSpPr>
            <a:spLocks noChangeArrowheads="1"/>
          </p:cNvSpPr>
          <p:nvPr/>
        </p:nvSpPr>
        <p:spPr bwMode="auto">
          <a:xfrm>
            <a:off x="292100" y="4545105"/>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9" name="Text Placeholder 8"/>
          <p:cNvSpPr>
            <a:spLocks noGrp="1"/>
          </p:cNvSpPr>
          <p:nvPr>
            <p:ph type="body" sz="quarter" idx="20"/>
          </p:nvPr>
        </p:nvSpPr>
        <p:spPr>
          <a:xfrm>
            <a:off x="424703" y="4695053"/>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50" name="Text Placeholder 8"/>
          <p:cNvSpPr>
            <a:spLocks noGrp="1"/>
          </p:cNvSpPr>
          <p:nvPr>
            <p:ph type="body" sz="quarter" idx="21"/>
          </p:nvPr>
        </p:nvSpPr>
        <p:spPr>
          <a:xfrm>
            <a:off x="6172200" y="4695053"/>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9_Two Content">
    <p:spTree>
      <p:nvGrpSpPr>
        <p:cNvPr id="1" name=""/>
        <p:cNvGrpSpPr/>
        <p:nvPr/>
      </p:nvGrpSpPr>
      <p:grpSpPr>
        <a:xfrm>
          <a:off x="0" y="0"/>
          <a:ext cx="0" cy="0"/>
          <a:chOff x="0" y="0"/>
          <a:chExt cx="0" cy="0"/>
        </a:xfrm>
      </p:grpSpPr>
      <p:sp>
        <p:nvSpPr>
          <p:cNvPr id="23" name="Text Placeholder 11"/>
          <p:cNvSpPr>
            <a:spLocks noGrp="1"/>
          </p:cNvSpPr>
          <p:nvPr>
            <p:ph type="body" sz="quarter" idx="12"/>
          </p:nvPr>
        </p:nvSpPr>
        <p:spPr>
          <a:xfrm>
            <a:off x="5593977" y="1143000"/>
            <a:ext cx="3249986" cy="4959350"/>
          </a:xfrm>
        </p:spPr>
        <p:txBody>
          <a:bodyPr tIns="0" rIns="0" bIns="0" anchor="ctr"/>
          <a:lstStyle>
            <a:lvl1pPr marL="0" indent="-173736" algn="ctr">
              <a:lnSpc>
                <a:spcPct val="100000"/>
              </a:lnSpc>
              <a:spcBef>
                <a:spcPts val="0"/>
              </a:spcBef>
              <a:spcAft>
                <a:spcPts val="0"/>
              </a:spcAft>
              <a:buNone/>
              <a:defRPr sz="3200" b="0"/>
            </a:lvl1pPr>
          </a:lstStyle>
          <a:p>
            <a:pPr lvl="0"/>
            <a:r>
              <a:rPr lang="en-US" smtClean="0"/>
              <a:t>Click to edit Master text styles</a:t>
            </a:r>
          </a:p>
        </p:txBody>
      </p:sp>
      <p:sp>
        <p:nvSpPr>
          <p:cNvPr id="12" name="Title 11"/>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0" name="Rectangle 9"/>
          <p:cNvSpPr>
            <a:spLocks noChangeArrowheads="1"/>
          </p:cNvSpPr>
          <p:nvPr/>
        </p:nvSpPr>
        <p:spPr bwMode="auto">
          <a:xfrm>
            <a:off x="292100" y="1157288"/>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3" name="Text Placeholder 8"/>
          <p:cNvSpPr>
            <a:spLocks noGrp="1"/>
          </p:cNvSpPr>
          <p:nvPr>
            <p:ph type="body" sz="quarter" idx="16"/>
          </p:nvPr>
        </p:nvSpPr>
        <p:spPr>
          <a:xfrm>
            <a:off x="424702" y="1307236"/>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4" name="Rectangle 13"/>
          <p:cNvSpPr>
            <a:spLocks noChangeArrowheads="1"/>
          </p:cNvSpPr>
          <p:nvPr/>
        </p:nvSpPr>
        <p:spPr bwMode="auto">
          <a:xfrm>
            <a:off x="292100" y="2851197"/>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8"/>
          </p:nvPr>
        </p:nvSpPr>
        <p:spPr>
          <a:xfrm>
            <a:off x="424702" y="3001145"/>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6" name="Rectangle 15"/>
          <p:cNvSpPr>
            <a:spLocks noChangeArrowheads="1"/>
          </p:cNvSpPr>
          <p:nvPr/>
        </p:nvSpPr>
        <p:spPr bwMode="auto">
          <a:xfrm>
            <a:off x="292100" y="4545105"/>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8" name="Text Placeholder 8"/>
          <p:cNvSpPr>
            <a:spLocks noGrp="1"/>
          </p:cNvSpPr>
          <p:nvPr>
            <p:ph type="body" sz="quarter" idx="20"/>
          </p:nvPr>
        </p:nvSpPr>
        <p:spPr>
          <a:xfrm>
            <a:off x="424702" y="4695053"/>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p:nvSpPr>
        <p:spPr bwMode="gray">
          <a:xfrm>
            <a:off x="1366839" y="3517604"/>
            <a:ext cx="224420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mahindrasatyam.net</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219200"/>
            <a:ext cx="4008438" cy="4635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2963" y="1219200"/>
            <a:ext cx="4008437" cy="4635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447800"/>
            <a:ext cx="7772400" cy="4648200"/>
          </a:xfrm>
        </p:spPr>
        <p:txBody>
          <a:bodyPr/>
          <a:lstStyle/>
          <a:p>
            <a:endParaRPr lang="en-US"/>
          </a:p>
        </p:txBody>
      </p:sp>
      <p:sp>
        <p:nvSpPr>
          <p:cNvPr id="4" name="Footer Placeholder 3"/>
          <p:cNvSpPr>
            <a:spLocks noGrp="1"/>
          </p:cNvSpPr>
          <p:nvPr>
            <p:ph type="ftr" sz="quarter" idx="10"/>
          </p:nvPr>
        </p:nvSpPr>
        <p:spPr>
          <a:xfrm>
            <a:off x="3124200" y="6400800"/>
            <a:ext cx="2895600" cy="457200"/>
          </a:xfrm>
          <a:prstGeom prst="rect">
            <a:avLst/>
          </a:prstGeom>
        </p:spPr>
        <p:txBody>
          <a:bodyPr/>
          <a:lstStyle>
            <a:lvl1pPr>
              <a:defRPr/>
            </a:lvl1pPr>
          </a:lstStyle>
          <a:p>
            <a:endParaRPr lang="en-US"/>
          </a:p>
        </p:txBody>
      </p:sp>
      <p:sp>
        <p:nvSpPr>
          <p:cNvPr id="5" name="Slide Number Placeholder 4"/>
          <p:cNvSpPr>
            <a:spLocks noGrp="1"/>
          </p:cNvSpPr>
          <p:nvPr>
            <p:ph type="sldNum" sz="quarter" idx="11"/>
          </p:nvPr>
        </p:nvSpPr>
        <p:spPr>
          <a:xfrm>
            <a:off x="0" y="6400800"/>
            <a:ext cx="1905000" cy="457200"/>
          </a:xfrm>
          <a:prstGeom prst="rect">
            <a:avLst/>
          </a:prstGeom>
        </p:spPr>
        <p:txBody>
          <a:bodyPr/>
          <a:lstStyle>
            <a:lvl1pPr>
              <a:defRPr/>
            </a:lvl1pPr>
          </a:lstStyle>
          <a:p>
            <a:fld id="{3A3A202A-60A8-4730-A7EA-4BD4EEA04AD1}" type="slidenum">
              <a:rPr lang="en-US"/>
              <a:pPr/>
              <a:t>‹#›</a:t>
            </a:fld>
            <a:endParaRPr lang="en-US"/>
          </a:p>
        </p:txBody>
      </p:sp>
    </p:spTree>
  </p:cSld>
  <p:clrMapOvr>
    <a:masterClrMapping/>
  </p:clrMapOvr>
  <p:transition spd="slow">
    <p:sndAc>
      <p:endSnd/>
    </p:sndAc>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8" name="Rectangle 7"/>
          <p:cNvSpPr>
            <a:spLocks noChangeArrowheads="1"/>
          </p:cNvSpPr>
          <p:nvPr/>
        </p:nvSpPr>
        <p:spPr bwMode="auto">
          <a:xfrm>
            <a:off x="304800" y="3325904"/>
            <a:ext cx="8556626" cy="2779059"/>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5" name="Rectangle 4"/>
          <p:cNvSpPr>
            <a:spLocks noChangeArrowheads="1"/>
          </p:cNvSpPr>
          <p:nvPr/>
        </p:nvSpPr>
        <p:spPr bwMode="auto">
          <a:xfrm>
            <a:off x="304800" y="1157288"/>
            <a:ext cx="8556626" cy="2052077"/>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5"/>
          <p:cNvSpPr>
            <a:spLocks noGrp="1"/>
          </p:cNvSpPr>
          <p:nvPr>
            <p:ph type="body" sz="quarter" idx="10"/>
          </p:nvPr>
        </p:nvSpPr>
        <p:spPr>
          <a:xfrm>
            <a:off x="424656" y="1287134"/>
            <a:ext cx="8293100" cy="1796725"/>
          </a:xfrm>
        </p:spPr>
        <p:txBody>
          <a:bodyPr/>
          <a:lstStyle/>
          <a:p>
            <a:pPr lvl="0"/>
            <a:r>
              <a:rPr lang="en-US" smtClean="0"/>
              <a:t>Click to edit Master text styles</a:t>
            </a:r>
          </a:p>
        </p:txBody>
      </p:sp>
      <p:sp>
        <p:nvSpPr>
          <p:cNvPr id="13" name="Text Placeholder 7"/>
          <p:cNvSpPr>
            <a:spLocks noGrp="1"/>
          </p:cNvSpPr>
          <p:nvPr>
            <p:ph type="body" sz="quarter" idx="11"/>
          </p:nvPr>
        </p:nvSpPr>
        <p:spPr>
          <a:xfrm>
            <a:off x="414338" y="3427458"/>
            <a:ext cx="8293100" cy="2534071"/>
          </a:xfrm>
        </p:spPr>
        <p:txBody>
          <a:bodyPr/>
          <a:lstStyle/>
          <a:p>
            <a:pPr lvl="0"/>
            <a:r>
              <a:rPr lang="en-US" smtClean="0"/>
              <a:t>Click to edit Master text styles</a:t>
            </a:r>
          </a:p>
        </p:txBody>
      </p:sp>
      <p:sp>
        <p:nvSpPr>
          <p:cNvPr id="10" name="Title 9"/>
          <p:cNvSpPr>
            <a:spLocks noGrp="1"/>
          </p:cNvSpPr>
          <p:nvPr>
            <p:ph type="title"/>
          </p:nvPr>
        </p:nvSpPr>
        <p:spPr>
          <a:xfrm>
            <a:off x="304799" y="469484"/>
            <a:ext cx="8539163" cy="338554"/>
          </a:xfrm>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Two Content">
    <p:spTree>
      <p:nvGrpSpPr>
        <p:cNvPr id="1" name=""/>
        <p:cNvGrpSpPr/>
        <p:nvPr/>
      </p:nvGrpSpPr>
      <p:grpSpPr>
        <a:xfrm>
          <a:off x="0" y="0"/>
          <a:ext cx="0" cy="0"/>
          <a:chOff x="0" y="0"/>
          <a:chExt cx="0" cy="0"/>
        </a:xfrm>
      </p:grpSpPr>
      <p:sp>
        <p:nvSpPr>
          <p:cNvPr id="5" name="Rectangle 4"/>
          <p:cNvSpPr>
            <a:spLocks noChangeArrowheads="1"/>
          </p:cNvSpPr>
          <p:nvPr/>
        </p:nvSpPr>
        <p:spPr bwMode="auto">
          <a:xfrm>
            <a:off x="304763" y="1146137"/>
            <a:ext cx="8535986" cy="1500187"/>
          </a:xfrm>
          <a:prstGeom prst="rect">
            <a:avLst/>
          </a:prstGeom>
          <a:solidFill>
            <a:schemeClr val="accent1"/>
          </a:solidFill>
          <a:ln w="9525" algn="ctr">
            <a:noFill/>
            <a:miter lim="800000"/>
            <a:headEnd/>
            <a:tailEnd/>
          </a:ln>
        </p:spPr>
        <p:txBody>
          <a:bodyPr lIns="0" tIns="0" rIns="0" bIns="0" anchor="ctr"/>
          <a:lstStyle/>
          <a:p>
            <a:pPr algn="ctr" fontAlgn="auto">
              <a:spcBef>
                <a:spcPct val="42000"/>
              </a:spcBef>
              <a:spcAft>
                <a:spcPts val="0"/>
              </a:spcAft>
              <a:defRPr/>
            </a:pPr>
            <a:endParaRPr lang="en-US" sz="2400" dirty="0">
              <a:solidFill>
                <a:schemeClr val="bg1"/>
              </a:solidFill>
              <a:latin typeface="+mn-lt"/>
            </a:endParaRPr>
          </a:p>
        </p:txBody>
      </p:sp>
      <p:sp>
        <p:nvSpPr>
          <p:cNvPr id="6" name="Rectangle 5"/>
          <p:cNvSpPr>
            <a:spLocks noChangeArrowheads="1"/>
          </p:cNvSpPr>
          <p:nvPr/>
        </p:nvSpPr>
        <p:spPr bwMode="auto">
          <a:xfrm>
            <a:off x="304763" y="2632075"/>
            <a:ext cx="8535986" cy="347980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Text Placeholder 13"/>
          <p:cNvSpPr>
            <a:spLocks noGrp="1"/>
          </p:cNvSpPr>
          <p:nvPr>
            <p:ph type="body" sz="quarter" idx="13"/>
          </p:nvPr>
        </p:nvSpPr>
        <p:spPr>
          <a:xfrm>
            <a:off x="399144" y="1286330"/>
            <a:ext cx="8305800" cy="1219200"/>
          </a:xfrm>
        </p:spPr>
        <p:txBody>
          <a:bodyPr anchor="ctr">
            <a:normAutofit/>
          </a:bodyPr>
          <a:lstStyle>
            <a:lvl1pPr algn="ctr">
              <a:buFontTx/>
              <a:buNone/>
              <a:defRPr sz="3600" b="1">
                <a:solidFill>
                  <a:schemeClr val="tx1"/>
                </a:solidFill>
              </a:defRPr>
            </a:lvl1pPr>
          </a:lstStyle>
          <a:p>
            <a:pPr lvl="0"/>
            <a:r>
              <a:rPr lang="en-US" smtClean="0"/>
              <a:t>Click to edit Master text styles</a:t>
            </a:r>
          </a:p>
        </p:txBody>
      </p:sp>
      <p:sp>
        <p:nvSpPr>
          <p:cNvPr id="20" name="Text Placeholder 15"/>
          <p:cNvSpPr>
            <a:spLocks noGrp="1"/>
          </p:cNvSpPr>
          <p:nvPr>
            <p:ph type="body" sz="quarter" idx="14"/>
          </p:nvPr>
        </p:nvSpPr>
        <p:spPr>
          <a:xfrm>
            <a:off x="399144" y="2810330"/>
            <a:ext cx="8305800" cy="3124200"/>
          </a:xfrm>
        </p:spPr>
        <p:txBody>
          <a:bodyPr anchor="ctr">
            <a:normAutofit/>
          </a:bodyPr>
          <a:lstStyle>
            <a:lvl1pPr algn="ctr">
              <a:buFontTx/>
              <a:buNone/>
              <a:defRPr sz="3600" b="0">
                <a:solidFill>
                  <a:schemeClr val="bg1"/>
                </a:solidFill>
              </a:defRPr>
            </a:lvl1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Two Content">
    <p:spTree>
      <p:nvGrpSpPr>
        <p:cNvPr id="1" name=""/>
        <p:cNvGrpSpPr/>
        <p:nvPr/>
      </p:nvGrpSpPr>
      <p:grpSpPr>
        <a:xfrm>
          <a:off x="0" y="0"/>
          <a:ext cx="0" cy="0"/>
          <a:chOff x="0" y="0"/>
          <a:chExt cx="0" cy="0"/>
        </a:xfrm>
      </p:grpSpPr>
      <p:sp>
        <p:nvSpPr>
          <p:cNvPr id="5" name="Rectangle 5"/>
          <p:cNvSpPr>
            <a:spLocks noChangeArrowheads="1"/>
          </p:cNvSpPr>
          <p:nvPr/>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7" name="Rectangle 5"/>
          <p:cNvSpPr>
            <a:spLocks noChangeArrowheads="1"/>
          </p:cNvSpPr>
          <p:nvPr/>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Text Placeholder 10"/>
          <p:cNvSpPr>
            <a:spLocks noGrp="1"/>
          </p:cNvSpPr>
          <p:nvPr>
            <p:ph type="body" sz="quarter" idx="15"/>
          </p:nvPr>
        </p:nvSpPr>
        <p:spPr>
          <a:xfrm>
            <a:off x="456072" y="1320799"/>
            <a:ext cx="3906510" cy="4613835"/>
          </a:xfrm>
        </p:spPr>
        <p:txBody>
          <a:bodyPr/>
          <a:lstStyle/>
          <a:p>
            <a:pPr lvl="0"/>
            <a:r>
              <a:rPr lang="en-US" smtClean="0"/>
              <a:t>Click to edit Master text styles</a:t>
            </a:r>
          </a:p>
        </p:txBody>
      </p:sp>
      <p:sp>
        <p:nvSpPr>
          <p:cNvPr id="22" name="Picture Placeholder 9"/>
          <p:cNvSpPr>
            <a:spLocks noGrp="1"/>
          </p:cNvSpPr>
          <p:nvPr>
            <p:ph type="pic" sz="quarter" idx="16"/>
          </p:nvPr>
        </p:nvSpPr>
        <p:spPr>
          <a:xfrm>
            <a:off x="4789159" y="1320799"/>
            <a:ext cx="3903726" cy="4613835"/>
          </a:xfrm>
        </p:spPr>
        <p:txBody>
          <a:bodyPr rtlCol="0">
            <a:normAutofit/>
          </a:bodyPr>
          <a:lstStyle/>
          <a:p>
            <a:pPr lvl="0"/>
            <a:r>
              <a:rPr lang="en-US" noProof="0" smtClean="0"/>
              <a:t>Click icon to add picture</a:t>
            </a:r>
            <a:endParaRPr lang="en-US" noProof="0"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Two Content">
    <p:spTree>
      <p:nvGrpSpPr>
        <p:cNvPr id="1" name=""/>
        <p:cNvGrpSpPr/>
        <p:nvPr/>
      </p:nvGrpSpPr>
      <p:grpSpPr>
        <a:xfrm>
          <a:off x="0" y="0"/>
          <a:ext cx="0" cy="0"/>
          <a:chOff x="0" y="0"/>
          <a:chExt cx="0" cy="0"/>
        </a:xfrm>
      </p:grpSpPr>
      <p:sp>
        <p:nvSpPr>
          <p:cNvPr id="7" name="Rectangle 5"/>
          <p:cNvSpPr>
            <a:spLocks noChangeArrowheads="1"/>
          </p:cNvSpPr>
          <p:nvPr/>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10"/>
          <p:cNvSpPr>
            <a:spLocks noGrp="1"/>
          </p:cNvSpPr>
          <p:nvPr>
            <p:ph type="body" sz="quarter" idx="15"/>
          </p:nvPr>
        </p:nvSpPr>
        <p:spPr>
          <a:xfrm>
            <a:off x="456072" y="1320799"/>
            <a:ext cx="3906510" cy="4613835"/>
          </a:xfrm>
        </p:spPr>
        <p:txBody>
          <a:bodyPr/>
          <a:lstStyle/>
          <a:p>
            <a:pPr lvl="0"/>
            <a:r>
              <a:rPr lang="en-US" smtClean="0"/>
              <a:t>Click to edit Master text styles</a:t>
            </a:r>
          </a:p>
        </p:txBody>
      </p:sp>
      <p:sp>
        <p:nvSpPr>
          <p:cNvPr id="12" name="Text Placeholder 10"/>
          <p:cNvSpPr>
            <a:spLocks noGrp="1"/>
          </p:cNvSpPr>
          <p:nvPr>
            <p:ph type="body" sz="quarter" idx="16"/>
          </p:nvPr>
        </p:nvSpPr>
        <p:spPr>
          <a:xfrm>
            <a:off x="4787767" y="1320799"/>
            <a:ext cx="3906510" cy="4613835"/>
          </a:xfrm>
        </p:spPr>
        <p:txBody>
          <a:body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Two Content">
    <p:spTree>
      <p:nvGrpSpPr>
        <p:cNvPr id="1" name=""/>
        <p:cNvGrpSpPr/>
        <p:nvPr/>
      </p:nvGrpSpPr>
      <p:grpSpPr>
        <a:xfrm>
          <a:off x="0" y="0"/>
          <a:ext cx="0" cy="0"/>
          <a:chOff x="0" y="0"/>
          <a:chExt cx="0" cy="0"/>
        </a:xfrm>
      </p:grpSpPr>
      <p:sp>
        <p:nvSpPr>
          <p:cNvPr id="9" name="Rectangle 5"/>
          <p:cNvSpPr>
            <a:spLocks noChangeArrowheads="1"/>
          </p:cNvSpPr>
          <p:nvPr/>
        </p:nvSpPr>
        <p:spPr bwMode="auto">
          <a:xfrm>
            <a:off x="300037"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p:nvSpPr>
        <p:spPr bwMode="auto">
          <a:xfrm>
            <a:off x="4631732"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10"/>
          <p:cNvSpPr>
            <a:spLocks noGrp="1"/>
          </p:cNvSpPr>
          <p:nvPr>
            <p:ph type="body" sz="quarter" idx="15"/>
          </p:nvPr>
        </p:nvSpPr>
        <p:spPr>
          <a:xfrm>
            <a:off x="456072" y="1320800"/>
            <a:ext cx="3906510" cy="2946400"/>
          </a:xfrm>
        </p:spPr>
        <p:txBody>
          <a:bodyPr/>
          <a:lstStyle/>
          <a:p>
            <a:pPr lvl="0"/>
            <a:r>
              <a:rPr lang="en-US" smtClean="0"/>
              <a:t>Click to edit Master text styles</a:t>
            </a:r>
          </a:p>
        </p:txBody>
      </p:sp>
      <p:sp>
        <p:nvSpPr>
          <p:cNvPr id="13" name="Text Placeholder 10"/>
          <p:cNvSpPr>
            <a:spLocks noGrp="1"/>
          </p:cNvSpPr>
          <p:nvPr>
            <p:ph type="body" sz="quarter" idx="16"/>
          </p:nvPr>
        </p:nvSpPr>
        <p:spPr>
          <a:xfrm>
            <a:off x="4787767" y="1320800"/>
            <a:ext cx="3906510" cy="2946400"/>
          </a:xfrm>
        </p:spPr>
        <p:txBody>
          <a:bodyPr/>
          <a:lstStyle/>
          <a:p>
            <a:pPr lvl="0"/>
            <a:r>
              <a:rPr lang="en-US" smtClean="0"/>
              <a:t>Click to edit Master text styles</a:t>
            </a:r>
          </a:p>
        </p:txBody>
      </p:sp>
      <p:sp>
        <p:nvSpPr>
          <p:cNvPr id="8" name="Rectangle 7"/>
          <p:cNvSpPr/>
          <p:nvPr/>
        </p:nvSpPr>
        <p:spPr>
          <a:xfrm>
            <a:off x="300037" y="4400550"/>
            <a:ext cx="8555038" cy="1701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7" name="Text Placeholder 13"/>
          <p:cNvSpPr>
            <a:spLocks noGrp="1"/>
          </p:cNvSpPr>
          <p:nvPr>
            <p:ph type="body" sz="quarter" idx="17"/>
          </p:nvPr>
        </p:nvSpPr>
        <p:spPr>
          <a:xfrm>
            <a:off x="443937" y="4527550"/>
            <a:ext cx="8252953" cy="1447800"/>
          </a:xfrm>
        </p:spPr>
        <p:txBody>
          <a:bodyPr anchor="ctr">
            <a:normAutofit/>
          </a:bodyPr>
          <a:lstStyle>
            <a:lvl1pPr algn="ctr">
              <a:buNone/>
              <a:defRPr sz="3600" b="1">
                <a:solidFill>
                  <a:schemeClr val="bg1"/>
                </a:solidFill>
              </a:defRPr>
            </a:lvl1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6_Two Content">
    <p:spTree>
      <p:nvGrpSpPr>
        <p:cNvPr id="1" name=""/>
        <p:cNvGrpSpPr/>
        <p:nvPr/>
      </p:nvGrpSpPr>
      <p:grpSpPr>
        <a:xfrm>
          <a:off x="0" y="0"/>
          <a:ext cx="0" cy="0"/>
          <a:chOff x="0" y="0"/>
          <a:chExt cx="0" cy="0"/>
        </a:xfrm>
      </p:grpSpPr>
      <p:sp>
        <p:nvSpPr>
          <p:cNvPr id="5" name="Rectangle 5"/>
          <p:cNvSpPr>
            <a:spLocks noChangeArrowheads="1"/>
          </p:cNvSpPr>
          <p:nvPr/>
        </p:nvSpPr>
        <p:spPr bwMode="auto">
          <a:xfrm>
            <a:off x="300037" y="1144588"/>
            <a:ext cx="8555038"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Picture Placeholder 11"/>
          <p:cNvSpPr>
            <a:spLocks noGrp="1"/>
          </p:cNvSpPr>
          <p:nvPr>
            <p:ph type="pic" sz="quarter" idx="18"/>
          </p:nvPr>
        </p:nvSpPr>
        <p:spPr>
          <a:xfrm>
            <a:off x="504020" y="1343818"/>
            <a:ext cx="8175649" cy="4572000"/>
          </a:xfrm>
        </p:spPr>
        <p:txBody>
          <a:bodyPr rtlCol="0">
            <a:normAutofit/>
          </a:bodyPr>
          <a:lstStyle>
            <a:lvl1pPr>
              <a:buFontTx/>
              <a:buNone/>
              <a:defRPr/>
            </a:lvl1pPr>
          </a:lstStyle>
          <a:p>
            <a:pPr lvl="0"/>
            <a:r>
              <a:rPr lang="en-US" noProof="0" smtClean="0"/>
              <a:t>Click icon to add picture</a:t>
            </a:r>
            <a:endParaRPr lang="en-US" noProof="0"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7_Two Content">
    <p:spTree>
      <p:nvGrpSpPr>
        <p:cNvPr id="1" name=""/>
        <p:cNvGrpSpPr/>
        <p:nvPr/>
      </p:nvGrpSpPr>
      <p:grpSpPr>
        <a:xfrm>
          <a:off x="0" y="0"/>
          <a:ext cx="0" cy="0"/>
          <a:chOff x="0" y="0"/>
          <a:chExt cx="0" cy="0"/>
        </a:xfrm>
      </p:grpSpPr>
      <p:sp>
        <p:nvSpPr>
          <p:cNvPr id="14" name="Rectangle 5"/>
          <p:cNvSpPr>
            <a:spLocks noChangeArrowheads="1"/>
          </p:cNvSpPr>
          <p:nvPr/>
        </p:nvSpPr>
        <p:spPr bwMode="auto">
          <a:xfrm>
            <a:off x="300037" y="1143000"/>
            <a:ext cx="8555038" cy="165735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9" name="Rectangle 5"/>
          <p:cNvSpPr>
            <a:spLocks noChangeArrowheads="1"/>
          </p:cNvSpPr>
          <p:nvPr/>
        </p:nvSpPr>
        <p:spPr bwMode="auto">
          <a:xfrm>
            <a:off x="300037"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p:nvSpPr>
        <p:spPr bwMode="auto">
          <a:xfrm>
            <a:off x="4631732"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0" name="Text Placeholder 9"/>
          <p:cNvSpPr>
            <a:spLocks noGrp="1"/>
          </p:cNvSpPr>
          <p:nvPr>
            <p:ph type="body" sz="quarter" idx="12"/>
          </p:nvPr>
        </p:nvSpPr>
        <p:spPr>
          <a:xfrm>
            <a:off x="462756" y="1302204"/>
            <a:ext cx="8229600" cy="1338942"/>
          </a:xfrm>
        </p:spPr>
        <p:txBody>
          <a:bodyPr anchor="ctr">
            <a:normAutofit/>
          </a:bodyPr>
          <a:lstStyle>
            <a:lvl1pPr algn="ctr">
              <a:lnSpc>
                <a:spcPct val="100000"/>
              </a:lnSpc>
              <a:spcBef>
                <a:spcPts val="528"/>
              </a:spcBef>
              <a:spcAft>
                <a:spcPts val="528"/>
              </a:spcAft>
              <a:buFontTx/>
              <a:buNone/>
              <a:defRPr sz="3600" b="1">
                <a:solidFill>
                  <a:schemeClr val="bg1"/>
                </a:solidFill>
              </a:defRPr>
            </a:lvl1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5"/>
          </p:nvPr>
        </p:nvSpPr>
        <p:spPr>
          <a:xfrm>
            <a:off x="456072" y="2949575"/>
            <a:ext cx="3906510" cy="2946400"/>
          </a:xfrm>
        </p:spPr>
        <p:txBody>
          <a:bodyPr/>
          <a:lstStyle/>
          <a:p>
            <a:pPr lvl="0"/>
            <a:r>
              <a:rPr lang="en-US" smtClean="0"/>
              <a:t>Click to edit Master text styles</a:t>
            </a:r>
          </a:p>
        </p:txBody>
      </p:sp>
      <p:sp>
        <p:nvSpPr>
          <p:cNvPr id="13" name="Text Placeholder 10"/>
          <p:cNvSpPr>
            <a:spLocks noGrp="1"/>
          </p:cNvSpPr>
          <p:nvPr>
            <p:ph type="body" sz="quarter" idx="16"/>
          </p:nvPr>
        </p:nvSpPr>
        <p:spPr>
          <a:xfrm>
            <a:off x="4787767" y="2949575"/>
            <a:ext cx="3906510" cy="2946400"/>
          </a:xfrm>
        </p:spPr>
        <p:txBody>
          <a:body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p:nvPicPr>
        <p:blipFill>
          <a:blip r:embed="rId30" cstate="print"/>
          <a:stretch>
            <a:fillRect/>
          </a:stretch>
        </p:blipFill>
        <p:spPr>
          <a:xfrm>
            <a:off x="6749430" y="153990"/>
            <a:ext cx="2061195" cy="166685"/>
          </a:xfrm>
          <a:prstGeom prst="rect">
            <a:avLst/>
          </a:prstGeom>
        </p:spPr>
      </p:pic>
      <p:sp>
        <p:nvSpPr>
          <p:cNvPr id="9" name="Rectangle 8"/>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2009</a:t>
            </a:r>
            <a:endParaRPr lang="en-US" sz="8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Lst>
  <p:transition spd="med">
    <p:fade/>
  </p:transition>
  <p:timing>
    <p:tnLst>
      <p:par>
        <p:cTn id="1" dur="indefinite" restart="never" nodeType="tmRoot"/>
      </p:par>
    </p:tnLst>
  </p:timing>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    Relational structure</a:t>
            </a:r>
            <a:endParaRPr lang="en-US" dirty="0"/>
          </a:p>
        </p:txBody>
      </p:sp>
      <p:sp>
        <p:nvSpPr>
          <p:cNvPr id="5123" name="Rectangle 3"/>
          <p:cNvSpPr>
            <a:spLocks noGrp="1" noChangeArrowheads="1"/>
          </p:cNvSpPr>
          <p:nvPr>
            <p:ph idx="1"/>
          </p:nvPr>
        </p:nvSpPr>
        <p:spPr/>
        <p:txBody>
          <a:bodyPr/>
          <a:lstStyle/>
          <a:p>
            <a:pPr lvl="1"/>
            <a:r>
              <a:rPr lang="en-US" dirty="0" smtClean="0"/>
              <a:t>We can express the structure of a relation by a </a:t>
            </a:r>
            <a:r>
              <a:rPr lang="en-US" dirty="0" err="1" smtClean="0"/>
              <a:t>Tuple</a:t>
            </a:r>
            <a:r>
              <a:rPr lang="en-US" dirty="0" smtClean="0"/>
              <a:t>, a shorthand notation</a:t>
            </a:r>
          </a:p>
          <a:p>
            <a:pPr lvl="1"/>
            <a:r>
              <a:rPr lang="en-US" dirty="0" smtClean="0"/>
              <a:t>The name of the relation is followed (in parentheses) by the names of the attributes of that relation, e.g.:</a:t>
            </a:r>
          </a:p>
          <a:p>
            <a:pPr lvl="1"/>
            <a:r>
              <a:rPr lang="en-US" dirty="0" smtClean="0"/>
              <a:t>EMPLOYEE1(</a:t>
            </a:r>
            <a:r>
              <a:rPr lang="en-US" dirty="0" err="1" smtClean="0"/>
              <a:t>Emp_ID,Name,Dept,Salary</a:t>
            </a:r>
            <a:r>
              <a:rPr lang="en-US" dirty="0" smtClean="0"/>
              <a:t>)</a:t>
            </a:r>
          </a:p>
          <a:p>
            <a:pPr lvl="1"/>
            <a:endParaRPr lang="en-US" dirty="0"/>
          </a:p>
        </p:txBody>
      </p:sp>
      <p:pic>
        <p:nvPicPr>
          <p:cNvPr id="5124" name="Picture 4" descr="MPj03993090000[1]"/>
          <p:cNvPicPr>
            <a:picLocks noChangeAspect="1" noChangeArrowheads="1"/>
          </p:cNvPicPr>
          <p:nvPr/>
        </p:nvPicPr>
        <p:blipFill>
          <a:blip r:embed="rId3" cstate="print"/>
          <a:srcRect/>
          <a:stretch>
            <a:fillRect/>
          </a:stretch>
        </p:blipFill>
        <p:spPr bwMode="auto">
          <a:xfrm>
            <a:off x="5526206" y="4046561"/>
            <a:ext cx="3303896" cy="1740090"/>
          </a:xfrm>
          <a:prstGeom prst="rect">
            <a:avLst/>
          </a:prstGeom>
          <a:noFill/>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
            </a:r>
            <a:br>
              <a:rPr lang="en-GB" smtClean="0"/>
            </a:br>
            <a:r>
              <a:rPr lang="en-GB" smtClean="0"/>
              <a:t>    Expressing the conceptual schema</a:t>
            </a:r>
            <a:endParaRPr lang="en-GB" dirty="0"/>
          </a:p>
        </p:txBody>
      </p:sp>
      <p:sp>
        <p:nvSpPr>
          <p:cNvPr id="17411" name="Rectangle 3"/>
          <p:cNvSpPr>
            <a:spLocks noGrp="1" noChangeArrowheads="1"/>
          </p:cNvSpPr>
          <p:nvPr>
            <p:ph idx="1"/>
          </p:nvPr>
        </p:nvSpPr>
        <p:spPr>
          <a:xfrm>
            <a:off x="304799" y="1262568"/>
            <a:ext cx="8539164" cy="1938992"/>
          </a:xfrm>
        </p:spPr>
        <p:txBody>
          <a:bodyPr/>
          <a:lstStyle/>
          <a:p>
            <a:pPr lvl="1"/>
            <a:r>
              <a:rPr lang="en-GB" dirty="0" smtClean="0"/>
              <a:t>Note that the primary key for ORDER_LINE is a composite key consisting of the attributes </a:t>
            </a:r>
            <a:r>
              <a:rPr lang="en-GB" dirty="0" err="1" smtClean="0"/>
              <a:t>Order_ID</a:t>
            </a:r>
            <a:r>
              <a:rPr lang="en-GB" dirty="0" smtClean="0"/>
              <a:t> and </a:t>
            </a:r>
            <a:r>
              <a:rPr lang="en-GB" dirty="0" err="1" smtClean="0"/>
              <a:t>Product_ID</a:t>
            </a:r>
            <a:endParaRPr lang="en-GB" dirty="0" smtClean="0"/>
          </a:p>
          <a:p>
            <a:pPr lvl="1"/>
            <a:r>
              <a:rPr lang="en-GB" dirty="0" smtClean="0"/>
              <a:t>Also, </a:t>
            </a:r>
            <a:r>
              <a:rPr lang="en-GB" dirty="0" err="1" smtClean="0"/>
              <a:t>Customer_ID</a:t>
            </a:r>
            <a:r>
              <a:rPr lang="en-GB" dirty="0" smtClean="0"/>
              <a:t> is a foreign key in the ORDER relation, allowing the user to associate an order with a customer</a:t>
            </a:r>
          </a:p>
          <a:p>
            <a:pPr lvl="1"/>
            <a:r>
              <a:rPr lang="en-GB" dirty="0" smtClean="0"/>
              <a:t>ORDER_LINE has two foreign keys, </a:t>
            </a:r>
            <a:r>
              <a:rPr lang="en-GB" dirty="0" err="1" smtClean="0"/>
              <a:t>Order_ID</a:t>
            </a:r>
            <a:r>
              <a:rPr lang="en-GB" dirty="0" smtClean="0"/>
              <a:t> and </a:t>
            </a:r>
            <a:r>
              <a:rPr lang="en-GB" dirty="0" err="1" smtClean="0"/>
              <a:t>Product_ID</a:t>
            </a:r>
            <a:r>
              <a:rPr lang="en-GB" dirty="0" smtClean="0"/>
              <a:t>, allowing the user to associate each line on an order with the relevant order and product</a:t>
            </a:r>
          </a:p>
          <a:p>
            <a:pPr lvl="1"/>
            <a:r>
              <a:rPr lang="en-GB" dirty="0" smtClean="0"/>
              <a:t>A graphical representation of this schema is shown in the following Fig.</a:t>
            </a:r>
            <a:endParaRPr lang="en-GB" dirty="0"/>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bgfiller"/>
          <p:cNvPicPr>
            <a:picLocks noChangeAspect="1" noChangeArrowheads="1"/>
          </p:cNvPicPr>
          <p:nvPr/>
        </p:nvPicPr>
        <p:blipFill>
          <a:blip r:embed="rId2" cstate="print"/>
          <a:srcRect/>
          <a:stretch>
            <a:fillRect/>
          </a:stretch>
        </p:blipFill>
        <p:spPr bwMode="auto">
          <a:xfrm>
            <a:off x="6635750" y="1143000"/>
            <a:ext cx="2208213" cy="5040313"/>
          </a:xfrm>
          <a:prstGeom prst="rect">
            <a:avLst/>
          </a:prstGeom>
          <a:noFill/>
        </p:spPr>
      </p:pic>
      <p:pic>
        <p:nvPicPr>
          <p:cNvPr id="18435" name="Picture 3" descr="FIG5-3"/>
          <p:cNvPicPr>
            <a:picLocks noChangeAspect="1" noChangeArrowheads="1"/>
          </p:cNvPicPr>
          <p:nvPr/>
        </p:nvPicPr>
        <p:blipFill>
          <a:blip r:embed="rId3" cstate="print"/>
          <a:srcRect/>
          <a:stretch>
            <a:fillRect/>
          </a:stretch>
        </p:blipFill>
        <p:spPr bwMode="auto">
          <a:xfrm>
            <a:off x="278640" y="1170295"/>
            <a:ext cx="8305801" cy="4698242"/>
          </a:xfrm>
          <a:prstGeom prst="rect">
            <a:avLst/>
          </a:prstGeom>
          <a:noFill/>
        </p:spPr>
      </p:pic>
      <p:sp>
        <p:nvSpPr>
          <p:cNvPr id="18436" name="Text Box 4"/>
          <p:cNvSpPr txBox="1">
            <a:spLocks noChangeArrowheads="1"/>
          </p:cNvSpPr>
          <p:nvPr/>
        </p:nvSpPr>
        <p:spPr bwMode="auto">
          <a:xfrm>
            <a:off x="1190767" y="327546"/>
            <a:ext cx="7248907" cy="400110"/>
          </a:xfrm>
          <a:prstGeom prst="rect">
            <a:avLst/>
          </a:prstGeom>
          <a:noFill/>
          <a:ln w="9525">
            <a:noFill/>
            <a:miter lim="800000"/>
            <a:headEnd/>
            <a:tailEnd/>
          </a:ln>
          <a:effectLst/>
        </p:spPr>
        <p:txBody>
          <a:bodyPr wrap="none">
            <a:spAutoFit/>
          </a:bodyPr>
          <a:lstStyle/>
          <a:p>
            <a:r>
              <a:rPr lang="en-US" sz="2400" b="1" dirty="0">
                <a:solidFill>
                  <a:schemeClr val="tx1"/>
                </a:solidFill>
              </a:rPr>
              <a:t>Schema for four relations (Pine Valley Furniture)</a:t>
            </a:r>
          </a:p>
        </p:txBody>
      </p:sp>
      <p:grpSp>
        <p:nvGrpSpPr>
          <p:cNvPr id="2" name="Group 5"/>
          <p:cNvGrpSpPr>
            <a:grpSpLocks/>
          </p:cNvGrpSpPr>
          <p:nvPr/>
        </p:nvGrpSpPr>
        <p:grpSpPr bwMode="auto">
          <a:xfrm>
            <a:off x="1208088" y="1066800"/>
            <a:ext cx="5497512" cy="1289050"/>
            <a:chOff x="336" y="672"/>
            <a:chExt cx="3632" cy="945"/>
          </a:xfrm>
        </p:grpSpPr>
        <p:sp>
          <p:nvSpPr>
            <p:cNvPr id="18438" name="Oval 6"/>
            <p:cNvSpPr>
              <a:spLocks noChangeArrowheads="1"/>
            </p:cNvSpPr>
            <p:nvPr/>
          </p:nvSpPr>
          <p:spPr bwMode="auto">
            <a:xfrm>
              <a:off x="336" y="672"/>
              <a:ext cx="1152" cy="624"/>
            </a:xfrm>
            <a:prstGeom prst="ellipse">
              <a:avLst/>
            </a:prstGeom>
            <a:noFill/>
            <a:ln w="28575">
              <a:solidFill>
                <a:schemeClr val="hlink"/>
              </a:solidFill>
              <a:round/>
              <a:headEnd/>
              <a:tailEnd/>
            </a:ln>
            <a:effectLst/>
          </p:spPr>
          <p:txBody>
            <a:bodyPr wrap="none" anchor="ctr"/>
            <a:lstStyle/>
            <a:p>
              <a:endParaRPr lang="en-US"/>
            </a:p>
          </p:txBody>
        </p:sp>
        <p:grpSp>
          <p:nvGrpSpPr>
            <p:cNvPr id="3" name="Group 7"/>
            <p:cNvGrpSpPr>
              <a:grpSpLocks/>
            </p:cNvGrpSpPr>
            <p:nvPr/>
          </p:nvGrpSpPr>
          <p:grpSpPr bwMode="auto">
            <a:xfrm>
              <a:off x="1248" y="1200"/>
              <a:ext cx="2720" cy="417"/>
              <a:chOff x="1248" y="1200"/>
              <a:chExt cx="2720" cy="417"/>
            </a:xfrm>
          </p:grpSpPr>
          <p:sp>
            <p:nvSpPr>
              <p:cNvPr id="18440" name="Line 8"/>
              <p:cNvSpPr>
                <a:spLocks noChangeShapeType="1"/>
              </p:cNvSpPr>
              <p:nvPr/>
            </p:nvSpPr>
            <p:spPr bwMode="auto">
              <a:xfrm flipH="1" flipV="1">
                <a:off x="1248" y="1200"/>
                <a:ext cx="1392" cy="240"/>
              </a:xfrm>
              <a:prstGeom prst="line">
                <a:avLst/>
              </a:prstGeom>
              <a:noFill/>
              <a:ln w="28575">
                <a:solidFill>
                  <a:schemeClr val="hlink"/>
                </a:solidFill>
                <a:round/>
                <a:headEnd/>
                <a:tailEnd type="triangle" w="lg" len="lg"/>
              </a:ln>
              <a:effectLst/>
            </p:spPr>
            <p:txBody>
              <a:bodyPr/>
              <a:lstStyle/>
              <a:p>
                <a:endParaRPr lang="en-US"/>
              </a:p>
            </p:txBody>
          </p:sp>
          <p:sp>
            <p:nvSpPr>
              <p:cNvPr id="18441" name="Text Box 9"/>
              <p:cNvSpPr txBox="1">
                <a:spLocks noChangeArrowheads="1"/>
              </p:cNvSpPr>
              <p:nvPr/>
            </p:nvSpPr>
            <p:spPr bwMode="auto">
              <a:xfrm>
                <a:off x="2726" y="1259"/>
                <a:ext cx="1242" cy="358"/>
              </a:xfrm>
              <a:prstGeom prst="rect">
                <a:avLst/>
              </a:prstGeom>
              <a:noFill/>
              <a:ln w="9525">
                <a:noFill/>
                <a:miter lim="800000"/>
                <a:headEnd/>
                <a:tailEnd/>
              </a:ln>
              <a:effectLst/>
            </p:spPr>
            <p:txBody>
              <a:bodyPr wrap="none">
                <a:spAutoFit/>
              </a:bodyPr>
              <a:lstStyle/>
              <a:p>
                <a:r>
                  <a:rPr lang="en-US" sz="2600">
                    <a:solidFill>
                      <a:srgbClr val="FF3300"/>
                    </a:solidFill>
                    <a:latin typeface="Times New Roman" pitchFamily="18" charset="0"/>
                  </a:rPr>
                  <a:t>Primary Key</a:t>
                </a:r>
              </a:p>
            </p:txBody>
          </p:sp>
        </p:grpSp>
      </p:grpSp>
      <p:grpSp>
        <p:nvGrpSpPr>
          <p:cNvPr id="4" name="Group 10"/>
          <p:cNvGrpSpPr>
            <a:grpSpLocks/>
          </p:cNvGrpSpPr>
          <p:nvPr/>
        </p:nvGrpSpPr>
        <p:grpSpPr bwMode="auto">
          <a:xfrm>
            <a:off x="3124200" y="2679700"/>
            <a:ext cx="6096000" cy="1054100"/>
            <a:chOff x="1920" y="1584"/>
            <a:chExt cx="3840" cy="664"/>
          </a:xfrm>
        </p:grpSpPr>
        <p:sp>
          <p:nvSpPr>
            <p:cNvPr id="18443" name="Oval 11"/>
            <p:cNvSpPr>
              <a:spLocks noChangeArrowheads="1"/>
            </p:cNvSpPr>
            <p:nvPr/>
          </p:nvSpPr>
          <p:spPr bwMode="auto">
            <a:xfrm>
              <a:off x="1920" y="1584"/>
              <a:ext cx="1145" cy="451"/>
            </a:xfrm>
            <a:prstGeom prst="ellipse">
              <a:avLst/>
            </a:prstGeom>
            <a:noFill/>
            <a:ln w="28575">
              <a:solidFill>
                <a:schemeClr val="hlink"/>
              </a:solidFill>
              <a:round/>
              <a:headEnd/>
              <a:tailEnd/>
            </a:ln>
            <a:effectLst/>
          </p:spPr>
          <p:txBody>
            <a:bodyPr wrap="none" anchor="ctr"/>
            <a:lstStyle/>
            <a:p>
              <a:endParaRPr lang="en-US"/>
            </a:p>
          </p:txBody>
        </p:sp>
        <p:sp>
          <p:nvSpPr>
            <p:cNvPr id="18444" name="Line 12"/>
            <p:cNvSpPr>
              <a:spLocks noChangeShapeType="1"/>
            </p:cNvSpPr>
            <p:nvPr/>
          </p:nvSpPr>
          <p:spPr bwMode="auto">
            <a:xfrm flipH="1" flipV="1">
              <a:off x="3024" y="1824"/>
              <a:ext cx="966" cy="2"/>
            </a:xfrm>
            <a:prstGeom prst="line">
              <a:avLst/>
            </a:prstGeom>
            <a:noFill/>
            <a:ln w="28575">
              <a:solidFill>
                <a:schemeClr val="hlink"/>
              </a:solidFill>
              <a:round/>
              <a:headEnd/>
              <a:tailEnd type="triangle" w="lg" len="lg"/>
            </a:ln>
            <a:effectLst/>
          </p:spPr>
          <p:txBody>
            <a:bodyPr/>
            <a:lstStyle/>
            <a:p>
              <a:endParaRPr lang="en-US"/>
            </a:p>
          </p:txBody>
        </p:sp>
        <p:sp>
          <p:nvSpPr>
            <p:cNvPr id="18445" name="Text Box 13"/>
            <p:cNvSpPr txBox="1">
              <a:spLocks noChangeArrowheads="1"/>
            </p:cNvSpPr>
            <p:nvPr/>
          </p:nvSpPr>
          <p:spPr bwMode="auto">
            <a:xfrm>
              <a:off x="3944" y="1632"/>
              <a:ext cx="1816" cy="616"/>
            </a:xfrm>
            <a:prstGeom prst="rect">
              <a:avLst/>
            </a:prstGeom>
            <a:noFill/>
            <a:ln w="9525">
              <a:noFill/>
              <a:miter lim="800000"/>
              <a:headEnd/>
              <a:tailEnd/>
            </a:ln>
            <a:effectLst/>
          </p:spPr>
          <p:txBody>
            <a:bodyPr>
              <a:spAutoFit/>
            </a:bodyPr>
            <a:lstStyle/>
            <a:p>
              <a:r>
                <a:rPr lang="en-US" sz="2600">
                  <a:solidFill>
                    <a:srgbClr val="FF3300"/>
                  </a:solidFill>
                  <a:latin typeface="Times New Roman" pitchFamily="18" charset="0"/>
                </a:rPr>
                <a:t>Foreign Key </a:t>
              </a:r>
              <a:r>
                <a:rPr lang="en-US" sz="1600">
                  <a:solidFill>
                    <a:srgbClr val="FF3300"/>
                  </a:solidFill>
                  <a:latin typeface="Times New Roman" pitchFamily="18" charset="0"/>
                </a:rPr>
                <a:t>(implements 1:N relationship between customer and order)</a:t>
              </a:r>
            </a:p>
          </p:txBody>
        </p:sp>
      </p:grpSp>
      <p:grpSp>
        <p:nvGrpSpPr>
          <p:cNvPr id="5" name="Group 14"/>
          <p:cNvGrpSpPr>
            <a:grpSpLocks/>
          </p:cNvGrpSpPr>
          <p:nvPr/>
        </p:nvGrpSpPr>
        <p:grpSpPr bwMode="auto">
          <a:xfrm>
            <a:off x="838200" y="3746500"/>
            <a:ext cx="7985125" cy="1739900"/>
            <a:chOff x="288" y="2496"/>
            <a:chExt cx="4934" cy="1251"/>
          </a:xfrm>
        </p:grpSpPr>
        <p:sp>
          <p:nvSpPr>
            <p:cNvPr id="18447" name="Oval 15"/>
            <p:cNvSpPr>
              <a:spLocks noChangeArrowheads="1"/>
            </p:cNvSpPr>
            <p:nvPr/>
          </p:nvSpPr>
          <p:spPr bwMode="auto">
            <a:xfrm>
              <a:off x="288" y="2592"/>
              <a:ext cx="1872" cy="528"/>
            </a:xfrm>
            <a:prstGeom prst="ellipse">
              <a:avLst/>
            </a:prstGeom>
            <a:noFill/>
            <a:ln w="28575">
              <a:solidFill>
                <a:schemeClr val="hlink"/>
              </a:solidFill>
              <a:round/>
              <a:headEnd/>
              <a:tailEnd/>
            </a:ln>
            <a:effectLst/>
          </p:spPr>
          <p:txBody>
            <a:bodyPr wrap="none" anchor="ctr"/>
            <a:lstStyle/>
            <a:p>
              <a:endParaRPr lang="en-US"/>
            </a:p>
          </p:txBody>
        </p:sp>
        <p:sp>
          <p:nvSpPr>
            <p:cNvPr id="18448" name="Line 16"/>
            <p:cNvSpPr>
              <a:spLocks noChangeShapeType="1"/>
            </p:cNvSpPr>
            <p:nvPr/>
          </p:nvSpPr>
          <p:spPr bwMode="auto">
            <a:xfrm flipH="1" flipV="1">
              <a:off x="1824" y="3024"/>
              <a:ext cx="1061" cy="240"/>
            </a:xfrm>
            <a:prstGeom prst="line">
              <a:avLst/>
            </a:prstGeom>
            <a:noFill/>
            <a:ln w="28575">
              <a:solidFill>
                <a:schemeClr val="hlink"/>
              </a:solidFill>
              <a:round/>
              <a:headEnd/>
              <a:tailEnd type="triangle" w="lg" len="lg"/>
            </a:ln>
            <a:effectLst/>
          </p:spPr>
          <p:txBody>
            <a:bodyPr/>
            <a:lstStyle/>
            <a:p>
              <a:endParaRPr lang="en-US"/>
            </a:p>
          </p:txBody>
        </p:sp>
        <p:sp>
          <p:nvSpPr>
            <p:cNvPr id="18449" name="Text Box 17"/>
            <p:cNvSpPr txBox="1">
              <a:spLocks noChangeArrowheads="1"/>
            </p:cNvSpPr>
            <p:nvPr/>
          </p:nvSpPr>
          <p:spPr bwMode="auto">
            <a:xfrm>
              <a:off x="2928" y="2496"/>
              <a:ext cx="2294" cy="1251"/>
            </a:xfrm>
            <a:prstGeom prst="rect">
              <a:avLst/>
            </a:prstGeom>
            <a:noFill/>
            <a:ln w="9525">
              <a:noFill/>
              <a:miter lim="800000"/>
              <a:headEnd/>
              <a:tailEnd/>
            </a:ln>
            <a:effectLst/>
          </p:spPr>
          <p:txBody>
            <a:bodyPr>
              <a:spAutoFit/>
            </a:bodyPr>
            <a:lstStyle/>
            <a:p>
              <a:r>
                <a:rPr lang="en-US">
                  <a:solidFill>
                    <a:srgbClr val="FF3300"/>
                  </a:solidFill>
                  <a:latin typeface="Times New Roman" pitchFamily="18" charset="0"/>
                </a:rPr>
                <a:t>Combined, these are a </a:t>
              </a:r>
              <a:r>
                <a:rPr lang="en-US" i="1">
                  <a:solidFill>
                    <a:srgbClr val="FF3300"/>
                  </a:solidFill>
                  <a:latin typeface="Times New Roman" pitchFamily="18" charset="0"/>
                </a:rPr>
                <a:t>composite primary key</a:t>
              </a:r>
              <a:r>
                <a:rPr lang="en-US">
                  <a:solidFill>
                    <a:srgbClr val="FF3300"/>
                  </a:solidFill>
                  <a:latin typeface="Times New Roman" pitchFamily="18" charset="0"/>
                </a:rPr>
                <a:t> (uniquely identifies the order line)…individually they are </a:t>
              </a:r>
              <a:r>
                <a:rPr lang="en-US" i="1">
                  <a:solidFill>
                    <a:srgbClr val="FF3300"/>
                  </a:solidFill>
                  <a:latin typeface="Times New Roman" pitchFamily="18" charset="0"/>
                </a:rPr>
                <a:t>foreign keys</a:t>
              </a:r>
              <a:r>
                <a:rPr lang="en-US">
                  <a:solidFill>
                    <a:srgbClr val="FF3300"/>
                  </a:solidFill>
                  <a:latin typeface="Times New Roman" pitchFamily="18" charset="0"/>
                </a:rPr>
                <a:t> (implement M:N relationship between order and product)</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     </a:t>
            </a:r>
            <a:br>
              <a:rPr lang="en-US" smtClean="0"/>
            </a:br>
            <a:r>
              <a:rPr lang="en-US" smtClean="0"/>
              <a:t>      Integrity constraints</a:t>
            </a:r>
            <a:endParaRPr lang="en-US" dirty="0"/>
          </a:p>
        </p:txBody>
      </p:sp>
      <p:sp>
        <p:nvSpPr>
          <p:cNvPr id="19459" name="Rectangle 3"/>
          <p:cNvSpPr>
            <a:spLocks noGrp="1" noChangeArrowheads="1"/>
          </p:cNvSpPr>
          <p:nvPr>
            <p:ph idx="1"/>
          </p:nvPr>
        </p:nvSpPr>
        <p:spPr>
          <a:xfrm>
            <a:off x="304799" y="1262568"/>
            <a:ext cx="8539164" cy="1661993"/>
          </a:xfrm>
        </p:spPr>
        <p:txBody>
          <a:bodyPr/>
          <a:lstStyle/>
          <a:p>
            <a:pPr lvl="1"/>
            <a:r>
              <a:rPr lang="en-US" dirty="0" smtClean="0"/>
              <a:t>These help maintain the accuracy and integrity of the data in the database</a:t>
            </a:r>
          </a:p>
          <a:p>
            <a:pPr lvl="1"/>
            <a:r>
              <a:rPr lang="en-US" dirty="0" smtClean="0"/>
              <a:t>Domain Constraints - a domain is the set of allowable values for an attribute.</a:t>
            </a:r>
          </a:p>
          <a:p>
            <a:pPr lvl="1"/>
            <a:r>
              <a:rPr lang="en-US" dirty="0" smtClean="0"/>
              <a:t>Domain definition usually consists of 4 components: domain name, meaning, data type, size (or length), allowable values/allowable range (if applicable)</a:t>
            </a:r>
          </a:p>
          <a:p>
            <a:pPr lvl="1"/>
            <a:r>
              <a:rPr lang="en-US" dirty="0" smtClean="0"/>
              <a:t>Entity Integrity ensures that every relation has a primary key, and that all the data values for that primary key are valid. No primary key attribute may be null. </a:t>
            </a:r>
            <a:endParaRPr lang="en-US" dirty="0"/>
          </a:p>
        </p:txBody>
      </p:sp>
      <p:pic>
        <p:nvPicPr>
          <p:cNvPr id="19460" name="Picture 4" descr="MPj03866660000[1]"/>
          <p:cNvPicPr>
            <a:picLocks noChangeAspect="1" noChangeArrowheads="1"/>
          </p:cNvPicPr>
          <p:nvPr/>
        </p:nvPicPr>
        <p:blipFill>
          <a:blip r:embed="rId2" cstate="print"/>
          <a:srcRect/>
          <a:stretch>
            <a:fillRect/>
          </a:stretch>
        </p:blipFill>
        <p:spPr bwMode="auto">
          <a:xfrm>
            <a:off x="5443182" y="5008728"/>
            <a:ext cx="2743200" cy="1162050"/>
          </a:xfrm>
          <a:prstGeom prst="rect">
            <a:avLst/>
          </a:prstGeom>
          <a:noFill/>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ox(in)">
                                      <p:cBhvr>
                                        <p:cTn id="7" dur="1000"/>
                                        <p:tgtEl>
                                          <p:spTgt spid="19459">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box(in)">
                                      <p:cBhvr>
                                        <p:cTn id="10" dur="1000"/>
                                        <p:tgtEl>
                                          <p:spTgt spid="19459">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animEffect transition="in" filter="box(in)">
                                      <p:cBhvr>
                                        <p:cTn id="13" dur="1000"/>
                                        <p:tgtEl>
                                          <p:spTgt spid="19459">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9459">
                                            <p:txEl>
                                              <p:pRg st="3" end="3"/>
                                            </p:txEl>
                                          </p:spTgt>
                                        </p:tgtEl>
                                        <p:attrNameLst>
                                          <p:attrName>style.visibility</p:attrName>
                                        </p:attrNameLst>
                                      </p:cBhvr>
                                      <p:to>
                                        <p:strVal val="visible"/>
                                      </p:to>
                                    </p:set>
                                    <p:animEffect transition="in" filter="box(in)">
                                      <p:cBhvr>
                                        <p:cTn id="16" dur="10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smtClean="0"/>
              <a:t>Entity integrity</a:t>
            </a:r>
            <a:endParaRPr lang="en-GB" dirty="0"/>
          </a:p>
        </p:txBody>
      </p:sp>
      <p:sp>
        <p:nvSpPr>
          <p:cNvPr id="20483" name="Rectangle 3"/>
          <p:cNvSpPr>
            <a:spLocks noGrp="1" noChangeArrowheads="1"/>
          </p:cNvSpPr>
          <p:nvPr>
            <p:ph idx="1"/>
          </p:nvPr>
        </p:nvSpPr>
        <p:spPr>
          <a:xfrm>
            <a:off x="304799" y="1262568"/>
            <a:ext cx="8539164" cy="2215991"/>
          </a:xfrm>
        </p:spPr>
        <p:txBody>
          <a:bodyPr/>
          <a:lstStyle/>
          <a:p>
            <a:pPr lvl="1"/>
            <a:endParaRPr lang="en-US" dirty="0" smtClean="0"/>
          </a:p>
          <a:p>
            <a:pPr lvl="1"/>
            <a:r>
              <a:rPr lang="en-US" dirty="0" smtClean="0"/>
              <a:t>In some cases a particular attribute cannot be assigned a data value, e.g. when there is no applicable data value or the value is not known when other values are assigned</a:t>
            </a:r>
          </a:p>
          <a:p>
            <a:pPr lvl="1"/>
            <a:r>
              <a:rPr lang="en-US" dirty="0" smtClean="0"/>
              <a:t>In these situations we can assign a null value to an attribute (null signifies absence of a value)</a:t>
            </a:r>
          </a:p>
          <a:p>
            <a:pPr lvl="1"/>
            <a:r>
              <a:rPr lang="en-US" dirty="0" smtClean="0"/>
              <a:t>But still primary key values cannot be null – the entity integrity rule states that “no primary key attribute (or component of a primary key attribute) may be null</a:t>
            </a:r>
            <a:endParaRPr lang="en-GB" dirty="0"/>
          </a:p>
        </p:txBody>
      </p:sp>
      <p:pic>
        <p:nvPicPr>
          <p:cNvPr id="20484" name="Picture 4" descr="MPj03877750000[1]"/>
          <p:cNvPicPr>
            <a:picLocks noChangeAspect="1" noChangeArrowheads="1"/>
          </p:cNvPicPr>
          <p:nvPr/>
        </p:nvPicPr>
        <p:blipFill>
          <a:blip r:embed="rId2" cstate="print"/>
          <a:srcRect/>
          <a:stretch>
            <a:fillRect/>
          </a:stretch>
        </p:blipFill>
        <p:spPr bwMode="auto">
          <a:xfrm>
            <a:off x="4990530" y="5005317"/>
            <a:ext cx="2925170" cy="1531144"/>
          </a:xfrm>
          <a:prstGeom prst="rect">
            <a:avLst/>
          </a:prstGeom>
          <a:noFill/>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Integrity constraints</a:t>
            </a:r>
            <a:endParaRPr lang="en-US" dirty="0"/>
          </a:p>
        </p:txBody>
      </p:sp>
      <p:sp>
        <p:nvSpPr>
          <p:cNvPr id="21507" name="Rectangle 3"/>
          <p:cNvSpPr>
            <a:spLocks noGrp="1" noChangeArrowheads="1"/>
          </p:cNvSpPr>
          <p:nvPr>
            <p:ph idx="1"/>
          </p:nvPr>
        </p:nvSpPr>
        <p:spPr>
          <a:xfrm>
            <a:off x="304799" y="1262568"/>
            <a:ext cx="8539164" cy="1938992"/>
          </a:xfrm>
        </p:spPr>
        <p:txBody>
          <a:bodyPr/>
          <a:lstStyle/>
          <a:p>
            <a:pPr lvl="1"/>
            <a:r>
              <a:rPr lang="en-US" dirty="0" smtClean="0"/>
              <a:t>A Referential Integrity constraint is a rule that   maintains consistency among the rows of two relations – it states that any foreign key value (on the relation of the many side) MUST match a primary key value in the relation of the one side. (Or the foreign key can be null) </a:t>
            </a:r>
          </a:p>
          <a:p>
            <a:pPr lvl="1"/>
            <a:r>
              <a:rPr lang="en-US" dirty="0" smtClean="0"/>
              <a:t>In the following Fig., an arrow has been drawn from  each foreign key to its associated primary key. A referential integrity constraint must be defined for     each of these arrows in the schema</a:t>
            </a:r>
            <a:endParaRPr lang="en-US" dirty="0"/>
          </a:p>
        </p:txBody>
      </p:sp>
      <p:pic>
        <p:nvPicPr>
          <p:cNvPr id="21508" name="Picture 4" descr="MCj01976330000[1]"/>
          <p:cNvPicPr>
            <a:picLocks noChangeAspect="1" noChangeArrowheads="1"/>
          </p:cNvPicPr>
          <p:nvPr/>
        </p:nvPicPr>
        <p:blipFill>
          <a:blip r:embed="rId2" cstate="print"/>
          <a:srcRect/>
          <a:stretch>
            <a:fillRect/>
          </a:stretch>
        </p:blipFill>
        <p:spPr bwMode="auto">
          <a:xfrm>
            <a:off x="4738048" y="4650475"/>
            <a:ext cx="3303588" cy="1789113"/>
          </a:xfrm>
          <a:prstGeom prst="rect">
            <a:avLst/>
          </a:prstGeom>
          <a:noFill/>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3"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FIG5-5"/>
          <p:cNvPicPr>
            <a:picLocks noChangeAspect="1" noChangeArrowheads="1"/>
          </p:cNvPicPr>
          <p:nvPr/>
        </p:nvPicPr>
        <p:blipFill>
          <a:blip r:embed="rId2" cstate="print"/>
          <a:srcRect/>
          <a:stretch>
            <a:fillRect/>
          </a:stretch>
        </p:blipFill>
        <p:spPr bwMode="auto">
          <a:xfrm>
            <a:off x="259307" y="1132764"/>
            <a:ext cx="8584441" cy="4722127"/>
          </a:xfrm>
          <a:prstGeom prst="rect">
            <a:avLst/>
          </a:prstGeom>
          <a:noFill/>
        </p:spPr>
      </p:pic>
      <p:sp>
        <p:nvSpPr>
          <p:cNvPr id="22531" name="Text Box 3"/>
          <p:cNvSpPr txBox="1">
            <a:spLocks noChangeArrowheads="1"/>
          </p:cNvSpPr>
          <p:nvPr/>
        </p:nvSpPr>
        <p:spPr bwMode="auto">
          <a:xfrm>
            <a:off x="914400" y="0"/>
            <a:ext cx="8229600" cy="861774"/>
          </a:xfrm>
          <a:prstGeom prst="rect">
            <a:avLst/>
          </a:prstGeom>
          <a:noFill/>
          <a:ln w="9525">
            <a:noFill/>
            <a:miter lim="800000"/>
            <a:headEnd/>
            <a:tailEnd/>
          </a:ln>
          <a:effectLst/>
        </p:spPr>
        <p:txBody>
          <a:bodyPr>
            <a:spAutoFit/>
          </a:bodyPr>
          <a:lstStyle/>
          <a:p>
            <a:r>
              <a:rPr lang="en-US" sz="2400" dirty="0">
                <a:solidFill>
                  <a:schemeClr val="tx1"/>
                </a:solidFill>
              </a:rPr>
              <a:t> </a:t>
            </a:r>
          </a:p>
          <a:p>
            <a:r>
              <a:rPr lang="en-US" sz="2400" b="1" dirty="0">
                <a:solidFill>
                  <a:schemeClr val="tx1"/>
                </a:solidFill>
              </a:rPr>
              <a:t>Referential integrity constraints (Pine Valley Furniture)</a:t>
            </a:r>
          </a:p>
        </p:txBody>
      </p:sp>
      <p:sp>
        <p:nvSpPr>
          <p:cNvPr id="22532" name="Text Box 4"/>
          <p:cNvSpPr txBox="1">
            <a:spLocks noChangeArrowheads="1"/>
          </p:cNvSpPr>
          <p:nvPr/>
        </p:nvSpPr>
        <p:spPr bwMode="auto">
          <a:xfrm>
            <a:off x="5105400" y="2438400"/>
            <a:ext cx="2759075" cy="2473325"/>
          </a:xfrm>
          <a:prstGeom prst="rect">
            <a:avLst/>
          </a:prstGeom>
          <a:noFill/>
          <a:ln w="9525">
            <a:noFill/>
            <a:miter lim="800000"/>
            <a:headEnd/>
            <a:tailEnd/>
          </a:ln>
          <a:effectLst/>
        </p:spPr>
        <p:txBody>
          <a:bodyPr>
            <a:spAutoFit/>
          </a:bodyPr>
          <a:lstStyle/>
          <a:p>
            <a:pPr algn="ctr"/>
            <a:r>
              <a:rPr lang="en-US" sz="2600">
                <a:solidFill>
                  <a:srgbClr val="FF3300"/>
                </a:solidFill>
                <a:latin typeface="Times New Roman" pitchFamily="18" charset="0"/>
              </a:rPr>
              <a:t>Referential integrity constraints are drawn via arrows from dependent to parent table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blinds(horizontal)">
                                      <p:cBhvr>
                                        <p:cTn id="7"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smtClean="0"/>
              <a:t/>
            </a:r>
            <a:br>
              <a:rPr lang="en-GB" smtClean="0"/>
            </a:br>
            <a:r>
              <a:rPr lang="en-GB" smtClean="0"/>
              <a:t>Referential integrity </a:t>
            </a:r>
            <a:endParaRPr lang="en-GB" dirty="0"/>
          </a:p>
        </p:txBody>
      </p:sp>
      <p:sp>
        <p:nvSpPr>
          <p:cNvPr id="23555" name="Rectangle 3"/>
          <p:cNvSpPr>
            <a:spLocks noGrp="1" noChangeArrowheads="1"/>
          </p:cNvSpPr>
          <p:nvPr>
            <p:ph idx="1"/>
          </p:nvPr>
        </p:nvSpPr>
        <p:spPr>
          <a:xfrm>
            <a:off x="304799" y="1262568"/>
            <a:ext cx="8539164" cy="1661993"/>
          </a:xfrm>
        </p:spPr>
        <p:txBody>
          <a:bodyPr/>
          <a:lstStyle/>
          <a:p>
            <a:pPr lvl="1"/>
            <a:r>
              <a:rPr lang="en-GB" dirty="0" smtClean="0"/>
              <a:t>How do you know if a foreign key is allowed to be null?</a:t>
            </a:r>
          </a:p>
          <a:p>
            <a:pPr lvl="1"/>
            <a:r>
              <a:rPr lang="en-GB" dirty="0" smtClean="0"/>
              <a:t>In this example, as each ORDER must have a CUSTOMER the foreign key of </a:t>
            </a:r>
            <a:r>
              <a:rPr lang="en-GB" dirty="0" err="1" smtClean="0"/>
              <a:t>Customer_ID</a:t>
            </a:r>
            <a:r>
              <a:rPr lang="en-GB" dirty="0" smtClean="0"/>
              <a:t> cannot be null on the ORDER relation</a:t>
            </a:r>
          </a:p>
          <a:p>
            <a:pPr lvl="1"/>
            <a:r>
              <a:rPr lang="en-GB" dirty="0" smtClean="0"/>
              <a:t>Whether a foreign key can be null must be specified as a property of the foreign key attribute when the database is designed </a:t>
            </a:r>
          </a:p>
          <a:p>
            <a:pPr lvl="1"/>
            <a:endParaRPr lang="en-GB" dirty="0"/>
          </a:p>
        </p:txBody>
      </p:sp>
      <p:pic>
        <p:nvPicPr>
          <p:cNvPr id="23556" name="Picture 4" descr="MCBD19765_0000[1]"/>
          <p:cNvPicPr>
            <a:picLocks noChangeAspect="1" noChangeArrowheads="1"/>
          </p:cNvPicPr>
          <p:nvPr/>
        </p:nvPicPr>
        <p:blipFill>
          <a:blip r:embed="rId2" cstate="print"/>
          <a:srcRect/>
          <a:stretch>
            <a:fillRect/>
          </a:stretch>
        </p:blipFill>
        <p:spPr bwMode="auto">
          <a:xfrm>
            <a:off x="4999630" y="3855494"/>
            <a:ext cx="3584811" cy="1934491"/>
          </a:xfrm>
          <a:prstGeom prst="rect">
            <a:avLst/>
          </a:prstGeom>
          <a:noFill/>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smtClean="0"/>
              <a:t>Referential integrity</a:t>
            </a:r>
            <a:endParaRPr lang="en-GB" dirty="0"/>
          </a:p>
        </p:txBody>
      </p:sp>
      <p:sp>
        <p:nvSpPr>
          <p:cNvPr id="24579" name="Rectangle 3"/>
          <p:cNvSpPr>
            <a:spLocks noGrp="1" noChangeArrowheads="1"/>
          </p:cNvSpPr>
          <p:nvPr>
            <p:ph idx="1"/>
          </p:nvPr>
        </p:nvSpPr>
        <p:spPr/>
        <p:txBody>
          <a:bodyPr/>
          <a:lstStyle/>
          <a:p>
            <a:pPr lvl="1"/>
            <a:r>
              <a:rPr lang="en-US" smtClean="0"/>
              <a:t>Whether foreign key can be null can be complex to model, e.g. what happens to order data if we choose to delete a customer who has submitted orders? We may want to see sales even though we do not care about the customer anymore. 3 choices are possible:</a:t>
            </a:r>
          </a:p>
          <a:p>
            <a:pPr lvl="1"/>
            <a:r>
              <a:rPr lang="en-US" smtClean="0"/>
              <a:t>Restrict – don’t allow delete of  “parent” side if related rows exist in “dependent” side, i.e. prohibit deletion of the customer until all associated orders are first deleted</a:t>
            </a:r>
          </a:p>
          <a:p>
            <a:endParaRPr lang="en-GB"/>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Referential integrity</a:t>
            </a:r>
            <a:endParaRPr lang="en-GB"/>
          </a:p>
        </p:txBody>
      </p:sp>
      <p:sp>
        <p:nvSpPr>
          <p:cNvPr id="25603" name="Rectangle 3"/>
          <p:cNvSpPr>
            <a:spLocks noGrp="1" noChangeArrowheads="1"/>
          </p:cNvSpPr>
          <p:nvPr>
            <p:ph idx="1"/>
          </p:nvPr>
        </p:nvSpPr>
        <p:spPr/>
        <p:txBody>
          <a:bodyPr/>
          <a:lstStyle/>
          <a:p>
            <a:pPr lvl="1"/>
            <a:r>
              <a:rPr lang="en-US" smtClean="0"/>
              <a:t>Cascade – automatically delete “dependent” side rows that correspond with the “parent” side row to be deleted, i.e. delete the associated orders, in which case we lose not only the customer but also the sales history </a:t>
            </a:r>
          </a:p>
          <a:p>
            <a:pPr lvl="1"/>
            <a:r>
              <a:rPr lang="en-US" smtClean="0"/>
              <a:t>Set-to-Null – set the foreign key in the dependent side to null if deleting from the parent side - an exception that says although an order must have a customer_ID value when the order is created, Customer_ID can become null later if the associated customer is deleted </a:t>
            </a:r>
            <a:r>
              <a:rPr lang="en-US" smtClean="0">
                <a:sym typeface="Wingdings" pitchFamily="2" charset="2"/>
              </a:rPr>
              <a:t>[not allowed for weak entities]</a:t>
            </a:r>
            <a:endParaRPr lang="en-US" smtClean="0"/>
          </a:p>
          <a:p>
            <a:endParaRPr lang="en-GB"/>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smtClean="0"/>
              <a:t>Creating relational tables</a:t>
            </a:r>
            <a:endParaRPr lang="en-GB" dirty="0"/>
          </a:p>
        </p:txBody>
      </p:sp>
      <p:sp>
        <p:nvSpPr>
          <p:cNvPr id="27651" name="Rectangle 3"/>
          <p:cNvSpPr>
            <a:spLocks noGrp="1" noChangeArrowheads="1"/>
          </p:cNvSpPr>
          <p:nvPr>
            <p:ph idx="1"/>
          </p:nvPr>
        </p:nvSpPr>
        <p:spPr/>
        <p:txBody>
          <a:bodyPr/>
          <a:lstStyle/>
          <a:p>
            <a:pPr lvl="1"/>
            <a:r>
              <a:rPr lang="en-GB" dirty="0" smtClean="0"/>
              <a:t>These example tables are created using CREATE TABLE statements from SQL</a:t>
            </a:r>
          </a:p>
          <a:p>
            <a:pPr lvl="1"/>
            <a:r>
              <a:rPr lang="en-GB" dirty="0" smtClean="0"/>
              <a:t>In practice, they are usually created in the implementation phase later on in the development process</a:t>
            </a:r>
          </a:p>
          <a:p>
            <a:pPr lvl="1"/>
            <a:r>
              <a:rPr lang="en-GB" dirty="0" smtClean="0"/>
              <a:t>However, we create them here to explain some concepts</a:t>
            </a:r>
          </a:p>
          <a:p>
            <a:pPr lvl="1"/>
            <a:r>
              <a:rPr lang="en-GB" dirty="0" smtClean="0"/>
              <a:t>One table is created for each table shown in the relational schema (previous Fig.)</a:t>
            </a:r>
            <a:endParaRPr lang="en-GB"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
            </a:r>
            <a:br>
              <a:rPr lang="en-GB" smtClean="0"/>
            </a:br>
            <a:r>
              <a:rPr lang="en-GB" smtClean="0"/>
              <a:t>Relational keys</a:t>
            </a:r>
            <a:endParaRPr lang="en-GB" dirty="0"/>
          </a:p>
        </p:txBody>
      </p:sp>
      <p:sp>
        <p:nvSpPr>
          <p:cNvPr id="8195" name="Rectangle 3"/>
          <p:cNvSpPr>
            <a:spLocks noGrp="1" noChangeArrowheads="1"/>
          </p:cNvSpPr>
          <p:nvPr>
            <p:ph idx="1"/>
          </p:nvPr>
        </p:nvSpPr>
        <p:spPr>
          <a:xfrm>
            <a:off x="304799" y="1262568"/>
            <a:ext cx="8539164" cy="1938992"/>
          </a:xfrm>
        </p:spPr>
        <p:txBody>
          <a:bodyPr/>
          <a:lstStyle/>
          <a:p>
            <a:pPr lvl="1"/>
            <a:r>
              <a:rPr lang="en-GB" dirty="0" smtClean="0"/>
              <a:t>Must be able to store and retrieve a row of data in a relation, based on the data values stored in that row</a:t>
            </a:r>
          </a:p>
          <a:p>
            <a:pPr lvl="1"/>
            <a:r>
              <a:rPr lang="en-GB" dirty="0" smtClean="0"/>
              <a:t>A primary key is an attribute (or combination of attributes) that uniquely identifies each row in a relation.</a:t>
            </a:r>
          </a:p>
          <a:p>
            <a:pPr lvl="1"/>
            <a:r>
              <a:rPr lang="en-GB" dirty="0" smtClean="0"/>
              <a:t>The primary key in the EMPLOYEE1 relation is EMP_ID (this is why it is underlined) as in:</a:t>
            </a:r>
          </a:p>
          <a:p>
            <a:pPr lvl="1"/>
            <a:r>
              <a:rPr lang="en-US" dirty="0" smtClean="0"/>
              <a:t>EMPLOYEE1(</a:t>
            </a:r>
            <a:r>
              <a:rPr lang="en-US" dirty="0" err="1" smtClean="0"/>
              <a:t>Emp_ID,Name,Dept,Salary</a:t>
            </a:r>
            <a:r>
              <a:rPr lang="en-US" dirty="0" smtClean="0"/>
              <a:t>)</a:t>
            </a:r>
            <a:endParaRPr lang="en-GB" dirty="0"/>
          </a:p>
        </p:txBody>
      </p:sp>
      <p:pic>
        <p:nvPicPr>
          <p:cNvPr id="8196" name="Picture 4" descr="MPj03057360000[1]"/>
          <p:cNvPicPr>
            <a:picLocks noChangeAspect="1" noChangeArrowheads="1"/>
          </p:cNvPicPr>
          <p:nvPr/>
        </p:nvPicPr>
        <p:blipFill>
          <a:blip r:embed="rId2" cstate="print"/>
          <a:srcRect/>
          <a:stretch>
            <a:fillRect/>
          </a:stretch>
        </p:blipFill>
        <p:spPr bwMode="auto">
          <a:xfrm>
            <a:off x="5881688" y="5104262"/>
            <a:ext cx="2798288" cy="805220"/>
          </a:xfrm>
          <a:prstGeom prst="rect">
            <a:avLst/>
          </a:prstGeom>
          <a:noFill/>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smtClean="0"/>
              <a:t>     </a:t>
            </a:r>
            <a:br>
              <a:rPr lang="en-GB" smtClean="0"/>
            </a:br>
            <a:r>
              <a:rPr lang="en-GB" smtClean="0"/>
              <a:t>     Creating relational tables</a:t>
            </a:r>
            <a:endParaRPr lang="en-GB" dirty="0"/>
          </a:p>
        </p:txBody>
      </p:sp>
      <p:sp>
        <p:nvSpPr>
          <p:cNvPr id="28675" name="Rectangle 3"/>
          <p:cNvSpPr>
            <a:spLocks noGrp="1" noChangeArrowheads="1"/>
          </p:cNvSpPr>
          <p:nvPr>
            <p:ph idx="1"/>
          </p:nvPr>
        </p:nvSpPr>
        <p:spPr>
          <a:xfrm>
            <a:off x="304799" y="1262568"/>
            <a:ext cx="8539164" cy="2215991"/>
          </a:xfrm>
        </p:spPr>
        <p:txBody>
          <a:bodyPr/>
          <a:lstStyle/>
          <a:p>
            <a:pPr lvl="1"/>
            <a:r>
              <a:rPr lang="en-GB" dirty="0" smtClean="0"/>
              <a:t>Each attribute is defined, taking the data type and length from the domain definitions</a:t>
            </a:r>
          </a:p>
          <a:p>
            <a:pPr lvl="1"/>
            <a:r>
              <a:rPr lang="en-GB" dirty="0" smtClean="0"/>
              <a:t>For example, the attribute </a:t>
            </a:r>
            <a:r>
              <a:rPr lang="en-GB" dirty="0" err="1" smtClean="0"/>
              <a:t>Customer_Name</a:t>
            </a:r>
            <a:r>
              <a:rPr lang="en-GB" dirty="0" smtClean="0"/>
              <a:t> can be defined as a VARCHAR (variable character) type with length 25</a:t>
            </a:r>
          </a:p>
          <a:p>
            <a:pPr lvl="1"/>
            <a:r>
              <a:rPr lang="en-GB" dirty="0" smtClean="0"/>
              <a:t>By specifying NOT NULL, each attribute can be constrained from being assigned a null value</a:t>
            </a:r>
          </a:p>
          <a:p>
            <a:pPr lvl="1"/>
            <a:r>
              <a:rPr lang="en-GB" dirty="0" smtClean="0"/>
              <a:t>The primary key for each table is specified using the PRIMARY KEY clause at the end of each table definition</a:t>
            </a:r>
            <a:endParaRPr lang="en-GB" dirty="0"/>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Creating relational tables</a:t>
            </a:r>
            <a:endParaRPr lang="en-GB"/>
          </a:p>
        </p:txBody>
      </p:sp>
      <p:sp>
        <p:nvSpPr>
          <p:cNvPr id="29699" name="Rectangle 3"/>
          <p:cNvSpPr>
            <a:spLocks noGrp="1" noChangeArrowheads="1"/>
          </p:cNvSpPr>
          <p:nvPr>
            <p:ph idx="1"/>
          </p:nvPr>
        </p:nvSpPr>
        <p:spPr/>
        <p:txBody>
          <a:bodyPr/>
          <a:lstStyle/>
          <a:p>
            <a:r>
              <a:rPr lang="en-GB" smtClean="0"/>
              <a:t>CREATE TABLE CUSTOMER</a:t>
            </a:r>
          </a:p>
          <a:p>
            <a:r>
              <a:rPr lang="en-GB" smtClean="0"/>
              <a:t>	(CUSTOMER_ID 		VARCHAR(5)   NOT NULL</a:t>
            </a:r>
          </a:p>
          <a:p>
            <a:r>
              <a:rPr lang="en-GB" smtClean="0"/>
              <a:t>	CUSTOMER_NAME 	VARCHAR(25) NOT NULL</a:t>
            </a:r>
          </a:p>
          <a:p>
            <a:r>
              <a:rPr lang="en-GB" smtClean="0"/>
              <a:t>	Etc.</a:t>
            </a:r>
          </a:p>
          <a:p>
            <a:r>
              <a:rPr lang="en-GB" smtClean="0"/>
              <a:t>PRIMARY KEY (CUSTOMER_ID);</a:t>
            </a:r>
            <a:endParaRPr lang="en-GB"/>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smtClean="0"/>
              <a:t>Creating relational tables</a:t>
            </a:r>
            <a:endParaRPr lang="en-GB" dirty="0"/>
          </a:p>
        </p:txBody>
      </p:sp>
      <p:sp>
        <p:nvSpPr>
          <p:cNvPr id="30723" name="Rectangle 3"/>
          <p:cNvSpPr>
            <a:spLocks noGrp="1" noChangeArrowheads="1"/>
          </p:cNvSpPr>
          <p:nvPr>
            <p:ph idx="1"/>
          </p:nvPr>
        </p:nvSpPr>
        <p:spPr/>
        <p:txBody>
          <a:bodyPr/>
          <a:lstStyle/>
          <a:p>
            <a:r>
              <a:rPr lang="en-GB" smtClean="0"/>
              <a:t>CREATE TABLE ORDER</a:t>
            </a:r>
          </a:p>
          <a:p>
            <a:r>
              <a:rPr lang="en-GB" smtClean="0"/>
              <a:t>	(ORDER_ID 	CHAR(5) 		NOT NULL</a:t>
            </a:r>
          </a:p>
          <a:p>
            <a:r>
              <a:rPr lang="en-GB" smtClean="0"/>
              <a:t>	ORDER_DATE 	DATE NOT 		NOT NULL</a:t>
            </a:r>
          </a:p>
          <a:p>
            <a:r>
              <a:rPr lang="en-GB" smtClean="0"/>
              <a:t>	CUSTOMER_ID 	VARCHAR(5) 	NOT NULL</a:t>
            </a:r>
          </a:p>
          <a:p>
            <a:r>
              <a:rPr lang="en-GB" smtClean="0"/>
              <a:t>PRIMARY KEY (ORDER_ID)</a:t>
            </a:r>
          </a:p>
          <a:p>
            <a:r>
              <a:rPr lang="en-GB" smtClean="0"/>
              <a:t>FOREIGN KEY (CUSTOMER_ID) REFERENCES CUSTOMER(CUSTOMER_ID);</a:t>
            </a:r>
            <a:endParaRPr lang="en-GB"/>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smtClean="0"/>
              <a:t>Creating relational tables</a:t>
            </a:r>
            <a:endParaRPr lang="en-GB" dirty="0"/>
          </a:p>
        </p:txBody>
      </p:sp>
      <p:sp>
        <p:nvSpPr>
          <p:cNvPr id="31747" name="Rectangle 3"/>
          <p:cNvSpPr>
            <a:spLocks noGrp="1" noChangeArrowheads="1"/>
          </p:cNvSpPr>
          <p:nvPr>
            <p:ph idx="1"/>
          </p:nvPr>
        </p:nvSpPr>
        <p:spPr>
          <a:xfrm>
            <a:off x="304799" y="1262568"/>
            <a:ext cx="8539164" cy="2492990"/>
          </a:xfrm>
        </p:spPr>
        <p:txBody>
          <a:bodyPr/>
          <a:lstStyle/>
          <a:p>
            <a:pPr lvl="1"/>
            <a:r>
              <a:rPr lang="en-GB" dirty="0" smtClean="0"/>
              <a:t>Referential integrity constraints are easily defined using the graphical schema</a:t>
            </a:r>
          </a:p>
          <a:p>
            <a:pPr lvl="1"/>
            <a:r>
              <a:rPr lang="en-GB" dirty="0" smtClean="0"/>
              <a:t>An arrow originates from each foreign key and points to the related primary key in the associated relation</a:t>
            </a:r>
          </a:p>
          <a:p>
            <a:pPr lvl="1"/>
            <a:r>
              <a:rPr lang="en-GB" dirty="0" smtClean="0"/>
              <a:t>In SQL, a FOREIGN KEY REFERENCES statement corresponds to one of these arrows</a:t>
            </a:r>
          </a:p>
          <a:p>
            <a:pPr lvl="1"/>
            <a:r>
              <a:rPr lang="en-GB" dirty="0" smtClean="0"/>
              <a:t>The foreign key CUSTOMER_ID references the primary key of CUSTOMER, which is also CUSTOMER_ID</a:t>
            </a:r>
          </a:p>
          <a:p>
            <a:pPr lvl="1"/>
            <a:r>
              <a:rPr lang="en-GB" dirty="0" smtClean="0"/>
              <a:t>Although here the foreign and primary keys have the same name, this need not be the case – but the foreign and primary keys must be from the same domain</a:t>
            </a:r>
            <a:endParaRPr lang="en-GB" dirty="0"/>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smtClean="0"/>
              <a:t>  Creating relational tables</a:t>
            </a:r>
            <a:endParaRPr lang="en-GB" dirty="0"/>
          </a:p>
        </p:txBody>
      </p:sp>
      <p:sp>
        <p:nvSpPr>
          <p:cNvPr id="32771" name="Rectangle 3"/>
          <p:cNvSpPr>
            <a:spLocks noGrp="1" noChangeArrowheads="1"/>
          </p:cNvSpPr>
          <p:nvPr>
            <p:ph idx="1"/>
          </p:nvPr>
        </p:nvSpPr>
        <p:spPr/>
        <p:txBody>
          <a:bodyPr/>
          <a:lstStyle/>
          <a:p>
            <a:r>
              <a:rPr lang="en-GB" dirty="0" smtClean="0"/>
              <a:t>The ORDER_LINE table illustrates how to specify a primary key when that key is a composite attribute of two foreign keys:</a:t>
            </a:r>
          </a:p>
          <a:p>
            <a:r>
              <a:rPr lang="en-GB" dirty="0" smtClean="0"/>
              <a:t>CREATE TABLE ORDER_LINE</a:t>
            </a:r>
          </a:p>
          <a:p>
            <a:r>
              <a:rPr lang="en-GB" dirty="0" smtClean="0"/>
              <a:t>	(ORDER_ID 	CHAR(5) 		NOT NULL</a:t>
            </a:r>
          </a:p>
          <a:p>
            <a:r>
              <a:rPr lang="en-GB" dirty="0" smtClean="0"/>
              <a:t>	PRODUCT_ID 	CHAR(5) 	NOT NULL</a:t>
            </a:r>
          </a:p>
          <a:p>
            <a:r>
              <a:rPr lang="en-GB" dirty="0" smtClean="0"/>
              <a:t>	QUANTITY 	INT 			NOT NULL</a:t>
            </a:r>
          </a:p>
          <a:p>
            <a:r>
              <a:rPr lang="en-GB" dirty="0" smtClean="0"/>
              <a:t>PRIMARY KEY(ORDER_ID, PRODUCT_ID)</a:t>
            </a:r>
          </a:p>
          <a:p>
            <a:r>
              <a:rPr lang="en-GB" dirty="0" smtClean="0"/>
              <a:t>FOREIGN KEY (ORDER_ID) REFERENCES ORDER(ORDER_ID)</a:t>
            </a:r>
          </a:p>
          <a:p>
            <a:r>
              <a:rPr lang="en-GB" dirty="0" smtClean="0"/>
              <a:t>FOREIGN KEY (PRODUCT_ID) REFERENCES PRODUCT(PRODUCT_ID);</a:t>
            </a:r>
          </a:p>
          <a:p>
            <a:endParaRPr lang="en-GB" dirty="0" smtClean="0"/>
          </a:p>
          <a:p>
            <a:endParaRPr lang="en-GB" dirty="0" smtClean="0"/>
          </a:p>
          <a:p>
            <a:endParaRPr lang="en-GB" dirty="0"/>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A One-to-One Relationship Example</a:t>
            </a:r>
            <a:endParaRPr lang="en-US"/>
          </a:p>
        </p:txBody>
      </p:sp>
      <p:grpSp>
        <p:nvGrpSpPr>
          <p:cNvPr id="2" name="Group 3"/>
          <p:cNvGrpSpPr>
            <a:grpSpLocks/>
          </p:cNvGrpSpPr>
          <p:nvPr/>
        </p:nvGrpSpPr>
        <p:grpSpPr bwMode="auto">
          <a:xfrm>
            <a:off x="1371600" y="2971800"/>
            <a:ext cx="6400800" cy="1295400"/>
            <a:chOff x="768" y="2688"/>
            <a:chExt cx="4032" cy="816"/>
          </a:xfrm>
        </p:grpSpPr>
        <p:sp>
          <p:nvSpPr>
            <p:cNvPr id="33796" name="Rectangle 4"/>
            <p:cNvSpPr>
              <a:spLocks noChangeArrowheads="1"/>
            </p:cNvSpPr>
            <p:nvPr/>
          </p:nvSpPr>
          <p:spPr bwMode="auto">
            <a:xfrm>
              <a:off x="768" y="2688"/>
              <a:ext cx="1152" cy="816"/>
            </a:xfrm>
            <a:prstGeom prst="rect">
              <a:avLst/>
            </a:prstGeom>
            <a:solidFill>
              <a:srgbClr val="9966FF"/>
            </a:solidFill>
            <a:ln w="9525">
              <a:solidFill>
                <a:schemeClr val="tx1"/>
              </a:solidFill>
              <a:miter lim="800000"/>
              <a:headEnd/>
              <a:tailEnd/>
            </a:ln>
            <a:effectLst/>
          </p:spPr>
          <p:txBody>
            <a:bodyPr wrap="none" anchor="ctr"/>
            <a:lstStyle/>
            <a:p>
              <a:pPr algn="ctr" eaLnBrk="1" hangingPunct="1"/>
              <a:r>
                <a:rPr lang="en-US" sz="2400">
                  <a:solidFill>
                    <a:schemeClr val="tx1"/>
                  </a:solidFill>
                  <a:latin typeface="Times New Roman" pitchFamily="18" charset="0"/>
                </a:rPr>
                <a:t>LOCKER</a:t>
              </a:r>
            </a:p>
          </p:txBody>
        </p:sp>
        <p:sp>
          <p:nvSpPr>
            <p:cNvPr id="33797" name="Rectangle 5"/>
            <p:cNvSpPr>
              <a:spLocks noChangeArrowheads="1"/>
            </p:cNvSpPr>
            <p:nvPr/>
          </p:nvSpPr>
          <p:spPr bwMode="auto">
            <a:xfrm>
              <a:off x="3648" y="2688"/>
              <a:ext cx="1152" cy="816"/>
            </a:xfrm>
            <a:prstGeom prst="rect">
              <a:avLst/>
            </a:prstGeom>
            <a:solidFill>
              <a:srgbClr val="9966FF"/>
            </a:solidFill>
            <a:ln w="9525">
              <a:solidFill>
                <a:schemeClr val="tx1"/>
              </a:solidFill>
              <a:miter lim="800000"/>
              <a:headEnd/>
              <a:tailEnd/>
            </a:ln>
            <a:effectLst/>
          </p:spPr>
          <p:txBody>
            <a:bodyPr wrap="none" anchor="ctr"/>
            <a:lstStyle/>
            <a:p>
              <a:pPr algn="ctr" eaLnBrk="1" hangingPunct="1"/>
              <a:r>
                <a:rPr lang="en-US" sz="2400">
                  <a:solidFill>
                    <a:schemeClr val="tx1"/>
                  </a:solidFill>
                  <a:latin typeface="Times New Roman" pitchFamily="18" charset="0"/>
                </a:rPr>
                <a:t>EMPLOYEE</a:t>
              </a:r>
            </a:p>
          </p:txBody>
        </p:sp>
        <p:sp>
          <p:nvSpPr>
            <p:cNvPr id="33798" name="AutoShape 6"/>
            <p:cNvSpPr>
              <a:spLocks noChangeArrowheads="1"/>
            </p:cNvSpPr>
            <p:nvPr/>
          </p:nvSpPr>
          <p:spPr bwMode="auto">
            <a:xfrm>
              <a:off x="2592" y="2880"/>
              <a:ext cx="384" cy="432"/>
            </a:xfrm>
            <a:prstGeom prst="diamond">
              <a:avLst/>
            </a:prstGeom>
            <a:solidFill>
              <a:srgbClr val="9966FF"/>
            </a:solidFill>
            <a:ln w="9525">
              <a:solidFill>
                <a:schemeClr val="tx1"/>
              </a:solidFill>
              <a:miter lim="800000"/>
              <a:headEnd/>
              <a:tailEnd/>
            </a:ln>
            <a:effectLst/>
          </p:spPr>
          <p:txBody>
            <a:bodyPr wrap="none" anchor="ctr"/>
            <a:lstStyle/>
            <a:p>
              <a:pPr algn="ctr" eaLnBrk="1" hangingPunct="1"/>
              <a:r>
                <a:rPr lang="en-US" sz="2400">
                  <a:solidFill>
                    <a:schemeClr val="tx1"/>
                  </a:solidFill>
                  <a:latin typeface="Times New Roman" pitchFamily="18" charset="0"/>
                </a:rPr>
                <a:t>1:1</a:t>
              </a:r>
            </a:p>
          </p:txBody>
        </p:sp>
        <p:cxnSp>
          <p:nvCxnSpPr>
            <p:cNvPr id="33799" name="AutoShape 7"/>
            <p:cNvCxnSpPr>
              <a:cxnSpLocks noChangeShapeType="1"/>
              <a:stCxn id="33796" idx="3"/>
              <a:endCxn id="33798" idx="1"/>
            </p:cNvCxnSpPr>
            <p:nvPr/>
          </p:nvCxnSpPr>
          <p:spPr bwMode="auto">
            <a:xfrm>
              <a:off x="1920" y="3096"/>
              <a:ext cx="672" cy="0"/>
            </a:xfrm>
            <a:prstGeom prst="straightConnector1">
              <a:avLst/>
            </a:prstGeom>
            <a:noFill/>
            <a:ln w="9525">
              <a:solidFill>
                <a:schemeClr val="tx1"/>
              </a:solidFill>
              <a:round/>
              <a:headEnd/>
              <a:tailEnd/>
            </a:ln>
            <a:effectLst/>
          </p:spPr>
        </p:cxnSp>
        <p:cxnSp>
          <p:nvCxnSpPr>
            <p:cNvPr id="33800" name="AutoShape 8"/>
            <p:cNvCxnSpPr>
              <a:cxnSpLocks noChangeShapeType="1"/>
              <a:stCxn id="33798" idx="3"/>
              <a:endCxn id="33797" idx="1"/>
            </p:cNvCxnSpPr>
            <p:nvPr/>
          </p:nvCxnSpPr>
          <p:spPr bwMode="auto">
            <a:xfrm>
              <a:off x="2976" y="3096"/>
              <a:ext cx="672" cy="0"/>
            </a:xfrm>
            <a:prstGeom prst="straightConnector1">
              <a:avLst/>
            </a:prstGeom>
            <a:noFill/>
            <a:ln w="9525">
              <a:solidFill>
                <a:schemeClr val="tx1"/>
              </a:solidFill>
              <a:round/>
              <a:headEnd/>
              <a:tailEnd/>
            </a:ln>
            <a:effectLst/>
          </p:spPr>
        </p:cxnSp>
      </p:gr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One Representation of a One-to-One Relationship</a:t>
            </a:r>
            <a:endParaRPr lang="en-US" dirty="0"/>
          </a:p>
        </p:txBody>
      </p:sp>
      <p:grpSp>
        <p:nvGrpSpPr>
          <p:cNvPr id="2" name="Group 3"/>
          <p:cNvGrpSpPr>
            <a:grpSpLocks/>
          </p:cNvGrpSpPr>
          <p:nvPr/>
        </p:nvGrpSpPr>
        <p:grpSpPr bwMode="auto">
          <a:xfrm>
            <a:off x="609600" y="2133600"/>
            <a:ext cx="8001000" cy="3022600"/>
            <a:chOff x="384" y="1344"/>
            <a:chExt cx="5040" cy="1904"/>
          </a:xfrm>
        </p:grpSpPr>
        <p:sp>
          <p:nvSpPr>
            <p:cNvPr id="34820" name="Rectangle 4"/>
            <p:cNvSpPr>
              <a:spLocks noChangeArrowheads="1"/>
            </p:cNvSpPr>
            <p:nvPr/>
          </p:nvSpPr>
          <p:spPr bwMode="auto">
            <a:xfrm>
              <a:off x="384" y="2296"/>
              <a:ext cx="1440"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LockerDesc</a:t>
              </a:r>
            </a:p>
          </p:txBody>
        </p:sp>
        <p:sp>
          <p:nvSpPr>
            <p:cNvPr id="34821" name="Rectangle 5"/>
            <p:cNvSpPr>
              <a:spLocks noChangeArrowheads="1"/>
            </p:cNvSpPr>
            <p:nvPr/>
          </p:nvSpPr>
          <p:spPr bwMode="auto">
            <a:xfrm>
              <a:off x="384" y="2772"/>
              <a:ext cx="1440"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Location</a:t>
              </a:r>
            </a:p>
          </p:txBody>
        </p:sp>
        <p:sp>
          <p:nvSpPr>
            <p:cNvPr id="34822" name="Rectangle 6"/>
            <p:cNvSpPr>
              <a:spLocks noChangeArrowheads="1"/>
            </p:cNvSpPr>
            <p:nvPr/>
          </p:nvSpPr>
          <p:spPr bwMode="auto">
            <a:xfrm>
              <a:off x="384" y="1820"/>
              <a:ext cx="1440" cy="476"/>
            </a:xfrm>
            <a:prstGeom prst="rect">
              <a:avLst/>
            </a:prstGeom>
            <a:noFill/>
            <a:ln w="9525">
              <a:noFill/>
              <a:miter lim="800000"/>
              <a:headEnd/>
              <a:tailEnd/>
            </a:ln>
            <a:effectLst/>
          </p:spPr>
          <p:txBody>
            <a:bodyPr/>
            <a:lstStyle/>
            <a:p>
              <a:pPr eaLnBrk="1" hangingPunct="1">
                <a:spcBef>
                  <a:spcPct val="20000"/>
                </a:spcBef>
              </a:pPr>
              <a:r>
                <a:rPr lang="en-US" sz="2800" dirty="0" err="1">
                  <a:solidFill>
                    <a:schemeClr val="tx1"/>
                  </a:solidFill>
                  <a:latin typeface="Times New Roman" pitchFamily="18" charset="0"/>
                </a:rPr>
                <a:t>LockerID</a:t>
              </a:r>
              <a:endParaRPr lang="en-US" sz="2800" dirty="0">
                <a:solidFill>
                  <a:schemeClr val="tx1"/>
                </a:solidFill>
                <a:latin typeface="Times New Roman" pitchFamily="18" charset="0"/>
              </a:endParaRPr>
            </a:p>
          </p:txBody>
        </p:sp>
        <p:sp>
          <p:nvSpPr>
            <p:cNvPr id="34823" name="Rectangle 7"/>
            <p:cNvSpPr>
              <a:spLocks noChangeArrowheads="1"/>
            </p:cNvSpPr>
            <p:nvPr/>
          </p:nvSpPr>
          <p:spPr bwMode="auto">
            <a:xfrm>
              <a:off x="384" y="1344"/>
              <a:ext cx="1440" cy="476"/>
            </a:xfrm>
            <a:prstGeom prst="rect">
              <a:avLst/>
            </a:prstGeom>
            <a:solidFill>
              <a:srgbClr val="9900CC"/>
            </a:solidFill>
            <a:ln w="9525">
              <a:noFill/>
              <a:miter lim="800000"/>
              <a:headEnd/>
              <a:tailEnd/>
            </a:ln>
            <a:effectLst/>
          </p:spPr>
          <p:txBody>
            <a:bodyPr/>
            <a:lstStyle/>
            <a:p>
              <a:pPr eaLnBrk="1" hangingPunct="1">
                <a:spcBef>
                  <a:spcPct val="20000"/>
                </a:spcBef>
              </a:pPr>
              <a:r>
                <a:rPr lang="en-US" sz="2800" dirty="0">
                  <a:solidFill>
                    <a:schemeClr val="tx1"/>
                  </a:solidFill>
                  <a:latin typeface="Times New Roman" pitchFamily="18" charset="0"/>
                </a:rPr>
                <a:t>Locker</a:t>
              </a:r>
            </a:p>
          </p:txBody>
        </p:sp>
        <p:sp>
          <p:nvSpPr>
            <p:cNvPr id="34824" name="Line 8"/>
            <p:cNvSpPr>
              <a:spLocks noChangeShapeType="1"/>
            </p:cNvSpPr>
            <p:nvPr/>
          </p:nvSpPr>
          <p:spPr bwMode="auto">
            <a:xfrm>
              <a:off x="384" y="1344"/>
              <a:ext cx="1440"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4825" name="Line 9"/>
            <p:cNvSpPr>
              <a:spLocks noChangeShapeType="1"/>
            </p:cNvSpPr>
            <p:nvPr/>
          </p:nvSpPr>
          <p:spPr bwMode="auto">
            <a:xfrm>
              <a:off x="384" y="1820"/>
              <a:ext cx="1440"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4826" name="Line 10"/>
            <p:cNvSpPr>
              <a:spLocks noChangeShapeType="1"/>
            </p:cNvSpPr>
            <p:nvPr/>
          </p:nvSpPr>
          <p:spPr bwMode="auto">
            <a:xfrm>
              <a:off x="384" y="2296"/>
              <a:ext cx="1440"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4827" name="Line 11"/>
            <p:cNvSpPr>
              <a:spLocks noChangeShapeType="1"/>
            </p:cNvSpPr>
            <p:nvPr/>
          </p:nvSpPr>
          <p:spPr bwMode="auto">
            <a:xfrm>
              <a:off x="384" y="3248"/>
              <a:ext cx="1440"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4828" name="Line 12"/>
            <p:cNvSpPr>
              <a:spLocks noChangeShapeType="1"/>
            </p:cNvSpPr>
            <p:nvPr/>
          </p:nvSpPr>
          <p:spPr bwMode="auto">
            <a:xfrm>
              <a:off x="384" y="1344"/>
              <a:ext cx="0" cy="1904"/>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4829" name="Line 13"/>
            <p:cNvSpPr>
              <a:spLocks noChangeShapeType="1"/>
            </p:cNvSpPr>
            <p:nvPr/>
          </p:nvSpPr>
          <p:spPr bwMode="auto">
            <a:xfrm>
              <a:off x="1824" y="1344"/>
              <a:ext cx="0" cy="1904"/>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4830" name="Line 14"/>
            <p:cNvSpPr>
              <a:spLocks noChangeShapeType="1"/>
            </p:cNvSpPr>
            <p:nvPr/>
          </p:nvSpPr>
          <p:spPr bwMode="auto">
            <a:xfrm>
              <a:off x="384" y="2772"/>
              <a:ext cx="1440"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4831" name="Rectangle 15"/>
            <p:cNvSpPr>
              <a:spLocks noChangeArrowheads="1"/>
            </p:cNvSpPr>
            <p:nvPr/>
          </p:nvSpPr>
          <p:spPr bwMode="auto">
            <a:xfrm>
              <a:off x="4128" y="2296"/>
              <a:ext cx="1296" cy="440"/>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LockerID</a:t>
              </a:r>
            </a:p>
          </p:txBody>
        </p:sp>
        <p:sp>
          <p:nvSpPr>
            <p:cNvPr id="34832" name="Rectangle 16"/>
            <p:cNvSpPr>
              <a:spLocks noChangeArrowheads="1"/>
            </p:cNvSpPr>
            <p:nvPr/>
          </p:nvSpPr>
          <p:spPr bwMode="auto">
            <a:xfrm>
              <a:off x="4128" y="2736"/>
              <a:ext cx="1296" cy="440"/>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EmpName</a:t>
              </a:r>
            </a:p>
          </p:txBody>
        </p:sp>
        <p:sp>
          <p:nvSpPr>
            <p:cNvPr id="34833" name="Rectangle 17"/>
            <p:cNvSpPr>
              <a:spLocks noChangeArrowheads="1"/>
            </p:cNvSpPr>
            <p:nvPr/>
          </p:nvSpPr>
          <p:spPr bwMode="auto">
            <a:xfrm>
              <a:off x="4128" y="1820"/>
              <a:ext cx="1296"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EmpID</a:t>
              </a:r>
            </a:p>
          </p:txBody>
        </p:sp>
        <p:sp>
          <p:nvSpPr>
            <p:cNvPr id="34834" name="Rectangle 18"/>
            <p:cNvSpPr>
              <a:spLocks noChangeArrowheads="1"/>
            </p:cNvSpPr>
            <p:nvPr/>
          </p:nvSpPr>
          <p:spPr bwMode="auto">
            <a:xfrm>
              <a:off x="4128" y="1344"/>
              <a:ext cx="1296" cy="476"/>
            </a:xfrm>
            <a:prstGeom prst="rect">
              <a:avLst/>
            </a:prstGeom>
            <a:solidFill>
              <a:srgbClr val="9900CC"/>
            </a:solid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Employee</a:t>
              </a:r>
            </a:p>
          </p:txBody>
        </p:sp>
        <p:sp>
          <p:nvSpPr>
            <p:cNvPr id="34835" name="Line 19"/>
            <p:cNvSpPr>
              <a:spLocks noChangeShapeType="1"/>
            </p:cNvSpPr>
            <p:nvPr/>
          </p:nvSpPr>
          <p:spPr bwMode="auto">
            <a:xfrm>
              <a:off x="4128" y="1344"/>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4836" name="Line 20"/>
            <p:cNvSpPr>
              <a:spLocks noChangeShapeType="1"/>
            </p:cNvSpPr>
            <p:nvPr/>
          </p:nvSpPr>
          <p:spPr bwMode="auto">
            <a:xfrm>
              <a:off x="4128" y="1820"/>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4837" name="Line 21"/>
            <p:cNvSpPr>
              <a:spLocks noChangeShapeType="1"/>
            </p:cNvSpPr>
            <p:nvPr/>
          </p:nvSpPr>
          <p:spPr bwMode="auto">
            <a:xfrm>
              <a:off x="4128" y="2296"/>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4838" name="Line 22"/>
            <p:cNvSpPr>
              <a:spLocks noChangeShapeType="1"/>
            </p:cNvSpPr>
            <p:nvPr/>
          </p:nvSpPr>
          <p:spPr bwMode="auto">
            <a:xfrm>
              <a:off x="4128" y="3176"/>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4839" name="Line 23"/>
            <p:cNvSpPr>
              <a:spLocks noChangeShapeType="1"/>
            </p:cNvSpPr>
            <p:nvPr/>
          </p:nvSpPr>
          <p:spPr bwMode="auto">
            <a:xfrm>
              <a:off x="4128" y="1344"/>
              <a:ext cx="0" cy="183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4840" name="Line 24"/>
            <p:cNvSpPr>
              <a:spLocks noChangeShapeType="1"/>
            </p:cNvSpPr>
            <p:nvPr/>
          </p:nvSpPr>
          <p:spPr bwMode="auto">
            <a:xfrm>
              <a:off x="5424" y="1344"/>
              <a:ext cx="0" cy="183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4841" name="Line 25"/>
            <p:cNvSpPr>
              <a:spLocks noChangeShapeType="1"/>
            </p:cNvSpPr>
            <p:nvPr/>
          </p:nvSpPr>
          <p:spPr bwMode="auto">
            <a:xfrm>
              <a:off x="4128" y="2736"/>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4842" name="Line 26"/>
            <p:cNvSpPr>
              <a:spLocks noChangeShapeType="1"/>
            </p:cNvSpPr>
            <p:nvPr/>
          </p:nvSpPr>
          <p:spPr bwMode="auto">
            <a:xfrm>
              <a:off x="1872" y="2064"/>
              <a:ext cx="2112" cy="384"/>
            </a:xfrm>
            <a:prstGeom prst="line">
              <a:avLst/>
            </a:prstGeom>
            <a:noFill/>
            <a:ln w="76200">
              <a:solidFill>
                <a:srgbClr val="9966FF"/>
              </a:solidFill>
              <a:round/>
              <a:headEnd/>
              <a:tailEnd type="triangle" w="med" len="med"/>
            </a:ln>
            <a:effectLst/>
          </p:spPr>
          <p:txBody>
            <a:bodyPr/>
            <a:lstStyle/>
            <a:p>
              <a:endParaRPr lang="en-US">
                <a:solidFill>
                  <a:schemeClr val="tx1"/>
                </a:solidFill>
              </a:endParaRPr>
            </a:p>
          </p:txBody>
        </p:sp>
        <p:sp>
          <p:nvSpPr>
            <p:cNvPr id="34843" name="Text Box 27"/>
            <p:cNvSpPr txBox="1">
              <a:spLocks noChangeArrowheads="1"/>
            </p:cNvSpPr>
            <p:nvPr/>
          </p:nvSpPr>
          <p:spPr bwMode="auto">
            <a:xfrm>
              <a:off x="2832" y="2400"/>
              <a:ext cx="1344" cy="252"/>
            </a:xfrm>
            <a:prstGeom prst="rect">
              <a:avLst/>
            </a:prstGeom>
            <a:noFill/>
            <a:ln w="12700">
              <a:solidFill>
                <a:srgbClr val="9900CC"/>
              </a:solidFill>
              <a:miter lim="800000"/>
              <a:headEnd/>
              <a:tailEnd/>
            </a:ln>
            <a:effectLst/>
          </p:spPr>
          <p:txBody>
            <a:bodyPr>
              <a:spAutoFit/>
            </a:bodyPr>
            <a:lstStyle/>
            <a:p>
              <a:pPr algn="ctr" eaLnBrk="1" hangingPunct="1"/>
              <a:r>
                <a:rPr lang="en-US" sz="2400" dirty="0">
                  <a:solidFill>
                    <a:schemeClr val="tx1"/>
                  </a:solidFill>
                  <a:latin typeface="Arial Rounded MT Bold" pitchFamily="34" charset="0"/>
                </a:rPr>
                <a:t>Foreign Key</a:t>
              </a:r>
            </a:p>
          </p:txBody>
        </p:sp>
        <p:sp>
          <p:nvSpPr>
            <p:cNvPr id="34844" name="Text Box 28"/>
            <p:cNvSpPr txBox="1">
              <a:spLocks noChangeArrowheads="1"/>
            </p:cNvSpPr>
            <p:nvPr/>
          </p:nvSpPr>
          <p:spPr bwMode="auto">
            <a:xfrm>
              <a:off x="1776" y="1864"/>
              <a:ext cx="1344" cy="252"/>
            </a:xfrm>
            <a:prstGeom prst="rect">
              <a:avLst/>
            </a:prstGeom>
            <a:noFill/>
            <a:ln w="12700">
              <a:solidFill>
                <a:srgbClr val="9900CC"/>
              </a:solidFill>
              <a:miter lim="800000"/>
              <a:headEnd/>
              <a:tailEnd/>
            </a:ln>
            <a:effectLst/>
          </p:spPr>
          <p:txBody>
            <a:bodyPr>
              <a:spAutoFit/>
            </a:bodyPr>
            <a:lstStyle/>
            <a:p>
              <a:pPr algn="ctr" eaLnBrk="1" hangingPunct="1"/>
              <a:r>
                <a:rPr lang="en-US" sz="2400" dirty="0">
                  <a:solidFill>
                    <a:schemeClr val="tx1"/>
                  </a:solidFill>
                  <a:latin typeface="Arial Rounded MT Bold" pitchFamily="34" charset="0"/>
                </a:rPr>
                <a:t>Primary Key</a:t>
              </a:r>
            </a:p>
          </p:txBody>
        </p:sp>
      </p:gr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Another Representation of a One-to-One Relationship</a:t>
            </a:r>
            <a:endParaRPr lang="en-US" dirty="0"/>
          </a:p>
        </p:txBody>
      </p:sp>
      <p:grpSp>
        <p:nvGrpSpPr>
          <p:cNvPr id="2" name="Group 3"/>
          <p:cNvGrpSpPr>
            <a:grpSpLocks/>
          </p:cNvGrpSpPr>
          <p:nvPr/>
        </p:nvGrpSpPr>
        <p:grpSpPr bwMode="auto">
          <a:xfrm>
            <a:off x="609600" y="2133600"/>
            <a:ext cx="8001000" cy="3778250"/>
            <a:chOff x="384" y="1344"/>
            <a:chExt cx="5040" cy="2380"/>
          </a:xfrm>
        </p:grpSpPr>
        <p:sp>
          <p:nvSpPr>
            <p:cNvPr id="35844" name="Rectangle 4"/>
            <p:cNvSpPr>
              <a:spLocks noChangeArrowheads="1"/>
            </p:cNvSpPr>
            <p:nvPr/>
          </p:nvSpPr>
          <p:spPr bwMode="auto">
            <a:xfrm>
              <a:off x="384" y="2296"/>
              <a:ext cx="1440"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EmpID</a:t>
              </a:r>
            </a:p>
          </p:txBody>
        </p:sp>
        <p:sp>
          <p:nvSpPr>
            <p:cNvPr id="35845" name="Rectangle 5"/>
            <p:cNvSpPr>
              <a:spLocks noChangeArrowheads="1"/>
            </p:cNvSpPr>
            <p:nvPr/>
          </p:nvSpPr>
          <p:spPr bwMode="auto">
            <a:xfrm>
              <a:off x="384" y="2772"/>
              <a:ext cx="1440"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LockerDesc</a:t>
              </a:r>
            </a:p>
          </p:txBody>
        </p:sp>
        <p:sp>
          <p:nvSpPr>
            <p:cNvPr id="35846" name="Rectangle 6"/>
            <p:cNvSpPr>
              <a:spLocks noChangeArrowheads="1"/>
            </p:cNvSpPr>
            <p:nvPr/>
          </p:nvSpPr>
          <p:spPr bwMode="auto">
            <a:xfrm>
              <a:off x="384" y="3248"/>
              <a:ext cx="1440"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Location</a:t>
              </a:r>
            </a:p>
          </p:txBody>
        </p:sp>
        <p:sp>
          <p:nvSpPr>
            <p:cNvPr id="35847" name="Rectangle 7"/>
            <p:cNvSpPr>
              <a:spLocks noChangeArrowheads="1"/>
            </p:cNvSpPr>
            <p:nvPr/>
          </p:nvSpPr>
          <p:spPr bwMode="auto">
            <a:xfrm>
              <a:off x="384" y="1820"/>
              <a:ext cx="1440"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LockerID</a:t>
              </a:r>
            </a:p>
          </p:txBody>
        </p:sp>
        <p:sp>
          <p:nvSpPr>
            <p:cNvPr id="35848" name="Rectangle 8"/>
            <p:cNvSpPr>
              <a:spLocks noChangeArrowheads="1"/>
            </p:cNvSpPr>
            <p:nvPr/>
          </p:nvSpPr>
          <p:spPr bwMode="auto">
            <a:xfrm>
              <a:off x="384" y="1344"/>
              <a:ext cx="1440" cy="476"/>
            </a:xfrm>
            <a:prstGeom prst="rect">
              <a:avLst/>
            </a:prstGeom>
            <a:solidFill>
              <a:srgbClr val="9900CC"/>
            </a:solid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Locker</a:t>
              </a:r>
            </a:p>
          </p:txBody>
        </p:sp>
        <p:sp>
          <p:nvSpPr>
            <p:cNvPr id="35849" name="Line 9"/>
            <p:cNvSpPr>
              <a:spLocks noChangeShapeType="1"/>
            </p:cNvSpPr>
            <p:nvPr/>
          </p:nvSpPr>
          <p:spPr bwMode="auto">
            <a:xfrm>
              <a:off x="384" y="1344"/>
              <a:ext cx="1440"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5850" name="Line 10"/>
            <p:cNvSpPr>
              <a:spLocks noChangeShapeType="1"/>
            </p:cNvSpPr>
            <p:nvPr/>
          </p:nvSpPr>
          <p:spPr bwMode="auto">
            <a:xfrm>
              <a:off x="384" y="1820"/>
              <a:ext cx="1440"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5851" name="Line 11"/>
            <p:cNvSpPr>
              <a:spLocks noChangeShapeType="1"/>
            </p:cNvSpPr>
            <p:nvPr/>
          </p:nvSpPr>
          <p:spPr bwMode="auto">
            <a:xfrm>
              <a:off x="384" y="2296"/>
              <a:ext cx="1440"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5852" name="Line 12"/>
            <p:cNvSpPr>
              <a:spLocks noChangeShapeType="1"/>
            </p:cNvSpPr>
            <p:nvPr/>
          </p:nvSpPr>
          <p:spPr bwMode="auto">
            <a:xfrm>
              <a:off x="384" y="3724"/>
              <a:ext cx="1440"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5853" name="Line 13"/>
            <p:cNvSpPr>
              <a:spLocks noChangeShapeType="1"/>
            </p:cNvSpPr>
            <p:nvPr/>
          </p:nvSpPr>
          <p:spPr bwMode="auto">
            <a:xfrm>
              <a:off x="384" y="1344"/>
              <a:ext cx="0" cy="238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5854" name="Line 14"/>
            <p:cNvSpPr>
              <a:spLocks noChangeShapeType="1"/>
            </p:cNvSpPr>
            <p:nvPr/>
          </p:nvSpPr>
          <p:spPr bwMode="auto">
            <a:xfrm>
              <a:off x="1824" y="1344"/>
              <a:ext cx="0" cy="238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5855" name="Line 15"/>
            <p:cNvSpPr>
              <a:spLocks noChangeShapeType="1"/>
            </p:cNvSpPr>
            <p:nvPr/>
          </p:nvSpPr>
          <p:spPr bwMode="auto">
            <a:xfrm>
              <a:off x="384" y="3248"/>
              <a:ext cx="1440"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5856" name="Line 16"/>
            <p:cNvSpPr>
              <a:spLocks noChangeShapeType="1"/>
            </p:cNvSpPr>
            <p:nvPr/>
          </p:nvSpPr>
          <p:spPr bwMode="auto">
            <a:xfrm>
              <a:off x="384" y="2772"/>
              <a:ext cx="1440" cy="0"/>
            </a:xfrm>
            <a:prstGeom prst="line">
              <a:avLst/>
            </a:prstGeom>
            <a:noFill/>
            <a:ln w="12700">
              <a:solidFill>
                <a:schemeClr val="tx1"/>
              </a:solidFill>
              <a:round/>
              <a:headEnd/>
              <a:tailEnd/>
            </a:ln>
            <a:effectLst/>
          </p:spPr>
          <p:txBody>
            <a:bodyPr wrap="none"/>
            <a:lstStyle/>
            <a:p>
              <a:endParaRPr lang="en-US">
                <a:solidFill>
                  <a:schemeClr val="tx1"/>
                </a:solidFill>
              </a:endParaRPr>
            </a:p>
          </p:txBody>
        </p:sp>
        <p:sp>
          <p:nvSpPr>
            <p:cNvPr id="35857" name="Rectangle 17"/>
            <p:cNvSpPr>
              <a:spLocks noChangeArrowheads="1"/>
            </p:cNvSpPr>
            <p:nvPr/>
          </p:nvSpPr>
          <p:spPr bwMode="auto">
            <a:xfrm>
              <a:off x="4128" y="2296"/>
              <a:ext cx="1296" cy="440"/>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EmpName</a:t>
              </a:r>
            </a:p>
          </p:txBody>
        </p:sp>
        <p:sp>
          <p:nvSpPr>
            <p:cNvPr id="35858" name="Rectangle 18"/>
            <p:cNvSpPr>
              <a:spLocks noChangeArrowheads="1"/>
            </p:cNvSpPr>
            <p:nvPr/>
          </p:nvSpPr>
          <p:spPr bwMode="auto">
            <a:xfrm>
              <a:off x="4128" y="1820"/>
              <a:ext cx="1296"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EmpID</a:t>
              </a:r>
            </a:p>
          </p:txBody>
        </p:sp>
        <p:sp>
          <p:nvSpPr>
            <p:cNvPr id="35859" name="Rectangle 19"/>
            <p:cNvSpPr>
              <a:spLocks noChangeArrowheads="1"/>
            </p:cNvSpPr>
            <p:nvPr/>
          </p:nvSpPr>
          <p:spPr bwMode="auto">
            <a:xfrm>
              <a:off x="4128" y="1344"/>
              <a:ext cx="1296" cy="476"/>
            </a:xfrm>
            <a:prstGeom prst="rect">
              <a:avLst/>
            </a:prstGeom>
            <a:solidFill>
              <a:srgbClr val="9900CC"/>
            </a:solid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Employee</a:t>
              </a:r>
            </a:p>
          </p:txBody>
        </p:sp>
        <p:sp>
          <p:nvSpPr>
            <p:cNvPr id="35860" name="Line 20"/>
            <p:cNvSpPr>
              <a:spLocks noChangeShapeType="1"/>
            </p:cNvSpPr>
            <p:nvPr/>
          </p:nvSpPr>
          <p:spPr bwMode="auto">
            <a:xfrm>
              <a:off x="4128" y="1344"/>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5861" name="Line 21"/>
            <p:cNvSpPr>
              <a:spLocks noChangeShapeType="1"/>
            </p:cNvSpPr>
            <p:nvPr/>
          </p:nvSpPr>
          <p:spPr bwMode="auto">
            <a:xfrm>
              <a:off x="4128" y="1820"/>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5862" name="Line 22"/>
            <p:cNvSpPr>
              <a:spLocks noChangeShapeType="1"/>
            </p:cNvSpPr>
            <p:nvPr/>
          </p:nvSpPr>
          <p:spPr bwMode="auto">
            <a:xfrm>
              <a:off x="4128" y="2296"/>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5863" name="Line 23"/>
            <p:cNvSpPr>
              <a:spLocks noChangeShapeType="1"/>
            </p:cNvSpPr>
            <p:nvPr/>
          </p:nvSpPr>
          <p:spPr bwMode="auto">
            <a:xfrm>
              <a:off x="4128" y="2736"/>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5864" name="Line 24"/>
            <p:cNvSpPr>
              <a:spLocks noChangeShapeType="1"/>
            </p:cNvSpPr>
            <p:nvPr/>
          </p:nvSpPr>
          <p:spPr bwMode="auto">
            <a:xfrm>
              <a:off x="4128" y="1344"/>
              <a:ext cx="0" cy="139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5865" name="Line 25"/>
            <p:cNvSpPr>
              <a:spLocks noChangeShapeType="1"/>
            </p:cNvSpPr>
            <p:nvPr/>
          </p:nvSpPr>
          <p:spPr bwMode="auto">
            <a:xfrm>
              <a:off x="5424" y="1344"/>
              <a:ext cx="0" cy="139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5866" name="Line 26"/>
            <p:cNvSpPr>
              <a:spLocks noChangeShapeType="1"/>
            </p:cNvSpPr>
            <p:nvPr/>
          </p:nvSpPr>
          <p:spPr bwMode="auto">
            <a:xfrm flipH="1">
              <a:off x="1872" y="2064"/>
              <a:ext cx="2112" cy="384"/>
            </a:xfrm>
            <a:prstGeom prst="line">
              <a:avLst/>
            </a:prstGeom>
            <a:noFill/>
            <a:ln w="76200">
              <a:solidFill>
                <a:srgbClr val="9966FF"/>
              </a:solidFill>
              <a:round/>
              <a:headEnd/>
              <a:tailEnd type="triangle" w="med" len="med"/>
            </a:ln>
            <a:effectLst/>
          </p:spPr>
          <p:txBody>
            <a:bodyPr/>
            <a:lstStyle/>
            <a:p>
              <a:endParaRPr lang="en-US">
                <a:solidFill>
                  <a:schemeClr val="tx1"/>
                </a:solidFill>
              </a:endParaRPr>
            </a:p>
          </p:txBody>
        </p:sp>
        <p:sp>
          <p:nvSpPr>
            <p:cNvPr id="35867" name="Text Box 27"/>
            <p:cNvSpPr txBox="1">
              <a:spLocks noChangeArrowheads="1"/>
            </p:cNvSpPr>
            <p:nvPr/>
          </p:nvSpPr>
          <p:spPr bwMode="auto">
            <a:xfrm>
              <a:off x="1776" y="2400"/>
              <a:ext cx="1344" cy="252"/>
            </a:xfrm>
            <a:prstGeom prst="rect">
              <a:avLst/>
            </a:prstGeom>
            <a:noFill/>
            <a:ln w="12700">
              <a:solidFill>
                <a:srgbClr val="9900CC"/>
              </a:solidFill>
              <a:miter lim="800000"/>
              <a:headEnd/>
              <a:tailEnd/>
            </a:ln>
            <a:effectLst/>
          </p:spPr>
          <p:txBody>
            <a:bodyPr>
              <a:spAutoFit/>
            </a:bodyPr>
            <a:lstStyle/>
            <a:p>
              <a:pPr algn="ctr" eaLnBrk="1" hangingPunct="1"/>
              <a:r>
                <a:rPr lang="en-US" sz="2400">
                  <a:solidFill>
                    <a:schemeClr val="tx1"/>
                  </a:solidFill>
                  <a:latin typeface="Arial Rounded MT Bold" pitchFamily="34" charset="0"/>
                </a:rPr>
                <a:t>Foreign Key</a:t>
              </a:r>
            </a:p>
          </p:txBody>
        </p:sp>
        <p:sp>
          <p:nvSpPr>
            <p:cNvPr id="35868" name="Text Box 28"/>
            <p:cNvSpPr txBox="1">
              <a:spLocks noChangeArrowheads="1"/>
            </p:cNvSpPr>
            <p:nvPr/>
          </p:nvSpPr>
          <p:spPr bwMode="auto">
            <a:xfrm>
              <a:off x="2832" y="1864"/>
              <a:ext cx="1344" cy="252"/>
            </a:xfrm>
            <a:prstGeom prst="rect">
              <a:avLst/>
            </a:prstGeom>
            <a:noFill/>
            <a:ln w="12700">
              <a:solidFill>
                <a:srgbClr val="9900CC"/>
              </a:solidFill>
              <a:miter lim="800000"/>
              <a:headEnd/>
              <a:tailEnd/>
            </a:ln>
            <a:effectLst/>
          </p:spPr>
          <p:txBody>
            <a:bodyPr>
              <a:spAutoFit/>
            </a:bodyPr>
            <a:lstStyle/>
            <a:p>
              <a:pPr algn="ctr" eaLnBrk="1" hangingPunct="1"/>
              <a:r>
                <a:rPr lang="en-US" sz="2400">
                  <a:solidFill>
                    <a:schemeClr val="tx1"/>
                  </a:solidFill>
                  <a:latin typeface="Arial Rounded MT Bold" pitchFamily="34" charset="0"/>
                </a:rPr>
                <a:t>Primary Key</a:t>
              </a:r>
            </a:p>
          </p:txBody>
        </p:sp>
      </p:gr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Mandatory One-to-One Relationships</a:t>
            </a:r>
            <a:endParaRPr lang="en-US" dirty="0"/>
          </a:p>
        </p:txBody>
      </p:sp>
      <p:sp>
        <p:nvSpPr>
          <p:cNvPr id="36867" name="Rectangle 3"/>
          <p:cNvSpPr>
            <a:spLocks noGrp="1" noChangeArrowheads="1"/>
          </p:cNvSpPr>
          <p:nvPr>
            <p:ph idx="1"/>
          </p:nvPr>
        </p:nvSpPr>
        <p:spPr/>
        <p:txBody>
          <a:bodyPr/>
          <a:lstStyle/>
          <a:p>
            <a:r>
              <a:rPr lang="en-US" smtClean="0"/>
              <a:t>A mandatory 1:1 relationship can easily be collapsed back into one relation.  While there are times when the added complexity is warranted…</a:t>
            </a:r>
          </a:p>
          <a:p>
            <a:pPr lvl="1"/>
            <a:r>
              <a:rPr lang="en-US" smtClean="0"/>
              <a:t>Added security</a:t>
            </a:r>
          </a:p>
          <a:p>
            <a:pPr lvl="1"/>
            <a:r>
              <a:rPr lang="en-US" smtClean="0"/>
              <a:t>Infrequently accessed data components</a:t>
            </a:r>
          </a:p>
          <a:p>
            <a:r>
              <a:rPr lang="en-US" smtClean="0"/>
              <a:t>…very often these relations are collapsed into one</a:t>
            </a:r>
            <a:endParaRPr lang="en-US"/>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One-to-Many Relationships</a:t>
            </a:r>
            <a:endParaRPr lang="en-US" dirty="0"/>
          </a:p>
        </p:txBody>
      </p:sp>
      <p:sp>
        <p:nvSpPr>
          <p:cNvPr id="37891" name="Rectangle 3"/>
          <p:cNvSpPr>
            <a:spLocks noGrp="1" noChangeArrowheads="1"/>
          </p:cNvSpPr>
          <p:nvPr>
            <p:ph idx="1"/>
          </p:nvPr>
        </p:nvSpPr>
        <p:spPr>
          <a:xfrm>
            <a:off x="304799" y="1262568"/>
            <a:ext cx="8539164" cy="1107996"/>
          </a:xfrm>
        </p:spPr>
        <p:txBody>
          <a:bodyPr/>
          <a:lstStyle/>
          <a:p>
            <a:pPr lvl="1"/>
            <a:r>
              <a:rPr lang="en-US" dirty="0" smtClean="0"/>
              <a:t>Like a 1:1 relationship, a 1:N relationship is saved by placing the key from one table into another as a foreign key. Where does the foreign key go?</a:t>
            </a:r>
          </a:p>
          <a:p>
            <a:pPr lvl="1"/>
            <a:endParaRPr lang="en-US" dirty="0" smtClean="0"/>
          </a:p>
          <a:p>
            <a:pPr lvl="1"/>
            <a:r>
              <a:rPr lang="en-US" dirty="0" smtClean="0"/>
              <a:t>In a 1:N the foreign key always goes into the many-side</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     </a:t>
            </a:r>
            <a:br>
              <a:rPr lang="en-US" smtClean="0"/>
            </a:br>
            <a:r>
              <a:rPr lang="en-US" smtClean="0"/>
              <a:t>     Composite and Foreign keys</a:t>
            </a:r>
            <a:endParaRPr lang="en-US" dirty="0"/>
          </a:p>
        </p:txBody>
      </p:sp>
      <p:sp>
        <p:nvSpPr>
          <p:cNvPr id="9219" name="Rectangle 3"/>
          <p:cNvSpPr>
            <a:spLocks noGrp="1" noChangeArrowheads="1"/>
          </p:cNvSpPr>
          <p:nvPr>
            <p:ph idx="1"/>
          </p:nvPr>
        </p:nvSpPr>
        <p:spPr>
          <a:xfrm>
            <a:off x="304799" y="1262568"/>
            <a:ext cx="8539164" cy="1938992"/>
          </a:xfrm>
        </p:spPr>
        <p:txBody>
          <a:bodyPr/>
          <a:lstStyle/>
          <a:p>
            <a:pPr lvl="1"/>
            <a:r>
              <a:rPr lang="en-US" dirty="0" smtClean="0"/>
              <a:t>A Composite key is a primary key that consists of more than one attribute. </a:t>
            </a:r>
          </a:p>
          <a:p>
            <a:pPr lvl="1"/>
            <a:r>
              <a:rPr lang="en-US" dirty="0" smtClean="0"/>
              <a:t>e.g., the primary key for the relation DEPENDENT would probably consist of the combination </a:t>
            </a:r>
            <a:r>
              <a:rPr lang="en-US" dirty="0" err="1" smtClean="0"/>
              <a:t>Emp</a:t>
            </a:r>
            <a:r>
              <a:rPr lang="en-US" dirty="0" smtClean="0"/>
              <a:t>-ID and </a:t>
            </a:r>
            <a:r>
              <a:rPr lang="en-US" dirty="0" err="1" smtClean="0"/>
              <a:t>Dependent_Name</a:t>
            </a:r>
            <a:endParaRPr lang="en-US" dirty="0" smtClean="0"/>
          </a:p>
          <a:p>
            <a:pPr lvl="1"/>
            <a:r>
              <a:rPr lang="en-US" dirty="0" smtClean="0"/>
              <a:t>  A Foreign key is used when we must represent the relationship between two tables and relations</a:t>
            </a:r>
          </a:p>
          <a:p>
            <a:pPr lvl="1"/>
            <a:r>
              <a:rPr lang="en-US" dirty="0" smtClean="0"/>
              <a:t>A foreign key is an attribute (possibly composite) in a relation of a database that serves as the primary key of another relation in the same database</a:t>
            </a:r>
            <a:endParaRPr lang="en-US" dirty="0"/>
          </a:p>
        </p:txBody>
      </p:sp>
      <p:pic>
        <p:nvPicPr>
          <p:cNvPr id="9220" name="Picture 4" descr="MCj03115200000[1]"/>
          <p:cNvPicPr>
            <a:picLocks noChangeAspect="1" noChangeArrowheads="1"/>
          </p:cNvPicPr>
          <p:nvPr/>
        </p:nvPicPr>
        <p:blipFill>
          <a:blip r:embed="rId3" cstate="print"/>
          <a:srcRect/>
          <a:stretch>
            <a:fillRect/>
          </a:stretch>
        </p:blipFill>
        <p:spPr bwMode="auto">
          <a:xfrm>
            <a:off x="6477000" y="5181600"/>
            <a:ext cx="2667000" cy="1144588"/>
          </a:xfrm>
          <a:prstGeom prst="rect">
            <a:avLst/>
          </a:prstGeom>
          <a:noFill/>
        </p:spPr>
      </p:pic>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A One-to-Many Relationship Example</a:t>
            </a:r>
            <a:endParaRPr lang="en-US" dirty="0"/>
          </a:p>
        </p:txBody>
      </p:sp>
      <p:grpSp>
        <p:nvGrpSpPr>
          <p:cNvPr id="2" name="Group 3"/>
          <p:cNvGrpSpPr>
            <a:grpSpLocks/>
          </p:cNvGrpSpPr>
          <p:nvPr/>
        </p:nvGrpSpPr>
        <p:grpSpPr bwMode="auto">
          <a:xfrm>
            <a:off x="1077913" y="2971800"/>
            <a:ext cx="6846887" cy="1295400"/>
            <a:chOff x="576" y="2688"/>
            <a:chExt cx="4313" cy="816"/>
          </a:xfrm>
        </p:grpSpPr>
        <p:sp>
          <p:nvSpPr>
            <p:cNvPr id="38916" name="Rectangle 4"/>
            <p:cNvSpPr>
              <a:spLocks noChangeArrowheads="1"/>
            </p:cNvSpPr>
            <p:nvPr/>
          </p:nvSpPr>
          <p:spPr bwMode="auto">
            <a:xfrm>
              <a:off x="576" y="2688"/>
              <a:ext cx="1392" cy="816"/>
            </a:xfrm>
            <a:prstGeom prst="rect">
              <a:avLst/>
            </a:prstGeom>
            <a:solidFill>
              <a:srgbClr val="9966FF"/>
            </a:solidFill>
            <a:ln w="9525">
              <a:solidFill>
                <a:schemeClr val="tx1"/>
              </a:solidFill>
              <a:miter lim="800000"/>
              <a:headEnd/>
              <a:tailEnd/>
            </a:ln>
            <a:effectLst/>
          </p:spPr>
          <p:txBody>
            <a:bodyPr wrap="none" anchor="ctr"/>
            <a:lstStyle/>
            <a:p>
              <a:pPr algn="ctr" eaLnBrk="1" hangingPunct="1"/>
              <a:r>
                <a:rPr lang="en-US" sz="2400">
                  <a:solidFill>
                    <a:schemeClr val="tx1"/>
                  </a:solidFill>
                  <a:latin typeface="Times New Roman" pitchFamily="18" charset="0"/>
                </a:rPr>
                <a:t>DEPARTMENT</a:t>
              </a:r>
            </a:p>
          </p:txBody>
        </p:sp>
        <p:sp>
          <p:nvSpPr>
            <p:cNvPr id="38917" name="Rectangle 5"/>
            <p:cNvSpPr>
              <a:spLocks noChangeArrowheads="1"/>
            </p:cNvSpPr>
            <p:nvPr/>
          </p:nvSpPr>
          <p:spPr bwMode="auto">
            <a:xfrm>
              <a:off x="3593" y="2688"/>
              <a:ext cx="1296" cy="816"/>
            </a:xfrm>
            <a:prstGeom prst="rect">
              <a:avLst/>
            </a:prstGeom>
            <a:solidFill>
              <a:srgbClr val="9966FF"/>
            </a:solidFill>
            <a:ln w="9525">
              <a:solidFill>
                <a:schemeClr val="tx1"/>
              </a:solidFill>
              <a:miter lim="800000"/>
              <a:headEnd/>
              <a:tailEnd/>
            </a:ln>
            <a:effectLst/>
          </p:spPr>
          <p:txBody>
            <a:bodyPr wrap="none" anchor="ctr"/>
            <a:lstStyle/>
            <a:p>
              <a:pPr algn="ctr" eaLnBrk="1" hangingPunct="1"/>
              <a:r>
                <a:rPr lang="en-US" sz="2400">
                  <a:solidFill>
                    <a:schemeClr val="tx1"/>
                  </a:solidFill>
                  <a:latin typeface="Times New Roman" pitchFamily="18" charset="0"/>
                </a:rPr>
                <a:t>EMPLOYEE</a:t>
              </a:r>
            </a:p>
          </p:txBody>
        </p:sp>
        <p:sp>
          <p:nvSpPr>
            <p:cNvPr id="38918" name="AutoShape 6"/>
            <p:cNvSpPr>
              <a:spLocks noChangeArrowheads="1"/>
            </p:cNvSpPr>
            <p:nvPr/>
          </p:nvSpPr>
          <p:spPr bwMode="auto">
            <a:xfrm>
              <a:off x="2564" y="2880"/>
              <a:ext cx="432" cy="432"/>
            </a:xfrm>
            <a:prstGeom prst="diamond">
              <a:avLst/>
            </a:prstGeom>
            <a:solidFill>
              <a:srgbClr val="9966FF"/>
            </a:solidFill>
            <a:ln w="9525">
              <a:solidFill>
                <a:schemeClr val="tx1"/>
              </a:solidFill>
              <a:miter lim="800000"/>
              <a:headEnd/>
              <a:tailEnd/>
            </a:ln>
            <a:effectLst/>
          </p:spPr>
          <p:txBody>
            <a:bodyPr wrap="none" anchor="ctr"/>
            <a:lstStyle/>
            <a:p>
              <a:pPr algn="ctr" eaLnBrk="1" hangingPunct="1"/>
              <a:r>
                <a:rPr lang="en-US" sz="2400">
                  <a:solidFill>
                    <a:schemeClr val="tx1"/>
                  </a:solidFill>
                  <a:latin typeface="Times New Roman" pitchFamily="18" charset="0"/>
                </a:rPr>
                <a:t>1:N</a:t>
              </a:r>
            </a:p>
          </p:txBody>
        </p:sp>
        <p:cxnSp>
          <p:nvCxnSpPr>
            <p:cNvPr id="38919" name="AutoShape 7"/>
            <p:cNvCxnSpPr>
              <a:cxnSpLocks noChangeShapeType="1"/>
              <a:stCxn id="38916" idx="3"/>
              <a:endCxn id="38918" idx="1"/>
            </p:cNvCxnSpPr>
            <p:nvPr/>
          </p:nvCxnSpPr>
          <p:spPr bwMode="auto">
            <a:xfrm>
              <a:off x="1968" y="3096"/>
              <a:ext cx="596" cy="0"/>
            </a:xfrm>
            <a:prstGeom prst="straightConnector1">
              <a:avLst/>
            </a:prstGeom>
            <a:noFill/>
            <a:ln w="9525">
              <a:solidFill>
                <a:schemeClr val="tx1"/>
              </a:solidFill>
              <a:round/>
              <a:headEnd/>
              <a:tailEnd/>
            </a:ln>
            <a:effectLst/>
          </p:spPr>
        </p:cxnSp>
        <p:cxnSp>
          <p:nvCxnSpPr>
            <p:cNvPr id="38920" name="AutoShape 8"/>
            <p:cNvCxnSpPr>
              <a:cxnSpLocks noChangeShapeType="1"/>
              <a:stCxn id="38918" idx="3"/>
              <a:endCxn id="38917" idx="1"/>
            </p:cNvCxnSpPr>
            <p:nvPr/>
          </p:nvCxnSpPr>
          <p:spPr bwMode="auto">
            <a:xfrm>
              <a:off x="2996" y="3096"/>
              <a:ext cx="597" cy="0"/>
            </a:xfrm>
            <a:prstGeom prst="straightConnector1">
              <a:avLst/>
            </a:prstGeom>
            <a:noFill/>
            <a:ln w="9525">
              <a:solidFill>
                <a:schemeClr val="tx1"/>
              </a:solidFill>
              <a:round/>
              <a:headEnd/>
              <a:tailEnd/>
            </a:ln>
            <a:effectLst/>
          </p:spPr>
        </p:cxn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Representing a One-to-Many Relationship</a:t>
            </a:r>
            <a:endParaRPr lang="en-US" dirty="0"/>
          </a:p>
        </p:txBody>
      </p:sp>
      <p:grpSp>
        <p:nvGrpSpPr>
          <p:cNvPr id="2" name="Group 3"/>
          <p:cNvGrpSpPr>
            <a:grpSpLocks/>
          </p:cNvGrpSpPr>
          <p:nvPr/>
        </p:nvGrpSpPr>
        <p:grpSpPr bwMode="auto">
          <a:xfrm>
            <a:off x="609600" y="2159000"/>
            <a:ext cx="8001000" cy="3022600"/>
            <a:chOff x="384" y="1360"/>
            <a:chExt cx="5040" cy="1904"/>
          </a:xfrm>
        </p:grpSpPr>
        <p:sp>
          <p:nvSpPr>
            <p:cNvPr id="39940" name="Rectangle 4"/>
            <p:cNvSpPr>
              <a:spLocks noChangeArrowheads="1"/>
            </p:cNvSpPr>
            <p:nvPr/>
          </p:nvSpPr>
          <p:spPr bwMode="auto">
            <a:xfrm>
              <a:off x="384" y="2312"/>
              <a:ext cx="1440"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DeptName</a:t>
              </a:r>
            </a:p>
          </p:txBody>
        </p:sp>
        <p:sp>
          <p:nvSpPr>
            <p:cNvPr id="39941" name="Rectangle 5"/>
            <p:cNvSpPr>
              <a:spLocks noChangeArrowheads="1"/>
            </p:cNvSpPr>
            <p:nvPr/>
          </p:nvSpPr>
          <p:spPr bwMode="auto">
            <a:xfrm>
              <a:off x="384" y="2788"/>
              <a:ext cx="1440"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Location</a:t>
              </a:r>
            </a:p>
          </p:txBody>
        </p:sp>
        <p:sp>
          <p:nvSpPr>
            <p:cNvPr id="39942" name="Rectangle 6"/>
            <p:cNvSpPr>
              <a:spLocks noChangeArrowheads="1"/>
            </p:cNvSpPr>
            <p:nvPr/>
          </p:nvSpPr>
          <p:spPr bwMode="auto">
            <a:xfrm>
              <a:off x="384" y="1836"/>
              <a:ext cx="1440"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DeptID</a:t>
              </a:r>
            </a:p>
          </p:txBody>
        </p:sp>
        <p:sp>
          <p:nvSpPr>
            <p:cNvPr id="39943" name="Rectangle 7"/>
            <p:cNvSpPr>
              <a:spLocks noChangeArrowheads="1"/>
            </p:cNvSpPr>
            <p:nvPr/>
          </p:nvSpPr>
          <p:spPr bwMode="auto">
            <a:xfrm>
              <a:off x="384" y="1360"/>
              <a:ext cx="1440" cy="476"/>
            </a:xfrm>
            <a:prstGeom prst="rect">
              <a:avLst/>
            </a:prstGeom>
            <a:solidFill>
              <a:srgbClr val="9900CC"/>
            </a:solid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Department</a:t>
              </a:r>
            </a:p>
          </p:txBody>
        </p:sp>
        <p:sp>
          <p:nvSpPr>
            <p:cNvPr id="39944" name="Line 8"/>
            <p:cNvSpPr>
              <a:spLocks noChangeShapeType="1"/>
            </p:cNvSpPr>
            <p:nvPr/>
          </p:nvSpPr>
          <p:spPr bwMode="auto">
            <a:xfrm>
              <a:off x="384" y="1360"/>
              <a:ext cx="1440"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9945" name="Line 9"/>
            <p:cNvSpPr>
              <a:spLocks noChangeShapeType="1"/>
            </p:cNvSpPr>
            <p:nvPr/>
          </p:nvSpPr>
          <p:spPr bwMode="auto">
            <a:xfrm>
              <a:off x="384" y="1836"/>
              <a:ext cx="1440"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9946" name="Line 10"/>
            <p:cNvSpPr>
              <a:spLocks noChangeShapeType="1"/>
            </p:cNvSpPr>
            <p:nvPr/>
          </p:nvSpPr>
          <p:spPr bwMode="auto">
            <a:xfrm>
              <a:off x="384" y="2312"/>
              <a:ext cx="1440"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9947" name="Line 11"/>
            <p:cNvSpPr>
              <a:spLocks noChangeShapeType="1"/>
            </p:cNvSpPr>
            <p:nvPr/>
          </p:nvSpPr>
          <p:spPr bwMode="auto">
            <a:xfrm>
              <a:off x="384" y="3264"/>
              <a:ext cx="1440"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9948" name="Line 12"/>
            <p:cNvSpPr>
              <a:spLocks noChangeShapeType="1"/>
            </p:cNvSpPr>
            <p:nvPr/>
          </p:nvSpPr>
          <p:spPr bwMode="auto">
            <a:xfrm>
              <a:off x="384" y="1360"/>
              <a:ext cx="0" cy="1904"/>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9949" name="Line 13"/>
            <p:cNvSpPr>
              <a:spLocks noChangeShapeType="1"/>
            </p:cNvSpPr>
            <p:nvPr/>
          </p:nvSpPr>
          <p:spPr bwMode="auto">
            <a:xfrm>
              <a:off x="1824" y="1360"/>
              <a:ext cx="0" cy="1904"/>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9950" name="Line 14"/>
            <p:cNvSpPr>
              <a:spLocks noChangeShapeType="1"/>
            </p:cNvSpPr>
            <p:nvPr/>
          </p:nvSpPr>
          <p:spPr bwMode="auto">
            <a:xfrm>
              <a:off x="384" y="2788"/>
              <a:ext cx="1440"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9951" name="Rectangle 15"/>
            <p:cNvSpPr>
              <a:spLocks noChangeArrowheads="1"/>
            </p:cNvSpPr>
            <p:nvPr/>
          </p:nvSpPr>
          <p:spPr bwMode="auto">
            <a:xfrm>
              <a:off x="4128" y="2312"/>
              <a:ext cx="1296" cy="440"/>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DeptID</a:t>
              </a:r>
            </a:p>
          </p:txBody>
        </p:sp>
        <p:sp>
          <p:nvSpPr>
            <p:cNvPr id="39952" name="Rectangle 16"/>
            <p:cNvSpPr>
              <a:spLocks noChangeArrowheads="1"/>
            </p:cNvSpPr>
            <p:nvPr/>
          </p:nvSpPr>
          <p:spPr bwMode="auto">
            <a:xfrm>
              <a:off x="4128" y="2752"/>
              <a:ext cx="1296" cy="440"/>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EmpName</a:t>
              </a:r>
            </a:p>
          </p:txBody>
        </p:sp>
        <p:sp>
          <p:nvSpPr>
            <p:cNvPr id="39953" name="Rectangle 17"/>
            <p:cNvSpPr>
              <a:spLocks noChangeArrowheads="1"/>
            </p:cNvSpPr>
            <p:nvPr/>
          </p:nvSpPr>
          <p:spPr bwMode="auto">
            <a:xfrm>
              <a:off x="4128" y="1836"/>
              <a:ext cx="1296"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EmpID</a:t>
              </a:r>
            </a:p>
          </p:txBody>
        </p:sp>
        <p:sp>
          <p:nvSpPr>
            <p:cNvPr id="39954" name="Rectangle 18"/>
            <p:cNvSpPr>
              <a:spLocks noChangeArrowheads="1"/>
            </p:cNvSpPr>
            <p:nvPr/>
          </p:nvSpPr>
          <p:spPr bwMode="auto">
            <a:xfrm>
              <a:off x="4128" y="1360"/>
              <a:ext cx="1296" cy="476"/>
            </a:xfrm>
            <a:prstGeom prst="rect">
              <a:avLst/>
            </a:prstGeom>
            <a:solidFill>
              <a:srgbClr val="9900CC"/>
            </a:solid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Employee</a:t>
              </a:r>
            </a:p>
          </p:txBody>
        </p:sp>
        <p:sp>
          <p:nvSpPr>
            <p:cNvPr id="39955" name="Line 19"/>
            <p:cNvSpPr>
              <a:spLocks noChangeShapeType="1"/>
            </p:cNvSpPr>
            <p:nvPr/>
          </p:nvSpPr>
          <p:spPr bwMode="auto">
            <a:xfrm>
              <a:off x="4128" y="1360"/>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9956" name="Line 20"/>
            <p:cNvSpPr>
              <a:spLocks noChangeShapeType="1"/>
            </p:cNvSpPr>
            <p:nvPr/>
          </p:nvSpPr>
          <p:spPr bwMode="auto">
            <a:xfrm>
              <a:off x="4128" y="1836"/>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9957" name="Line 21"/>
            <p:cNvSpPr>
              <a:spLocks noChangeShapeType="1"/>
            </p:cNvSpPr>
            <p:nvPr/>
          </p:nvSpPr>
          <p:spPr bwMode="auto">
            <a:xfrm>
              <a:off x="4128" y="2312"/>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9958" name="Line 22"/>
            <p:cNvSpPr>
              <a:spLocks noChangeShapeType="1"/>
            </p:cNvSpPr>
            <p:nvPr/>
          </p:nvSpPr>
          <p:spPr bwMode="auto">
            <a:xfrm>
              <a:off x="4128" y="3192"/>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9959" name="Line 23"/>
            <p:cNvSpPr>
              <a:spLocks noChangeShapeType="1"/>
            </p:cNvSpPr>
            <p:nvPr/>
          </p:nvSpPr>
          <p:spPr bwMode="auto">
            <a:xfrm>
              <a:off x="4128" y="1360"/>
              <a:ext cx="0" cy="183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9960" name="Line 24"/>
            <p:cNvSpPr>
              <a:spLocks noChangeShapeType="1"/>
            </p:cNvSpPr>
            <p:nvPr/>
          </p:nvSpPr>
          <p:spPr bwMode="auto">
            <a:xfrm>
              <a:off x="5424" y="1360"/>
              <a:ext cx="0" cy="183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39961" name="Line 25"/>
            <p:cNvSpPr>
              <a:spLocks noChangeShapeType="1"/>
            </p:cNvSpPr>
            <p:nvPr/>
          </p:nvSpPr>
          <p:spPr bwMode="auto">
            <a:xfrm>
              <a:off x="4128" y="2752"/>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39962" name="Line 26"/>
            <p:cNvSpPr>
              <a:spLocks noChangeShapeType="1"/>
            </p:cNvSpPr>
            <p:nvPr/>
          </p:nvSpPr>
          <p:spPr bwMode="auto">
            <a:xfrm>
              <a:off x="1872" y="2080"/>
              <a:ext cx="2112" cy="384"/>
            </a:xfrm>
            <a:prstGeom prst="line">
              <a:avLst/>
            </a:prstGeom>
            <a:noFill/>
            <a:ln w="76200">
              <a:solidFill>
                <a:srgbClr val="9966FF"/>
              </a:solidFill>
              <a:round/>
              <a:headEnd/>
              <a:tailEnd type="triangle" w="med" len="med"/>
            </a:ln>
            <a:effectLst/>
          </p:spPr>
          <p:txBody>
            <a:bodyPr/>
            <a:lstStyle/>
            <a:p>
              <a:endParaRPr lang="en-US">
                <a:solidFill>
                  <a:schemeClr val="tx1"/>
                </a:solidFill>
              </a:endParaRPr>
            </a:p>
          </p:txBody>
        </p:sp>
        <p:sp>
          <p:nvSpPr>
            <p:cNvPr id="39963" name="Text Box 27"/>
            <p:cNvSpPr txBox="1">
              <a:spLocks noChangeArrowheads="1"/>
            </p:cNvSpPr>
            <p:nvPr/>
          </p:nvSpPr>
          <p:spPr bwMode="auto">
            <a:xfrm>
              <a:off x="2832" y="2416"/>
              <a:ext cx="1344" cy="252"/>
            </a:xfrm>
            <a:prstGeom prst="rect">
              <a:avLst/>
            </a:prstGeom>
            <a:noFill/>
            <a:ln w="12700">
              <a:solidFill>
                <a:srgbClr val="9900CC"/>
              </a:solidFill>
              <a:miter lim="800000"/>
              <a:headEnd/>
              <a:tailEnd/>
            </a:ln>
            <a:effectLst/>
          </p:spPr>
          <p:txBody>
            <a:bodyPr>
              <a:spAutoFit/>
            </a:bodyPr>
            <a:lstStyle/>
            <a:p>
              <a:pPr algn="ctr" eaLnBrk="1" hangingPunct="1"/>
              <a:r>
                <a:rPr lang="en-US" sz="2400">
                  <a:solidFill>
                    <a:schemeClr val="tx1"/>
                  </a:solidFill>
                  <a:latin typeface="Arial Rounded MT Bold" pitchFamily="34" charset="0"/>
                </a:rPr>
                <a:t>Foreign Key</a:t>
              </a:r>
            </a:p>
          </p:txBody>
        </p:sp>
        <p:sp>
          <p:nvSpPr>
            <p:cNvPr id="39964" name="Text Box 28"/>
            <p:cNvSpPr txBox="1">
              <a:spLocks noChangeArrowheads="1"/>
            </p:cNvSpPr>
            <p:nvPr/>
          </p:nvSpPr>
          <p:spPr bwMode="auto">
            <a:xfrm>
              <a:off x="1776" y="1880"/>
              <a:ext cx="1344" cy="252"/>
            </a:xfrm>
            <a:prstGeom prst="rect">
              <a:avLst/>
            </a:prstGeom>
            <a:noFill/>
            <a:ln w="12700">
              <a:solidFill>
                <a:srgbClr val="9900CC"/>
              </a:solidFill>
              <a:miter lim="800000"/>
              <a:headEnd/>
              <a:tailEnd/>
            </a:ln>
            <a:effectLst/>
          </p:spPr>
          <p:txBody>
            <a:bodyPr>
              <a:spAutoFit/>
            </a:bodyPr>
            <a:lstStyle/>
            <a:p>
              <a:pPr algn="ctr" eaLnBrk="1" hangingPunct="1"/>
              <a:r>
                <a:rPr lang="en-US" sz="2400">
                  <a:solidFill>
                    <a:schemeClr val="tx1"/>
                  </a:solidFill>
                  <a:latin typeface="Arial Rounded MT Bold" pitchFamily="34" charset="0"/>
                </a:rPr>
                <a:t>Primary Key</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Representing Many-to-Many Relationships</a:t>
            </a:r>
            <a:endParaRPr lang="en-US" dirty="0"/>
          </a:p>
        </p:txBody>
      </p:sp>
      <p:sp>
        <p:nvSpPr>
          <p:cNvPr id="40963" name="Rectangle 3"/>
          <p:cNvSpPr>
            <a:spLocks noGrp="1" noChangeArrowheads="1"/>
          </p:cNvSpPr>
          <p:nvPr>
            <p:ph idx="1"/>
          </p:nvPr>
        </p:nvSpPr>
        <p:spPr>
          <a:xfrm>
            <a:off x="304799" y="1262568"/>
            <a:ext cx="8539164" cy="1661993"/>
          </a:xfrm>
        </p:spPr>
        <p:txBody>
          <a:bodyPr/>
          <a:lstStyle/>
          <a:p>
            <a:pPr lvl="1"/>
            <a:r>
              <a:rPr lang="en-US" dirty="0" smtClean="0"/>
              <a:t>To save a M:N relationship, a new relation is created.  This relation is called an intersection relation. What is the primary key of this new relation?</a:t>
            </a:r>
          </a:p>
          <a:p>
            <a:pPr lvl="1"/>
            <a:endParaRPr lang="en-US" dirty="0" smtClean="0"/>
          </a:p>
          <a:p>
            <a:pPr lvl="1"/>
            <a:r>
              <a:rPr lang="en-US" dirty="0" smtClean="0"/>
              <a:t>An intersection relation has a composite key consisting of the keys from each of the tables that formed it</a:t>
            </a:r>
          </a:p>
          <a:p>
            <a:pPr lvl="1"/>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   A Many-to-Many Relationship Example</a:t>
            </a:r>
            <a:endParaRPr lang="en-US" dirty="0"/>
          </a:p>
        </p:txBody>
      </p:sp>
      <p:grpSp>
        <p:nvGrpSpPr>
          <p:cNvPr id="2" name="Group 3"/>
          <p:cNvGrpSpPr>
            <a:grpSpLocks/>
          </p:cNvGrpSpPr>
          <p:nvPr/>
        </p:nvGrpSpPr>
        <p:grpSpPr bwMode="auto">
          <a:xfrm>
            <a:off x="1066800" y="2895600"/>
            <a:ext cx="6858000" cy="1600200"/>
            <a:chOff x="768" y="2688"/>
            <a:chExt cx="4032" cy="816"/>
          </a:xfrm>
        </p:grpSpPr>
        <p:sp>
          <p:nvSpPr>
            <p:cNvPr id="41988" name="Rectangle 4"/>
            <p:cNvSpPr>
              <a:spLocks noChangeArrowheads="1"/>
            </p:cNvSpPr>
            <p:nvPr/>
          </p:nvSpPr>
          <p:spPr bwMode="auto">
            <a:xfrm>
              <a:off x="768" y="2688"/>
              <a:ext cx="1152" cy="816"/>
            </a:xfrm>
            <a:prstGeom prst="rect">
              <a:avLst/>
            </a:prstGeom>
            <a:solidFill>
              <a:srgbClr val="9966FF"/>
            </a:solidFill>
            <a:ln w="9525">
              <a:solidFill>
                <a:schemeClr val="tx1"/>
              </a:solidFill>
              <a:miter lim="800000"/>
              <a:headEnd/>
              <a:tailEnd/>
            </a:ln>
            <a:effectLst/>
          </p:spPr>
          <p:txBody>
            <a:bodyPr wrap="none" anchor="ctr"/>
            <a:lstStyle/>
            <a:p>
              <a:pPr algn="ctr" eaLnBrk="1" hangingPunct="1"/>
              <a:r>
                <a:rPr lang="en-US" sz="2400">
                  <a:solidFill>
                    <a:schemeClr val="tx1"/>
                  </a:solidFill>
                  <a:latin typeface="Times New Roman" pitchFamily="18" charset="0"/>
                </a:rPr>
                <a:t>SKILL</a:t>
              </a:r>
            </a:p>
          </p:txBody>
        </p:sp>
        <p:sp>
          <p:nvSpPr>
            <p:cNvPr id="41989" name="Rectangle 5"/>
            <p:cNvSpPr>
              <a:spLocks noChangeArrowheads="1"/>
            </p:cNvSpPr>
            <p:nvPr/>
          </p:nvSpPr>
          <p:spPr bwMode="auto">
            <a:xfrm>
              <a:off x="3648" y="2688"/>
              <a:ext cx="1152" cy="816"/>
            </a:xfrm>
            <a:prstGeom prst="rect">
              <a:avLst/>
            </a:prstGeom>
            <a:solidFill>
              <a:srgbClr val="9966FF"/>
            </a:solidFill>
            <a:ln w="9525">
              <a:solidFill>
                <a:schemeClr val="tx1"/>
              </a:solidFill>
              <a:miter lim="800000"/>
              <a:headEnd/>
              <a:tailEnd/>
            </a:ln>
            <a:effectLst/>
          </p:spPr>
          <p:txBody>
            <a:bodyPr wrap="none" anchor="ctr"/>
            <a:lstStyle/>
            <a:p>
              <a:pPr algn="ctr" eaLnBrk="1" hangingPunct="1"/>
              <a:r>
                <a:rPr lang="en-US" sz="2400">
                  <a:solidFill>
                    <a:schemeClr val="tx1"/>
                  </a:solidFill>
                  <a:latin typeface="Times New Roman" pitchFamily="18" charset="0"/>
                </a:rPr>
                <a:t>EMPLOYEE</a:t>
              </a:r>
            </a:p>
          </p:txBody>
        </p:sp>
        <p:sp>
          <p:nvSpPr>
            <p:cNvPr id="41990" name="AutoShape 6"/>
            <p:cNvSpPr>
              <a:spLocks noChangeArrowheads="1"/>
            </p:cNvSpPr>
            <p:nvPr/>
          </p:nvSpPr>
          <p:spPr bwMode="auto">
            <a:xfrm>
              <a:off x="2592" y="2880"/>
              <a:ext cx="384" cy="432"/>
            </a:xfrm>
            <a:prstGeom prst="diamond">
              <a:avLst/>
            </a:prstGeom>
            <a:solidFill>
              <a:srgbClr val="9966FF"/>
            </a:solidFill>
            <a:ln w="9525">
              <a:solidFill>
                <a:schemeClr val="tx1"/>
              </a:solidFill>
              <a:miter lim="800000"/>
              <a:headEnd/>
              <a:tailEnd/>
            </a:ln>
            <a:effectLst/>
          </p:spPr>
          <p:txBody>
            <a:bodyPr wrap="none" anchor="ctr"/>
            <a:lstStyle/>
            <a:p>
              <a:pPr algn="ctr" eaLnBrk="1" hangingPunct="1"/>
              <a:r>
                <a:rPr lang="en-US" sz="2000">
                  <a:solidFill>
                    <a:schemeClr val="tx1"/>
                  </a:solidFill>
                  <a:latin typeface="Times New Roman" pitchFamily="18" charset="0"/>
                </a:rPr>
                <a:t>N:M</a:t>
              </a:r>
            </a:p>
          </p:txBody>
        </p:sp>
        <p:cxnSp>
          <p:nvCxnSpPr>
            <p:cNvPr id="41991" name="AutoShape 7"/>
            <p:cNvCxnSpPr>
              <a:cxnSpLocks noChangeShapeType="1"/>
              <a:stCxn id="41988" idx="3"/>
              <a:endCxn id="41990" idx="1"/>
            </p:cNvCxnSpPr>
            <p:nvPr/>
          </p:nvCxnSpPr>
          <p:spPr bwMode="auto">
            <a:xfrm>
              <a:off x="1920" y="3096"/>
              <a:ext cx="672" cy="0"/>
            </a:xfrm>
            <a:prstGeom prst="straightConnector1">
              <a:avLst/>
            </a:prstGeom>
            <a:noFill/>
            <a:ln w="9525">
              <a:solidFill>
                <a:schemeClr val="tx1"/>
              </a:solidFill>
              <a:round/>
              <a:headEnd/>
              <a:tailEnd/>
            </a:ln>
            <a:effectLst/>
          </p:spPr>
        </p:cxnSp>
        <p:cxnSp>
          <p:nvCxnSpPr>
            <p:cNvPr id="41992" name="AutoShape 8"/>
            <p:cNvCxnSpPr>
              <a:cxnSpLocks noChangeShapeType="1"/>
              <a:stCxn id="41990" idx="3"/>
              <a:endCxn id="41989" idx="1"/>
            </p:cNvCxnSpPr>
            <p:nvPr/>
          </p:nvCxnSpPr>
          <p:spPr bwMode="auto">
            <a:xfrm>
              <a:off x="2976" y="3096"/>
              <a:ext cx="672" cy="0"/>
            </a:xfrm>
            <a:prstGeom prst="straightConnector1">
              <a:avLst/>
            </a:prstGeom>
            <a:noFill/>
            <a:ln w="9525">
              <a:solidFill>
                <a:schemeClr val="tx1"/>
              </a:solidFill>
              <a:round/>
              <a:headEnd/>
              <a:tailEnd/>
            </a:ln>
            <a:effectLst/>
          </p:spPr>
        </p:cxn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Representing a Many-to-Many Relationship</a:t>
            </a:r>
            <a:endParaRPr lang="en-US" dirty="0"/>
          </a:p>
        </p:txBody>
      </p:sp>
      <p:grpSp>
        <p:nvGrpSpPr>
          <p:cNvPr id="2" name="Group 3"/>
          <p:cNvGrpSpPr>
            <a:grpSpLocks/>
          </p:cNvGrpSpPr>
          <p:nvPr/>
        </p:nvGrpSpPr>
        <p:grpSpPr bwMode="auto">
          <a:xfrm>
            <a:off x="609600" y="1676400"/>
            <a:ext cx="8001000" cy="4114800"/>
            <a:chOff x="384" y="1056"/>
            <a:chExt cx="5040" cy="2592"/>
          </a:xfrm>
        </p:grpSpPr>
        <p:sp>
          <p:nvSpPr>
            <p:cNvPr id="43012" name="Rectangle 4"/>
            <p:cNvSpPr>
              <a:spLocks noChangeArrowheads="1"/>
            </p:cNvSpPr>
            <p:nvPr/>
          </p:nvSpPr>
          <p:spPr bwMode="auto">
            <a:xfrm>
              <a:off x="384" y="2104"/>
              <a:ext cx="1440"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SkillDesc</a:t>
              </a:r>
            </a:p>
          </p:txBody>
        </p:sp>
        <p:sp>
          <p:nvSpPr>
            <p:cNvPr id="43013" name="Rectangle 5"/>
            <p:cNvSpPr>
              <a:spLocks noChangeArrowheads="1"/>
            </p:cNvSpPr>
            <p:nvPr/>
          </p:nvSpPr>
          <p:spPr bwMode="auto">
            <a:xfrm>
              <a:off x="384" y="1628"/>
              <a:ext cx="1440"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SkillID</a:t>
              </a:r>
            </a:p>
          </p:txBody>
        </p:sp>
        <p:sp>
          <p:nvSpPr>
            <p:cNvPr id="43014" name="Rectangle 6"/>
            <p:cNvSpPr>
              <a:spLocks noChangeArrowheads="1"/>
            </p:cNvSpPr>
            <p:nvPr/>
          </p:nvSpPr>
          <p:spPr bwMode="auto">
            <a:xfrm>
              <a:off x="384" y="1152"/>
              <a:ext cx="1440" cy="476"/>
            </a:xfrm>
            <a:prstGeom prst="rect">
              <a:avLst/>
            </a:prstGeom>
            <a:solidFill>
              <a:srgbClr val="9900CC"/>
            </a:solid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Skill</a:t>
              </a:r>
            </a:p>
          </p:txBody>
        </p:sp>
        <p:sp>
          <p:nvSpPr>
            <p:cNvPr id="43015" name="Line 7"/>
            <p:cNvSpPr>
              <a:spLocks noChangeShapeType="1"/>
            </p:cNvSpPr>
            <p:nvPr/>
          </p:nvSpPr>
          <p:spPr bwMode="auto">
            <a:xfrm>
              <a:off x="384" y="1152"/>
              <a:ext cx="1440"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16" name="Line 8"/>
            <p:cNvSpPr>
              <a:spLocks noChangeShapeType="1"/>
            </p:cNvSpPr>
            <p:nvPr/>
          </p:nvSpPr>
          <p:spPr bwMode="auto">
            <a:xfrm>
              <a:off x="384" y="1628"/>
              <a:ext cx="1440"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43017" name="Line 9"/>
            <p:cNvSpPr>
              <a:spLocks noChangeShapeType="1"/>
            </p:cNvSpPr>
            <p:nvPr/>
          </p:nvSpPr>
          <p:spPr bwMode="auto">
            <a:xfrm>
              <a:off x="384" y="2104"/>
              <a:ext cx="1440"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43018" name="Line 10"/>
            <p:cNvSpPr>
              <a:spLocks noChangeShapeType="1"/>
            </p:cNvSpPr>
            <p:nvPr/>
          </p:nvSpPr>
          <p:spPr bwMode="auto">
            <a:xfrm>
              <a:off x="384" y="2580"/>
              <a:ext cx="1440"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19" name="Line 11"/>
            <p:cNvSpPr>
              <a:spLocks noChangeShapeType="1"/>
            </p:cNvSpPr>
            <p:nvPr/>
          </p:nvSpPr>
          <p:spPr bwMode="auto">
            <a:xfrm>
              <a:off x="384" y="1152"/>
              <a:ext cx="0" cy="1428"/>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20" name="Line 12"/>
            <p:cNvSpPr>
              <a:spLocks noChangeShapeType="1"/>
            </p:cNvSpPr>
            <p:nvPr/>
          </p:nvSpPr>
          <p:spPr bwMode="auto">
            <a:xfrm>
              <a:off x="1824" y="1152"/>
              <a:ext cx="0" cy="1428"/>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21" name="Rectangle 13"/>
            <p:cNvSpPr>
              <a:spLocks noChangeArrowheads="1"/>
            </p:cNvSpPr>
            <p:nvPr/>
          </p:nvSpPr>
          <p:spPr bwMode="auto">
            <a:xfrm>
              <a:off x="4128" y="2008"/>
              <a:ext cx="1296" cy="440"/>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EmpName</a:t>
              </a:r>
            </a:p>
          </p:txBody>
        </p:sp>
        <p:sp>
          <p:nvSpPr>
            <p:cNvPr id="43022" name="Rectangle 14"/>
            <p:cNvSpPr>
              <a:spLocks noChangeArrowheads="1"/>
            </p:cNvSpPr>
            <p:nvPr/>
          </p:nvSpPr>
          <p:spPr bwMode="auto">
            <a:xfrm>
              <a:off x="4128" y="1532"/>
              <a:ext cx="1296"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EmpID</a:t>
              </a:r>
            </a:p>
          </p:txBody>
        </p:sp>
        <p:sp>
          <p:nvSpPr>
            <p:cNvPr id="43023" name="Rectangle 15"/>
            <p:cNvSpPr>
              <a:spLocks noChangeArrowheads="1"/>
            </p:cNvSpPr>
            <p:nvPr/>
          </p:nvSpPr>
          <p:spPr bwMode="auto">
            <a:xfrm>
              <a:off x="4128" y="1056"/>
              <a:ext cx="1296" cy="476"/>
            </a:xfrm>
            <a:prstGeom prst="rect">
              <a:avLst/>
            </a:prstGeom>
            <a:solidFill>
              <a:srgbClr val="9900CC"/>
            </a:solid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Employee</a:t>
              </a:r>
            </a:p>
          </p:txBody>
        </p:sp>
        <p:sp>
          <p:nvSpPr>
            <p:cNvPr id="43024" name="Line 16"/>
            <p:cNvSpPr>
              <a:spLocks noChangeShapeType="1"/>
            </p:cNvSpPr>
            <p:nvPr/>
          </p:nvSpPr>
          <p:spPr bwMode="auto">
            <a:xfrm>
              <a:off x="4128" y="1056"/>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25" name="Line 17"/>
            <p:cNvSpPr>
              <a:spLocks noChangeShapeType="1"/>
            </p:cNvSpPr>
            <p:nvPr/>
          </p:nvSpPr>
          <p:spPr bwMode="auto">
            <a:xfrm>
              <a:off x="4128" y="1532"/>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43026" name="Line 18"/>
            <p:cNvSpPr>
              <a:spLocks noChangeShapeType="1"/>
            </p:cNvSpPr>
            <p:nvPr/>
          </p:nvSpPr>
          <p:spPr bwMode="auto">
            <a:xfrm>
              <a:off x="4128" y="2008"/>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43027" name="Line 19"/>
            <p:cNvSpPr>
              <a:spLocks noChangeShapeType="1"/>
            </p:cNvSpPr>
            <p:nvPr/>
          </p:nvSpPr>
          <p:spPr bwMode="auto">
            <a:xfrm>
              <a:off x="4128" y="2448"/>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28" name="Line 20"/>
            <p:cNvSpPr>
              <a:spLocks noChangeShapeType="1"/>
            </p:cNvSpPr>
            <p:nvPr/>
          </p:nvSpPr>
          <p:spPr bwMode="auto">
            <a:xfrm>
              <a:off x="4128" y="1056"/>
              <a:ext cx="0" cy="139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29" name="Line 21"/>
            <p:cNvSpPr>
              <a:spLocks noChangeShapeType="1"/>
            </p:cNvSpPr>
            <p:nvPr/>
          </p:nvSpPr>
          <p:spPr bwMode="auto">
            <a:xfrm>
              <a:off x="5424" y="1056"/>
              <a:ext cx="0" cy="139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30" name="Text Box 22"/>
            <p:cNvSpPr txBox="1">
              <a:spLocks noChangeArrowheads="1"/>
            </p:cNvSpPr>
            <p:nvPr/>
          </p:nvSpPr>
          <p:spPr bwMode="auto">
            <a:xfrm>
              <a:off x="1104" y="2872"/>
              <a:ext cx="1344" cy="252"/>
            </a:xfrm>
            <a:prstGeom prst="rect">
              <a:avLst/>
            </a:prstGeom>
            <a:noFill/>
            <a:ln w="12700">
              <a:solidFill>
                <a:srgbClr val="9900CC"/>
              </a:solidFill>
              <a:miter lim="800000"/>
              <a:headEnd/>
              <a:tailEnd/>
            </a:ln>
            <a:effectLst/>
          </p:spPr>
          <p:txBody>
            <a:bodyPr>
              <a:spAutoFit/>
            </a:bodyPr>
            <a:lstStyle/>
            <a:p>
              <a:pPr algn="ctr" eaLnBrk="1" hangingPunct="1"/>
              <a:r>
                <a:rPr lang="en-US" sz="2400">
                  <a:solidFill>
                    <a:schemeClr val="tx1"/>
                  </a:solidFill>
                  <a:latin typeface="Arial Rounded MT Bold" pitchFamily="34" charset="0"/>
                </a:rPr>
                <a:t>Foreign Key</a:t>
              </a:r>
            </a:p>
          </p:txBody>
        </p:sp>
        <p:sp>
          <p:nvSpPr>
            <p:cNvPr id="43031" name="Rectangle 23"/>
            <p:cNvSpPr>
              <a:spLocks noChangeArrowheads="1"/>
            </p:cNvSpPr>
            <p:nvPr/>
          </p:nvSpPr>
          <p:spPr bwMode="auto">
            <a:xfrm>
              <a:off x="2400" y="3208"/>
              <a:ext cx="1296" cy="440"/>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EmpID</a:t>
              </a:r>
            </a:p>
          </p:txBody>
        </p:sp>
        <p:sp>
          <p:nvSpPr>
            <p:cNvPr id="43032" name="Rectangle 24"/>
            <p:cNvSpPr>
              <a:spLocks noChangeArrowheads="1"/>
            </p:cNvSpPr>
            <p:nvPr/>
          </p:nvSpPr>
          <p:spPr bwMode="auto">
            <a:xfrm>
              <a:off x="2400" y="2732"/>
              <a:ext cx="1296" cy="476"/>
            </a:xfrm>
            <a:prstGeom prst="rect">
              <a:avLst/>
            </a:prstGeom>
            <a:no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SkillID</a:t>
              </a:r>
            </a:p>
          </p:txBody>
        </p:sp>
        <p:sp>
          <p:nvSpPr>
            <p:cNvPr id="43033" name="Rectangle 25"/>
            <p:cNvSpPr>
              <a:spLocks noChangeArrowheads="1"/>
            </p:cNvSpPr>
            <p:nvPr/>
          </p:nvSpPr>
          <p:spPr bwMode="auto">
            <a:xfrm>
              <a:off x="2400" y="2256"/>
              <a:ext cx="1296" cy="476"/>
            </a:xfrm>
            <a:prstGeom prst="rect">
              <a:avLst/>
            </a:prstGeom>
            <a:solidFill>
              <a:srgbClr val="9900CC"/>
            </a:solid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Emp_Skill</a:t>
              </a:r>
            </a:p>
          </p:txBody>
        </p:sp>
        <p:sp>
          <p:nvSpPr>
            <p:cNvPr id="43034" name="Line 26"/>
            <p:cNvSpPr>
              <a:spLocks noChangeShapeType="1"/>
            </p:cNvSpPr>
            <p:nvPr/>
          </p:nvSpPr>
          <p:spPr bwMode="auto">
            <a:xfrm>
              <a:off x="2400" y="2256"/>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35" name="Line 27"/>
            <p:cNvSpPr>
              <a:spLocks noChangeShapeType="1"/>
            </p:cNvSpPr>
            <p:nvPr/>
          </p:nvSpPr>
          <p:spPr bwMode="auto">
            <a:xfrm>
              <a:off x="2400" y="2732"/>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43036" name="Line 28"/>
            <p:cNvSpPr>
              <a:spLocks noChangeShapeType="1"/>
            </p:cNvSpPr>
            <p:nvPr/>
          </p:nvSpPr>
          <p:spPr bwMode="auto">
            <a:xfrm>
              <a:off x="2400" y="3208"/>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43037" name="Line 29"/>
            <p:cNvSpPr>
              <a:spLocks noChangeShapeType="1"/>
            </p:cNvSpPr>
            <p:nvPr/>
          </p:nvSpPr>
          <p:spPr bwMode="auto">
            <a:xfrm>
              <a:off x="2400" y="3648"/>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38" name="Line 30"/>
            <p:cNvSpPr>
              <a:spLocks noChangeShapeType="1"/>
            </p:cNvSpPr>
            <p:nvPr/>
          </p:nvSpPr>
          <p:spPr bwMode="auto">
            <a:xfrm>
              <a:off x="2400" y="2256"/>
              <a:ext cx="0" cy="139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39" name="Line 31"/>
            <p:cNvSpPr>
              <a:spLocks noChangeShapeType="1"/>
            </p:cNvSpPr>
            <p:nvPr/>
          </p:nvSpPr>
          <p:spPr bwMode="auto">
            <a:xfrm>
              <a:off x="3696" y="2256"/>
              <a:ext cx="0" cy="139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3040" name="Text Box 32"/>
            <p:cNvSpPr txBox="1">
              <a:spLocks noChangeArrowheads="1"/>
            </p:cNvSpPr>
            <p:nvPr/>
          </p:nvSpPr>
          <p:spPr bwMode="auto">
            <a:xfrm>
              <a:off x="3648" y="3256"/>
              <a:ext cx="1344" cy="252"/>
            </a:xfrm>
            <a:prstGeom prst="rect">
              <a:avLst/>
            </a:prstGeom>
            <a:noFill/>
            <a:ln w="12700">
              <a:solidFill>
                <a:srgbClr val="9900CC"/>
              </a:solidFill>
              <a:miter lim="800000"/>
              <a:headEnd/>
              <a:tailEnd/>
            </a:ln>
            <a:effectLst/>
          </p:spPr>
          <p:txBody>
            <a:bodyPr>
              <a:spAutoFit/>
            </a:bodyPr>
            <a:lstStyle/>
            <a:p>
              <a:pPr algn="ctr" eaLnBrk="1" hangingPunct="1"/>
              <a:r>
                <a:rPr lang="en-US" sz="2400">
                  <a:solidFill>
                    <a:schemeClr val="tx1"/>
                  </a:solidFill>
                  <a:latin typeface="Arial Rounded MT Bold" pitchFamily="34" charset="0"/>
                </a:rPr>
                <a:t>Foreign Key</a:t>
              </a:r>
            </a:p>
          </p:txBody>
        </p:sp>
        <p:sp>
          <p:nvSpPr>
            <p:cNvPr id="43041" name="Line 33"/>
            <p:cNvSpPr>
              <a:spLocks noChangeShapeType="1"/>
            </p:cNvSpPr>
            <p:nvPr/>
          </p:nvSpPr>
          <p:spPr bwMode="auto">
            <a:xfrm flipH="1">
              <a:off x="3504" y="1872"/>
              <a:ext cx="672" cy="1440"/>
            </a:xfrm>
            <a:prstGeom prst="line">
              <a:avLst/>
            </a:prstGeom>
            <a:noFill/>
            <a:ln w="76200">
              <a:solidFill>
                <a:srgbClr val="9966FF"/>
              </a:solidFill>
              <a:round/>
              <a:headEnd/>
              <a:tailEnd type="triangle" w="med" len="med"/>
            </a:ln>
            <a:effectLst/>
          </p:spPr>
          <p:txBody>
            <a:bodyPr/>
            <a:lstStyle/>
            <a:p>
              <a:endParaRPr lang="en-US">
                <a:solidFill>
                  <a:schemeClr val="tx1"/>
                </a:solidFill>
              </a:endParaRPr>
            </a:p>
          </p:txBody>
        </p:sp>
        <p:sp>
          <p:nvSpPr>
            <p:cNvPr id="43042" name="Line 34"/>
            <p:cNvSpPr>
              <a:spLocks noChangeShapeType="1"/>
            </p:cNvSpPr>
            <p:nvPr/>
          </p:nvSpPr>
          <p:spPr bwMode="auto">
            <a:xfrm>
              <a:off x="1728" y="1824"/>
              <a:ext cx="720" cy="960"/>
            </a:xfrm>
            <a:prstGeom prst="line">
              <a:avLst/>
            </a:prstGeom>
            <a:noFill/>
            <a:ln w="76200">
              <a:solidFill>
                <a:srgbClr val="9966FF"/>
              </a:solidFill>
              <a:round/>
              <a:headEnd/>
              <a:tailEnd type="triangle" w="med" len="med"/>
            </a:ln>
            <a:effectLst/>
          </p:spPr>
          <p:txBody>
            <a:bodyPr/>
            <a:lstStyle/>
            <a:p>
              <a:endParaRPr lang="en-US">
                <a:solidFill>
                  <a:schemeClr val="tx1"/>
                </a:solidFill>
              </a:endParaRPr>
            </a:p>
          </p:txBody>
        </p:sp>
      </p:gr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Representing Recursive Relationships</a:t>
            </a:r>
            <a:endParaRPr lang="en-US" dirty="0"/>
          </a:p>
        </p:txBody>
      </p:sp>
      <p:sp>
        <p:nvSpPr>
          <p:cNvPr id="44035" name="Rectangle 3"/>
          <p:cNvSpPr>
            <a:spLocks noGrp="1" noChangeArrowheads="1"/>
          </p:cNvSpPr>
          <p:nvPr>
            <p:ph idx="1"/>
          </p:nvPr>
        </p:nvSpPr>
        <p:spPr/>
        <p:txBody>
          <a:bodyPr/>
          <a:lstStyle/>
          <a:p>
            <a:pPr lvl="1"/>
            <a:r>
              <a:rPr lang="en-US" dirty="0" smtClean="0"/>
              <a:t>A recursive relationship is a relationship that a relation has with itself.</a:t>
            </a:r>
          </a:p>
          <a:p>
            <a:pPr lvl="1"/>
            <a:endParaRPr lang="en-US" dirty="0" smtClean="0"/>
          </a:p>
          <a:p>
            <a:pPr lvl="1"/>
            <a:r>
              <a:rPr lang="en-US" dirty="0" smtClean="0"/>
              <a:t>Recursive relationships adhere to the same rules as the binary relationships.</a:t>
            </a:r>
          </a:p>
          <a:p>
            <a:pPr lvl="2"/>
            <a:r>
              <a:rPr lang="en-US" dirty="0" smtClean="0"/>
              <a:t>1:1 and 1:M relationships are saved using foreign keys</a:t>
            </a:r>
          </a:p>
          <a:p>
            <a:pPr lvl="2"/>
            <a:r>
              <a:rPr lang="en-US" dirty="0" smtClean="0"/>
              <a:t>M:N relationships are saved by creating an intersecting relation</a:t>
            </a:r>
            <a:endParaRPr lang="en-US" dirty="0"/>
          </a:p>
        </p:txBody>
      </p:sp>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A Recursive Relationship Example</a:t>
            </a:r>
            <a:endParaRPr lang="en-US" dirty="0"/>
          </a:p>
        </p:txBody>
      </p:sp>
      <p:grpSp>
        <p:nvGrpSpPr>
          <p:cNvPr id="2" name="Group 3"/>
          <p:cNvGrpSpPr>
            <a:grpSpLocks/>
          </p:cNvGrpSpPr>
          <p:nvPr/>
        </p:nvGrpSpPr>
        <p:grpSpPr bwMode="auto">
          <a:xfrm>
            <a:off x="2362200" y="2743200"/>
            <a:ext cx="4267200" cy="2117725"/>
            <a:chOff x="1488" y="1728"/>
            <a:chExt cx="2688" cy="1334"/>
          </a:xfrm>
        </p:grpSpPr>
        <p:grpSp>
          <p:nvGrpSpPr>
            <p:cNvPr id="3" name="Group 4"/>
            <p:cNvGrpSpPr>
              <a:grpSpLocks/>
            </p:cNvGrpSpPr>
            <p:nvPr/>
          </p:nvGrpSpPr>
          <p:grpSpPr bwMode="auto">
            <a:xfrm>
              <a:off x="1488" y="1728"/>
              <a:ext cx="2688" cy="1200"/>
              <a:chOff x="1296" y="2400"/>
              <a:chExt cx="2688" cy="1200"/>
            </a:xfrm>
          </p:grpSpPr>
          <p:sp>
            <p:nvSpPr>
              <p:cNvPr id="45061" name="Rectangle 5"/>
              <p:cNvSpPr>
                <a:spLocks noChangeArrowheads="1"/>
              </p:cNvSpPr>
              <p:nvPr/>
            </p:nvSpPr>
            <p:spPr bwMode="auto">
              <a:xfrm>
                <a:off x="1968" y="2400"/>
                <a:ext cx="2016" cy="816"/>
              </a:xfrm>
              <a:prstGeom prst="rect">
                <a:avLst/>
              </a:prstGeom>
              <a:noFill/>
              <a:ln w="9525">
                <a:solidFill>
                  <a:schemeClr val="tx1"/>
                </a:solidFill>
                <a:miter lim="800000"/>
                <a:headEnd/>
                <a:tailEnd/>
              </a:ln>
              <a:effectLst/>
            </p:spPr>
            <p:txBody>
              <a:bodyPr wrap="none" anchor="ctr"/>
              <a:lstStyle/>
              <a:p>
                <a:endParaRPr lang="en-US">
                  <a:solidFill>
                    <a:schemeClr val="tx1"/>
                  </a:solidFill>
                </a:endParaRPr>
              </a:p>
            </p:txBody>
          </p:sp>
          <p:sp>
            <p:nvSpPr>
              <p:cNvPr id="45062" name="Rectangle 6"/>
              <p:cNvSpPr>
                <a:spLocks noChangeArrowheads="1"/>
              </p:cNvSpPr>
              <p:nvPr/>
            </p:nvSpPr>
            <p:spPr bwMode="auto">
              <a:xfrm>
                <a:off x="1296" y="2784"/>
                <a:ext cx="1296" cy="816"/>
              </a:xfrm>
              <a:prstGeom prst="rect">
                <a:avLst/>
              </a:prstGeom>
              <a:solidFill>
                <a:srgbClr val="9966FF"/>
              </a:solidFill>
              <a:ln w="9525">
                <a:solidFill>
                  <a:schemeClr val="tx1"/>
                </a:solidFill>
                <a:miter lim="800000"/>
                <a:headEnd/>
                <a:tailEnd/>
              </a:ln>
              <a:effectLst/>
            </p:spPr>
            <p:txBody>
              <a:bodyPr wrap="none" anchor="ctr"/>
              <a:lstStyle/>
              <a:p>
                <a:pPr algn="ctr" eaLnBrk="1" hangingPunct="1"/>
                <a:r>
                  <a:rPr lang="en-US" sz="2400">
                    <a:solidFill>
                      <a:schemeClr val="tx1"/>
                    </a:solidFill>
                    <a:latin typeface="Times New Roman" pitchFamily="18" charset="0"/>
                  </a:rPr>
                  <a:t>EMPLOYEE</a:t>
                </a:r>
              </a:p>
            </p:txBody>
          </p:sp>
          <p:sp>
            <p:nvSpPr>
              <p:cNvPr id="45063" name="AutoShape 7"/>
              <p:cNvSpPr>
                <a:spLocks noChangeArrowheads="1"/>
              </p:cNvSpPr>
              <p:nvPr/>
            </p:nvSpPr>
            <p:spPr bwMode="auto">
              <a:xfrm>
                <a:off x="3216" y="3024"/>
                <a:ext cx="432" cy="432"/>
              </a:xfrm>
              <a:prstGeom prst="diamond">
                <a:avLst/>
              </a:prstGeom>
              <a:solidFill>
                <a:srgbClr val="9966FF"/>
              </a:solidFill>
              <a:ln w="9525">
                <a:solidFill>
                  <a:schemeClr val="tx1"/>
                </a:solidFill>
                <a:miter lim="800000"/>
                <a:headEnd/>
                <a:tailEnd/>
              </a:ln>
              <a:effectLst/>
            </p:spPr>
            <p:txBody>
              <a:bodyPr wrap="none" anchor="ctr"/>
              <a:lstStyle/>
              <a:p>
                <a:pPr algn="ctr" eaLnBrk="1" hangingPunct="1"/>
                <a:r>
                  <a:rPr lang="en-US" sz="2400">
                    <a:solidFill>
                      <a:schemeClr val="tx1"/>
                    </a:solidFill>
                    <a:latin typeface="Times New Roman" pitchFamily="18" charset="0"/>
                  </a:rPr>
                  <a:t>1:N</a:t>
                </a:r>
              </a:p>
            </p:txBody>
          </p:sp>
        </p:grpSp>
        <p:sp>
          <p:nvSpPr>
            <p:cNvPr id="45064" name="Text Box 8"/>
            <p:cNvSpPr txBox="1">
              <a:spLocks noChangeArrowheads="1"/>
            </p:cNvSpPr>
            <p:nvPr/>
          </p:nvSpPr>
          <p:spPr bwMode="auto">
            <a:xfrm>
              <a:off x="3302" y="2810"/>
              <a:ext cx="827" cy="252"/>
            </a:xfrm>
            <a:prstGeom prst="rect">
              <a:avLst/>
            </a:prstGeom>
            <a:noFill/>
            <a:ln w="9525">
              <a:noFill/>
              <a:miter lim="800000"/>
              <a:headEnd/>
              <a:tailEnd/>
            </a:ln>
            <a:effectLst/>
          </p:spPr>
          <p:txBody>
            <a:bodyPr wrap="none">
              <a:spAutoFit/>
            </a:bodyPr>
            <a:lstStyle/>
            <a:p>
              <a:pPr eaLnBrk="1" hangingPunct="1"/>
              <a:r>
                <a:rPr lang="en-US" sz="2400">
                  <a:solidFill>
                    <a:schemeClr val="tx1"/>
                  </a:solidFill>
                  <a:latin typeface="Times New Roman" pitchFamily="18" charset="0"/>
                </a:rPr>
                <a:t>Manages</a:t>
              </a:r>
            </a:p>
          </p:txBody>
        </p:sp>
      </p:gr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Representing a Recursive Relationship</a:t>
            </a:r>
            <a:endParaRPr lang="en-US" dirty="0"/>
          </a:p>
        </p:txBody>
      </p:sp>
      <p:grpSp>
        <p:nvGrpSpPr>
          <p:cNvPr id="2" name="Group 3"/>
          <p:cNvGrpSpPr>
            <a:grpSpLocks/>
          </p:cNvGrpSpPr>
          <p:nvPr/>
        </p:nvGrpSpPr>
        <p:grpSpPr bwMode="auto">
          <a:xfrm>
            <a:off x="2514600" y="2200275"/>
            <a:ext cx="5048250" cy="3346450"/>
            <a:chOff x="2064" y="1344"/>
            <a:chExt cx="3180" cy="2108"/>
          </a:xfrm>
        </p:grpSpPr>
        <p:sp>
          <p:nvSpPr>
            <p:cNvPr id="46084" name="Rectangle 4"/>
            <p:cNvSpPr>
              <a:spLocks noChangeArrowheads="1"/>
            </p:cNvSpPr>
            <p:nvPr/>
          </p:nvSpPr>
          <p:spPr bwMode="auto">
            <a:xfrm>
              <a:off x="2064" y="2296"/>
              <a:ext cx="1296" cy="440"/>
            </a:xfrm>
            <a:prstGeom prst="rect">
              <a:avLst/>
            </a:prstGeom>
            <a:solidFill>
              <a:schemeClr val="bg1"/>
            </a:solid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EmpID (FK)</a:t>
              </a:r>
            </a:p>
          </p:txBody>
        </p:sp>
        <p:sp>
          <p:nvSpPr>
            <p:cNvPr id="46085" name="Rectangle 5"/>
            <p:cNvSpPr>
              <a:spLocks noChangeArrowheads="1"/>
            </p:cNvSpPr>
            <p:nvPr/>
          </p:nvSpPr>
          <p:spPr bwMode="auto">
            <a:xfrm>
              <a:off x="2064" y="2736"/>
              <a:ext cx="1296" cy="440"/>
            </a:xfrm>
            <a:prstGeom prst="rect">
              <a:avLst/>
            </a:prstGeom>
            <a:solidFill>
              <a:schemeClr val="bg1"/>
            </a:solid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EmpName</a:t>
              </a:r>
            </a:p>
          </p:txBody>
        </p:sp>
        <p:sp>
          <p:nvSpPr>
            <p:cNvPr id="46086" name="Rectangle 6"/>
            <p:cNvSpPr>
              <a:spLocks noChangeArrowheads="1"/>
            </p:cNvSpPr>
            <p:nvPr/>
          </p:nvSpPr>
          <p:spPr bwMode="auto">
            <a:xfrm>
              <a:off x="2064" y="1820"/>
              <a:ext cx="1296" cy="476"/>
            </a:xfrm>
            <a:prstGeom prst="rect">
              <a:avLst/>
            </a:prstGeom>
            <a:solidFill>
              <a:schemeClr val="bg1"/>
            </a:solid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EmpID</a:t>
              </a:r>
            </a:p>
          </p:txBody>
        </p:sp>
        <p:sp>
          <p:nvSpPr>
            <p:cNvPr id="46087" name="Rectangle 7"/>
            <p:cNvSpPr>
              <a:spLocks noChangeArrowheads="1"/>
            </p:cNvSpPr>
            <p:nvPr/>
          </p:nvSpPr>
          <p:spPr bwMode="auto">
            <a:xfrm>
              <a:off x="2064" y="1344"/>
              <a:ext cx="1296" cy="476"/>
            </a:xfrm>
            <a:prstGeom prst="rect">
              <a:avLst/>
            </a:prstGeom>
            <a:solidFill>
              <a:srgbClr val="9900FF"/>
            </a:solidFill>
            <a:ln w="9525">
              <a:noFill/>
              <a:miter lim="800000"/>
              <a:headEnd/>
              <a:tailEnd/>
            </a:ln>
            <a:effectLst/>
          </p:spPr>
          <p:txBody>
            <a:bodyPr/>
            <a:lstStyle/>
            <a:p>
              <a:pPr eaLnBrk="1" hangingPunct="1">
                <a:spcBef>
                  <a:spcPct val="20000"/>
                </a:spcBef>
              </a:pPr>
              <a:r>
                <a:rPr lang="en-US" sz="2800">
                  <a:solidFill>
                    <a:schemeClr val="tx1"/>
                  </a:solidFill>
                  <a:latin typeface="Times New Roman" pitchFamily="18" charset="0"/>
                </a:rPr>
                <a:t>Employee</a:t>
              </a:r>
            </a:p>
          </p:txBody>
        </p:sp>
        <p:sp>
          <p:nvSpPr>
            <p:cNvPr id="46088" name="Line 8"/>
            <p:cNvSpPr>
              <a:spLocks noChangeShapeType="1"/>
            </p:cNvSpPr>
            <p:nvPr/>
          </p:nvSpPr>
          <p:spPr bwMode="auto">
            <a:xfrm>
              <a:off x="2064" y="1344"/>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6089" name="Line 9"/>
            <p:cNvSpPr>
              <a:spLocks noChangeShapeType="1"/>
            </p:cNvSpPr>
            <p:nvPr/>
          </p:nvSpPr>
          <p:spPr bwMode="auto">
            <a:xfrm>
              <a:off x="2064" y="1820"/>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46090" name="Line 10"/>
            <p:cNvSpPr>
              <a:spLocks noChangeShapeType="1"/>
            </p:cNvSpPr>
            <p:nvPr/>
          </p:nvSpPr>
          <p:spPr bwMode="auto">
            <a:xfrm>
              <a:off x="2064" y="2296"/>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46091" name="Line 11"/>
            <p:cNvSpPr>
              <a:spLocks noChangeShapeType="1"/>
            </p:cNvSpPr>
            <p:nvPr/>
          </p:nvSpPr>
          <p:spPr bwMode="auto">
            <a:xfrm>
              <a:off x="2064" y="3176"/>
              <a:ext cx="1296" cy="0"/>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6092" name="Line 12"/>
            <p:cNvSpPr>
              <a:spLocks noChangeShapeType="1"/>
            </p:cNvSpPr>
            <p:nvPr/>
          </p:nvSpPr>
          <p:spPr bwMode="auto">
            <a:xfrm>
              <a:off x="2064" y="1344"/>
              <a:ext cx="0" cy="183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6093" name="Line 13"/>
            <p:cNvSpPr>
              <a:spLocks noChangeShapeType="1"/>
            </p:cNvSpPr>
            <p:nvPr/>
          </p:nvSpPr>
          <p:spPr bwMode="auto">
            <a:xfrm>
              <a:off x="3360" y="1344"/>
              <a:ext cx="0" cy="1832"/>
            </a:xfrm>
            <a:prstGeom prst="line">
              <a:avLst/>
            </a:prstGeom>
            <a:noFill/>
            <a:ln w="28575" cap="sq">
              <a:solidFill>
                <a:schemeClr val="tx1"/>
              </a:solidFill>
              <a:round/>
              <a:headEnd/>
              <a:tailEnd/>
            </a:ln>
            <a:effectLst/>
          </p:spPr>
          <p:txBody>
            <a:bodyPr/>
            <a:lstStyle/>
            <a:p>
              <a:endParaRPr lang="en-US">
                <a:solidFill>
                  <a:schemeClr val="tx1"/>
                </a:solidFill>
              </a:endParaRPr>
            </a:p>
          </p:txBody>
        </p:sp>
        <p:sp>
          <p:nvSpPr>
            <p:cNvPr id="46094" name="Line 14"/>
            <p:cNvSpPr>
              <a:spLocks noChangeShapeType="1"/>
            </p:cNvSpPr>
            <p:nvPr/>
          </p:nvSpPr>
          <p:spPr bwMode="auto">
            <a:xfrm>
              <a:off x="2064" y="2736"/>
              <a:ext cx="1296" cy="0"/>
            </a:xfrm>
            <a:prstGeom prst="line">
              <a:avLst/>
            </a:prstGeom>
            <a:noFill/>
            <a:ln w="12700">
              <a:solidFill>
                <a:schemeClr val="tx1"/>
              </a:solidFill>
              <a:round/>
              <a:headEnd/>
              <a:tailEnd/>
            </a:ln>
            <a:effectLst/>
          </p:spPr>
          <p:txBody>
            <a:bodyPr/>
            <a:lstStyle/>
            <a:p>
              <a:endParaRPr lang="en-US">
                <a:solidFill>
                  <a:schemeClr val="tx1"/>
                </a:solidFill>
              </a:endParaRPr>
            </a:p>
          </p:txBody>
        </p:sp>
        <p:sp>
          <p:nvSpPr>
            <p:cNvPr id="46095" name="Line 15"/>
            <p:cNvSpPr>
              <a:spLocks noChangeShapeType="1"/>
            </p:cNvSpPr>
            <p:nvPr/>
          </p:nvSpPr>
          <p:spPr bwMode="auto">
            <a:xfrm flipH="1">
              <a:off x="3360" y="2496"/>
              <a:ext cx="960" cy="0"/>
            </a:xfrm>
            <a:prstGeom prst="line">
              <a:avLst/>
            </a:prstGeom>
            <a:noFill/>
            <a:ln w="38100">
              <a:solidFill>
                <a:srgbClr val="9900CC"/>
              </a:solidFill>
              <a:round/>
              <a:headEnd/>
              <a:tailEnd type="triangle" w="med" len="med"/>
            </a:ln>
            <a:effectLst/>
          </p:spPr>
          <p:txBody>
            <a:bodyPr wrap="none"/>
            <a:lstStyle/>
            <a:p>
              <a:endParaRPr lang="en-US">
                <a:solidFill>
                  <a:schemeClr val="tx1"/>
                </a:solidFill>
              </a:endParaRPr>
            </a:p>
          </p:txBody>
        </p:sp>
        <p:sp>
          <p:nvSpPr>
            <p:cNvPr id="46096" name="Line 16"/>
            <p:cNvSpPr>
              <a:spLocks noChangeShapeType="1"/>
            </p:cNvSpPr>
            <p:nvPr/>
          </p:nvSpPr>
          <p:spPr bwMode="auto">
            <a:xfrm>
              <a:off x="3360" y="2016"/>
              <a:ext cx="960" cy="0"/>
            </a:xfrm>
            <a:prstGeom prst="line">
              <a:avLst/>
            </a:prstGeom>
            <a:noFill/>
            <a:ln w="38100">
              <a:solidFill>
                <a:srgbClr val="9900CC"/>
              </a:solidFill>
              <a:round/>
              <a:headEnd/>
              <a:tailEnd/>
            </a:ln>
            <a:effectLst/>
          </p:spPr>
          <p:txBody>
            <a:bodyPr wrap="none"/>
            <a:lstStyle/>
            <a:p>
              <a:endParaRPr lang="en-US">
                <a:solidFill>
                  <a:schemeClr val="tx1"/>
                </a:solidFill>
              </a:endParaRPr>
            </a:p>
          </p:txBody>
        </p:sp>
        <p:sp>
          <p:nvSpPr>
            <p:cNvPr id="46097" name="Line 17"/>
            <p:cNvSpPr>
              <a:spLocks noChangeShapeType="1"/>
            </p:cNvSpPr>
            <p:nvPr/>
          </p:nvSpPr>
          <p:spPr bwMode="auto">
            <a:xfrm>
              <a:off x="4320" y="2016"/>
              <a:ext cx="0" cy="480"/>
            </a:xfrm>
            <a:prstGeom prst="line">
              <a:avLst/>
            </a:prstGeom>
            <a:noFill/>
            <a:ln w="38100">
              <a:solidFill>
                <a:srgbClr val="9900CC"/>
              </a:solidFill>
              <a:round/>
              <a:headEnd/>
              <a:tailEnd/>
            </a:ln>
            <a:effectLst/>
          </p:spPr>
          <p:txBody>
            <a:bodyPr wrap="none"/>
            <a:lstStyle/>
            <a:p>
              <a:endParaRPr lang="en-US">
                <a:solidFill>
                  <a:schemeClr val="tx1"/>
                </a:solidFill>
              </a:endParaRPr>
            </a:p>
          </p:txBody>
        </p:sp>
        <p:sp>
          <p:nvSpPr>
            <p:cNvPr id="46098" name="Text Box 18"/>
            <p:cNvSpPr txBox="1">
              <a:spLocks noChangeArrowheads="1"/>
            </p:cNvSpPr>
            <p:nvPr/>
          </p:nvSpPr>
          <p:spPr bwMode="auto">
            <a:xfrm>
              <a:off x="3696" y="2618"/>
              <a:ext cx="1548" cy="834"/>
            </a:xfrm>
            <a:prstGeom prst="rect">
              <a:avLst/>
            </a:prstGeom>
            <a:noFill/>
            <a:ln w="9525">
              <a:noFill/>
              <a:miter lim="800000"/>
              <a:headEnd/>
              <a:tailEnd/>
            </a:ln>
            <a:effectLst/>
          </p:spPr>
          <p:txBody>
            <a:bodyPr wrap="none">
              <a:spAutoFit/>
            </a:bodyPr>
            <a:lstStyle/>
            <a:p>
              <a:pPr eaLnBrk="1" hangingPunct="1"/>
              <a:r>
                <a:rPr lang="en-US" sz="2400">
                  <a:solidFill>
                    <a:schemeClr val="tx1"/>
                  </a:solidFill>
                  <a:latin typeface="Times New Roman" pitchFamily="18" charset="0"/>
                </a:rPr>
                <a:t>Foreign Key is</a:t>
              </a:r>
            </a:p>
            <a:p>
              <a:pPr eaLnBrk="1" hangingPunct="1"/>
              <a:r>
                <a:rPr lang="en-US" sz="2400">
                  <a:solidFill>
                    <a:schemeClr val="tx1"/>
                  </a:solidFill>
                  <a:latin typeface="Times New Roman" pitchFamily="18" charset="0"/>
                </a:rPr>
                <a:t>The EmpID of the </a:t>
              </a:r>
            </a:p>
            <a:p>
              <a:pPr eaLnBrk="1" hangingPunct="1"/>
              <a:r>
                <a:rPr lang="en-US" sz="2400">
                  <a:solidFill>
                    <a:schemeClr val="tx1"/>
                  </a:solidFill>
                  <a:latin typeface="Times New Roman" pitchFamily="18" charset="0"/>
                </a:rPr>
                <a:t>Manager</a:t>
              </a:r>
            </a:p>
          </p:txBody>
        </p:sp>
      </p:gr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t>Transforming ER diagrams into relations</a:t>
            </a:r>
            <a:endParaRPr lang="en-GB" dirty="0"/>
          </a:p>
        </p:txBody>
      </p:sp>
      <p:sp>
        <p:nvSpPr>
          <p:cNvPr id="53251" name="Rectangle 3"/>
          <p:cNvSpPr>
            <a:spLocks noGrp="1" noChangeArrowheads="1"/>
          </p:cNvSpPr>
          <p:nvPr>
            <p:ph idx="1"/>
          </p:nvPr>
        </p:nvSpPr>
        <p:spPr>
          <a:xfrm>
            <a:off x="304799" y="1262568"/>
            <a:ext cx="8539164" cy="1938992"/>
          </a:xfrm>
        </p:spPr>
        <p:txBody>
          <a:bodyPr/>
          <a:lstStyle/>
          <a:p>
            <a:pPr lvl="1"/>
            <a:r>
              <a:rPr lang="en-GB" dirty="0" smtClean="0"/>
              <a:t>This can be done automatically by many CASE tools, but it is important to understand because:</a:t>
            </a:r>
          </a:p>
          <a:p>
            <a:pPr lvl="1"/>
            <a:r>
              <a:rPr lang="en-GB" dirty="0" smtClean="0"/>
              <a:t>Case tools often cannot model complex data relationships such as ternary relationships and </a:t>
            </a:r>
            <a:r>
              <a:rPr lang="en-GB" dirty="0" err="1" smtClean="0"/>
              <a:t>supertype</a:t>
            </a:r>
            <a:r>
              <a:rPr lang="en-GB" dirty="0" smtClean="0"/>
              <a:t>/subtype relationships. For these situations you may have to perform these steps manually</a:t>
            </a:r>
          </a:p>
          <a:p>
            <a:pPr lvl="1"/>
            <a:r>
              <a:rPr lang="en-GB" dirty="0" smtClean="0"/>
              <a:t>Sometimes alternative solutions exist, and you must choose the best</a:t>
            </a:r>
          </a:p>
          <a:p>
            <a:pPr lvl="1"/>
            <a:r>
              <a:rPr lang="en-GB" dirty="0" smtClean="0"/>
              <a:t>You must be able to quality check the CASE tool results</a:t>
            </a:r>
            <a:endParaRPr lang="en-GB" dirty="0"/>
          </a:p>
        </p:txBody>
      </p:sp>
    </p:spTree>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GB" smtClean="0"/>
              <a:t>     </a:t>
            </a:r>
            <a:br>
              <a:rPr lang="en-GB" smtClean="0"/>
            </a:br>
            <a:r>
              <a:rPr lang="en-GB" smtClean="0"/>
              <a:t>       Remember entity types!</a:t>
            </a:r>
            <a:br>
              <a:rPr lang="en-GB" smtClean="0"/>
            </a:br>
            <a:endParaRPr lang="en-GB" dirty="0"/>
          </a:p>
        </p:txBody>
      </p:sp>
      <p:sp>
        <p:nvSpPr>
          <p:cNvPr id="54275" name="Rectangle 3"/>
          <p:cNvSpPr>
            <a:spLocks noGrp="1" noChangeArrowheads="1"/>
          </p:cNvSpPr>
          <p:nvPr>
            <p:ph idx="1"/>
          </p:nvPr>
        </p:nvSpPr>
        <p:spPr>
          <a:xfrm>
            <a:off x="304799" y="1262568"/>
            <a:ext cx="8539164" cy="1938992"/>
          </a:xfrm>
        </p:spPr>
        <p:txBody>
          <a:bodyPr/>
          <a:lstStyle/>
          <a:p>
            <a:pPr lvl="1"/>
            <a:r>
              <a:rPr lang="en-GB" dirty="0" smtClean="0"/>
              <a:t>Regular entities – have an independent existence and generally represent real-world objects = [rectangles with a single line]</a:t>
            </a:r>
          </a:p>
          <a:p>
            <a:pPr lvl="1"/>
            <a:r>
              <a:rPr lang="en-GB" dirty="0" smtClean="0"/>
              <a:t>Weak entities cannot exist on there own, they exist with an identifying relationship with an owner regular entity type = [[rectangles with a double line]]</a:t>
            </a:r>
          </a:p>
          <a:p>
            <a:pPr lvl="1"/>
            <a:r>
              <a:rPr lang="en-GB" dirty="0" smtClean="0"/>
              <a:t>Associative entities (gerunds) are formed from many-to-many relationships between other entity types = [&lt;rectangle enclosing the diamond relationship symbol&gt;] </a:t>
            </a:r>
            <a:endParaRPr lang="en-GB" dirty="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smtClean="0"/>
              <a:t>Foreign keys</a:t>
            </a:r>
            <a:endParaRPr lang="en-GB" dirty="0"/>
          </a:p>
        </p:txBody>
      </p:sp>
      <p:sp>
        <p:nvSpPr>
          <p:cNvPr id="11267" name="Rectangle 3"/>
          <p:cNvSpPr>
            <a:spLocks noGrp="1" noChangeArrowheads="1"/>
          </p:cNvSpPr>
          <p:nvPr>
            <p:ph idx="1"/>
          </p:nvPr>
        </p:nvSpPr>
        <p:spPr/>
        <p:txBody>
          <a:bodyPr/>
          <a:lstStyle/>
          <a:p>
            <a:pPr lvl="1"/>
            <a:r>
              <a:rPr lang="en-US" smtClean="0"/>
              <a:t>Consider the following relations:</a:t>
            </a:r>
          </a:p>
          <a:p>
            <a:pPr lvl="1"/>
            <a:r>
              <a:rPr lang="en-US" smtClean="0"/>
              <a:t>EMPLOYEE1(Emp_ID,Name,Dept_Name,Salary)</a:t>
            </a:r>
          </a:p>
          <a:p>
            <a:pPr lvl="1"/>
            <a:r>
              <a:rPr lang="en-US" smtClean="0"/>
              <a:t>DEPARTMENT(Dept_Name,Location,Fax)</a:t>
            </a:r>
          </a:p>
          <a:p>
            <a:pPr lvl="1"/>
            <a:r>
              <a:rPr lang="en-US" smtClean="0"/>
              <a:t>The attribute Dept_Name is a foreign key in EMPLOYEE1. It allows the user to associate any employee wit the department they are assigned to.</a:t>
            </a:r>
          </a:p>
          <a:p>
            <a:pPr lvl="1"/>
            <a:r>
              <a:rPr lang="en-US" smtClean="0"/>
              <a:t>Some authors show the fact that an attribute is a foreign key by using a dashed underline.</a:t>
            </a:r>
          </a:p>
          <a:p>
            <a:pPr lvl="1"/>
            <a:r>
              <a:rPr lang="en-US" smtClean="0"/>
              <a:t> </a:t>
            </a:r>
          </a:p>
          <a:p>
            <a:pPr lvl="1"/>
            <a:r>
              <a:rPr lang="en-US" smtClean="0"/>
              <a:t> </a:t>
            </a:r>
          </a:p>
          <a:p>
            <a:endParaRPr lang="en-GB"/>
          </a:p>
        </p:txBody>
      </p:sp>
      <p:pic>
        <p:nvPicPr>
          <p:cNvPr id="11269" name="Picture 5" descr="MCj03519150000[1]"/>
          <p:cNvPicPr>
            <a:picLocks noChangeAspect="1" noChangeArrowheads="1"/>
          </p:cNvPicPr>
          <p:nvPr/>
        </p:nvPicPr>
        <p:blipFill>
          <a:blip r:embed="rId2" cstate="print"/>
          <a:srcRect/>
          <a:stretch>
            <a:fillRect/>
          </a:stretch>
        </p:blipFill>
        <p:spPr bwMode="auto">
          <a:xfrm>
            <a:off x="7467600" y="4953000"/>
            <a:ext cx="1214438" cy="1295400"/>
          </a:xfrm>
          <a:prstGeom prst="rect">
            <a:avLst/>
          </a:prstGeom>
          <a:noFill/>
        </p:spPr>
      </p:pic>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smtClean="0"/>
              <a:t/>
            </a:r>
            <a:br>
              <a:rPr lang="en-GB" smtClean="0"/>
            </a:br>
            <a:r>
              <a:rPr lang="en-GB" smtClean="0"/>
              <a:t>       Step 1: map regular entities</a:t>
            </a:r>
            <a:endParaRPr lang="en-GB" dirty="0"/>
          </a:p>
        </p:txBody>
      </p:sp>
      <p:sp>
        <p:nvSpPr>
          <p:cNvPr id="55299" name="Rectangle 3"/>
          <p:cNvSpPr>
            <a:spLocks noGrp="1" noChangeArrowheads="1"/>
          </p:cNvSpPr>
          <p:nvPr>
            <p:ph idx="1"/>
          </p:nvPr>
        </p:nvSpPr>
        <p:spPr>
          <a:xfrm>
            <a:off x="304799" y="1262568"/>
            <a:ext cx="8539164" cy="1661993"/>
          </a:xfrm>
        </p:spPr>
        <p:txBody>
          <a:bodyPr/>
          <a:lstStyle/>
          <a:p>
            <a:pPr lvl="1"/>
            <a:r>
              <a:rPr lang="en-GB" dirty="0" smtClean="0"/>
              <a:t>Each regular entity type in an ER diagram is transformed into a relation </a:t>
            </a:r>
          </a:p>
          <a:p>
            <a:pPr lvl="1"/>
            <a:r>
              <a:rPr lang="en-GB" dirty="0" smtClean="0"/>
              <a:t>The name given to the relation is generally the same as the entity type</a:t>
            </a:r>
          </a:p>
          <a:p>
            <a:pPr lvl="1"/>
            <a:r>
              <a:rPr lang="en-GB" dirty="0" smtClean="0"/>
              <a:t>Each simple attribute of the type becomes an attribute of the relation</a:t>
            </a:r>
          </a:p>
          <a:p>
            <a:pPr lvl="1"/>
            <a:r>
              <a:rPr lang="en-GB" dirty="0" smtClean="0"/>
              <a:t>The identifier of the entity type becomes the primary key of the corresponding relation</a:t>
            </a:r>
          </a:p>
          <a:p>
            <a:pPr lvl="1"/>
            <a:r>
              <a:rPr lang="en-GB" dirty="0" smtClean="0"/>
              <a:t>The following 2 Figs. show an example of this  </a:t>
            </a:r>
            <a:endParaRPr lang="en-GB" dirty="0"/>
          </a:p>
        </p:txBody>
      </p:sp>
    </p:spTree>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0" y="1190625"/>
            <a:ext cx="2590800" cy="1323439"/>
          </a:xfrm>
          <a:prstGeom prst="rect">
            <a:avLst/>
          </a:prstGeom>
          <a:noFill/>
          <a:ln w="9525">
            <a:noFill/>
            <a:miter lim="800000"/>
            <a:headEnd/>
            <a:tailEnd/>
          </a:ln>
          <a:effectLst/>
        </p:spPr>
        <p:txBody>
          <a:bodyPr>
            <a:spAutoFit/>
          </a:bodyPr>
          <a:lstStyle/>
          <a:p>
            <a:r>
              <a:rPr lang="en-US" sz="2400" b="1" dirty="0">
                <a:solidFill>
                  <a:srgbClr val="FF9900"/>
                </a:solidFill>
              </a:rPr>
              <a:t>(a) </a:t>
            </a:r>
            <a:r>
              <a:rPr lang="en-US" sz="2400" b="1" dirty="0" smtClean="0">
                <a:solidFill>
                  <a:srgbClr val="FF9900"/>
                </a:solidFill>
              </a:rPr>
              <a:t>CUSTOMER  entity type </a:t>
            </a:r>
            <a:r>
              <a:rPr lang="en-US" sz="2400" b="1" dirty="0">
                <a:solidFill>
                  <a:srgbClr val="FF9900"/>
                </a:solidFill>
              </a:rPr>
              <a:t>with simple attributes</a:t>
            </a:r>
          </a:p>
        </p:txBody>
      </p:sp>
      <p:sp>
        <p:nvSpPr>
          <p:cNvPr id="56323" name="Text Box 3"/>
          <p:cNvSpPr txBox="1">
            <a:spLocks noChangeArrowheads="1"/>
          </p:cNvSpPr>
          <p:nvPr/>
        </p:nvSpPr>
        <p:spPr bwMode="auto">
          <a:xfrm>
            <a:off x="1676400" y="436728"/>
            <a:ext cx="3738524" cy="400110"/>
          </a:xfrm>
          <a:prstGeom prst="rect">
            <a:avLst/>
          </a:prstGeom>
          <a:noFill/>
          <a:ln w="9525">
            <a:noFill/>
            <a:miter lim="800000"/>
            <a:headEnd/>
            <a:tailEnd/>
          </a:ln>
          <a:effectLst/>
        </p:spPr>
        <p:txBody>
          <a:bodyPr wrap="none">
            <a:spAutoFit/>
          </a:bodyPr>
          <a:lstStyle/>
          <a:p>
            <a:r>
              <a:rPr lang="en-US" sz="2400" b="1" dirty="0">
                <a:solidFill>
                  <a:schemeClr val="tx1"/>
                </a:solidFill>
              </a:rPr>
              <a:t>Mapping a regular entity</a:t>
            </a:r>
          </a:p>
        </p:txBody>
      </p:sp>
      <p:sp>
        <p:nvSpPr>
          <p:cNvPr id="56324" name="Text Box 4"/>
          <p:cNvSpPr txBox="1">
            <a:spLocks noChangeArrowheads="1"/>
          </p:cNvSpPr>
          <p:nvPr/>
        </p:nvSpPr>
        <p:spPr bwMode="auto">
          <a:xfrm>
            <a:off x="914400" y="3962400"/>
            <a:ext cx="3586163" cy="457200"/>
          </a:xfrm>
          <a:prstGeom prst="rect">
            <a:avLst/>
          </a:prstGeom>
          <a:noFill/>
          <a:ln w="9525">
            <a:noFill/>
            <a:miter lim="800000"/>
            <a:headEnd/>
            <a:tailEnd/>
          </a:ln>
          <a:effectLst/>
        </p:spPr>
        <p:txBody>
          <a:bodyPr wrap="none">
            <a:spAutoFit/>
          </a:bodyPr>
          <a:lstStyle/>
          <a:p>
            <a:r>
              <a:rPr lang="en-US" sz="2400" b="1">
                <a:solidFill>
                  <a:srgbClr val="FF9900"/>
                </a:solidFill>
              </a:rPr>
              <a:t>(b) CUSTOMER relation</a:t>
            </a:r>
          </a:p>
        </p:txBody>
      </p:sp>
      <p:pic>
        <p:nvPicPr>
          <p:cNvPr id="56325" name="Picture 5" descr="FIG5-8A"/>
          <p:cNvPicPr>
            <a:picLocks noChangeAspect="1" noChangeArrowheads="1"/>
          </p:cNvPicPr>
          <p:nvPr/>
        </p:nvPicPr>
        <p:blipFill>
          <a:blip r:embed="rId2" cstate="print"/>
          <a:srcRect/>
          <a:stretch>
            <a:fillRect/>
          </a:stretch>
        </p:blipFill>
        <p:spPr bwMode="auto">
          <a:xfrm>
            <a:off x="2438400" y="1169988"/>
            <a:ext cx="6400800" cy="2411412"/>
          </a:xfrm>
          <a:prstGeom prst="rect">
            <a:avLst/>
          </a:prstGeom>
          <a:noFill/>
        </p:spPr>
      </p:pic>
      <p:pic>
        <p:nvPicPr>
          <p:cNvPr id="56326" name="Picture 6" descr="FIG5-8B"/>
          <p:cNvPicPr>
            <a:picLocks noChangeAspect="1" noChangeArrowheads="1"/>
          </p:cNvPicPr>
          <p:nvPr/>
        </p:nvPicPr>
        <p:blipFill>
          <a:blip r:embed="rId3" cstate="print"/>
          <a:srcRect/>
          <a:stretch>
            <a:fillRect/>
          </a:stretch>
        </p:blipFill>
        <p:spPr bwMode="auto">
          <a:xfrm>
            <a:off x="1066800" y="4495800"/>
            <a:ext cx="6858000" cy="1189038"/>
          </a:xfrm>
          <a:prstGeom prst="rect">
            <a:avLst/>
          </a:prstGeom>
          <a:noFill/>
        </p:spPr>
      </p:pic>
    </p:spTree>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smtClean="0"/>
              <a:t/>
            </a:r>
            <a:br>
              <a:rPr lang="en-GB" smtClean="0"/>
            </a:br>
            <a:r>
              <a:rPr lang="en-GB" smtClean="0"/>
              <a:t>Composite attributes</a:t>
            </a:r>
            <a:endParaRPr lang="en-GB" dirty="0"/>
          </a:p>
        </p:txBody>
      </p:sp>
      <p:sp>
        <p:nvSpPr>
          <p:cNvPr id="57347" name="Rectangle 3"/>
          <p:cNvSpPr>
            <a:spLocks noGrp="1" noChangeArrowheads="1"/>
          </p:cNvSpPr>
          <p:nvPr>
            <p:ph idx="1"/>
          </p:nvPr>
        </p:nvSpPr>
        <p:spPr>
          <a:xfrm>
            <a:off x="304799" y="1262568"/>
            <a:ext cx="8539164" cy="1384995"/>
          </a:xfrm>
        </p:spPr>
        <p:txBody>
          <a:bodyPr/>
          <a:lstStyle/>
          <a:p>
            <a:pPr lvl="1"/>
            <a:r>
              <a:rPr lang="en-GB" dirty="0" smtClean="0"/>
              <a:t>When a regular entity type has composite attributes, only the simple component attributes of the composite attribute are included in the new relation</a:t>
            </a:r>
          </a:p>
          <a:p>
            <a:pPr lvl="1"/>
            <a:r>
              <a:rPr lang="en-GB" dirty="0" smtClean="0"/>
              <a:t>The following Fig. Shows a variation on the previous one, where </a:t>
            </a:r>
            <a:r>
              <a:rPr lang="en-GB" dirty="0" err="1" smtClean="0"/>
              <a:t>Customer_Address</a:t>
            </a:r>
            <a:r>
              <a:rPr lang="en-GB" dirty="0" smtClean="0"/>
              <a:t> is represented as a composite attribute with components Street, City, State and Zip</a:t>
            </a:r>
            <a:endParaRPr lang="en-GB" dirty="0"/>
          </a:p>
        </p:txBody>
      </p:sp>
    </p:spTree>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06_09a"/>
          <p:cNvPicPr>
            <a:picLocks noChangeAspect="1" noChangeArrowheads="1"/>
          </p:cNvPicPr>
          <p:nvPr/>
        </p:nvPicPr>
        <p:blipFill>
          <a:blip r:embed="rId2" cstate="print"/>
          <a:srcRect/>
          <a:stretch>
            <a:fillRect/>
          </a:stretch>
        </p:blipFill>
        <p:spPr bwMode="auto">
          <a:xfrm>
            <a:off x="381000" y="1201002"/>
            <a:ext cx="7924800" cy="2821675"/>
          </a:xfrm>
          <a:prstGeom prst="rect">
            <a:avLst/>
          </a:prstGeom>
          <a:noFill/>
          <a:ln w="9525">
            <a:noFill/>
            <a:miter lim="800000"/>
            <a:headEnd/>
            <a:tailEnd/>
          </a:ln>
          <a:effectLst/>
        </p:spPr>
      </p:pic>
      <p:sp>
        <p:nvSpPr>
          <p:cNvPr id="58371" name="Text Box 3"/>
          <p:cNvSpPr txBox="1">
            <a:spLocks noChangeArrowheads="1"/>
          </p:cNvSpPr>
          <p:nvPr/>
        </p:nvSpPr>
        <p:spPr bwMode="auto">
          <a:xfrm>
            <a:off x="424217" y="1249908"/>
            <a:ext cx="2590800" cy="1552575"/>
          </a:xfrm>
          <a:prstGeom prst="rect">
            <a:avLst/>
          </a:prstGeom>
          <a:noFill/>
          <a:ln w="9525">
            <a:noFill/>
            <a:miter lim="800000"/>
            <a:headEnd/>
            <a:tailEnd/>
          </a:ln>
          <a:effectLst/>
        </p:spPr>
        <p:txBody>
          <a:bodyPr>
            <a:spAutoFit/>
          </a:bodyPr>
          <a:lstStyle/>
          <a:p>
            <a:r>
              <a:rPr lang="en-US" sz="2400" dirty="0">
                <a:solidFill>
                  <a:srgbClr val="FF3300"/>
                </a:solidFill>
              </a:rPr>
              <a:t>(a) CUSTOMER entity type with composite attribute</a:t>
            </a:r>
          </a:p>
        </p:txBody>
      </p:sp>
      <p:sp>
        <p:nvSpPr>
          <p:cNvPr id="58372" name="Text Box 4"/>
          <p:cNvSpPr txBox="1">
            <a:spLocks noChangeArrowheads="1"/>
          </p:cNvSpPr>
          <p:nvPr/>
        </p:nvSpPr>
        <p:spPr bwMode="auto">
          <a:xfrm>
            <a:off x="1676400" y="259307"/>
            <a:ext cx="4644220" cy="400110"/>
          </a:xfrm>
          <a:prstGeom prst="rect">
            <a:avLst/>
          </a:prstGeom>
          <a:noFill/>
          <a:ln w="9525">
            <a:noFill/>
            <a:miter lim="800000"/>
            <a:headEnd/>
            <a:tailEnd/>
          </a:ln>
          <a:effectLst/>
        </p:spPr>
        <p:txBody>
          <a:bodyPr wrap="none">
            <a:spAutoFit/>
          </a:bodyPr>
          <a:lstStyle/>
          <a:p>
            <a:r>
              <a:rPr lang="en-US" sz="2400" b="1" dirty="0">
                <a:solidFill>
                  <a:schemeClr val="tx1"/>
                </a:solidFill>
              </a:rPr>
              <a:t>Mapping a composite attribute</a:t>
            </a:r>
          </a:p>
        </p:txBody>
      </p:sp>
      <p:pic>
        <p:nvPicPr>
          <p:cNvPr id="58373" name="Picture 5" descr="06_09b"/>
          <p:cNvPicPr>
            <a:picLocks noChangeAspect="1" noChangeArrowheads="1"/>
          </p:cNvPicPr>
          <p:nvPr/>
        </p:nvPicPr>
        <p:blipFill>
          <a:blip r:embed="rId3" cstate="print"/>
          <a:srcRect/>
          <a:stretch>
            <a:fillRect/>
          </a:stretch>
        </p:blipFill>
        <p:spPr bwMode="auto">
          <a:xfrm>
            <a:off x="381000" y="4038600"/>
            <a:ext cx="7772400" cy="1752600"/>
          </a:xfrm>
          <a:prstGeom prst="rect">
            <a:avLst/>
          </a:prstGeom>
          <a:noFill/>
          <a:ln w="9525">
            <a:noFill/>
            <a:miter lim="800000"/>
            <a:headEnd/>
            <a:tailEnd/>
          </a:ln>
          <a:effectLst/>
        </p:spPr>
      </p:pic>
      <p:sp>
        <p:nvSpPr>
          <p:cNvPr id="58374" name="Text Box 6"/>
          <p:cNvSpPr txBox="1">
            <a:spLocks noChangeArrowheads="1"/>
          </p:cNvSpPr>
          <p:nvPr/>
        </p:nvSpPr>
        <p:spPr bwMode="auto">
          <a:xfrm>
            <a:off x="1752600" y="4114800"/>
            <a:ext cx="6083300" cy="457200"/>
          </a:xfrm>
          <a:prstGeom prst="rect">
            <a:avLst/>
          </a:prstGeom>
          <a:noFill/>
          <a:ln w="9525">
            <a:noFill/>
            <a:miter lim="800000"/>
            <a:headEnd/>
            <a:tailEnd/>
          </a:ln>
          <a:effectLst/>
        </p:spPr>
        <p:txBody>
          <a:bodyPr wrap="none">
            <a:spAutoFit/>
          </a:bodyPr>
          <a:lstStyle/>
          <a:p>
            <a:r>
              <a:rPr lang="en-US" sz="2400">
                <a:solidFill>
                  <a:srgbClr val="FF3300"/>
                </a:solidFill>
              </a:rPr>
              <a:t>(b) CUSTOMER relation with address detail</a:t>
            </a:r>
          </a:p>
        </p:txBody>
      </p:sp>
    </p:spTree>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GB" smtClean="0"/>
              <a:t/>
            </a:r>
            <a:br>
              <a:rPr lang="en-GB" smtClean="0"/>
            </a:br>
            <a:r>
              <a:rPr lang="en-GB" smtClean="0"/>
              <a:t>     Multi-valued attributes</a:t>
            </a:r>
            <a:endParaRPr lang="en-GB" dirty="0"/>
          </a:p>
        </p:txBody>
      </p:sp>
      <p:sp>
        <p:nvSpPr>
          <p:cNvPr id="59395" name="Rectangle 3"/>
          <p:cNvSpPr>
            <a:spLocks noGrp="1" noChangeArrowheads="1"/>
          </p:cNvSpPr>
          <p:nvPr>
            <p:ph idx="1"/>
          </p:nvPr>
        </p:nvSpPr>
        <p:spPr>
          <a:xfrm>
            <a:off x="304799" y="1262568"/>
            <a:ext cx="8539164" cy="2215991"/>
          </a:xfrm>
        </p:spPr>
        <p:txBody>
          <a:bodyPr/>
          <a:lstStyle/>
          <a:p>
            <a:pPr lvl="1"/>
            <a:r>
              <a:rPr lang="en-GB" dirty="0" smtClean="0"/>
              <a:t>Here two new relations (rather than one) are created</a:t>
            </a:r>
          </a:p>
          <a:p>
            <a:pPr lvl="1"/>
            <a:r>
              <a:rPr lang="en-GB" dirty="0" smtClean="0"/>
              <a:t>First relation contains all of the attributes of the entity type except the </a:t>
            </a:r>
            <a:r>
              <a:rPr lang="en-GB" dirty="0" err="1" smtClean="0"/>
              <a:t>multivalued</a:t>
            </a:r>
            <a:r>
              <a:rPr lang="en-GB" dirty="0" smtClean="0"/>
              <a:t> attribute</a:t>
            </a:r>
          </a:p>
          <a:p>
            <a:pPr lvl="1"/>
            <a:r>
              <a:rPr lang="en-GB" dirty="0" smtClean="0"/>
              <a:t>Second relation contains two attributes that form the primary key of the second relation</a:t>
            </a:r>
          </a:p>
          <a:p>
            <a:pPr lvl="1"/>
            <a:r>
              <a:rPr lang="en-GB" dirty="0" smtClean="0"/>
              <a:t>The first of these is the primary key for the first relation, which becomes a foreign key in the second relation</a:t>
            </a:r>
          </a:p>
          <a:p>
            <a:pPr lvl="1"/>
            <a:r>
              <a:rPr lang="en-GB" dirty="0" smtClean="0"/>
              <a:t>The second is the </a:t>
            </a:r>
            <a:r>
              <a:rPr lang="en-GB" dirty="0" err="1" smtClean="0"/>
              <a:t>multivalued</a:t>
            </a:r>
            <a:r>
              <a:rPr lang="en-GB" dirty="0" smtClean="0"/>
              <a:t> attribute</a:t>
            </a:r>
            <a:endParaRPr lang="en-GB" dirty="0"/>
          </a:p>
        </p:txBody>
      </p:sp>
    </p:spTree>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GB" smtClean="0"/>
              <a:t/>
            </a:r>
            <a:br>
              <a:rPr lang="en-GB" smtClean="0"/>
            </a:br>
            <a:r>
              <a:rPr lang="en-GB" smtClean="0"/>
              <a:t>Multi-valued attributes</a:t>
            </a:r>
            <a:endParaRPr lang="en-GB" dirty="0"/>
          </a:p>
        </p:txBody>
      </p:sp>
      <p:sp>
        <p:nvSpPr>
          <p:cNvPr id="60419" name="Rectangle 3"/>
          <p:cNvSpPr>
            <a:spLocks noGrp="1" noChangeArrowheads="1"/>
          </p:cNvSpPr>
          <p:nvPr>
            <p:ph idx="1"/>
          </p:nvPr>
        </p:nvSpPr>
        <p:spPr>
          <a:xfrm>
            <a:off x="304799" y="1262568"/>
            <a:ext cx="8539164" cy="1661993"/>
          </a:xfrm>
        </p:spPr>
        <p:txBody>
          <a:bodyPr/>
          <a:lstStyle/>
          <a:p>
            <a:pPr lvl="1"/>
            <a:r>
              <a:rPr lang="en-GB" dirty="0" smtClean="0"/>
              <a:t>In the following Fig. EMPLOYEE has ‘Skill’ as a multi-valued attribute</a:t>
            </a:r>
          </a:p>
          <a:p>
            <a:pPr lvl="1"/>
            <a:r>
              <a:rPr lang="en-GB" dirty="0" smtClean="0"/>
              <a:t>The first relation EMPLOYEE has the primary key </a:t>
            </a:r>
            <a:r>
              <a:rPr lang="en-GB" dirty="0" err="1" smtClean="0"/>
              <a:t>Employee_ID</a:t>
            </a:r>
            <a:endParaRPr lang="en-GB" dirty="0" smtClean="0"/>
          </a:p>
          <a:p>
            <a:pPr lvl="1"/>
            <a:r>
              <a:rPr lang="en-GB" dirty="0" smtClean="0"/>
              <a:t>The second relation EMPLOYEE_SKILL has the two attributes </a:t>
            </a:r>
            <a:r>
              <a:rPr lang="en-GB" dirty="0" err="1" smtClean="0"/>
              <a:t>Employee_ID</a:t>
            </a:r>
            <a:r>
              <a:rPr lang="en-GB" dirty="0" smtClean="0"/>
              <a:t> and Skill, which form the primary key</a:t>
            </a:r>
          </a:p>
          <a:p>
            <a:pPr lvl="1"/>
            <a:r>
              <a:rPr lang="en-GB" dirty="0" smtClean="0"/>
              <a:t>The relationship between foreign and primary keys is indicated by the arrow in the figure</a:t>
            </a:r>
            <a:endParaRPr lang="en-GB" dirty="0"/>
          </a:p>
        </p:txBody>
      </p:sp>
    </p:spTree>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FIG5-10A"/>
          <p:cNvPicPr>
            <a:picLocks noChangeAspect="1" noChangeArrowheads="1"/>
          </p:cNvPicPr>
          <p:nvPr/>
        </p:nvPicPr>
        <p:blipFill>
          <a:blip r:embed="rId2" cstate="print"/>
          <a:srcRect/>
          <a:stretch>
            <a:fillRect/>
          </a:stretch>
        </p:blipFill>
        <p:spPr bwMode="auto">
          <a:xfrm>
            <a:off x="1469409" y="1110018"/>
            <a:ext cx="6324600" cy="2044700"/>
          </a:xfrm>
          <a:prstGeom prst="rect">
            <a:avLst/>
          </a:prstGeom>
          <a:noFill/>
        </p:spPr>
      </p:pic>
      <p:sp>
        <p:nvSpPr>
          <p:cNvPr id="61443" name="Text Box 3"/>
          <p:cNvSpPr txBox="1">
            <a:spLocks noChangeArrowheads="1"/>
          </p:cNvSpPr>
          <p:nvPr/>
        </p:nvSpPr>
        <p:spPr bwMode="auto">
          <a:xfrm>
            <a:off x="1572905" y="499281"/>
            <a:ext cx="4814138" cy="400110"/>
          </a:xfrm>
          <a:prstGeom prst="rect">
            <a:avLst/>
          </a:prstGeom>
          <a:noFill/>
          <a:ln w="9525">
            <a:noFill/>
            <a:miter lim="800000"/>
            <a:headEnd/>
            <a:tailEnd/>
          </a:ln>
          <a:effectLst/>
        </p:spPr>
        <p:txBody>
          <a:bodyPr wrap="none">
            <a:spAutoFit/>
          </a:bodyPr>
          <a:lstStyle/>
          <a:p>
            <a:r>
              <a:rPr lang="en-US" sz="2400" b="1" dirty="0">
                <a:solidFill>
                  <a:schemeClr val="tx1"/>
                </a:solidFill>
              </a:rPr>
              <a:t>Mapping a </a:t>
            </a:r>
            <a:r>
              <a:rPr lang="en-US" sz="2400" b="1" dirty="0" err="1">
                <a:solidFill>
                  <a:schemeClr val="tx1"/>
                </a:solidFill>
              </a:rPr>
              <a:t>multivalued</a:t>
            </a:r>
            <a:r>
              <a:rPr lang="en-US" sz="2400" b="1" dirty="0">
                <a:solidFill>
                  <a:schemeClr val="tx1"/>
                </a:solidFill>
              </a:rPr>
              <a:t> attribute</a:t>
            </a:r>
          </a:p>
        </p:txBody>
      </p:sp>
      <p:sp>
        <p:nvSpPr>
          <p:cNvPr id="61444" name="Text Box 4"/>
          <p:cNvSpPr txBox="1">
            <a:spLocks noChangeArrowheads="1"/>
          </p:cNvSpPr>
          <p:nvPr/>
        </p:nvSpPr>
        <p:spPr bwMode="auto">
          <a:xfrm>
            <a:off x="0" y="5744570"/>
            <a:ext cx="8877300" cy="457200"/>
          </a:xfrm>
          <a:prstGeom prst="rect">
            <a:avLst/>
          </a:prstGeom>
          <a:noFill/>
          <a:ln w="28575">
            <a:noFill/>
            <a:miter lim="800000"/>
            <a:headEnd/>
            <a:tailEnd/>
          </a:ln>
          <a:effectLst/>
        </p:spPr>
        <p:txBody>
          <a:bodyPr wrap="none">
            <a:spAutoFit/>
          </a:bodyPr>
          <a:lstStyle/>
          <a:p>
            <a:pPr eaLnBrk="1" hangingPunct="1"/>
            <a:r>
              <a:rPr lang="en-US" sz="2400" b="1" dirty="0">
                <a:solidFill>
                  <a:srgbClr val="FF9900"/>
                </a:solidFill>
                <a:latin typeface="Times New Roman" pitchFamily="18" charset="0"/>
              </a:rPr>
              <a:t>1 – to – many relationship between original entity and new relation</a:t>
            </a:r>
          </a:p>
        </p:txBody>
      </p:sp>
      <p:sp>
        <p:nvSpPr>
          <p:cNvPr id="61445" name="Text Box 5"/>
          <p:cNvSpPr txBox="1">
            <a:spLocks noChangeArrowheads="1"/>
          </p:cNvSpPr>
          <p:nvPr/>
        </p:nvSpPr>
        <p:spPr bwMode="auto">
          <a:xfrm>
            <a:off x="1193279" y="1461448"/>
            <a:ext cx="522288" cy="457200"/>
          </a:xfrm>
          <a:prstGeom prst="rect">
            <a:avLst/>
          </a:prstGeom>
          <a:noFill/>
          <a:ln w="28575">
            <a:noFill/>
            <a:miter lim="800000"/>
            <a:headEnd/>
            <a:tailEnd/>
          </a:ln>
          <a:effectLst/>
        </p:spPr>
        <p:txBody>
          <a:bodyPr wrap="none">
            <a:spAutoFit/>
          </a:bodyPr>
          <a:lstStyle/>
          <a:p>
            <a:pPr algn="ctr" eaLnBrk="1" hangingPunct="1"/>
            <a:r>
              <a:rPr lang="en-US" sz="2400" dirty="0">
                <a:solidFill>
                  <a:schemeClr val="hlink"/>
                </a:solidFill>
                <a:latin typeface="Times New Roman" pitchFamily="18" charset="0"/>
              </a:rPr>
              <a:t>(a)</a:t>
            </a:r>
          </a:p>
        </p:txBody>
      </p:sp>
      <p:grpSp>
        <p:nvGrpSpPr>
          <p:cNvPr id="2" name="Group 6"/>
          <p:cNvGrpSpPr>
            <a:grpSpLocks/>
          </p:cNvGrpSpPr>
          <p:nvPr/>
        </p:nvGrpSpPr>
        <p:grpSpPr bwMode="auto">
          <a:xfrm>
            <a:off x="277812" y="3098041"/>
            <a:ext cx="8866188" cy="2749385"/>
            <a:chOff x="96" y="2016"/>
            <a:chExt cx="5585" cy="1719"/>
          </a:xfrm>
        </p:grpSpPr>
        <p:pic>
          <p:nvPicPr>
            <p:cNvPr id="61447" name="Picture 7" descr="FIG5-10B"/>
            <p:cNvPicPr>
              <a:picLocks noChangeAspect="1" noChangeArrowheads="1"/>
            </p:cNvPicPr>
            <p:nvPr/>
          </p:nvPicPr>
          <p:blipFill>
            <a:blip r:embed="rId3" cstate="print"/>
            <a:srcRect/>
            <a:stretch>
              <a:fillRect/>
            </a:stretch>
          </p:blipFill>
          <p:spPr bwMode="auto">
            <a:xfrm>
              <a:off x="864" y="2304"/>
              <a:ext cx="4128" cy="1431"/>
            </a:xfrm>
            <a:prstGeom prst="rect">
              <a:avLst/>
            </a:prstGeom>
            <a:noFill/>
          </p:spPr>
        </p:pic>
        <p:sp>
          <p:nvSpPr>
            <p:cNvPr id="61448" name="Text Box 8"/>
            <p:cNvSpPr txBox="1">
              <a:spLocks noChangeArrowheads="1"/>
            </p:cNvSpPr>
            <p:nvPr/>
          </p:nvSpPr>
          <p:spPr bwMode="auto">
            <a:xfrm>
              <a:off x="96" y="2016"/>
              <a:ext cx="5585" cy="288"/>
            </a:xfrm>
            <a:prstGeom prst="rect">
              <a:avLst/>
            </a:prstGeom>
            <a:noFill/>
            <a:ln w="28575">
              <a:noFill/>
              <a:miter lim="800000"/>
              <a:headEnd/>
              <a:tailEnd/>
            </a:ln>
            <a:effectLst/>
          </p:spPr>
          <p:txBody>
            <a:bodyPr wrap="none">
              <a:spAutoFit/>
            </a:bodyPr>
            <a:lstStyle/>
            <a:p>
              <a:pPr eaLnBrk="1" hangingPunct="1"/>
              <a:r>
                <a:rPr lang="en-US" sz="2400" b="1">
                  <a:solidFill>
                    <a:srgbClr val="FF9900"/>
                  </a:solidFill>
                  <a:latin typeface="Times New Roman" pitchFamily="18" charset="0"/>
                </a:rPr>
                <a:t>Multivalued attribute becomes a separate relation with foreign key</a:t>
              </a:r>
            </a:p>
          </p:txBody>
        </p:sp>
        <p:sp>
          <p:nvSpPr>
            <p:cNvPr id="61449" name="Text Box 9"/>
            <p:cNvSpPr txBox="1">
              <a:spLocks noChangeArrowheads="1"/>
            </p:cNvSpPr>
            <p:nvPr/>
          </p:nvSpPr>
          <p:spPr bwMode="auto">
            <a:xfrm>
              <a:off x="912" y="2352"/>
              <a:ext cx="340" cy="288"/>
            </a:xfrm>
            <a:prstGeom prst="rect">
              <a:avLst/>
            </a:prstGeom>
            <a:noFill/>
            <a:ln w="28575">
              <a:noFill/>
              <a:miter lim="800000"/>
              <a:headEnd/>
              <a:tailEnd/>
            </a:ln>
            <a:effectLst/>
          </p:spPr>
          <p:txBody>
            <a:bodyPr wrap="none">
              <a:spAutoFit/>
            </a:bodyPr>
            <a:lstStyle/>
            <a:p>
              <a:pPr algn="ctr" eaLnBrk="1" hangingPunct="1"/>
              <a:r>
                <a:rPr lang="en-US" sz="2400">
                  <a:solidFill>
                    <a:schemeClr val="hlink"/>
                  </a:solidFill>
                  <a:latin typeface="Times New Roman" pitchFamily="18" charset="0"/>
                </a:rPr>
                <a:t>(b)</a:t>
              </a:r>
            </a:p>
          </p:txBody>
        </p:sp>
      </p:grpSp>
      <p:sp>
        <p:nvSpPr>
          <p:cNvPr id="10" name="Title 9"/>
          <p:cNvSpPr>
            <a:spLocks noGrp="1"/>
          </p:cNvSpPr>
          <p:nvPr>
            <p:ph type="title"/>
          </p:nvPr>
        </p:nvSpPr>
        <p:spPr/>
        <p:txBody>
          <a:bodyPr/>
          <a:lstStyle/>
          <a:p>
            <a:endParaRPr lang="en-US"/>
          </a:p>
        </p:txBody>
      </p:sp>
      <p:sp>
        <p:nvSpPr>
          <p:cNvPr id="11" name="Content Placeholder 10"/>
          <p:cNvSpPr>
            <a:spLocks noGrp="1"/>
          </p:cNvSpPr>
          <p:nvPr>
            <p:ph idx="1"/>
          </p:nvPr>
        </p:nvSpPr>
        <p:spPr/>
        <p:txBody>
          <a:bodyPr/>
          <a:lstStyle/>
          <a:p>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blinds(horizontal)">
                                      <p:cBhvr>
                                        <p:cTn id="12"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GB" smtClean="0"/>
              <a:t/>
            </a:r>
            <a:br>
              <a:rPr lang="en-GB" smtClean="0"/>
            </a:br>
            <a:r>
              <a:rPr lang="en-GB" smtClean="0"/>
              <a:t>     Step 2: map weak entities</a:t>
            </a:r>
            <a:endParaRPr lang="en-GB" dirty="0"/>
          </a:p>
        </p:txBody>
      </p:sp>
      <p:sp>
        <p:nvSpPr>
          <p:cNvPr id="62467" name="Rectangle 3"/>
          <p:cNvSpPr>
            <a:spLocks noGrp="1" noChangeArrowheads="1"/>
          </p:cNvSpPr>
          <p:nvPr>
            <p:ph idx="1"/>
          </p:nvPr>
        </p:nvSpPr>
        <p:spPr>
          <a:xfrm>
            <a:off x="304799" y="1262568"/>
            <a:ext cx="8539164" cy="2215991"/>
          </a:xfrm>
        </p:spPr>
        <p:txBody>
          <a:bodyPr/>
          <a:lstStyle/>
          <a:p>
            <a:pPr lvl="1"/>
            <a:r>
              <a:rPr lang="en-GB" dirty="0" smtClean="0"/>
              <a:t>You must already have created a relation corresponding to the identifying type</a:t>
            </a:r>
          </a:p>
          <a:p>
            <a:pPr lvl="1"/>
            <a:r>
              <a:rPr lang="en-GB" dirty="0" smtClean="0"/>
              <a:t>For each weak entity type, create a new relation and include all of the simple attributes (or simple components of composite attributes) as attributes of this relation</a:t>
            </a:r>
          </a:p>
          <a:p>
            <a:pPr lvl="1"/>
            <a:r>
              <a:rPr lang="en-GB" dirty="0" smtClean="0"/>
              <a:t>Then include the primary key of the identifying relation as a foreign key attribute in this new relation</a:t>
            </a:r>
          </a:p>
          <a:p>
            <a:pPr lvl="1"/>
            <a:r>
              <a:rPr lang="en-GB" dirty="0" smtClean="0"/>
              <a:t>The primary key of the new relation is the combination of this primary key of the identifying and the partial identifier of the weak entity type</a:t>
            </a:r>
            <a:endParaRPr lang="en-GB" dirty="0"/>
          </a:p>
        </p:txBody>
      </p:sp>
    </p:spTree>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smtClean="0"/>
              <a:t/>
            </a:r>
            <a:br>
              <a:rPr lang="en-GB" smtClean="0"/>
            </a:br>
            <a:r>
              <a:rPr lang="en-GB" smtClean="0"/>
              <a:t>        Map weak entities</a:t>
            </a:r>
            <a:endParaRPr lang="en-GB" dirty="0"/>
          </a:p>
        </p:txBody>
      </p:sp>
      <p:sp>
        <p:nvSpPr>
          <p:cNvPr id="63491" name="Rectangle 3"/>
          <p:cNvSpPr>
            <a:spLocks noGrp="1" noChangeArrowheads="1"/>
          </p:cNvSpPr>
          <p:nvPr>
            <p:ph idx="1"/>
          </p:nvPr>
        </p:nvSpPr>
        <p:spPr>
          <a:xfrm>
            <a:off x="304799" y="1262568"/>
            <a:ext cx="8539164" cy="2215991"/>
          </a:xfrm>
        </p:spPr>
        <p:txBody>
          <a:bodyPr/>
          <a:lstStyle/>
          <a:p>
            <a:pPr lvl="1"/>
            <a:r>
              <a:rPr lang="en-GB" dirty="0" smtClean="0"/>
              <a:t>The following figure shows the weak identity type DEPENDENT and its identifying entity type EMPLOYEE, linked by the identifying relationship ‘Has’</a:t>
            </a:r>
          </a:p>
          <a:p>
            <a:pPr lvl="1"/>
            <a:r>
              <a:rPr lang="en-GB" dirty="0" smtClean="0"/>
              <a:t>The attribute </a:t>
            </a:r>
            <a:r>
              <a:rPr lang="en-GB" dirty="0" err="1" smtClean="0"/>
              <a:t>Dependent_Name</a:t>
            </a:r>
            <a:r>
              <a:rPr lang="en-GB" dirty="0" smtClean="0"/>
              <a:t> (the partial identifier for this relation) is a composite attribute with components </a:t>
            </a:r>
            <a:r>
              <a:rPr lang="en-GB" dirty="0" err="1" smtClean="0"/>
              <a:t>First_Name</a:t>
            </a:r>
            <a:r>
              <a:rPr lang="en-GB" dirty="0" smtClean="0"/>
              <a:t>, </a:t>
            </a:r>
            <a:r>
              <a:rPr lang="en-GB" dirty="0" err="1" smtClean="0"/>
              <a:t>Middle_Initial</a:t>
            </a:r>
            <a:r>
              <a:rPr lang="en-GB" dirty="0" smtClean="0"/>
              <a:t> and </a:t>
            </a:r>
            <a:r>
              <a:rPr lang="en-GB" dirty="0" err="1" smtClean="0"/>
              <a:t>Last_Name</a:t>
            </a:r>
            <a:r>
              <a:rPr lang="en-GB" dirty="0" smtClean="0"/>
              <a:t> – so we assume that for a given employee these items will uniquely identify a dependent. The primary key of DEPENDENT consists of four attributes: </a:t>
            </a:r>
            <a:r>
              <a:rPr lang="en-GB" dirty="0" err="1" smtClean="0"/>
              <a:t>Employee_ID</a:t>
            </a:r>
            <a:r>
              <a:rPr lang="en-GB" dirty="0" smtClean="0"/>
              <a:t>, </a:t>
            </a:r>
            <a:r>
              <a:rPr lang="en-GB" dirty="0" err="1" smtClean="0"/>
              <a:t>First_Name</a:t>
            </a:r>
            <a:r>
              <a:rPr lang="en-GB" dirty="0" smtClean="0"/>
              <a:t>, </a:t>
            </a:r>
            <a:r>
              <a:rPr lang="en-GB" dirty="0" err="1" smtClean="0"/>
              <a:t>Middle_Initial</a:t>
            </a:r>
            <a:r>
              <a:rPr lang="en-GB" dirty="0" smtClean="0"/>
              <a:t> and </a:t>
            </a:r>
            <a:r>
              <a:rPr lang="en-GB" dirty="0" err="1" smtClean="0"/>
              <a:t>Last_Name</a:t>
            </a:r>
            <a:r>
              <a:rPr lang="en-GB" dirty="0" smtClean="0"/>
              <a:t>. The foreign key relationship with its primary key is indicated by the arrow in the Fig.</a:t>
            </a:r>
            <a:endParaRPr lang="en-GB" dirty="0"/>
          </a:p>
        </p:txBody>
      </p:sp>
    </p:spTree>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06_11a"/>
          <p:cNvPicPr>
            <a:picLocks noChangeAspect="1" noChangeArrowheads="1"/>
          </p:cNvPicPr>
          <p:nvPr/>
        </p:nvPicPr>
        <p:blipFill>
          <a:blip r:embed="rId2" cstate="print"/>
          <a:srcRect/>
          <a:stretch>
            <a:fillRect/>
          </a:stretch>
        </p:blipFill>
        <p:spPr bwMode="auto">
          <a:xfrm>
            <a:off x="465162" y="1518313"/>
            <a:ext cx="7914564" cy="4284030"/>
          </a:xfrm>
          <a:prstGeom prst="rect">
            <a:avLst/>
          </a:prstGeom>
          <a:noFill/>
          <a:ln w="9525">
            <a:noFill/>
            <a:miter lim="800000"/>
            <a:headEnd/>
            <a:tailEnd/>
          </a:ln>
          <a:effectLst/>
        </p:spPr>
      </p:pic>
      <p:sp>
        <p:nvSpPr>
          <p:cNvPr id="64515" name="Text Box 3"/>
          <p:cNvSpPr txBox="1">
            <a:spLocks noChangeArrowheads="1"/>
          </p:cNvSpPr>
          <p:nvPr/>
        </p:nvSpPr>
        <p:spPr bwMode="auto">
          <a:xfrm>
            <a:off x="1477370" y="341194"/>
            <a:ext cx="5192447" cy="400110"/>
          </a:xfrm>
          <a:prstGeom prst="rect">
            <a:avLst/>
          </a:prstGeom>
          <a:noFill/>
          <a:ln w="9525">
            <a:noFill/>
            <a:miter lim="800000"/>
            <a:headEnd/>
            <a:tailEnd/>
          </a:ln>
          <a:effectLst/>
        </p:spPr>
        <p:txBody>
          <a:bodyPr wrap="none">
            <a:spAutoFit/>
          </a:bodyPr>
          <a:lstStyle/>
          <a:p>
            <a:r>
              <a:rPr lang="en-US" sz="2400" b="1" dirty="0">
                <a:solidFill>
                  <a:schemeClr val="tx1"/>
                </a:solidFill>
              </a:rPr>
              <a:t>Example of mapping a weak entity</a:t>
            </a:r>
          </a:p>
        </p:txBody>
      </p:sp>
      <p:sp>
        <p:nvSpPr>
          <p:cNvPr id="64516" name="Text Box 4"/>
          <p:cNvSpPr txBox="1">
            <a:spLocks noChangeArrowheads="1"/>
          </p:cNvSpPr>
          <p:nvPr/>
        </p:nvSpPr>
        <p:spPr bwMode="auto">
          <a:xfrm>
            <a:off x="2438400" y="1154373"/>
            <a:ext cx="4233082" cy="400110"/>
          </a:xfrm>
          <a:prstGeom prst="rect">
            <a:avLst/>
          </a:prstGeom>
          <a:noFill/>
          <a:ln w="9525">
            <a:noFill/>
            <a:miter lim="800000"/>
            <a:headEnd/>
            <a:tailEnd/>
          </a:ln>
          <a:effectLst/>
        </p:spPr>
        <p:txBody>
          <a:bodyPr wrap="none">
            <a:spAutoFit/>
          </a:bodyPr>
          <a:lstStyle/>
          <a:p>
            <a:r>
              <a:rPr lang="en-US" sz="2400" dirty="0">
                <a:solidFill>
                  <a:schemeClr val="tx1"/>
                </a:solidFill>
              </a:rPr>
              <a:t>(a) Weak entity DEPENDENT</a:t>
            </a: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
            </a:r>
            <a:br>
              <a:rPr lang="en-US" smtClean="0"/>
            </a:br>
            <a:r>
              <a:rPr lang="en-US" smtClean="0"/>
              <a:t>Relational Keys</a:t>
            </a:r>
            <a:endParaRPr lang="en-US" dirty="0"/>
          </a:p>
        </p:txBody>
      </p:sp>
      <p:sp>
        <p:nvSpPr>
          <p:cNvPr id="12291" name="Rectangle 3"/>
          <p:cNvSpPr>
            <a:spLocks noGrp="1" noChangeArrowheads="1"/>
          </p:cNvSpPr>
          <p:nvPr>
            <p:ph idx="1"/>
          </p:nvPr>
        </p:nvSpPr>
        <p:spPr>
          <a:xfrm>
            <a:off x="304799" y="1262568"/>
            <a:ext cx="8539164" cy="2769989"/>
          </a:xfrm>
        </p:spPr>
        <p:txBody>
          <a:bodyPr/>
          <a:lstStyle/>
          <a:p>
            <a:pPr lvl="1"/>
            <a:r>
              <a:rPr lang="en-US" dirty="0" smtClean="0"/>
              <a:t>Super Key : An attribute (or combination of attributes) that uniquely identifies each entity in a table.</a:t>
            </a:r>
          </a:p>
          <a:p>
            <a:pPr lvl="1"/>
            <a:r>
              <a:rPr lang="en-US" dirty="0" smtClean="0"/>
              <a:t>Candidate Key : A minimal super key. A super key that does not contain a subset of attributes that is itself a super key.</a:t>
            </a:r>
          </a:p>
          <a:p>
            <a:pPr lvl="1"/>
            <a:r>
              <a:rPr lang="en-US" dirty="0" smtClean="0"/>
              <a:t>Primary key : A candidate key selected to uniquely identify all other attribute values in any given row. Cannot contain null entries.</a:t>
            </a:r>
          </a:p>
          <a:p>
            <a:pPr lvl="1"/>
            <a:r>
              <a:rPr lang="en-US" dirty="0" smtClean="0"/>
              <a:t>Secondary Key : An attribute ( or combination of attributes) used strictly for data retrieval.</a:t>
            </a:r>
          </a:p>
          <a:p>
            <a:pPr lvl="1"/>
            <a:endParaRPr lang="en-US" dirty="0" smtClean="0"/>
          </a:p>
          <a:p>
            <a:pPr lvl="1"/>
            <a:endParaRPr lang="en-US" dirty="0"/>
          </a:p>
        </p:txBody>
      </p:sp>
      <p:pic>
        <p:nvPicPr>
          <p:cNvPr id="12292" name="Picture 4" descr="MCj03223790000[1]"/>
          <p:cNvPicPr>
            <a:picLocks noChangeAspect="1" noChangeArrowheads="1"/>
          </p:cNvPicPr>
          <p:nvPr/>
        </p:nvPicPr>
        <p:blipFill>
          <a:blip r:embed="rId2" cstate="print"/>
          <a:srcRect/>
          <a:stretch>
            <a:fillRect/>
          </a:stretch>
        </p:blipFill>
        <p:spPr bwMode="auto">
          <a:xfrm>
            <a:off x="5764450" y="5565489"/>
            <a:ext cx="2178547" cy="1292511"/>
          </a:xfrm>
          <a:prstGeom prst="rect">
            <a:avLst/>
          </a:prstGeom>
          <a:noFill/>
        </p:spPr>
      </p:pic>
    </p:spTree>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066800" y="304800"/>
            <a:ext cx="5466561" cy="400110"/>
          </a:xfrm>
          <a:prstGeom prst="rect">
            <a:avLst/>
          </a:prstGeom>
          <a:noFill/>
          <a:ln w="9525">
            <a:noFill/>
            <a:miter lim="800000"/>
            <a:headEnd/>
            <a:tailEnd/>
          </a:ln>
          <a:effectLst/>
        </p:spPr>
        <p:txBody>
          <a:bodyPr wrap="none">
            <a:spAutoFit/>
          </a:bodyPr>
          <a:lstStyle/>
          <a:p>
            <a:r>
              <a:rPr lang="en-US" sz="2400" b="1" dirty="0">
                <a:solidFill>
                  <a:schemeClr val="tx1"/>
                </a:solidFill>
              </a:rPr>
              <a:t>Relations resulting from weak entity</a:t>
            </a:r>
          </a:p>
        </p:txBody>
      </p:sp>
      <p:pic>
        <p:nvPicPr>
          <p:cNvPr id="65539" name="Picture 3" descr="06_11b"/>
          <p:cNvPicPr>
            <a:picLocks noChangeAspect="1" noChangeArrowheads="1"/>
          </p:cNvPicPr>
          <p:nvPr/>
        </p:nvPicPr>
        <p:blipFill>
          <a:blip r:embed="rId2" cstate="print"/>
          <a:srcRect/>
          <a:stretch>
            <a:fillRect/>
          </a:stretch>
        </p:blipFill>
        <p:spPr bwMode="auto">
          <a:xfrm>
            <a:off x="457200" y="914400"/>
            <a:ext cx="8229600" cy="5029200"/>
          </a:xfrm>
          <a:prstGeom prst="rect">
            <a:avLst/>
          </a:prstGeom>
          <a:noFill/>
          <a:ln w="9525">
            <a:noFill/>
            <a:miter lim="800000"/>
            <a:headEnd/>
            <a:tailEnd/>
          </a:ln>
          <a:effectLst/>
        </p:spPr>
      </p:pic>
      <p:sp>
        <p:nvSpPr>
          <p:cNvPr id="65540" name="Text Box 4"/>
          <p:cNvSpPr txBox="1">
            <a:spLocks noChangeArrowheads="1"/>
          </p:cNvSpPr>
          <p:nvPr/>
        </p:nvSpPr>
        <p:spPr bwMode="auto">
          <a:xfrm>
            <a:off x="5257800" y="1828800"/>
            <a:ext cx="3200400" cy="1616075"/>
          </a:xfrm>
          <a:prstGeom prst="rect">
            <a:avLst/>
          </a:prstGeom>
          <a:noFill/>
          <a:ln w="9525">
            <a:noFill/>
            <a:miter lim="800000"/>
            <a:headEnd/>
            <a:tailEnd/>
          </a:ln>
          <a:effectLst/>
        </p:spPr>
        <p:txBody>
          <a:bodyPr>
            <a:spAutoFit/>
          </a:bodyPr>
          <a:lstStyle/>
          <a:p>
            <a:r>
              <a:rPr lang="en-US" sz="2000">
                <a:solidFill>
                  <a:schemeClr val="hlink"/>
                </a:solidFill>
                <a:latin typeface="Times New Roman" pitchFamily="18" charset="0"/>
              </a:rPr>
              <a:t>NOTE: the domain constraint for the foreign key should NOT allow </a:t>
            </a:r>
            <a:r>
              <a:rPr lang="en-US" sz="2000" i="1">
                <a:solidFill>
                  <a:schemeClr val="hlink"/>
                </a:solidFill>
                <a:latin typeface="Times New Roman" pitchFamily="18" charset="0"/>
              </a:rPr>
              <a:t>null</a:t>
            </a:r>
            <a:r>
              <a:rPr lang="en-US" sz="2000">
                <a:solidFill>
                  <a:schemeClr val="hlink"/>
                </a:solidFill>
                <a:latin typeface="Times New Roman" pitchFamily="18" charset="0"/>
              </a:rPr>
              <a:t> value if DEPENDENT is a weak entity</a:t>
            </a:r>
          </a:p>
        </p:txBody>
      </p:sp>
      <p:sp>
        <p:nvSpPr>
          <p:cNvPr id="65541" name="Text Box 5"/>
          <p:cNvSpPr txBox="1">
            <a:spLocks noChangeArrowheads="1"/>
          </p:cNvSpPr>
          <p:nvPr/>
        </p:nvSpPr>
        <p:spPr bwMode="auto">
          <a:xfrm>
            <a:off x="4419600" y="3962400"/>
            <a:ext cx="1643063" cy="396875"/>
          </a:xfrm>
          <a:prstGeom prst="rect">
            <a:avLst/>
          </a:prstGeom>
          <a:noFill/>
          <a:ln w="28575">
            <a:noFill/>
            <a:miter lim="800000"/>
            <a:headEnd/>
            <a:tailEnd/>
          </a:ln>
          <a:effectLst/>
        </p:spPr>
        <p:txBody>
          <a:bodyPr>
            <a:spAutoFit/>
          </a:bodyPr>
          <a:lstStyle/>
          <a:p>
            <a:pPr algn="ctr" eaLnBrk="1" hangingPunct="1"/>
            <a:r>
              <a:rPr lang="en-US" sz="2000">
                <a:solidFill>
                  <a:srgbClr val="FF3300"/>
                </a:solidFill>
                <a:latin typeface="Times New Roman" pitchFamily="18" charset="0"/>
              </a:rPr>
              <a:t>Foreign key</a:t>
            </a:r>
            <a:endParaRPr lang="en-US" sz="2000" i="1">
              <a:solidFill>
                <a:srgbClr val="FF3300"/>
              </a:solidFill>
              <a:latin typeface="Times New Roman" pitchFamily="18" charset="0"/>
            </a:endParaRPr>
          </a:p>
        </p:txBody>
      </p:sp>
      <p:grpSp>
        <p:nvGrpSpPr>
          <p:cNvPr id="2" name="Group 6"/>
          <p:cNvGrpSpPr>
            <a:grpSpLocks/>
          </p:cNvGrpSpPr>
          <p:nvPr/>
        </p:nvGrpSpPr>
        <p:grpSpPr bwMode="auto">
          <a:xfrm>
            <a:off x="838200" y="5334000"/>
            <a:ext cx="5181600" cy="701675"/>
            <a:chOff x="528" y="3360"/>
            <a:chExt cx="3264" cy="442"/>
          </a:xfrm>
        </p:grpSpPr>
        <p:sp>
          <p:nvSpPr>
            <p:cNvPr id="65543" name="Text Box 7"/>
            <p:cNvSpPr txBox="1">
              <a:spLocks noChangeArrowheads="1"/>
            </p:cNvSpPr>
            <p:nvPr/>
          </p:nvSpPr>
          <p:spPr bwMode="auto">
            <a:xfrm>
              <a:off x="528" y="3552"/>
              <a:ext cx="3264" cy="250"/>
            </a:xfrm>
            <a:prstGeom prst="rect">
              <a:avLst/>
            </a:prstGeom>
            <a:noFill/>
            <a:ln w="28575">
              <a:noFill/>
              <a:miter lim="800000"/>
              <a:headEnd/>
              <a:tailEnd/>
            </a:ln>
            <a:effectLst/>
          </p:spPr>
          <p:txBody>
            <a:bodyPr>
              <a:spAutoFit/>
            </a:bodyPr>
            <a:lstStyle/>
            <a:p>
              <a:pPr algn="ctr" eaLnBrk="1" hangingPunct="1"/>
              <a:r>
                <a:rPr lang="en-US" sz="2000">
                  <a:solidFill>
                    <a:srgbClr val="FF3300"/>
                  </a:solidFill>
                  <a:latin typeface="Times New Roman" pitchFamily="18" charset="0"/>
                </a:rPr>
                <a:t>Composite primary key</a:t>
              </a:r>
            </a:p>
          </p:txBody>
        </p:sp>
        <p:sp>
          <p:nvSpPr>
            <p:cNvPr id="65544" name="AutoShape 8"/>
            <p:cNvSpPr>
              <a:spLocks/>
            </p:cNvSpPr>
            <p:nvPr/>
          </p:nvSpPr>
          <p:spPr bwMode="auto">
            <a:xfrm rot="5400000" flipV="1">
              <a:off x="1999" y="1925"/>
              <a:ext cx="144" cy="3013"/>
            </a:xfrm>
            <a:prstGeom prst="rightBrace">
              <a:avLst>
                <a:gd name="adj1" fmla="val 174363"/>
                <a:gd name="adj2" fmla="val 50000"/>
              </a:avLst>
            </a:prstGeom>
            <a:noFill/>
            <a:ln w="28575">
              <a:solidFill>
                <a:schemeClr val="hlink"/>
              </a:solidFill>
              <a:round/>
              <a:headEnd/>
              <a:tailEnd/>
            </a:ln>
            <a:effectLst/>
          </p:spPr>
          <p:txBody>
            <a:bodyPr wrap="none" anchor="ctr"/>
            <a:lstStyle/>
            <a:p>
              <a:endParaRPr lang="en-US"/>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blinds(horizontal)">
                                      <p:cBhvr>
                                        <p:cTn id="7" dur="500"/>
                                        <p:tgtEl>
                                          <p:spTgt spid="655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5540"/>
                                        </p:tgtEl>
                                        <p:attrNameLst>
                                          <p:attrName>style.visibility</p:attrName>
                                        </p:attrNameLst>
                                      </p:cBhvr>
                                      <p:to>
                                        <p:strVal val="visible"/>
                                      </p:to>
                                    </p:set>
                                    <p:animEffect transition="in" filter="checkerboard(across)">
                                      <p:cBhvr>
                                        <p:cTn id="17"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utoUpdateAnimBg="0"/>
      <p:bldP spid="65541"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smtClean="0"/>
              <a:t/>
            </a:r>
            <a:br>
              <a:rPr lang="en-GB" smtClean="0"/>
            </a:br>
            <a:r>
              <a:rPr lang="en-GB" smtClean="0"/>
              <a:t>   Step 3: map binary relationships</a:t>
            </a:r>
            <a:endParaRPr lang="en-GB" dirty="0"/>
          </a:p>
        </p:txBody>
      </p:sp>
      <p:sp>
        <p:nvSpPr>
          <p:cNvPr id="66563" name="Rectangle 3"/>
          <p:cNvSpPr>
            <a:spLocks noGrp="1" noChangeArrowheads="1"/>
          </p:cNvSpPr>
          <p:nvPr>
            <p:ph idx="1"/>
          </p:nvPr>
        </p:nvSpPr>
        <p:spPr>
          <a:xfrm>
            <a:off x="304799" y="1262568"/>
            <a:ext cx="8539164" cy="553998"/>
          </a:xfrm>
        </p:spPr>
        <p:txBody>
          <a:bodyPr/>
          <a:lstStyle/>
          <a:p>
            <a:pPr lvl="1"/>
            <a:r>
              <a:rPr lang="en-GB" dirty="0" smtClean="0"/>
              <a:t>The procedure for representing relationships depends on both the degree of the relationships (unary, binary, ternary) and the cardinalities of the relationships</a:t>
            </a:r>
            <a:endParaRPr lang="en-GB" dirty="0"/>
          </a:p>
        </p:txBody>
      </p:sp>
    </p:spTree>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GB" smtClean="0"/>
              <a:t>Map binary one-to-many (1:M)</a:t>
            </a:r>
            <a:endParaRPr lang="en-GB"/>
          </a:p>
        </p:txBody>
      </p:sp>
      <p:sp>
        <p:nvSpPr>
          <p:cNvPr id="67587" name="Rectangle 3"/>
          <p:cNvSpPr>
            <a:spLocks noGrp="1" noChangeArrowheads="1"/>
          </p:cNvSpPr>
          <p:nvPr>
            <p:ph idx="1"/>
          </p:nvPr>
        </p:nvSpPr>
        <p:spPr>
          <a:xfrm>
            <a:off x="304799" y="1262568"/>
            <a:ext cx="8539164" cy="1938992"/>
          </a:xfrm>
        </p:spPr>
        <p:txBody>
          <a:bodyPr/>
          <a:lstStyle/>
          <a:p>
            <a:pPr lvl="1"/>
            <a:r>
              <a:rPr lang="en-GB" dirty="0" smtClean="0"/>
              <a:t>First create a relation for each of the two entity types participating in the relationship</a:t>
            </a:r>
          </a:p>
          <a:p>
            <a:pPr lvl="1"/>
            <a:r>
              <a:rPr lang="en-GB" dirty="0" smtClean="0"/>
              <a:t>Next include the primary key attribute(s) of the entity on the one-side as a foreign key in the relation that is on the many-side</a:t>
            </a:r>
          </a:p>
          <a:p>
            <a:pPr lvl="1"/>
            <a:r>
              <a:rPr lang="en-GB" dirty="0" smtClean="0"/>
              <a:t>‘Submits’ relationship in the following Fig. shows the primary key </a:t>
            </a:r>
            <a:r>
              <a:rPr lang="en-GB" dirty="0" err="1" smtClean="0"/>
              <a:t>Customer_ID</a:t>
            </a:r>
            <a:r>
              <a:rPr lang="en-GB" dirty="0" smtClean="0"/>
              <a:t> of CUSTOMER (the one-side) included as a foreign key in ORDER (the many-side) (signified by the arrow)  </a:t>
            </a:r>
            <a:endParaRPr lang="en-GB" dirty="0"/>
          </a:p>
        </p:txBody>
      </p:sp>
    </p:spTree>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716088" y="328613"/>
            <a:ext cx="5891356" cy="400110"/>
          </a:xfrm>
          <a:prstGeom prst="rect">
            <a:avLst/>
          </a:prstGeom>
          <a:noFill/>
          <a:ln w="9525">
            <a:noFill/>
            <a:miter lim="800000"/>
            <a:headEnd/>
            <a:tailEnd/>
          </a:ln>
          <a:effectLst/>
        </p:spPr>
        <p:txBody>
          <a:bodyPr wrap="none">
            <a:spAutoFit/>
          </a:bodyPr>
          <a:lstStyle/>
          <a:p>
            <a:pPr algn="ctr"/>
            <a:r>
              <a:rPr lang="en-US" sz="2400" b="1">
                <a:solidFill>
                  <a:schemeClr val="tx1"/>
                </a:solidFill>
              </a:rPr>
              <a:t>Example of mapping a 1:M relationship</a:t>
            </a:r>
          </a:p>
        </p:txBody>
      </p:sp>
      <p:sp>
        <p:nvSpPr>
          <p:cNvPr id="68611" name="Text Box 3"/>
          <p:cNvSpPr txBox="1">
            <a:spLocks noChangeArrowheads="1"/>
          </p:cNvSpPr>
          <p:nvPr/>
        </p:nvSpPr>
        <p:spPr bwMode="auto">
          <a:xfrm>
            <a:off x="1524000" y="1238463"/>
            <a:ext cx="6195927" cy="400110"/>
          </a:xfrm>
          <a:prstGeom prst="rect">
            <a:avLst/>
          </a:prstGeom>
          <a:noFill/>
          <a:ln w="9525">
            <a:noFill/>
            <a:miter lim="800000"/>
            <a:headEnd/>
            <a:tailEnd/>
          </a:ln>
          <a:effectLst/>
        </p:spPr>
        <p:txBody>
          <a:bodyPr wrap="none">
            <a:spAutoFit/>
          </a:bodyPr>
          <a:lstStyle/>
          <a:p>
            <a:r>
              <a:rPr lang="en-US" sz="2400" dirty="0">
                <a:solidFill>
                  <a:schemeClr val="tx1"/>
                </a:solidFill>
              </a:rPr>
              <a:t>Relationship between customers and orders</a:t>
            </a:r>
          </a:p>
        </p:txBody>
      </p:sp>
      <p:pic>
        <p:nvPicPr>
          <p:cNvPr id="68612" name="Picture 4" descr="06_12a"/>
          <p:cNvPicPr>
            <a:picLocks noChangeAspect="1" noChangeArrowheads="1"/>
          </p:cNvPicPr>
          <p:nvPr/>
        </p:nvPicPr>
        <p:blipFill>
          <a:blip r:embed="rId2" cstate="print"/>
          <a:srcRect/>
          <a:stretch>
            <a:fillRect/>
          </a:stretch>
        </p:blipFill>
        <p:spPr bwMode="auto">
          <a:xfrm>
            <a:off x="609600" y="1932297"/>
            <a:ext cx="7924800" cy="3827060"/>
          </a:xfrm>
          <a:prstGeom prst="rect">
            <a:avLst/>
          </a:prstGeom>
          <a:noFill/>
          <a:ln w="9525">
            <a:noFill/>
            <a:miter lim="800000"/>
            <a:headEnd/>
            <a:tailEnd/>
          </a:ln>
          <a:effectLst/>
        </p:spPr>
      </p:pic>
      <p:sp>
        <p:nvSpPr>
          <p:cNvPr id="68613" name="Text Box 5"/>
          <p:cNvSpPr txBox="1">
            <a:spLocks noChangeArrowheads="1"/>
          </p:cNvSpPr>
          <p:nvPr/>
        </p:nvSpPr>
        <p:spPr bwMode="auto">
          <a:xfrm>
            <a:off x="5410200" y="3733800"/>
            <a:ext cx="2895600" cy="427038"/>
          </a:xfrm>
          <a:prstGeom prst="rect">
            <a:avLst/>
          </a:prstGeom>
          <a:noFill/>
          <a:ln w="9525">
            <a:noFill/>
            <a:miter lim="800000"/>
            <a:headEnd/>
            <a:tailEnd/>
          </a:ln>
          <a:effectLst/>
        </p:spPr>
        <p:txBody>
          <a:bodyPr>
            <a:spAutoFit/>
          </a:bodyPr>
          <a:lstStyle/>
          <a:p>
            <a:r>
              <a:rPr lang="en-US" sz="2200">
                <a:solidFill>
                  <a:schemeClr val="hlink"/>
                </a:solidFill>
                <a:latin typeface="Times New Roman" pitchFamily="18" charset="0"/>
              </a:rPr>
              <a:t>Note the mandatory one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3"/>
                                        </p:tgtEl>
                                        <p:attrNameLst>
                                          <p:attrName>style.visibility</p:attrName>
                                        </p:attrNameLst>
                                      </p:cBhvr>
                                      <p:to>
                                        <p:strVal val="visible"/>
                                      </p:to>
                                    </p:set>
                                    <p:anim calcmode="lin" valueType="num">
                                      <p:cBhvr additive="base">
                                        <p:cTn id="7" dur="500" fill="hold"/>
                                        <p:tgtEl>
                                          <p:spTgt spid="68613"/>
                                        </p:tgtEl>
                                        <p:attrNameLst>
                                          <p:attrName>ppt_x</p:attrName>
                                        </p:attrNameLst>
                                      </p:cBhvr>
                                      <p:tavLst>
                                        <p:tav tm="0">
                                          <p:val>
                                            <p:strVal val="0-#ppt_w/2"/>
                                          </p:val>
                                        </p:tav>
                                        <p:tav tm="100000">
                                          <p:val>
                                            <p:strVal val="#ppt_x"/>
                                          </p:val>
                                        </p:tav>
                                      </p:tavLst>
                                    </p:anim>
                                    <p:anim calcmode="lin" valueType="num">
                                      <p:cBhvr additive="base">
                                        <p:cTn id="8" dur="500" fill="hold"/>
                                        <p:tgtEl>
                                          <p:spTgt spid="686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2895600" y="228600"/>
            <a:ext cx="3821880" cy="400110"/>
          </a:xfrm>
          <a:prstGeom prst="rect">
            <a:avLst/>
          </a:prstGeom>
          <a:noFill/>
          <a:ln w="9525">
            <a:noFill/>
            <a:miter lim="800000"/>
            <a:headEnd/>
            <a:tailEnd/>
          </a:ln>
          <a:effectLst/>
        </p:spPr>
        <p:txBody>
          <a:bodyPr wrap="none">
            <a:spAutoFit/>
          </a:bodyPr>
          <a:lstStyle/>
          <a:p>
            <a:r>
              <a:rPr lang="en-US" sz="2400" b="1" dirty="0">
                <a:solidFill>
                  <a:schemeClr val="tx1"/>
                </a:solidFill>
              </a:rPr>
              <a:t>Mapping the relationship</a:t>
            </a:r>
          </a:p>
        </p:txBody>
      </p:sp>
      <p:pic>
        <p:nvPicPr>
          <p:cNvPr id="69635" name="Picture 3" descr="06_12b"/>
          <p:cNvPicPr>
            <a:picLocks noChangeAspect="1" noChangeArrowheads="1"/>
          </p:cNvPicPr>
          <p:nvPr/>
        </p:nvPicPr>
        <p:blipFill>
          <a:blip r:embed="rId2" cstate="print"/>
          <a:srcRect/>
          <a:stretch>
            <a:fillRect/>
          </a:stretch>
        </p:blipFill>
        <p:spPr bwMode="auto">
          <a:xfrm>
            <a:off x="0" y="914400"/>
            <a:ext cx="9144000" cy="5105400"/>
          </a:xfrm>
          <a:prstGeom prst="rect">
            <a:avLst/>
          </a:prstGeom>
          <a:noFill/>
          <a:ln w="9525">
            <a:noFill/>
            <a:miter lim="800000"/>
            <a:headEnd/>
            <a:tailEnd/>
          </a:ln>
          <a:effectLst/>
        </p:spPr>
      </p:pic>
      <p:sp>
        <p:nvSpPr>
          <p:cNvPr id="69636" name="Text Box 4"/>
          <p:cNvSpPr txBox="1">
            <a:spLocks noChangeArrowheads="1"/>
          </p:cNvSpPr>
          <p:nvPr/>
        </p:nvSpPr>
        <p:spPr bwMode="auto">
          <a:xfrm>
            <a:off x="5791200" y="2971800"/>
            <a:ext cx="3581400" cy="1431925"/>
          </a:xfrm>
          <a:prstGeom prst="rect">
            <a:avLst/>
          </a:prstGeom>
          <a:noFill/>
          <a:ln w="9525">
            <a:noFill/>
            <a:miter lim="800000"/>
            <a:headEnd/>
            <a:tailEnd/>
          </a:ln>
          <a:effectLst/>
        </p:spPr>
        <p:txBody>
          <a:bodyPr>
            <a:spAutoFit/>
          </a:bodyPr>
          <a:lstStyle/>
          <a:p>
            <a:r>
              <a:rPr lang="en-US" sz="2200">
                <a:solidFill>
                  <a:schemeClr val="hlink"/>
                </a:solidFill>
                <a:latin typeface="Times New Roman" pitchFamily="18" charset="0"/>
              </a:rPr>
              <a:t>Again, no null value in the foreign key…this is because of the mandatory minimum cardinality</a:t>
            </a:r>
          </a:p>
        </p:txBody>
      </p:sp>
      <p:sp>
        <p:nvSpPr>
          <p:cNvPr id="69637" name="Line 5"/>
          <p:cNvSpPr>
            <a:spLocks noChangeShapeType="1"/>
          </p:cNvSpPr>
          <p:nvPr/>
        </p:nvSpPr>
        <p:spPr bwMode="auto">
          <a:xfrm>
            <a:off x="4953000" y="5486400"/>
            <a:ext cx="1676400" cy="0"/>
          </a:xfrm>
          <a:prstGeom prst="line">
            <a:avLst/>
          </a:prstGeom>
          <a:noFill/>
          <a:ln w="38100">
            <a:solidFill>
              <a:schemeClr val="bg2"/>
            </a:solidFill>
            <a:prstDash val="dash"/>
            <a:round/>
            <a:headEnd/>
            <a:tailEnd/>
          </a:ln>
          <a:effectLst/>
        </p:spPr>
        <p:txBody>
          <a:bodyPr/>
          <a:lstStyle/>
          <a:p>
            <a:endParaRPr lang="en-US"/>
          </a:p>
        </p:txBody>
      </p:sp>
      <p:sp>
        <p:nvSpPr>
          <p:cNvPr id="69638" name="Text Box 6"/>
          <p:cNvSpPr txBox="1">
            <a:spLocks noChangeArrowheads="1"/>
          </p:cNvSpPr>
          <p:nvPr/>
        </p:nvSpPr>
        <p:spPr bwMode="auto">
          <a:xfrm>
            <a:off x="7086600" y="5181600"/>
            <a:ext cx="1643063" cy="396875"/>
          </a:xfrm>
          <a:prstGeom prst="rect">
            <a:avLst/>
          </a:prstGeom>
          <a:noFill/>
          <a:ln w="28575">
            <a:noFill/>
            <a:miter lim="800000"/>
            <a:headEnd/>
            <a:tailEnd/>
          </a:ln>
          <a:effectLst/>
        </p:spPr>
        <p:txBody>
          <a:bodyPr>
            <a:spAutoFit/>
          </a:bodyPr>
          <a:lstStyle/>
          <a:p>
            <a:pPr algn="ctr" eaLnBrk="1" hangingPunct="1"/>
            <a:r>
              <a:rPr lang="en-US" sz="2000">
                <a:solidFill>
                  <a:srgbClr val="FF3300"/>
                </a:solidFill>
                <a:latin typeface="Times New Roman" pitchFamily="18" charset="0"/>
              </a:rPr>
              <a:t>Foreign key</a:t>
            </a:r>
            <a:endParaRPr lang="en-US" sz="2000" i="1">
              <a:solidFill>
                <a:srgbClr val="FF3300"/>
              </a:solidFill>
              <a:latin typeface="Times New Roman"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8"/>
                                        </p:tgtEl>
                                        <p:attrNameLst>
                                          <p:attrName>style.visibility</p:attrName>
                                        </p:attrNameLst>
                                      </p:cBhvr>
                                      <p:to>
                                        <p:strVal val="visible"/>
                                      </p:to>
                                    </p:set>
                                    <p:animEffect transition="in" filter="blinds(horizontal)">
                                      <p:cBhvr>
                                        <p:cTn id="7" dur="500"/>
                                        <p:tgtEl>
                                          <p:spTgt spid="696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36"/>
                                        </p:tgtEl>
                                        <p:attrNameLst>
                                          <p:attrName>style.visibility</p:attrName>
                                        </p:attrNameLst>
                                      </p:cBhvr>
                                      <p:to>
                                        <p:strVal val="visible"/>
                                      </p:to>
                                    </p:set>
                                    <p:animEffect transition="in" filter="blinds(horizontal)">
                                      <p:cBhvr>
                                        <p:cTn id="12"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utoUpdateAnimBg="0"/>
      <p:bldP spid="69638"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GB" smtClean="0"/>
              <a:t>Map binary many-to-many (M:N) relationships</a:t>
            </a:r>
            <a:endParaRPr lang="en-GB" dirty="0"/>
          </a:p>
        </p:txBody>
      </p:sp>
      <p:sp>
        <p:nvSpPr>
          <p:cNvPr id="70659" name="Rectangle 3"/>
          <p:cNvSpPr>
            <a:spLocks noGrp="1" noChangeArrowheads="1"/>
          </p:cNvSpPr>
          <p:nvPr>
            <p:ph idx="1"/>
          </p:nvPr>
        </p:nvSpPr>
        <p:spPr>
          <a:xfrm>
            <a:off x="304799" y="1262568"/>
            <a:ext cx="8539164" cy="2215991"/>
          </a:xfrm>
        </p:spPr>
        <p:txBody>
          <a:bodyPr/>
          <a:lstStyle/>
          <a:p>
            <a:pPr lvl="1"/>
            <a:r>
              <a:rPr lang="en-GB" dirty="0" smtClean="0"/>
              <a:t>If such a relationship exists between entity types A and B, we create a new relation C, then include as foreign keys in C the primary keys for A and B, then these attributes become the primary key of C</a:t>
            </a:r>
          </a:p>
          <a:p>
            <a:pPr lvl="1"/>
            <a:r>
              <a:rPr lang="en-GB" dirty="0" smtClean="0"/>
              <a:t>In the following Fig., first a relation is created for VENDOR and RAW_MATERIALS, then a relation QUOTE is created for the ‘Supplies’ relationship – with primary key formed from a combination of </a:t>
            </a:r>
            <a:r>
              <a:rPr lang="en-GB" dirty="0" err="1" smtClean="0"/>
              <a:t>Vendor_ID</a:t>
            </a:r>
            <a:r>
              <a:rPr lang="en-GB" dirty="0" smtClean="0"/>
              <a:t> and </a:t>
            </a:r>
            <a:r>
              <a:rPr lang="en-GB" dirty="0" err="1" smtClean="0"/>
              <a:t>Material_ID</a:t>
            </a:r>
            <a:r>
              <a:rPr lang="en-GB" dirty="0" smtClean="0"/>
              <a:t> (primary keys of VENDOR and RAW_MATERIALS). These are foreign keys that point to the respective primary keys  </a:t>
            </a:r>
            <a:endParaRPr lang="en-GB" dirty="0"/>
          </a:p>
        </p:txBody>
      </p:sp>
    </p:spTree>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FIG5-13A"/>
          <p:cNvPicPr>
            <a:picLocks noChangeAspect="1" noChangeArrowheads="1"/>
          </p:cNvPicPr>
          <p:nvPr/>
        </p:nvPicPr>
        <p:blipFill>
          <a:blip r:embed="rId2" cstate="print"/>
          <a:srcRect/>
          <a:stretch>
            <a:fillRect/>
          </a:stretch>
        </p:blipFill>
        <p:spPr bwMode="auto">
          <a:xfrm>
            <a:off x="382136" y="1461448"/>
            <a:ext cx="8533263" cy="3678238"/>
          </a:xfrm>
          <a:prstGeom prst="rect">
            <a:avLst/>
          </a:prstGeom>
          <a:noFill/>
        </p:spPr>
      </p:pic>
      <p:sp>
        <p:nvSpPr>
          <p:cNvPr id="71683" name="Text Box 3"/>
          <p:cNvSpPr txBox="1">
            <a:spLocks noChangeArrowheads="1"/>
          </p:cNvSpPr>
          <p:nvPr/>
        </p:nvSpPr>
        <p:spPr bwMode="auto">
          <a:xfrm>
            <a:off x="1801813" y="228600"/>
            <a:ext cx="6130204" cy="400110"/>
          </a:xfrm>
          <a:prstGeom prst="rect">
            <a:avLst/>
          </a:prstGeom>
          <a:noFill/>
          <a:ln w="9525">
            <a:noFill/>
            <a:miter lim="800000"/>
            <a:headEnd/>
            <a:tailEnd/>
          </a:ln>
          <a:effectLst/>
        </p:spPr>
        <p:txBody>
          <a:bodyPr wrap="none">
            <a:spAutoFit/>
          </a:bodyPr>
          <a:lstStyle/>
          <a:p>
            <a:pPr algn="ctr"/>
            <a:r>
              <a:rPr lang="en-US" sz="2400" b="1">
                <a:solidFill>
                  <a:schemeClr val="tx1"/>
                </a:solidFill>
              </a:rPr>
              <a:t>Example of mapping an M:N relationship</a:t>
            </a:r>
          </a:p>
        </p:txBody>
      </p:sp>
      <p:grpSp>
        <p:nvGrpSpPr>
          <p:cNvPr id="2" name="Group 4"/>
          <p:cNvGrpSpPr>
            <a:grpSpLocks/>
          </p:cNvGrpSpPr>
          <p:nvPr/>
        </p:nvGrpSpPr>
        <p:grpSpPr bwMode="auto">
          <a:xfrm>
            <a:off x="504825" y="4876800"/>
            <a:ext cx="8102600" cy="990600"/>
            <a:chOff x="336" y="3312"/>
            <a:chExt cx="5104" cy="624"/>
          </a:xfrm>
        </p:grpSpPr>
        <p:sp>
          <p:nvSpPr>
            <p:cNvPr id="71685" name="Text Box 5"/>
            <p:cNvSpPr txBox="1">
              <a:spLocks noChangeArrowheads="1"/>
            </p:cNvSpPr>
            <p:nvPr/>
          </p:nvSpPr>
          <p:spPr bwMode="auto">
            <a:xfrm>
              <a:off x="336" y="3648"/>
              <a:ext cx="5104" cy="288"/>
            </a:xfrm>
            <a:prstGeom prst="rect">
              <a:avLst/>
            </a:prstGeom>
            <a:noFill/>
            <a:ln w="28575">
              <a:noFill/>
              <a:miter lim="800000"/>
              <a:headEnd/>
              <a:tailEnd/>
            </a:ln>
            <a:effectLst/>
          </p:spPr>
          <p:txBody>
            <a:bodyPr wrap="none">
              <a:spAutoFit/>
            </a:bodyPr>
            <a:lstStyle/>
            <a:p>
              <a:pPr eaLnBrk="1" hangingPunct="1"/>
              <a:r>
                <a:rPr lang="en-US" sz="2400">
                  <a:solidFill>
                    <a:schemeClr val="tx2"/>
                  </a:solidFill>
                  <a:latin typeface="Times New Roman" pitchFamily="18" charset="0"/>
                </a:rPr>
                <a:t>The </a:t>
              </a:r>
              <a:r>
                <a:rPr lang="en-US" sz="2400" i="1">
                  <a:solidFill>
                    <a:schemeClr val="tx2"/>
                  </a:solidFill>
                  <a:latin typeface="Times New Roman" pitchFamily="18" charset="0"/>
                </a:rPr>
                <a:t>Supplies</a:t>
              </a:r>
              <a:r>
                <a:rPr lang="en-US" sz="2400">
                  <a:solidFill>
                    <a:schemeClr val="tx2"/>
                  </a:solidFill>
                  <a:latin typeface="Times New Roman" pitchFamily="18" charset="0"/>
                </a:rPr>
                <a:t> relationship will need to become a separate relation</a:t>
              </a:r>
            </a:p>
          </p:txBody>
        </p:sp>
        <p:sp>
          <p:nvSpPr>
            <p:cNvPr id="71686" name="Line 6"/>
            <p:cNvSpPr>
              <a:spLocks noChangeShapeType="1"/>
            </p:cNvSpPr>
            <p:nvPr/>
          </p:nvSpPr>
          <p:spPr bwMode="auto">
            <a:xfrm flipV="1">
              <a:off x="2880" y="3312"/>
              <a:ext cx="0" cy="240"/>
            </a:xfrm>
            <a:prstGeom prst="line">
              <a:avLst/>
            </a:prstGeom>
            <a:noFill/>
            <a:ln w="28575">
              <a:solidFill>
                <a:schemeClr val="tx2"/>
              </a:solidFill>
              <a:round/>
              <a:headEnd/>
              <a:tailEnd type="triangle" w="med" len="med"/>
            </a:ln>
            <a:effectLst/>
          </p:spPr>
          <p:txBody>
            <a:bodyPr/>
            <a:lstStyle/>
            <a:p>
              <a:endParaRPr lang="en-US"/>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FIG5-13B"/>
          <p:cNvPicPr>
            <a:picLocks noChangeAspect="1" noChangeArrowheads="1"/>
          </p:cNvPicPr>
          <p:nvPr/>
        </p:nvPicPr>
        <p:blipFill>
          <a:blip r:embed="rId2" cstate="print"/>
          <a:srcRect/>
          <a:stretch>
            <a:fillRect/>
          </a:stretch>
        </p:blipFill>
        <p:spPr bwMode="auto">
          <a:xfrm>
            <a:off x="304800" y="1066800"/>
            <a:ext cx="8458200" cy="4760794"/>
          </a:xfrm>
          <a:prstGeom prst="rect">
            <a:avLst/>
          </a:prstGeom>
          <a:noFill/>
        </p:spPr>
      </p:pic>
      <p:sp>
        <p:nvSpPr>
          <p:cNvPr id="72707" name="Text Box 3"/>
          <p:cNvSpPr txBox="1">
            <a:spLocks noChangeArrowheads="1"/>
          </p:cNvSpPr>
          <p:nvPr/>
        </p:nvSpPr>
        <p:spPr bwMode="auto">
          <a:xfrm>
            <a:off x="0" y="-990600"/>
            <a:ext cx="184150" cy="488950"/>
          </a:xfrm>
          <a:prstGeom prst="rect">
            <a:avLst/>
          </a:prstGeom>
          <a:noFill/>
          <a:ln w="9525">
            <a:noFill/>
            <a:miter lim="800000"/>
            <a:headEnd/>
            <a:tailEnd/>
          </a:ln>
          <a:effectLst/>
        </p:spPr>
        <p:txBody>
          <a:bodyPr wrap="none">
            <a:spAutoFit/>
          </a:bodyPr>
          <a:lstStyle/>
          <a:p>
            <a:endParaRPr lang="en-GB" sz="2600">
              <a:latin typeface="Times New Roman" pitchFamily="18" charset="0"/>
            </a:endParaRPr>
          </a:p>
        </p:txBody>
      </p:sp>
      <p:sp>
        <p:nvSpPr>
          <p:cNvPr id="72708" name="Text Box 4"/>
          <p:cNvSpPr txBox="1">
            <a:spLocks noChangeArrowheads="1"/>
          </p:cNvSpPr>
          <p:nvPr/>
        </p:nvSpPr>
        <p:spPr bwMode="auto">
          <a:xfrm>
            <a:off x="3048000" y="304800"/>
            <a:ext cx="3773790" cy="400110"/>
          </a:xfrm>
          <a:prstGeom prst="rect">
            <a:avLst/>
          </a:prstGeom>
          <a:noFill/>
          <a:ln w="9525">
            <a:noFill/>
            <a:miter lim="800000"/>
            <a:headEnd/>
            <a:tailEnd/>
          </a:ln>
          <a:effectLst/>
        </p:spPr>
        <p:txBody>
          <a:bodyPr wrap="none">
            <a:spAutoFit/>
          </a:bodyPr>
          <a:lstStyle/>
          <a:p>
            <a:r>
              <a:rPr lang="en-US" sz="2400" b="1" dirty="0">
                <a:solidFill>
                  <a:schemeClr val="tx1"/>
                </a:solidFill>
              </a:rPr>
              <a:t>Three resulting relations</a:t>
            </a:r>
          </a:p>
        </p:txBody>
      </p:sp>
      <p:sp>
        <p:nvSpPr>
          <p:cNvPr id="72709" name="Text Box 5"/>
          <p:cNvSpPr txBox="1">
            <a:spLocks noChangeArrowheads="1"/>
          </p:cNvSpPr>
          <p:nvPr/>
        </p:nvSpPr>
        <p:spPr bwMode="auto">
          <a:xfrm>
            <a:off x="6934200" y="3124200"/>
            <a:ext cx="1643063" cy="1187450"/>
          </a:xfrm>
          <a:prstGeom prst="rect">
            <a:avLst/>
          </a:prstGeom>
          <a:noFill/>
          <a:ln w="28575">
            <a:noFill/>
            <a:miter lim="800000"/>
            <a:headEnd/>
            <a:tailEnd/>
          </a:ln>
          <a:effectLst/>
        </p:spPr>
        <p:txBody>
          <a:bodyPr>
            <a:spAutoFit/>
          </a:bodyPr>
          <a:lstStyle/>
          <a:p>
            <a:pPr algn="ctr" eaLnBrk="1" hangingPunct="1"/>
            <a:r>
              <a:rPr lang="en-US" sz="2400">
                <a:solidFill>
                  <a:srgbClr val="FF3300"/>
                </a:solidFill>
                <a:latin typeface="Times New Roman" pitchFamily="18" charset="0"/>
              </a:rPr>
              <a:t>New </a:t>
            </a:r>
            <a:r>
              <a:rPr lang="en-US" sz="2400" i="1">
                <a:solidFill>
                  <a:srgbClr val="FF3300"/>
                </a:solidFill>
                <a:latin typeface="Times New Roman" pitchFamily="18" charset="0"/>
              </a:rPr>
              <a:t>intersection relation</a:t>
            </a:r>
          </a:p>
        </p:txBody>
      </p:sp>
      <p:grpSp>
        <p:nvGrpSpPr>
          <p:cNvPr id="2" name="Group 6"/>
          <p:cNvGrpSpPr>
            <a:grpSpLocks/>
          </p:cNvGrpSpPr>
          <p:nvPr/>
        </p:nvGrpSpPr>
        <p:grpSpPr bwMode="auto">
          <a:xfrm>
            <a:off x="1143000" y="3581400"/>
            <a:ext cx="4310063" cy="930275"/>
            <a:chOff x="720" y="2256"/>
            <a:chExt cx="2715" cy="586"/>
          </a:xfrm>
        </p:grpSpPr>
        <p:sp>
          <p:nvSpPr>
            <p:cNvPr id="72711" name="Text Box 7"/>
            <p:cNvSpPr txBox="1">
              <a:spLocks noChangeArrowheads="1"/>
            </p:cNvSpPr>
            <p:nvPr/>
          </p:nvSpPr>
          <p:spPr bwMode="auto">
            <a:xfrm>
              <a:off x="720" y="2256"/>
              <a:ext cx="1035" cy="250"/>
            </a:xfrm>
            <a:prstGeom prst="rect">
              <a:avLst/>
            </a:prstGeom>
            <a:noFill/>
            <a:ln w="28575">
              <a:noFill/>
              <a:miter lim="800000"/>
              <a:headEnd/>
              <a:tailEnd/>
            </a:ln>
            <a:effectLst/>
          </p:spPr>
          <p:txBody>
            <a:bodyPr>
              <a:spAutoFit/>
            </a:bodyPr>
            <a:lstStyle/>
            <a:p>
              <a:pPr algn="ctr" eaLnBrk="1" hangingPunct="1"/>
              <a:r>
                <a:rPr lang="en-US" sz="2000">
                  <a:solidFill>
                    <a:srgbClr val="FF3300"/>
                  </a:solidFill>
                  <a:latin typeface="Times New Roman" pitchFamily="18" charset="0"/>
                </a:rPr>
                <a:t>Foreign key</a:t>
              </a:r>
            </a:p>
          </p:txBody>
        </p:sp>
        <p:sp>
          <p:nvSpPr>
            <p:cNvPr id="72712" name="Text Box 8"/>
            <p:cNvSpPr txBox="1">
              <a:spLocks noChangeArrowheads="1"/>
            </p:cNvSpPr>
            <p:nvPr/>
          </p:nvSpPr>
          <p:spPr bwMode="auto">
            <a:xfrm>
              <a:off x="2400" y="2592"/>
              <a:ext cx="1035" cy="250"/>
            </a:xfrm>
            <a:prstGeom prst="rect">
              <a:avLst/>
            </a:prstGeom>
            <a:noFill/>
            <a:ln w="28575">
              <a:noFill/>
              <a:miter lim="800000"/>
              <a:headEnd/>
              <a:tailEnd/>
            </a:ln>
            <a:effectLst/>
          </p:spPr>
          <p:txBody>
            <a:bodyPr>
              <a:spAutoFit/>
            </a:bodyPr>
            <a:lstStyle/>
            <a:p>
              <a:pPr algn="ctr" eaLnBrk="1" hangingPunct="1"/>
              <a:r>
                <a:rPr lang="en-US" sz="2000">
                  <a:solidFill>
                    <a:srgbClr val="FF3300"/>
                  </a:solidFill>
                  <a:latin typeface="Times New Roman" pitchFamily="18" charset="0"/>
                </a:rPr>
                <a:t>Foreign key</a:t>
              </a:r>
            </a:p>
          </p:txBody>
        </p:sp>
      </p:grpSp>
      <p:grpSp>
        <p:nvGrpSpPr>
          <p:cNvPr id="3" name="Group 9"/>
          <p:cNvGrpSpPr>
            <a:grpSpLocks/>
          </p:cNvGrpSpPr>
          <p:nvPr/>
        </p:nvGrpSpPr>
        <p:grpSpPr bwMode="auto">
          <a:xfrm>
            <a:off x="2590800" y="2590800"/>
            <a:ext cx="2971800" cy="609600"/>
            <a:chOff x="1632" y="1632"/>
            <a:chExt cx="1872" cy="384"/>
          </a:xfrm>
        </p:grpSpPr>
        <p:sp>
          <p:nvSpPr>
            <p:cNvPr id="72714" name="Text Box 10"/>
            <p:cNvSpPr txBox="1">
              <a:spLocks noChangeArrowheads="1"/>
            </p:cNvSpPr>
            <p:nvPr/>
          </p:nvSpPr>
          <p:spPr bwMode="auto">
            <a:xfrm>
              <a:off x="1632" y="1632"/>
              <a:ext cx="1872" cy="250"/>
            </a:xfrm>
            <a:prstGeom prst="rect">
              <a:avLst/>
            </a:prstGeom>
            <a:noFill/>
            <a:ln w="28575">
              <a:noFill/>
              <a:miter lim="800000"/>
              <a:headEnd/>
              <a:tailEnd/>
            </a:ln>
            <a:effectLst/>
          </p:spPr>
          <p:txBody>
            <a:bodyPr>
              <a:spAutoFit/>
            </a:bodyPr>
            <a:lstStyle/>
            <a:p>
              <a:pPr algn="ctr" eaLnBrk="1" hangingPunct="1"/>
              <a:r>
                <a:rPr lang="en-US" sz="2000">
                  <a:solidFill>
                    <a:srgbClr val="FF3300"/>
                  </a:solidFill>
                  <a:latin typeface="Times New Roman" pitchFamily="18" charset="0"/>
                </a:rPr>
                <a:t>Composite primary key</a:t>
              </a:r>
            </a:p>
          </p:txBody>
        </p:sp>
        <p:sp>
          <p:nvSpPr>
            <p:cNvPr id="72715" name="AutoShape 11"/>
            <p:cNvSpPr>
              <a:spLocks/>
            </p:cNvSpPr>
            <p:nvPr/>
          </p:nvSpPr>
          <p:spPr bwMode="auto">
            <a:xfrm rot="-5400000">
              <a:off x="2472" y="1080"/>
              <a:ext cx="144" cy="1728"/>
            </a:xfrm>
            <a:prstGeom prst="rightBrace">
              <a:avLst>
                <a:gd name="adj1" fmla="val 100000"/>
                <a:gd name="adj2" fmla="val 50000"/>
              </a:avLst>
            </a:prstGeom>
            <a:noFill/>
            <a:ln w="28575">
              <a:solidFill>
                <a:schemeClr val="hlink"/>
              </a:solidFill>
              <a:round/>
              <a:headEnd/>
              <a:tailEnd/>
            </a:ln>
            <a:effectLst/>
          </p:spPr>
          <p:txBody>
            <a:bodyPr wrap="none" anchor="ctr"/>
            <a:lstStyle/>
            <a:p>
              <a:endParaRPr lang="en-US"/>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blinds(horizontal)">
                                      <p:cBhvr>
                                        <p:cTn id="7" dur="500"/>
                                        <p:tgtEl>
                                          <p:spTgt spid="727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smtClean="0"/>
              <a:t>     Map binary one-to-one relationships</a:t>
            </a:r>
            <a:endParaRPr lang="en-GB" dirty="0"/>
          </a:p>
        </p:txBody>
      </p:sp>
      <p:sp>
        <p:nvSpPr>
          <p:cNvPr id="73731" name="Rectangle 3"/>
          <p:cNvSpPr>
            <a:spLocks noGrp="1" noChangeArrowheads="1"/>
          </p:cNvSpPr>
          <p:nvPr>
            <p:ph idx="1"/>
          </p:nvPr>
        </p:nvSpPr>
        <p:spPr>
          <a:xfrm>
            <a:off x="304799" y="1262568"/>
            <a:ext cx="8539164" cy="2769989"/>
          </a:xfrm>
        </p:spPr>
        <p:txBody>
          <a:bodyPr/>
          <a:lstStyle/>
          <a:p>
            <a:pPr lvl="1"/>
            <a:r>
              <a:rPr lang="en-GB" dirty="0" smtClean="0"/>
              <a:t>These can be viewed as a special case of one-to-many relationships. Firstly, two relations are created, one for each of the participating entity types</a:t>
            </a:r>
          </a:p>
          <a:p>
            <a:pPr lvl="1"/>
            <a:r>
              <a:rPr lang="en-GB" dirty="0" smtClean="0"/>
              <a:t>Secondly, the primary key of one of the relations is included as a foreign key in the other relation</a:t>
            </a:r>
          </a:p>
          <a:p>
            <a:pPr lvl="1"/>
            <a:r>
              <a:rPr lang="en-GB" dirty="0" smtClean="0"/>
              <a:t>In a 1:1 relationship, the association in one direction is nearly always optional one, whilst the association in the other direction is mandatory one</a:t>
            </a:r>
          </a:p>
          <a:p>
            <a:pPr lvl="1"/>
            <a:r>
              <a:rPr lang="en-GB" dirty="0" smtClean="0"/>
              <a:t>You should include in the relation on the optional side of the relationship the foreign key of the entity type that has the mandatory participation in the 1:1 relationship</a:t>
            </a:r>
          </a:p>
          <a:p>
            <a:pPr lvl="1"/>
            <a:endParaRPr lang="en-GB" dirty="0"/>
          </a:p>
        </p:txBody>
      </p:sp>
    </p:spTree>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smtClean="0"/>
              <a:t>    Map binary one-to-one relationships</a:t>
            </a:r>
            <a:endParaRPr lang="en-GB" dirty="0"/>
          </a:p>
        </p:txBody>
      </p:sp>
      <p:sp>
        <p:nvSpPr>
          <p:cNvPr id="74755" name="Rectangle 3"/>
          <p:cNvSpPr>
            <a:spLocks noGrp="1" noChangeArrowheads="1"/>
          </p:cNvSpPr>
          <p:nvPr>
            <p:ph idx="1"/>
          </p:nvPr>
        </p:nvSpPr>
        <p:spPr>
          <a:xfrm>
            <a:off x="304799" y="1262568"/>
            <a:ext cx="8539164" cy="2215991"/>
          </a:xfrm>
        </p:spPr>
        <p:txBody>
          <a:bodyPr/>
          <a:lstStyle/>
          <a:p>
            <a:pPr lvl="1"/>
            <a:r>
              <a:rPr lang="en-GB" dirty="0" smtClean="0"/>
              <a:t>This approach avoids the need to store null values in the foreign key attribute</a:t>
            </a:r>
          </a:p>
          <a:p>
            <a:pPr lvl="1"/>
            <a:r>
              <a:rPr lang="en-GB" dirty="0" smtClean="0"/>
              <a:t>Any attributes associated wit the relationship itself are also included in the same relation as the foreign key</a:t>
            </a:r>
          </a:p>
          <a:p>
            <a:pPr lvl="1"/>
            <a:r>
              <a:rPr lang="en-GB" dirty="0" smtClean="0"/>
              <a:t>The following Fig. Shows a binary 1:1 relationship between NURSE and CARE_CENTER, where each care centre must have a nurse who is in charge of that centre – so the association from care centre to nurse is a mandatory one, while the association from nurse to care centre is an optional one (since any nurse may or may not be in charge of a care centre)</a:t>
            </a:r>
            <a:endParaRPr lang="en-GB" dirty="0"/>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mtClean="0"/>
              <a:t>Removing multivalued attributes from tables</a:t>
            </a:r>
            <a:endParaRPr lang="en-GB" dirty="0"/>
          </a:p>
        </p:txBody>
      </p:sp>
      <p:sp>
        <p:nvSpPr>
          <p:cNvPr id="13315" name="Rectangle 3"/>
          <p:cNvSpPr>
            <a:spLocks noGrp="1" noChangeArrowheads="1"/>
          </p:cNvSpPr>
          <p:nvPr>
            <p:ph sz="half" idx="1"/>
          </p:nvPr>
        </p:nvSpPr>
        <p:spPr>
          <a:xfrm>
            <a:off x="492125" y="1219200"/>
            <a:ext cx="8037726" cy="1938992"/>
          </a:xfrm>
        </p:spPr>
        <p:txBody>
          <a:bodyPr/>
          <a:lstStyle/>
          <a:p>
            <a:pPr lvl="1"/>
            <a:r>
              <a:rPr lang="en-US" sz="1800" dirty="0" smtClean="0"/>
              <a:t>In the table, an entry at the intersection of each row and column is atomic (single-valued) - there can be no </a:t>
            </a:r>
            <a:r>
              <a:rPr lang="en-US" sz="1800" dirty="0" err="1" smtClean="0"/>
              <a:t>multivalued</a:t>
            </a:r>
            <a:r>
              <a:rPr lang="en-US" sz="1800" dirty="0" smtClean="0"/>
              <a:t> attributes in a relation, an example of this would be if each employee had taken more than one course, e.g.:</a:t>
            </a:r>
          </a:p>
          <a:p>
            <a:pPr lvl="1"/>
            <a:endParaRPr lang="en-US" sz="1800" dirty="0" smtClean="0"/>
          </a:p>
          <a:p>
            <a:pPr lvl="1">
              <a:buNone/>
            </a:pPr>
            <a:r>
              <a:rPr lang="en-US" sz="1800" dirty="0" smtClean="0"/>
              <a:t>								</a:t>
            </a:r>
          </a:p>
          <a:p>
            <a:endParaRPr lang="en-GB" sz="1800" dirty="0"/>
          </a:p>
        </p:txBody>
      </p:sp>
      <p:graphicFrame>
        <p:nvGraphicFramePr>
          <p:cNvPr id="13374" name="Group 62"/>
          <p:cNvGraphicFramePr>
            <a:graphicFrameLocks noGrp="1"/>
          </p:cNvGraphicFramePr>
          <p:nvPr>
            <p:ph sz="half" idx="2"/>
          </p:nvPr>
        </p:nvGraphicFramePr>
        <p:xfrm>
          <a:off x="626804" y="3603009"/>
          <a:ext cx="7772400" cy="1999397"/>
        </p:xfrm>
        <a:graphic>
          <a:graphicData uri="http://schemas.openxmlformats.org/drawingml/2006/table">
            <a:tbl>
              <a:tblPr/>
              <a:tblGrid>
                <a:gridCol w="1600200"/>
                <a:gridCol w="2244725"/>
                <a:gridCol w="2171700"/>
                <a:gridCol w="1755775"/>
              </a:tblGrid>
              <a:tr h="627797">
                <a:tc>
                  <a:txBody>
                    <a:bodyPr/>
                    <a:lstStyle/>
                    <a:p>
                      <a:pPr marL="114300" marR="0" lvl="1"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Verdana" pitchFamily="34" charset="0"/>
                        </a:rPr>
                        <a:t>EMP_ID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Verdana" pitchFamily="34" charset="0"/>
                        </a:rPr>
                        <a:t>Ename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Verdana" pitchFamily="34" charset="0"/>
                        </a:rPr>
                        <a:t>Company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Verdana" pitchFamily="34" charset="0"/>
                        </a:rPr>
                        <a:t>Course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71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A1</a:t>
                      </a:r>
                      <a:r>
                        <a:rPr kumimoji="0" lang="en-US" sz="2000" b="1" i="0" u="none" strike="noStrike" cap="none" normalizeH="0" baseline="0" smtClean="0">
                          <a:ln>
                            <a:noFill/>
                          </a:ln>
                          <a:solidFill>
                            <a:schemeClr val="tx1"/>
                          </a:solidFill>
                          <a:effectLst/>
                          <a:latin typeface="Verdan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Fred Bloggs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Satyam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Delphi</a:t>
                      </a:r>
                    </a:p>
                    <a:p>
                      <a:pPr marL="114300" marR="0" lvl="1"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VB</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smtClean="0"/>
              <a:t>Map binary one-to-one relationships</a:t>
            </a:r>
            <a:endParaRPr lang="en-GB" dirty="0"/>
          </a:p>
        </p:txBody>
      </p:sp>
      <p:sp>
        <p:nvSpPr>
          <p:cNvPr id="75779" name="Rectangle 3"/>
          <p:cNvSpPr>
            <a:spLocks noGrp="1" noChangeArrowheads="1"/>
          </p:cNvSpPr>
          <p:nvPr>
            <p:ph idx="1"/>
          </p:nvPr>
        </p:nvSpPr>
        <p:spPr>
          <a:xfrm>
            <a:off x="304799" y="1262568"/>
            <a:ext cx="8539164" cy="1661993"/>
          </a:xfrm>
        </p:spPr>
        <p:txBody>
          <a:bodyPr/>
          <a:lstStyle/>
          <a:p>
            <a:pPr lvl="1"/>
            <a:r>
              <a:rPr lang="en-GB" dirty="0" smtClean="0"/>
              <a:t>The attribute </a:t>
            </a:r>
            <a:r>
              <a:rPr lang="en-GB" dirty="0" err="1" smtClean="0"/>
              <a:t>Date_Assigned</a:t>
            </a:r>
            <a:r>
              <a:rPr lang="en-GB" dirty="0" smtClean="0"/>
              <a:t> is attached to the </a:t>
            </a:r>
            <a:r>
              <a:rPr lang="en-GB" dirty="0" err="1" smtClean="0"/>
              <a:t>In_Charge</a:t>
            </a:r>
            <a:r>
              <a:rPr lang="en-GB" dirty="0" smtClean="0"/>
              <a:t> relationship</a:t>
            </a:r>
          </a:p>
          <a:p>
            <a:pPr lvl="1"/>
            <a:r>
              <a:rPr lang="en-GB" dirty="0" smtClean="0"/>
              <a:t>Since CARE_CENTER is the optional participant, the foreign key (</a:t>
            </a:r>
            <a:r>
              <a:rPr lang="en-GB" dirty="0" err="1" smtClean="0"/>
              <a:t>Nurse_In_Charge</a:t>
            </a:r>
            <a:r>
              <a:rPr lang="en-GB" dirty="0" smtClean="0"/>
              <a:t>) is placed in this relation – it has the same domain as </a:t>
            </a:r>
            <a:r>
              <a:rPr lang="en-GB" dirty="0" err="1" smtClean="0"/>
              <a:t>Nurse_ID</a:t>
            </a:r>
            <a:r>
              <a:rPr lang="en-GB" dirty="0" smtClean="0"/>
              <a:t> and the relationship with the primary key is shown.</a:t>
            </a:r>
          </a:p>
          <a:p>
            <a:pPr lvl="1"/>
            <a:r>
              <a:rPr lang="en-GB" dirty="0" smtClean="0"/>
              <a:t>The attribute </a:t>
            </a:r>
            <a:r>
              <a:rPr lang="en-GB" dirty="0" err="1" smtClean="0"/>
              <a:t>Date_Assigned</a:t>
            </a:r>
            <a:r>
              <a:rPr lang="en-GB" dirty="0" smtClean="0"/>
              <a:t> is also located in CARE_CENTER and would not be allowed to be null</a:t>
            </a:r>
            <a:endParaRPr lang="en-GB" dirty="0"/>
          </a:p>
        </p:txBody>
      </p:sp>
    </p:spTree>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2038350" y="328613"/>
            <a:ext cx="5070619" cy="400110"/>
          </a:xfrm>
          <a:prstGeom prst="rect">
            <a:avLst/>
          </a:prstGeom>
          <a:noFill/>
          <a:ln w="9525">
            <a:noFill/>
            <a:miter lim="800000"/>
            <a:headEnd/>
            <a:tailEnd/>
          </a:ln>
          <a:effectLst/>
        </p:spPr>
        <p:txBody>
          <a:bodyPr wrap="none">
            <a:spAutoFit/>
          </a:bodyPr>
          <a:lstStyle/>
          <a:p>
            <a:pPr algn="ctr"/>
            <a:r>
              <a:rPr lang="en-US" sz="2400" b="1" dirty="0">
                <a:solidFill>
                  <a:schemeClr val="tx1"/>
                </a:solidFill>
              </a:rPr>
              <a:t>Mapping a binary 1:1 relationship</a:t>
            </a:r>
          </a:p>
        </p:txBody>
      </p:sp>
      <p:sp>
        <p:nvSpPr>
          <p:cNvPr id="76803" name="Text Box 3"/>
          <p:cNvSpPr txBox="1">
            <a:spLocks noChangeArrowheads="1"/>
          </p:cNvSpPr>
          <p:nvPr/>
        </p:nvSpPr>
        <p:spPr bwMode="auto">
          <a:xfrm>
            <a:off x="2819400" y="1066800"/>
            <a:ext cx="3203575" cy="400110"/>
          </a:xfrm>
          <a:prstGeom prst="rect">
            <a:avLst/>
          </a:prstGeom>
          <a:noFill/>
          <a:ln w="9525">
            <a:noFill/>
            <a:miter lim="800000"/>
            <a:headEnd/>
            <a:tailEnd/>
          </a:ln>
          <a:effectLst/>
        </p:spPr>
        <p:txBody>
          <a:bodyPr>
            <a:spAutoFit/>
          </a:bodyPr>
          <a:lstStyle/>
          <a:p>
            <a:r>
              <a:rPr lang="en-US" sz="2400" dirty="0">
                <a:solidFill>
                  <a:schemeClr val="tx1"/>
                </a:solidFill>
              </a:rPr>
              <a:t>Binary 1:1 relationship</a:t>
            </a:r>
          </a:p>
        </p:txBody>
      </p:sp>
      <p:pic>
        <p:nvPicPr>
          <p:cNvPr id="76804" name="Picture 4" descr="FIG5-14A"/>
          <p:cNvPicPr>
            <a:picLocks noChangeAspect="1" noChangeArrowheads="1"/>
          </p:cNvPicPr>
          <p:nvPr/>
        </p:nvPicPr>
        <p:blipFill>
          <a:blip r:embed="rId2" cstate="print"/>
          <a:srcRect/>
          <a:stretch>
            <a:fillRect/>
          </a:stretch>
        </p:blipFill>
        <p:spPr bwMode="auto">
          <a:xfrm>
            <a:off x="696036" y="1467160"/>
            <a:ext cx="7888406" cy="4387730"/>
          </a:xfrm>
          <a:prstGeom prst="rect">
            <a:avLst/>
          </a:prstGeom>
          <a:noFill/>
        </p:spPr>
      </p:pic>
    </p:spTree>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2438400" y="304800"/>
            <a:ext cx="2953053" cy="400110"/>
          </a:xfrm>
          <a:prstGeom prst="rect">
            <a:avLst/>
          </a:prstGeom>
          <a:noFill/>
          <a:ln w="9525">
            <a:noFill/>
            <a:miter lim="800000"/>
            <a:headEnd/>
            <a:tailEnd/>
          </a:ln>
          <a:effectLst/>
        </p:spPr>
        <p:txBody>
          <a:bodyPr wrap="none">
            <a:spAutoFit/>
          </a:bodyPr>
          <a:lstStyle/>
          <a:p>
            <a:r>
              <a:rPr lang="en-US" sz="2400" b="1" dirty="0">
                <a:solidFill>
                  <a:schemeClr val="tx1"/>
                </a:solidFill>
              </a:rPr>
              <a:t>Resulting relations</a:t>
            </a:r>
          </a:p>
        </p:txBody>
      </p:sp>
      <p:pic>
        <p:nvPicPr>
          <p:cNvPr id="77827" name="Picture 3" descr="06_14b"/>
          <p:cNvPicPr>
            <a:picLocks noChangeAspect="1" noChangeArrowheads="1"/>
          </p:cNvPicPr>
          <p:nvPr/>
        </p:nvPicPr>
        <p:blipFill>
          <a:blip r:embed="rId2" cstate="print"/>
          <a:srcRect/>
          <a:stretch>
            <a:fillRect/>
          </a:stretch>
        </p:blipFill>
        <p:spPr bwMode="auto">
          <a:xfrm>
            <a:off x="762000" y="1752600"/>
            <a:ext cx="7696200" cy="4200525"/>
          </a:xfrm>
          <a:prstGeom prst="rect">
            <a:avLst/>
          </a:prstGeom>
          <a:noFill/>
          <a:ln w="9525">
            <a:noFill/>
            <a:miter lim="800000"/>
            <a:headEnd/>
            <a:tailEnd/>
          </a:ln>
          <a:effectLst/>
        </p:spPr>
      </p:pic>
      <p:sp>
        <p:nvSpPr>
          <p:cNvPr id="77828" name="Line 4"/>
          <p:cNvSpPr>
            <a:spLocks noChangeShapeType="1"/>
          </p:cNvSpPr>
          <p:nvPr/>
        </p:nvSpPr>
        <p:spPr bwMode="auto">
          <a:xfrm>
            <a:off x="4267200" y="5486400"/>
            <a:ext cx="1905000" cy="0"/>
          </a:xfrm>
          <a:prstGeom prst="line">
            <a:avLst/>
          </a:prstGeom>
          <a:noFill/>
          <a:ln w="38100">
            <a:solidFill>
              <a:schemeClr val="bg2"/>
            </a:solidFill>
            <a:prstDash val="dash"/>
            <a:round/>
            <a:headEnd/>
            <a:tailEnd/>
          </a:ln>
          <a:effectLst/>
        </p:spPr>
        <p:txBody>
          <a:bodyPr/>
          <a:lstStyle/>
          <a:p>
            <a:endParaRPr lang="en-US"/>
          </a:p>
        </p:txBody>
      </p:sp>
    </p:spTree>
  </p:cSld>
  <p:clrMapOvr>
    <a:masterClrMapping/>
  </p:clrMapOvr>
  <p:transition spd="med">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GB" smtClean="0"/>
              <a:t>Step 4: map associative entities</a:t>
            </a:r>
            <a:endParaRPr lang="en-GB" dirty="0"/>
          </a:p>
        </p:txBody>
      </p:sp>
      <p:sp>
        <p:nvSpPr>
          <p:cNvPr id="78851" name="Rectangle 3"/>
          <p:cNvSpPr>
            <a:spLocks noGrp="1" noChangeArrowheads="1"/>
          </p:cNvSpPr>
          <p:nvPr>
            <p:ph idx="1"/>
          </p:nvPr>
        </p:nvSpPr>
        <p:spPr>
          <a:xfrm>
            <a:off x="304799" y="1262568"/>
            <a:ext cx="8539164" cy="1938992"/>
          </a:xfrm>
        </p:spPr>
        <p:txBody>
          <a:bodyPr/>
          <a:lstStyle/>
          <a:p>
            <a:pPr lvl="1"/>
            <a:r>
              <a:rPr lang="en-GB" dirty="0" smtClean="0"/>
              <a:t>When a user can best visualise a relationship as an associative entity (rather than an M:N relationship) we follow similar steps to mapping an M:N relationship</a:t>
            </a:r>
          </a:p>
          <a:p>
            <a:pPr lvl="1"/>
            <a:r>
              <a:rPr lang="en-GB" dirty="0" smtClean="0"/>
              <a:t>Three relations are created, one for each of the two participating entity types and the third for the associative entity</a:t>
            </a:r>
          </a:p>
          <a:p>
            <a:pPr lvl="1"/>
            <a:r>
              <a:rPr lang="en-GB" dirty="0" smtClean="0"/>
              <a:t>The relation formed is called the associative relation</a:t>
            </a:r>
          </a:p>
          <a:p>
            <a:pPr lvl="1"/>
            <a:r>
              <a:rPr lang="en-GB" dirty="0" smtClean="0"/>
              <a:t>The next step depends on whether on the ER diagram an identifier was assigned to the associative entity</a:t>
            </a:r>
            <a:endParaRPr lang="en-GB" dirty="0"/>
          </a:p>
        </p:txBody>
      </p:sp>
    </p:spTree>
  </p:cSld>
  <p:clrMapOvr>
    <a:masterClrMapping/>
  </p:clrMapOvr>
  <p:transition spd="med">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GB" smtClean="0"/>
              <a:t/>
            </a:r>
            <a:br>
              <a:rPr lang="en-GB" smtClean="0"/>
            </a:br>
            <a:r>
              <a:rPr lang="en-GB" smtClean="0"/>
              <a:t>    Identifier not assigned</a:t>
            </a:r>
            <a:endParaRPr lang="en-GB" dirty="0"/>
          </a:p>
        </p:txBody>
      </p:sp>
      <p:sp>
        <p:nvSpPr>
          <p:cNvPr id="79875" name="Rectangle 3"/>
          <p:cNvSpPr>
            <a:spLocks noGrp="1" noChangeArrowheads="1"/>
          </p:cNvSpPr>
          <p:nvPr>
            <p:ph idx="1"/>
          </p:nvPr>
        </p:nvSpPr>
        <p:spPr>
          <a:xfrm>
            <a:off x="304799" y="1262568"/>
            <a:ext cx="8539164" cy="1107996"/>
          </a:xfrm>
        </p:spPr>
        <p:txBody>
          <a:bodyPr/>
          <a:lstStyle/>
          <a:p>
            <a:pPr lvl="1"/>
            <a:r>
              <a:rPr lang="en-GB" dirty="0" smtClean="0"/>
              <a:t>Here the default primary key for the associative relation consists of the two primary key attributes from the other two relations</a:t>
            </a:r>
          </a:p>
          <a:p>
            <a:pPr lvl="1"/>
            <a:r>
              <a:rPr lang="en-GB" dirty="0" smtClean="0"/>
              <a:t>These attributes are then foreign keys that reference the other two relations</a:t>
            </a:r>
          </a:p>
          <a:p>
            <a:pPr lvl="1"/>
            <a:endParaRPr lang="en-GB" dirty="0"/>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66800" y="0"/>
            <a:ext cx="7772400" cy="1015663"/>
          </a:xfrm>
        </p:spPr>
        <p:txBody>
          <a:bodyPr/>
          <a:lstStyle/>
          <a:p>
            <a:r>
              <a:rPr lang="en-GB" dirty="0" smtClean="0"/>
              <a:t/>
            </a:r>
            <a:br>
              <a:rPr lang="en-GB" dirty="0" smtClean="0"/>
            </a:br>
            <a:r>
              <a:rPr lang="en-GB" dirty="0"/>
              <a:t/>
            </a:r>
            <a:br>
              <a:rPr lang="en-GB" dirty="0"/>
            </a:br>
            <a:r>
              <a:rPr lang="en-GB" dirty="0" smtClean="0"/>
              <a:t>Removing </a:t>
            </a:r>
            <a:r>
              <a:rPr lang="en-GB" dirty="0" err="1" smtClean="0"/>
              <a:t>multivalued</a:t>
            </a:r>
            <a:r>
              <a:rPr lang="en-GB" dirty="0" smtClean="0"/>
              <a:t> attributes from tables</a:t>
            </a:r>
            <a:endParaRPr lang="en-GB" dirty="0"/>
          </a:p>
        </p:txBody>
      </p:sp>
      <p:graphicFrame>
        <p:nvGraphicFramePr>
          <p:cNvPr id="14373" name="Group 37"/>
          <p:cNvGraphicFramePr>
            <a:graphicFrameLocks noGrp="1"/>
          </p:cNvGraphicFramePr>
          <p:nvPr>
            <p:ph type="tbl" idx="1"/>
          </p:nvPr>
        </p:nvGraphicFramePr>
        <p:xfrm>
          <a:off x="644856" y="3814829"/>
          <a:ext cx="7772400" cy="1850391"/>
        </p:xfrm>
        <a:graphic>
          <a:graphicData uri="http://schemas.openxmlformats.org/drawingml/2006/table">
            <a:tbl>
              <a:tblPr/>
              <a:tblGrid>
                <a:gridCol w="1600200"/>
                <a:gridCol w="2244725"/>
                <a:gridCol w="2171700"/>
                <a:gridCol w="1755775"/>
              </a:tblGrid>
              <a:tr h="0">
                <a:tc>
                  <a:txBody>
                    <a:bodyPr/>
                    <a:lstStyle/>
                    <a:p>
                      <a:pPr marL="114300" marR="0" lvl="1"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Verdana" pitchFamily="34" charset="0"/>
                        </a:rPr>
                        <a:t>EMP_ID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Verdana" pitchFamily="34" charset="0"/>
                        </a:rPr>
                        <a:t>Ename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Verdana" pitchFamily="34" charset="0"/>
                        </a:rPr>
                        <a:t>Company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Verdana" pitchFamily="34" charset="0"/>
                        </a:rPr>
                        <a:t>Course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A1</a:t>
                      </a:r>
                      <a:r>
                        <a:rPr kumimoji="0" lang="en-US" sz="2000" b="1" i="0" u="none" strike="noStrike" cap="none" normalizeH="0" baseline="0" smtClean="0">
                          <a:ln>
                            <a:noFill/>
                          </a:ln>
                          <a:solidFill>
                            <a:schemeClr val="tx1"/>
                          </a:solidFill>
                          <a:effectLst/>
                          <a:latin typeface="Verdan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Fred Bloggs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Satyam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Delphi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Fred Bloggs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Satyam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VB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341" name="Text Box 5"/>
          <p:cNvSpPr txBox="1">
            <a:spLocks noChangeArrowheads="1"/>
          </p:cNvSpPr>
          <p:nvPr/>
        </p:nvSpPr>
        <p:spPr bwMode="auto">
          <a:xfrm>
            <a:off x="533400" y="1600200"/>
            <a:ext cx="8001000" cy="2523768"/>
          </a:xfrm>
          <a:prstGeom prst="rect">
            <a:avLst/>
          </a:prstGeom>
          <a:noFill/>
          <a:ln w="9525">
            <a:noFill/>
            <a:miter lim="800000"/>
            <a:headEnd/>
            <a:tailEnd/>
          </a:ln>
          <a:effectLst/>
        </p:spPr>
        <p:txBody>
          <a:bodyPr>
            <a:spAutoFit/>
          </a:bodyPr>
          <a:lstStyle/>
          <a:p>
            <a:pPr lvl="5"/>
            <a:r>
              <a:rPr lang="en-US" sz="2400" dirty="0">
                <a:solidFill>
                  <a:schemeClr val="tx1"/>
                </a:solidFill>
              </a:rPr>
              <a:t>To avoid this, we should create a new relation (EMPLOYEE2) which has a new instance for each course the employee has taken, e.g.:</a:t>
            </a:r>
          </a:p>
          <a:p>
            <a:pPr lvl="5"/>
            <a:endParaRPr lang="en-US" sz="2400" b="1" dirty="0">
              <a:solidFill>
                <a:schemeClr val="tx1"/>
              </a:solidFill>
            </a:endParaRPr>
          </a:p>
          <a:p>
            <a:pPr lvl="1" algn="l">
              <a:spcBef>
                <a:spcPct val="50000"/>
              </a:spcBef>
            </a:pPr>
            <a:endParaRPr lang="en-US" sz="2400" dirty="0">
              <a:solidFill>
                <a:schemeClr val="tx1"/>
              </a:solidFill>
            </a:endParaRPr>
          </a:p>
        </p:txBody>
      </p:sp>
    </p:spTree>
  </p:cSld>
  <p:clrMapOvr>
    <a:masterClrMapping/>
  </p:clrMapOvr>
  <p:transition spd="slow">
    <p:sndAc>
      <p:end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Example database</a:t>
            </a:r>
            <a:endParaRPr lang="en-GB" dirty="0"/>
          </a:p>
        </p:txBody>
      </p:sp>
      <p:sp>
        <p:nvSpPr>
          <p:cNvPr id="15363" name="Rectangle 3"/>
          <p:cNvSpPr>
            <a:spLocks noGrp="1" noChangeArrowheads="1"/>
          </p:cNvSpPr>
          <p:nvPr>
            <p:ph idx="1"/>
          </p:nvPr>
        </p:nvSpPr>
        <p:spPr>
          <a:xfrm>
            <a:off x="304799" y="1262568"/>
            <a:ext cx="8539164" cy="2492990"/>
          </a:xfrm>
        </p:spPr>
        <p:txBody>
          <a:bodyPr/>
          <a:lstStyle/>
          <a:p>
            <a:pPr lvl="1"/>
            <a:r>
              <a:rPr lang="en-GB" dirty="0" smtClean="0"/>
              <a:t>The structure of the database is described by the use of a conceptual schema, which is a description of the overall logical structure of a database. There are two common methods for expressing a conceptual schema:</a:t>
            </a:r>
          </a:p>
          <a:p>
            <a:pPr lvl="1"/>
            <a:r>
              <a:rPr lang="en-GB" dirty="0" smtClean="0"/>
              <a:t>Short text statements, in which each relation is named and the names of its attributes follow in parentheses</a:t>
            </a:r>
          </a:p>
          <a:p>
            <a:pPr lvl="1"/>
            <a:r>
              <a:rPr lang="en-GB" dirty="0" smtClean="0"/>
              <a:t>A graphical representation, in which each relation is represented by a rectangle containing the attributes for the relation.</a:t>
            </a:r>
          </a:p>
          <a:p>
            <a:pPr lvl="1"/>
            <a:endParaRPr lang="en-GB" dirty="0" smtClean="0"/>
          </a:p>
          <a:p>
            <a:pPr lvl="1"/>
            <a:endParaRPr lang="en-GB" dirty="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smtClean="0"/>
              <a:t>Expressing the conceptual schema</a:t>
            </a:r>
            <a:endParaRPr lang="en-GB"/>
          </a:p>
        </p:txBody>
      </p:sp>
      <p:sp>
        <p:nvSpPr>
          <p:cNvPr id="16387" name="Rectangle 3"/>
          <p:cNvSpPr>
            <a:spLocks noGrp="1" noChangeArrowheads="1"/>
          </p:cNvSpPr>
          <p:nvPr>
            <p:ph idx="1"/>
          </p:nvPr>
        </p:nvSpPr>
        <p:spPr>
          <a:xfrm>
            <a:off x="304799" y="1262568"/>
            <a:ext cx="8539164" cy="2492990"/>
          </a:xfrm>
        </p:spPr>
        <p:txBody>
          <a:bodyPr/>
          <a:lstStyle/>
          <a:p>
            <a:pPr lvl="1"/>
            <a:r>
              <a:rPr lang="en-GB" dirty="0" smtClean="0"/>
              <a:t>Text statements have the advantage of simplicity, whilst the graphical representation provides a better means of expressing referential integrity constraints (discussed later)</a:t>
            </a:r>
          </a:p>
          <a:p>
            <a:pPr lvl="1"/>
            <a:r>
              <a:rPr lang="en-GB" dirty="0" smtClean="0"/>
              <a:t>Here is a text description for four relations:</a:t>
            </a:r>
          </a:p>
          <a:p>
            <a:pPr lvl="1"/>
            <a:r>
              <a:rPr lang="en-GB" dirty="0" smtClean="0"/>
              <a:t>CUSTOMER(</a:t>
            </a:r>
            <a:r>
              <a:rPr lang="en-GB" dirty="0" err="1" smtClean="0"/>
              <a:t>Customer_ID</a:t>
            </a:r>
            <a:r>
              <a:rPr lang="en-GB" dirty="0" smtClean="0"/>
              <a:t>, </a:t>
            </a:r>
            <a:r>
              <a:rPr lang="en-GB" dirty="0" err="1" smtClean="0"/>
              <a:t>Customer_Name</a:t>
            </a:r>
            <a:r>
              <a:rPr lang="en-GB" dirty="0" smtClean="0"/>
              <a:t>, Address, City, State, Zip)</a:t>
            </a:r>
          </a:p>
          <a:p>
            <a:pPr lvl="1"/>
            <a:r>
              <a:rPr lang="en-GB" dirty="0" smtClean="0"/>
              <a:t>ORDER(</a:t>
            </a:r>
            <a:r>
              <a:rPr lang="en-GB" dirty="0" err="1" smtClean="0"/>
              <a:t>Order_ID</a:t>
            </a:r>
            <a:r>
              <a:rPr lang="en-GB" dirty="0" smtClean="0"/>
              <a:t>, </a:t>
            </a:r>
            <a:r>
              <a:rPr lang="en-GB" dirty="0" err="1" smtClean="0"/>
              <a:t>Order_Date</a:t>
            </a:r>
            <a:r>
              <a:rPr lang="en-GB" dirty="0" smtClean="0"/>
              <a:t>, </a:t>
            </a:r>
            <a:r>
              <a:rPr lang="en-GB" dirty="0" err="1" smtClean="0"/>
              <a:t>Customer_ID</a:t>
            </a:r>
            <a:r>
              <a:rPr lang="en-GB" dirty="0" smtClean="0"/>
              <a:t>)</a:t>
            </a:r>
          </a:p>
          <a:p>
            <a:pPr lvl="1"/>
            <a:r>
              <a:rPr lang="en-GB" dirty="0" smtClean="0"/>
              <a:t>ORDER_LINE(</a:t>
            </a:r>
            <a:r>
              <a:rPr lang="en-GB" dirty="0" err="1" smtClean="0"/>
              <a:t>Order_ID</a:t>
            </a:r>
            <a:r>
              <a:rPr lang="en-GB" dirty="0" smtClean="0"/>
              <a:t>, </a:t>
            </a:r>
            <a:r>
              <a:rPr lang="en-GB" dirty="0" err="1" smtClean="0"/>
              <a:t>Product_ID</a:t>
            </a:r>
            <a:r>
              <a:rPr lang="en-GB" dirty="0" smtClean="0"/>
              <a:t>, Quantity)</a:t>
            </a:r>
          </a:p>
          <a:p>
            <a:pPr lvl="1"/>
            <a:r>
              <a:rPr lang="en-GB" dirty="0" smtClean="0"/>
              <a:t>PRODUCT(</a:t>
            </a:r>
            <a:r>
              <a:rPr lang="en-GB" dirty="0" err="1" smtClean="0"/>
              <a:t>Product_ID</a:t>
            </a:r>
            <a:r>
              <a:rPr lang="en-GB" dirty="0" smtClean="0"/>
              <a:t>, </a:t>
            </a:r>
            <a:r>
              <a:rPr lang="en-GB" dirty="0" err="1" smtClean="0"/>
              <a:t>Product_Description</a:t>
            </a:r>
            <a:r>
              <a:rPr lang="en-GB" dirty="0" smtClean="0"/>
              <a:t>, </a:t>
            </a:r>
            <a:r>
              <a:rPr lang="en-GB" dirty="0" err="1" smtClean="0"/>
              <a:t>Product_Finish</a:t>
            </a:r>
            <a:r>
              <a:rPr lang="en-GB" dirty="0" smtClean="0"/>
              <a:t>, </a:t>
            </a:r>
            <a:r>
              <a:rPr lang="en-GB" dirty="0" err="1" smtClean="0"/>
              <a:t>Standard_Price</a:t>
            </a:r>
            <a:r>
              <a:rPr lang="en-GB" dirty="0" smtClean="0"/>
              <a:t>, </a:t>
            </a:r>
            <a:r>
              <a:rPr lang="en-GB" dirty="0" err="1" smtClean="0"/>
              <a:t>On_Hand</a:t>
            </a:r>
            <a:r>
              <a:rPr lang="en-GB" dirty="0" smtClean="0"/>
              <a:t>)</a:t>
            </a:r>
            <a:endParaRPr lang="en-GB" dirty="0"/>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heme1">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iSOFT05 template</Template>
  <TotalTime>3537</TotalTime>
  <Words>3204</Words>
  <Application>Microsoft Office PowerPoint</Application>
  <PresentationFormat>On-screen Show (4:3)</PresentationFormat>
  <Paragraphs>361</Paragraphs>
  <Slides>64</Slides>
  <Notes>2</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Theme1</vt:lpstr>
      <vt:lpstr>    Relational structure</vt:lpstr>
      <vt:lpstr> Relational keys</vt:lpstr>
      <vt:lpstr>           Composite and Foreign keys</vt:lpstr>
      <vt:lpstr>Foreign keys</vt:lpstr>
      <vt:lpstr> Relational Keys</vt:lpstr>
      <vt:lpstr>Removing multivalued attributes from tables</vt:lpstr>
      <vt:lpstr>  Removing multivalued attributes from tables</vt:lpstr>
      <vt:lpstr>Example database</vt:lpstr>
      <vt:lpstr>Expressing the conceptual schema</vt:lpstr>
      <vt:lpstr>     Expressing the conceptual schema</vt:lpstr>
      <vt:lpstr>Slide 11</vt:lpstr>
      <vt:lpstr>            Integrity constraints</vt:lpstr>
      <vt:lpstr>Entity integrity</vt:lpstr>
      <vt:lpstr>Integrity constraints</vt:lpstr>
      <vt:lpstr>Slide 15</vt:lpstr>
      <vt:lpstr> Referential integrity </vt:lpstr>
      <vt:lpstr>Referential integrity</vt:lpstr>
      <vt:lpstr>Referential integrity</vt:lpstr>
      <vt:lpstr>Creating relational tables</vt:lpstr>
      <vt:lpstr>           Creating relational tables</vt:lpstr>
      <vt:lpstr>Creating relational tables</vt:lpstr>
      <vt:lpstr>Creating relational tables</vt:lpstr>
      <vt:lpstr>Creating relational tables</vt:lpstr>
      <vt:lpstr>  Creating relational tables</vt:lpstr>
      <vt:lpstr>A One-to-One Relationship Example</vt:lpstr>
      <vt:lpstr>One Representation of a One-to-One Relationship</vt:lpstr>
      <vt:lpstr>Another Representation of a One-to-One Relationship</vt:lpstr>
      <vt:lpstr>Mandatory One-to-One Relationships</vt:lpstr>
      <vt:lpstr>One-to-Many Relationships</vt:lpstr>
      <vt:lpstr>A One-to-Many Relationship Example</vt:lpstr>
      <vt:lpstr>Representing a One-to-Many Relationship</vt:lpstr>
      <vt:lpstr>Representing Many-to-Many Relationships</vt:lpstr>
      <vt:lpstr>   A Many-to-Many Relationship Example</vt:lpstr>
      <vt:lpstr>Representing a Many-to-Many Relationship</vt:lpstr>
      <vt:lpstr>Representing Recursive Relationships</vt:lpstr>
      <vt:lpstr>A Recursive Relationship Example</vt:lpstr>
      <vt:lpstr>Representing a Recursive Relationship</vt:lpstr>
      <vt:lpstr>Transforming ER diagrams into relations</vt:lpstr>
      <vt:lpstr>             Remember entity types! </vt:lpstr>
      <vt:lpstr>        Step 1: map regular entities</vt:lpstr>
      <vt:lpstr>Slide 41</vt:lpstr>
      <vt:lpstr> Composite attributes</vt:lpstr>
      <vt:lpstr>Slide 43</vt:lpstr>
      <vt:lpstr>      Multi-valued attributes</vt:lpstr>
      <vt:lpstr> Multi-valued attributes</vt:lpstr>
      <vt:lpstr>Slide 46</vt:lpstr>
      <vt:lpstr>      Step 2: map weak entities</vt:lpstr>
      <vt:lpstr>         Map weak entities</vt:lpstr>
      <vt:lpstr>Slide 49</vt:lpstr>
      <vt:lpstr>Slide 50</vt:lpstr>
      <vt:lpstr>    Step 3: map binary relationships</vt:lpstr>
      <vt:lpstr>Map binary one-to-many (1:M)</vt:lpstr>
      <vt:lpstr>Slide 53</vt:lpstr>
      <vt:lpstr>Slide 54</vt:lpstr>
      <vt:lpstr>Map binary many-to-many (M:N) relationships</vt:lpstr>
      <vt:lpstr>Slide 56</vt:lpstr>
      <vt:lpstr>Slide 57</vt:lpstr>
      <vt:lpstr>     Map binary one-to-one relationships</vt:lpstr>
      <vt:lpstr>    Map binary one-to-one relationships</vt:lpstr>
      <vt:lpstr>Map binary one-to-one relationships</vt:lpstr>
      <vt:lpstr>Slide 61</vt:lpstr>
      <vt:lpstr>Slide 62</vt:lpstr>
      <vt:lpstr>Step 4: map associative entities</vt:lpstr>
      <vt:lpstr>     Identifier not assigned</vt:lpstr>
    </vt:vector>
  </TitlesOfParts>
  <Company>Satyam School of Leadership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SSL PowerPoint Toolkit 200807.v1.0</dc:title>
  <dc:creator>Arunav Sinha</dc:creator>
  <cp:lastModifiedBy>Administrator</cp:lastModifiedBy>
  <cp:revision>747</cp:revision>
  <cp:lastPrinted>2005-03-10T15:53:41Z</cp:lastPrinted>
  <dcterms:created xsi:type="dcterms:W3CDTF">2005-06-08T10:18:03Z</dcterms:created>
  <dcterms:modified xsi:type="dcterms:W3CDTF">2010-03-08T09:00:23Z</dcterms:modified>
</cp:coreProperties>
</file>