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767" r:id="rId2"/>
  </p:sldMasterIdLst>
  <p:notesMasterIdLst>
    <p:notesMasterId r:id="rId31"/>
  </p:notesMasterIdLst>
  <p:handoutMasterIdLst>
    <p:handoutMasterId r:id="rId32"/>
  </p:handoutMasterIdLst>
  <p:sldIdLst>
    <p:sldId id="602" r:id="rId3"/>
    <p:sldId id="604" r:id="rId4"/>
    <p:sldId id="605" r:id="rId5"/>
    <p:sldId id="606" r:id="rId6"/>
    <p:sldId id="607" r:id="rId7"/>
    <p:sldId id="608" r:id="rId8"/>
    <p:sldId id="609" r:id="rId9"/>
    <p:sldId id="610" r:id="rId10"/>
    <p:sldId id="611" r:id="rId11"/>
    <p:sldId id="612" r:id="rId12"/>
    <p:sldId id="613" r:id="rId13"/>
    <p:sldId id="614" r:id="rId14"/>
    <p:sldId id="615" r:id="rId15"/>
    <p:sldId id="616" r:id="rId16"/>
    <p:sldId id="617" r:id="rId17"/>
    <p:sldId id="618" r:id="rId18"/>
    <p:sldId id="619" r:id="rId19"/>
    <p:sldId id="620" r:id="rId20"/>
    <p:sldId id="621" r:id="rId21"/>
    <p:sldId id="622" r:id="rId22"/>
    <p:sldId id="623" r:id="rId23"/>
    <p:sldId id="624" r:id="rId24"/>
    <p:sldId id="625" r:id="rId25"/>
    <p:sldId id="626" r:id="rId26"/>
    <p:sldId id="627" r:id="rId27"/>
    <p:sldId id="628" r:id="rId28"/>
    <p:sldId id="629" r:id="rId29"/>
    <p:sldId id="630" r:id="rId30"/>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55" autoAdjust="0"/>
    <p:restoredTop sz="93762" autoAdjust="0"/>
  </p:normalViewPr>
  <p:slideViewPr>
    <p:cSldViewPr snapToGrid="0">
      <p:cViewPr>
        <p:scale>
          <a:sx n="70" d="100"/>
          <a:sy n="70" d="100"/>
        </p:scale>
        <p:origin x="-408" y="-192"/>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C18DD61A-4828-4785-B00B-EFA1A84993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B03C27EB-DB63-4613-8748-558FDFECF5C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F1359C0-6400-403F-A34F-62094CC890FF}" type="slidenum">
              <a:rPr lang="en-US" smtClean="0">
                <a:latin typeface="Arial" pitchFamily="34" charset="0"/>
              </a:rPr>
              <a:pPr/>
              <a:t>1</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FC131-21FE-4222-BD43-C9A80A442FA5}" type="slidenum">
              <a:rPr lang="en-US"/>
              <a:pPr/>
              <a:t>2</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t>Normalization is the process for assigning attributes to entities. Normalization reduces data redundancies and by extension helps eliminate the data anomalies that result from those redundancies.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9F09-F21F-4EEB-AE0E-10B320CBA051}" type="slidenum">
              <a:rPr lang="en-US"/>
              <a:pPr/>
              <a:t>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b="1" u="sng">
                <a:latin typeface="Verdana" pitchFamily="34" charset="0"/>
              </a:rPr>
              <a:t>Insertion Anamoly</a:t>
            </a:r>
          </a:p>
          <a:p>
            <a:r>
              <a:rPr lang="en-US">
                <a:latin typeface="Verdana" pitchFamily="34" charset="0"/>
              </a:rPr>
              <a:t>Suppose the data of an employee has to be deleted then the data that the employee had completed a course on some date will be lost.</a:t>
            </a:r>
          </a:p>
          <a:p>
            <a:r>
              <a:rPr lang="en-US">
                <a:latin typeface="Verdana" pitchFamily="34" charset="0"/>
              </a:rPr>
              <a:t>This information may of  importance to the training department.</a:t>
            </a:r>
          </a:p>
          <a:p>
            <a:r>
              <a:rPr lang="en-US" b="1" u="sng">
                <a:latin typeface="Verdana" pitchFamily="34" charset="0"/>
              </a:rPr>
              <a:t>Deletion Anamoly</a:t>
            </a:r>
          </a:p>
          <a:p>
            <a:r>
              <a:rPr lang="en-US">
                <a:latin typeface="Verdana" pitchFamily="34" charset="0"/>
              </a:rPr>
              <a:t>Suppose the data of an employee has to be deleted then the data that the employee had completed a course on some date will be lost.</a:t>
            </a:r>
          </a:p>
          <a:p>
            <a:r>
              <a:rPr lang="en-US">
                <a:latin typeface="Verdana" pitchFamily="34" charset="0"/>
              </a:rPr>
              <a:t>This information may of  importance to the training department.</a:t>
            </a:r>
          </a:p>
          <a:p>
            <a:r>
              <a:rPr lang="en-US" b="1" u="sng">
                <a:latin typeface="Verdana" pitchFamily="34" charset="0"/>
              </a:rPr>
              <a:t>Updation Anamoly</a:t>
            </a:r>
          </a:p>
          <a:p>
            <a:r>
              <a:rPr lang="en-US">
                <a:latin typeface="Verdana" pitchFamily="34" charset="0"/>
              </a:rPr>
              <a:t>Suppose an employee gets an increase in salary and has done many courses, the increase must be recorded in each of the rows for the employee, otherwise, the data will be inconsistent.</a:t>
            </a:r>
          </a:p>
          <a:p>
            <a:endParaRPr lang="en-US">
              <a:latin typeface="Verdana" pitchFamily="34" charset="0"/>
            </a:endParaRPr>
          </a:p>
          <a:p>
            <a:endParaRPr lang="en-US" b="1" u="sng">
              <a:latin typeface="Verdana" pitchFamily="34" charset="0"/>
            </a:endParaRPr>
          </a:p>
          <a:p>
            <a:endParaRPr lang="en-US" b="1" u="sng">
              <a:latin typeface="Verdana" pitchFamily="34" charset="0"/>
            </a:endParaRP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D02FB-4936-424A-BF14-AE8F7157C67B}" type="slidenum">
              <a:rPr lang="en-US"/>
              <a:pPr/>
              <a:t>9</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marL="241653" indent="-241653"/>
            <a:r>
              <a:rPr lang="en-US" dirty="0"/>
              <a:t>The term first normal form (1NF) describes the tabular format in which</a:t>
            </a:r>
          </a:p>
          <a:p>
            <a:pPr marL="241653" indent="-241653">
              <a:buFontTx/>
              <a:buAutoNum type="arabicPeriod"/>
            </a:pPr>
            <a:r>
              <a:rPr lang="en-US" dirty="0"/>
              <a:t>All the key attributes are defined</a:t>
            </a:r>
          </a:p>
          <a:p>
            <a:pPr marL="241653" indent="-241653">
              <a:buFontTx/>
              <a:buAutoNum type="arabicPeriod"/>
            </a:pPr>
            <a:r>
              <a:rPr lang="en-US" dirty="0"/>
              <a:t>There are no repeating groups in the table. In other words , each row/column intersection can contain on and only one value, rather than a set of values.</a:t>
            </a:r>
          </a:p>
          <a:p>
            <a:pPr marL="241653" indent="-241653">
              <a:buFontTx/>
              <a:buAutoNum type="arabicPeriod"/>
            </a:pPr>
            <a:r>
              <a:rPr lang="en-US" dirty="0"/>
              <a:t>All attributes are dependent on the primary key</a:t>
            </a:r>
          </a:p>
          <a:p>
            <a:pPr marL="241653" indent="-241653"/>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7845C-8139-4F30-AAC1-C477D74EA6A9}" type="slidenum">
              <a:rPr lang="en-US"/>
              <a:pPr/>
              <a:t>13</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t>After applying first normal form.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B6A53-BFD1-4E5B-B898-F7CF19B0832C}" type="slidenum">
              <a:rPr lang="en-US"/>
              <a:pPr/>
              <a:t>27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241653" indent="-241653"/>
            <a:r>
              <a:rPr lang="en-US" dirty="0"/>
              <a:t>A table is in 2NF if:</a:t>
            </a:r>
          </a:p>
          <a:p>
            <a:pPr marL="241653" indent="-241653">
              <a:buFontTx/>
              <a:buAutoNum type="arabicPeriod"/>
            </a:pPr>
            <a:r>
              <a:rPr lang="en-US" dirty="0"/>
              <a:t>It is in 1NF</a:t>
            </a:r>
          </a:p>
          <a:p>
            <a:pPr marL="241653" indent="-241653">
              <a:buFontTx/>
              <a:buAutoNum type="arabicPeriod"/>
            </a:pPr>
            <a:r>
              <a:rPr lang="en-US" dirty="0"/>
              <a:t> It includes no partial dependencies; that is , no attribute is dependent on only a portion of the primary key.</a:t>
            </a:r>
          </a:p>
          <a:p>
            <a:pPr marL="241653" indent="-241653"/>
            <a:r>
              <a:rPr lang="en-US" dirty="0"/>
              <a:t>A table is in 3NF if :</a:t>
            </a:r>
          </a:p>
          <a:p>
            <a:pPr marL="241653" indent="-241653">
              <a:buFontTx/>
              <a:buAutoNum type="arabicPeriod"/>
            </a:pPr>
            <a:r>
              <a:rPr lang="en-US" dirty="0"/>
              <a:t>It is in 2 NF</a:t>
            </a:r>
          </a:p>
          <a:p>
            <a:pPr marL="241653" indent="-241653">
              <a:buFontTx/>
              <a:buAutoNum type="arabicPeriod"/>
            </a:pPr>
            <a:r>
              <a:rPr lang="en-US" dirty="0"/>
              <a:t>It contains no transitive dependencies</a:t>
            </a:r>
          </a:p>
          <a:p>
            <a:pPr marL="241653" indent="-241653"/>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2125" y="1219200"/>
            <a:ext cx="8169275" cy="46355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038" y="295275"/>
            <a:ext cx="2052637" cy="55594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2125" y="295275"/>
            <a:ext cx="6005513" cy="55594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492125" y="1219200"/>
            <a:ext cx="8169275" cy="4635500"/>
          </a:xfrm>
          <a:prstGeom prst="rect">
            <a:avLst/>
          </a:prstGeom>
        </p:spPr>
        <p:txBody>
          <a:bodyPr/>
          <a:lstStyle/>
          <a:p>
            <a:pPr lvl="0"/>
            <a:endParaRPr lang="en-US" noProof="0" smtClean="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447800"/>
            <a:ext cx="7772400" cy="4648200"/>
          </a:xfrm>
          <a:prstGeom prst="rect">
            <a:avLst/>
          </a:prstGeom>
        </p:spPr>
        <p:txBody>
          <a:bodyPr/>
          <a:lstStyle/>
          <a:p>
            <a:endParaRPr lang="en-US"/>
          </a:p>
        </p:txBody>
      </p:sp>
      <p:sp>
        <p:nvSpPr>
          <p:cNvPr id="4" name="Footer Placeholder 3"/>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0" y="6400800"/>
            <a:ext cx="1905000" cy="457200"/>
          </a:xfrm>
          <a:prstGeom prst="rect">
            <a:avLst/>
          </a:prstGeom>
        </p:spPr>
        <p:txBody>
          <a:bodyPr/>
          <a:lstStyle>
            <a:lvl1pPr>
              <a:defRPr/>
            </a:lvl1pPr>
          </a:lstStyle>
          <a:p>
            <a:fld id="{DBFFA985-2917-492B-B264-9B0B4D7048C3}"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
        <p:nvSpPr>
          <p:cNvPr id="10" name="Rectangle 9"/>
          <p:cNvSpPr/>
          <p:nvPr userDrawn="1"/>
        </p:nvSpPr>
        <p:spPr bwMode="auto">
          <a:xfrm>
            <a:off x="1814513" y="0"/>
            <a:ext cx="7329487" cy="6858000"/>
          </a:xfrm>
          <a:prstGeom prst="rect">
            <a:avLst/>
          </a:prstGeom>
          <a:solidFill>
            <a:srgbClr val="EEE3D2"/>
          </a:solidFill>
          <a:ln w="9525" cap="flat" cmpd="sng" algn="ctr">
            <a:noFill/>
            <a:prstDash val="solid"/>
            <a:round/>
            <a:headEnd type="none" w="med" len="med"/>
            <a:tailEnd type="none" w="med" len="med"/>
          </a:ln>
          <a:effectLst/>
        </p:spPr>
        <p:txBody>
          <a:bodyPr lIns="0" tIns="0" rIns="0" bIns="0"/>
          <a:lstStyle/>
          <a:p>
            <a:pPr>
              <a:defRPr/>
            </a:pPr>
            <a:endParaRPr lang="en-US">
              <a:latin typeface="Arial" charset="0"/>
            </a:endParaRPr>
          </a:p>
        </p:txBody>
      </p:sp>
      <p:sp>
        <p:nvSpPr>
          <p:cNvPr id="11" name="Text Box 12"/>
          <p:cNvSpPr txBox="1">
            <a:spLocks noChangeArrowheads="1"/>
          </p:cNvSpPr>
          <p:nvPr userDrawn="1"/>
        </p:nvSpPr>
        <p:spPr bwMode="auto">
          <a:xfrm rot="16200000">
            <a:off x="-465138" y="5238751"/>
            <a:ext cx="1235075" cy="304800"/>
          </a:xfrm>
          <a:prstGeom prst="rect">
            <a:avLst/>
          </a:prstGeom>
          <a:noFill/>
          <a:ln w="9525">
            <a:noFill/>
            <a:miter lim="800000"/>
            <a:headEnd/>
            <a:tailEnd/>
          </a:ln>
          <a:effectLst/>
        </p:spPr>
        <p:txBody>
          <a:bodyPr lIns="0" tIns="0" rIns="0" bIns="0">
            <a:spAutoFit/>
          </a:bodyPr>
          <a:lstStyle/>
          <a:p>
            <a:pPr>
              <a:defRPr/>
            </a:pPr>
            <a:r>
              <a:rPr lang="en-US" sz="1000" b="1" i="0">
                <a:solidFill>
                  <a:srgbClr val="656E95"/>
                </a:solidFill>
                <a:latin typeface="Arial" charset="0"/>
              </a:rPr>
              <a:t>www.satyam.com</a:t>
            </a:r>
          </a:p>
        </p:txBody>
      </p:sp>
      <p:sp>
        <p:nvSpPr>
          <p:cNvPr id="12" name="Rectangle 11"/>
          <p:cNvSpPr>
            <a:spLocks noChangeArrowheads="1"/>
          </p:cNvSpPr>
          <p:nvPr userDrawn="1"/>
        </p:nvSpPr>
        <p:spPr bwMode="auto">
          <a:xfrm>
            <a:off x="146050" y="6370638"/>
            <a:ext cx="381000" cy="228600"/>
          </a:xfrm>
          <a:prstGeom prst="rect">
            <a:avLst/>
          </a:prstGeom>
          <a:noFill/>
          <a:ln w="9525">
            <a:noFill/>
            <a:miter lim="800000"/>
            <a:headEnd/>
            <a:tailEnd/>
          </a:ln>
          <a:effectLst/>
        </p:spPr>
        <p:txBody>
          <a:bodyPr wrap="none" lIns="92075" tIns="46038" rIns="92075" bIns="46038" anchor="ctr"/>
          <a:lstStyle/>
          <a:p>
            <a:pPr defTabSz="762000" eaLnBrk="0" hangingPunct="0">
              <a:lnSpc>
                <a:spcPct val="100000"/>
              </a:lnSpc>
              <a:spcBef>
                <a:spcPct val="0"/>
              </a:spcBef>
              <a:defRPr/>
            </a:pPr>
            <a:fld id="{F0173FEF-4DB6-4791-A22C-421E1FBC1313}" type="slidenum">
              <a:rPr lang="en-US" sz="1200" b="1" i="0">
                <a:solidFill>
                  <a:schemeClr val="bg2"/>
                </a:solidFill>
                <a:latin typeface="Arial" charset="0"/>
              </a:rPr>
              <a:pPr defTabSz="762000" eaLnBrk="0" hangingPunct="0">
                <a:lnSpc>
                  <a:spcPct val="100000"/>
                </a:lnSpc>
                <a:spcBef>
                  <a:spcPct val="0"/>
                </a:spcBef>
                <a:defRPr/>
              </a:pPr>
              <a:t>‹#›</a:t>
            </a:fld>
            <a:endParaRPr lang="en-US" sz="1200" b="1" i="0">
              <a:solidFill>
                <a:schemeClr val="bg2"/>
              </a:solidFill>
              <a:latin typeface="Arial" charset="0"/>
            </a:endParaRPr>
          </a:p>
        </p:txBody>
      </p:sp>
      <p:pic>
        <p:nvPicPr>
          <p:cNvPr id="13" name="Picture 26" descr="Stayam_logo_transparant"/>
          <p:cNvPicPr>
            <a:picLocks noChangeAspect="1" noChangeArrowheads="1"/>
          </p:cNvPicPr>
          <p:nvPr userDrawn="1"/>
        </p:nvPicPr>
        <p:blipFill>
          <a:blip r:embed="rId3" cstate="print">
            <a:lum bright="-18000"/>
          </a:blip>
          <a:srcRect/>
          <a:stretch>
            <a:fillRect/>
          </a:stretch>
        </p:blipFill>
        <p:spPr bwMode="auto">
          <a:xfrm>
            <a:off x="7969250" y="5916613"/>
            <a:ext cx="1123950" cy="822325"/>
          </a:xfrm>
          <a:prstGeom prst="rect">
            <a:avLst/>
          </a:prstGeom>
          <a:noFill/>
          <a:ln w="9525">
            <a:noFill/>
            <a:miter lim="800000"/>
            <a:headEnd/>
            <a:tailEnd/>
          </a:ln>
        </p:spPr>
      </p:pic>
      <p:sp>
        <p:nvSpPr>
          <p:cNvPr id="14" name="Chevron 13"/>
          <p:cNvSpPr/>
          <p:nvPr userDrawn="1"/>
        </p:nvSpPr>
        <p:spPr bwMode="auto">
          <a:xfrm>
            <a:off x="150813" y="1282700"/>
            <a:ext cx="204787" cy="177800"/>
          </a:xfrm>
          <a:prstGeom prst="chevron">
            <a:avLst/>
          </a:prstGeom>
          <a:solidFill>
            <a:srgbClr val="C8D3B5"/>
          </a:solidFill>
          <a:ln w="9525" cap="flat" cmpd="sng" algn="ctr">
            <a:noFill/>
            <a:prstDash val="solid"/>
            <a:round/>
            <a:headEnd type="none" w="med" len="med"/>
            <a:tailEnd type="none" w="med" len="med"/>
          </a:ln>
          <a:effectLst/>
        </p:spPr>
        <p:txBody>
          <a:bodyPr lIns="0" tIns="0" rIns="0" bIns="0"/>
          <a:lstStyle/>
          <a:p>
            <a:pPr>
              <a:defRPr/>
            </a:pPr>
            <a:endParaRPr lang="en-US">
              <a:latin typeface="Arial" charset="0"/>
            </a:endParaRPr>
          </a:p>
        </p:txBody>
      </p:sp>
      <p:sp>
        <p:nvSpPr>
          <p:cNvPr id="15" name="Chevron 14"/>
          <p:cNvSpPr/>
          <p:nvPr userDrawn="1"/>
        </p:nvSpPr>
        <p:spPr bwMode="auto">
          <a:xfrm>
            <a:off x="303213" y="1285875"/>
            <a:ext cx="204787" cy="176213"/>
          </a:xfrm>
          <a:prstGeom prst="chevron">
            <a:avLst/>
          </a:prstGeom>
          <a:solidFill>
            <a:srgbClr val="C8D3B5"/>
          </a:solidFill>
          <a:ln w="9525" cap="flat" cmpd="sng" algn="ctr">
            <a:noFill/>
            <a:prstDash val="solid"/>
            <a:round/>
            <a:headEnd type="none" w="med" len="med"/>
            <a:tailEnd type="none" w="med" len="med"/>
          </a:ln>
          <a:effectLst/>
        </p:spPr>
        <p:txBody>
          <a:bodyPr lIns="0" tIns="0" rIns="0" bIns="0"/>
          <a:lstStyle/>
          <a:p>
            <a:pPr>
              <a:defRPr/>
            </a:pPr>
            <a:endParaRPr lang="en-US">
              <a:latin typeface="Arial" charset="0"/>
            </a:endParaRPr>
          </a:p>
        </p:txBody>
      </p:sp>
      <p:sp>
        <p:nvSpPr>
          <p:cNvPr id="16" name="Rectangle 15"/>
          <p:cNvSpPr/>
          <p:nvPr userDrawn="1"/>
        </p:nvSpPr>
        <p:spPr bwMode="auto">
          <a:xfrm>
            <a:off x="519113" y="941388"/>
            <a:ext cx="7983537" cy="887412"/>
          </a:xfrm>
          <a:prstGeom prst="rect">
            <a:avLst/>
          </a:prstGeom>
          <a:noFill/>
          <a:ln w="19050" cap="flat" cmpd="sng" algn="ctr">
            <a:solidFill>
              <a:srgbClr val="C8D3B5"/>
            </a:solidFill>
            <a:prstDash val="solid"/>
            <a:round/>
            <a:headEnd type="none" w="med" len="med"/>
            <a:tailEnd type="none" w="med" len="med"/>
          </a:ln>
          <a:effectLst/>
        </p:spPr>
        <p:txBody>
          <a:bodyPr lIns="0" tIns="0" rIns="0" bIns="0"/>
          <a:lstStyle/>
          <a:p>
            <a:pPr>
              <a:defRPr/>
            </a:pPr>
            <a:endParaRPr lang="en-US">
              <a:latin typeface="Arial" charset="0"/>
            </a:endParaRPr>
          </a:p>
        </p:txBody>
      </p:sp>
    </p:spTree>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447800"/>
            <a:ext cx="7772400" cy="4648200"/>
          </a:xfrm>
        </p:spPr>
        <p:txBody>
          <a:bodyPr/>
          <a:lstStyle/>
          <a:p>
            <a:endParaRPr lang="en-US"/>
          </a:p>
        </p:txBody>
      </p:sp>
      <p:sp>
        <p:nvSpPr>
          <p:cNvPr id="4" name="Footer Placeholder 3"/>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0" y="6400800"/>
            <a:ext cx="1905000" cy="457200"/>
          </a:xfrm>
          <a:prstGeom prst="rect">
            <a:avLst/>
          </a:prstGeom>
        </p:spPr>
        <p:txBody>
          <a:bodyPr/>
          <a:lstStyle>
            <a:lvl1pPr>
              <a:defRPr/>
            </a:lvl1pPr>
          </a:lstStyle>
          <a:p>
            <a:fld id="{DBFFA985-2917-492B-B264-9B0B4D7048C3}" type="slidenum">
              <a:rPr lang="en-US"/>
              <a:pPr/>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219200"/>
            <a:ext cx="4008438"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19200"/>
            <a:ext cx="4008437"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219200"/>
            <a:ext cx="4008438" cy="46355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19200"/>
            <a:ext cx="4008437" cy="46355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5626"/>
            <a:ext cx="3008313" cy="1162050"/>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image" Target="../media/image1.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6001" name="Oval 49"/>
          <p:cNvSpPr>
            <a:spLocks noChangeArrowheads="1"/>
          </p:cNvSpPr>
          <p:nvPr/>
        </p:nvSpPr>
        <p:spPr bwMode="auto">
          <a:xfrm>
            <a:off x="406400" y="393700"/>
            <a:ext cx="542925" cy="495300"/>
          </a:xfrm>
          <a:prstGeom prst="ellipse">
            <a:avLst/>
          </a:prstGeom>
          <a:solidFill>
            <a:schemeClr val="bg1"/>
          </a:solidFill>
          <a:ln w="9525" algn="ctr">
            <a:noFill/>
            <a:round/>
            <a:headEnd/>
            <a:tailEnd/>
          </a:ln>
          <a:effectLst/>
        </p:spPr>
        <p:txBody>
          <a:bodyPr wrap="none" lIns="0" tIns="0" rIns="0" bIns="0" anchor="ctr"/>
          <a:lstStyle/>
          <a:p>
            <a:pPr>
              <a:defRPr/>
            </a:pPr>
            <a:endParaRPr lang="en-US">
              <a:latin typeface="Arial" charset="0"/>
            </a:endParaRPr>
          </a:p>
        </p:txBody>
      </p:sp>
      <p:sp>
        <p:nvSpPr>
          <p:cNvPr id="125974" name="Rectangle 22"/>
          <p:cNvSpPr>
            <a:spLocks noChangeArrowheads="1"/>
          </p:cNvSpPr>
          <p:nvPr/>
        </p:nvSpPr>
        <p:spPr bwMode="gray">
          <a:xfrm>
            <a:off x="0" y="6111875"/>
            <a:ext cx="9144000" cy="746125"/>
          </a:xfrm>
          <a:prstGeom prst="rect">
            <a:avLst/>
          </a:prstGeom>
          <a:solidFill>
            <a:schemeClr val="bg1"/>
          </a:solidFill>
          <a:ln w="9525" algn="ctr">
            <a:noFill/>
            <a:miter lim="800000"/>
            <a:headEnd/>
            <a:tailEnd/>
          </a:ln>
          <a:effectLst/>
        </p:spPr>
        <p:txBody>
          <a:bodyPr wrap="none" lIns="0" tIns="0" rIns="0" bIns="0" anchor="ctr"/>
          <a:lstStyle/>
          <a:p>
            <a:pPr>
              <a:defRPr/>
            </a:pPr>
            <a:endParaRPr lang="en-US">
              <a:latin typeface="Arial" charset="0"/>
            </a:endParaRPr>
          </a:p>
        </p:txBody>
      </p:sp>
      <p:sp>
        <p:nvSpPr>
          <p:cNvPr id="125980" name="Rectangle 28"/>
          <p:cNvSpPr>
            <a:spLocks noChangeArrowheads="1"/>
          </p:cNvSpPr>
          <p:nvPr/>
        </p:nvSpPr>
        <p:spPr bwMode="auto">
          <a:xfrm>
            <a:off x="0" y="0"/>
            <a:ext cx="9144000" cy="6858000"/>
          </a:xfrm>
          <a:prstGeom prst="rect">
            <a:avLst/>
          </a:prstGeom>
          <a:noFill/>
          <a:ln w="6350" algn="ctr">
            <a:solidFill>
              <a:schemeClr val="tx1"/>
            </a:solidFill>
            <a:miter lim="800000"/>
            <a:headEnd/>
            <a:tailEnd/>
          </a:ln>
          <a:effectLst/>
        </p:spPr>
        <p:txBody>
          <a:bodyPr wrap="none" lIns="0" tIns="0" rIns="0" bIns="0" anchor="ctr"/>
          <a:lstStyle/>
          <a:p>
            <a:pPr>
              <a:defRPr/>
            </a:pPr>
            <a:endParaRPr lang="en-US">
              <a:latin typeface="Arial" charset="0"/>
            </a:endParaRPr>
          </a:p>
        </p:txBody>
      </p:sp>
      <p:sp>
        <p:nvSpPr>
          <p:cNvPr id="125997" name="Rectangle 45"/>
          <p:cNvSpPr>
            <a:spLocks noChangeArrowheads="1"/>
          </p:cNvSpPr>
          <p:nvPr userDrawn="1"/>
        </p:nvSpPr>
        <p:spPr bwMode="auto">
          <a:xfrm>
            <a:off x="146050" y="6370638"/>
            <a:ext cx="381000" cy="228600"/>
          </a:xfrm>
          <a:prstGeom prst="rect">
            <a:avLst/>
          </a:prstGeom>
          <a:noFill/>
          <a:ln w="9525">
            <a:noFill/>
            <a:miter lim="800000"/>
            <a:headEnd/>
            <a:tailEnd/>
          </a:ln>
          <a:effectLst/>
        </p:spPr>
        <p:txBody>
          <a:bodyPr wrap="none" lIns="92075" tIns="46038" rIns="92075" bIns="46038" anchor="ctr"/>
          <a:lstStyle/>
          <a:p>
            <a:pPr defTabSz="762000" eaLnBrk="0" hangingPunct="0">
              <a:lnSpc>
                <a:spcPct val="100000"/>
              </a:lnSpc>
              <a:spcBef>
                <a:spcPct val="0"/>
              </a:spcBef>
              <a:defRPr/>
            </a:pPr>
            <a:endParaRPr lang="en-US" sz="1200" b="1" i="0" dirty="0">
              <a:solidFill>
                <a:schemeClr val="bg2"/>
              </a:solidFill>
              <a:latin typeface="Arial" charset="0"/>
            </a:endParaRPr>
          </a:p>
        </p:txBody>
      </p:sp>
    </p:spTree>
  </p:cSld>
  <p:clrMap bg1="lt1" tx1="dk1" bg2="lt2" tx2="dk2" accent1="accent1" accent2="accent2" accent3="accent3" accent4="accent4" accent5="accent5" accent6="accent6" hlink="hlink" folHlink="folHlink"/>
  <p:sldLayoutIdLst>
    <p:sldLayoutId id="2147483765"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6" r:id="rId13"/>
  </p:sldLayoutIdLst>
  <p:transition spd="med">
    <p:fade/>
  </p:transition>
  <p:timing>
    <p:tnLst>
      <p:par>
        <p:cTn id="1" dur="indefinite" restart="never" nodeType="tmRoot"/>
      </p:par>
    </p:tnLst>
  </p:timing>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defRPr>
      </a:lvl2pPr>
      <a:lvl3pPr algn="l" rtl="0" eaLnBrk="0" fontAlgn="base" hangingPunct="0">
        <a:spcBef>
          <a:spcPct val="0"/>
        </a:spcBef>
        <a:spcAft>
          <a:spcPct val="0"/>
        </a:spcAft>
        <a:defRPr sz="2600">
          <a:solidFill>
            <a:schemeClr val="bg1"/>
          </a:solidFill>
          <a:latin typeface="Arial" charset="0"/>
        </a:defRPr>
      </a:lvl3pPr>
      <a:lvl4pPr algn="l" rtl="0" eaLnBrk="0" fontAlgn="base" hangingPunct="0">
        <a:spcBef>
          <a:spcPct val="0"/>
        </a:spcBef>
        <a:spcAft>
          <a:spcPct val="0"/>
        </a:spcAft>
        <a:defRPr sz="2600">
          <a:solidFill>
            <a:schemeClr val="bg1"/>
          </a:solidFill>
          <a:latin typeface="Arial" charset="0"/>
        </a:defRPr>
      </a:lvl4pPr>
      <a:lvl5pPr algn="l" rtl="0" eaLnBrk="0" fontAlgn="base" hangingPunct="0">
        <a:spcBef>
          <a:spcPct val="0"/>
        </a:spcBef>
        <a:spcAft>
          <a:spcPct val="0"/>
        </a:spcAft>
        <a:defRPr sz="2600">
          <a:solidFill>
            <a:schemeClr val="bg1"/>
          </a:solidFill>
          <a:latin typeface="Arial" charset="0"/>
        </a:defRPr>
      </a:lvl5pPr>
      <a:lvl6pPr marL="457200" algn="l" rtl="0" fontAlgn="base">
        <a:spcBef>
          <a:spcPct val="0"/>
        </a:spcBef>
        <a:spcAft>
          <a:spcPct val="0"/>
        </a:spcAft>
        <a:defRPr sz="2600">
          <a:solidFill>
            <a:schemeClr val="bg1"/>
          </a:solidFill>
          <a:latin typeface="Arial" charset="0"/>
        </a:defRPr>
      </a:lvl6pPr>
      <a:lvl7pPr marL="914400" algn="l" rtl="0" fontAlgn="base">
        <a:spcBef>
          <a:spcPct val="0"/>
        </a:spcBef>
        <a:spcAft>
          <a:spcPct val="0"/>
        </a:spcAft>
        <a:defRPr sz="2600">
          <a:solidFill>
            <a:schemeClr val="bg1"/>
          </a:solidFill>
          <a:latin typeface="Arial" charset="0"/>
        </a:defRPr>
      </a:lvl7pPr>
      <a:lvl8pPr marL="1371600" algn="l" rtl="0" fontAlgn="base">
        <a:spcBef>
          <a:spcPct val="0"/>
        </a:spcBef>
        <a:spcAft>
          <a:spcPct val="0"/>
        </a:spcAft>
        <a:defRPr sz="2600">
          <a:solidFill>
            <a:schemeClr val="bg1"/>
          </a:solidFill>
          <a:latin typeface="Arial" charset="0"/>
        </a:defRPr>
      </a:lvl8pPr>
      <a:lvl9pPr marL="1828800" algn="l" rtl="0" fontAlgn="base">
        <a:spcBef>
          <a:spcPct val="0"/>
        </a:spcBef>
        <a:spcAft>
          <a:spcPct val="0"/>
        </a:spcAft>
        <a:defRPr sz="2600">
          <a:solidFill>
            <a:schemeClr val="bg1"/>
          </a:solidFill>
          <a:latin typeface="Arial" charset="0"/>
        </a:defRPr>
      </a:lvl9pPr>
    </p:titleStyle>
    <p:bodyStyle>
      <a:lvl1pPr marL="228600" indent="-228600" algn="l" rtl="0" eaLnBrk="0" fontAlgn="base" hangingPunct="0">
        <a:spcBef>
          <a:spcPct val="40000"/>
        </a:spcBef>
        <a:spcAft>
          <a:spcPct val="20000"/>
        </a:spcAft>
        <a:buClr>
          <a:schemeClr val="tx1"/>
        </a:buClr>
        <a:buFont typeface="Symbol" pitchFamily="18" charset="2"/>
        <a:buChar char="·"/>
        <a:defRPr sz="2200">
          <a:solidFill>
            <a:schemeClr val="tx1"/>
          </a:solidFill>
          <a:latin typeface="+mn-lt"/>
          <a:ea typeface="+mn-ea"/>
          <a:cs typeface="+mn-cs"/>
        </a:defRPr>
      </a:lvl1pPr>
      <a:lvl2pPr marL="519113" indent="-176213" algn="l" rtl="0" eaLnBrk="0" fontAlgn="base" hangingPunct="0">
        <a:spcBef>
          <a:spcPct val="15000"/>
        </a:spcBef>
        <a:spcAft>
          <a:spcPct val="15000"/>
        </a:spcAft>
        <a:buClr>
          <a:schemeClr val="tx1"/>
        </a:buClr>
        <a:buFont typeface="Wingdings" pitchFamily="2" charset="2"/>
        <a:buChar char="§"/>
        <a:defRPr sz="2000">
          <a:solidFill>
            <a:schemeClr val="tx1"/>
          </a:solidFill>
          <a:latin typeface="+mn-lt"/>
        </a:defRPr>
      </a:lvl2pPr>
      <a:lvl3pPr marL="800100" indent="-165100" algn="l" rtl="0" eaLnBrk="0" fontAlgn="base" hangingPunct="0">
        <a:spcBef>
          <a:spcPct val="0"/>
        </a:spcBef>
        <a:spcAft>
          <a:spcPct val="0"/>
        </a:spcAft>
        <a:buClr>
          <a:schemeClr val="tx1"/>
        </a:buClr>
        <a:buChar char="–"/>
        <a:defRPr sz="1400" i="1">
          <a:solidFill>
            <a:schemeClr val="tx1"/>
          </a:solidFill>
          <a:latin typeface="+mn-lt"/>
        </a:defRPr>
      </a:lvl3pPr>
      <a:lvl4pPr marL="1338263" indent="-423863" algn="l" rtl="0" eaLnBrk="0" fontAlgn="base" hangingPunct="0">
        <a:lnSpc>
          <a:spcPts val="1400"/>
        </a:lnSpc>
        <a:spcBef>
          <a:spcPts val="300"/>
        </a:spcBef>
        <a:spcAft>
          <a:spcPct val="0"/>
        </a:spcAft>
        <a:buClr>
          <a:schemeClr val="hlink"/>
        </a:buClr>
        <a:buSzPct val="110000"/>
        <a:buChar char="–"/>
        <a:defRPr sz="1200" b="1">
          <a:solidFill>
            <a:schemeClr val="tx1"/>
          </a:solidFill>
          <a:latin typeface="+mn-lt"/>
        </a:defRPr>
      </a:lvl4pPr>
      <a:lvl5pPr marL="1724025" indent="-195263" algn="l" rtl="0" eaLnBrk="0" fontAlgn="base" hangingPunct="0">
        <a:lnSpc>
          <a:spcPts val="1400"/>
        </a:lnSpc>
        <a:spcBef>
          <a:spcPts val="300"/>
        </a:spcBef>
        <a:spcAft>
          <a:spcPct val="0"/>
        </a:spcAft>
        <a:buClr>
          <a:schemeClr val="hlink"/>
        </a:buClr>
        <a:buSzPct val="110000"/>
        <a:buChar char="–"/>
        <a:defRPr sz="1200" i="1">
          <a:solidFill>
            <a:schemeClr val="tx1"/>
          </a:solidFill>
          <a:latin typeface="+mn-lt"/>
        </a:defRPr>
      </a:lvl5pPr>
      <a:lvl6pPr marL="2181225" indent="-195263" algn="l" rtl="0" fontAlgn="base">
        <a:lnSpc>
          <a:spcPts val="1400"/>
        </a:lnSpc>
        <a:spcBef>
          <a:spcPts val="300"/>
        </a:spcBef>
        <a:spcAft>
          <a:spcPct val="0"/>
        </a:spcAft>
        <a:buClr>
          <a:schemeClr val="hlink"/>
        </a:buClr>
        <a:buSzPct val="110000"/>
        <a:buChar char="–"/>
        <a:defRPr sz="1200" i="1">
          <a:solidFill>
            <a:schemeClr val="tx1"/>
          </a:solidFill>
          <a:latin typeface="+mn-lt"/>
        </a:defRPr>
      </a:lvl6pPr>
      <a:lvl7pPr marL="2638425" indent="-195263" algn="l" rtl="0" fontAlgn="base">
        <a:lnSpc>
          <a:spcPts val="1400"/>
        </a:lnSpc>
        <a:spcBef>
          <a:spcPts val="300"/>
        </a:spcBef>
        <a:spcAft>
          <a:spcPct val="0"/>
        </a:spcAft>
        <a:buClr>
          <a:schemeClr val="hlink"/>
        </a:buClr>
        <a:buSzPct val="110000"/>
        <a:buChar char="–"/>
        <a:defRPr sz="1200" i="1">
          <a:solidFill>
            <a:schemeClr val="tx1"/>
          </a:solidFill>
          <a:latin typeface="+mn-lt"/>
        </a:defRPr>
      </a:lvl7pPr>
      <a:lvl8pPr marL="3095625" indent="-195263" algn="l" rtl="0" fontAlgn="base">
        <a:lnSpc>
          <a:spcPts val="1400"/>
        </a:lnSpc>
        <a:spcBef>
          <a:spcPts val="300"/>
        </a:spcBef>
        <a:spcAft>
          <a:spcPct val="0"/>
        </a:spcAft>
        <a:buClr>
          <a:schemeClr val="hlink"/>
        </a:buClr>
        <a:buSzPct val="110000"/>
        <a:buChar char="–"/>
        <a:defRPr sz="1200" i="1">
          <a:solidFill>
            <a:schemeClr val="tx1"/>
          </a:solidFill>
          <a:latin typeface="+mn-lt"/>
        </a:defRPr>
      </a:lvl8pPr>
      <a:lvl9pPr marL="3552825" indent="-195263" algn="l" rtl="0" fontAlgn="base">
        <a:lnSpc>
          <a:spcPts val="1400"/>
        </a:lnSpc>
        <a:spcBef>
          <a:spcPts val="300"/>
        </a:spcBef>
        <a:spcAft>
          <a:spcPct val="0"/>
        </a:spcAft>
        <a:buClr>
          <a:schemeClr val="hlink"/>
        </a:buClr>
        <a:buSzPct val="110000"/>
        <a:buChar char="–"/>
        <a:defRPr sz="1200"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28"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
        <p:nvSpPr>
          <p:cNvPr id="17" name="Chevron 16"/>
          <p:cNvSpPr/>
          <p:nvPr userDrawn="1"/>
        </p:nvSpPr>
        <p:spPr bwMode="auto">
          <a:xfrm>
            <a:off x="504825" y="558800"/>
            <a:ext cx="204788" cy="177800"/>
          </a:xfrm>
          <a:prstGeom prst="chevron">
            <a:avLst/>
          </a:prstGeom>
          <a:solidFill>
            <a:srgbClr val="C8D3B5"/>
          </a:solidFill>
          <a:ln w="9525" cap="flat" cmpd="sng" algn="ctr">
            <a:noFill/>
            <a:prstDash val="solid"/>
            <a:round/>
            <a:headEnd type="none" w="med" len="med"/>
            <a:tailEnd type="none" w="med" len="med"/>
          </a:ln>
          <a:effectLst/>
        </p:spPr>
        <p:txBody>
          <a:bodyPr lIns="0" tIns="0" rIns="0" bIns="0"/>
          <a:lstStyle/>
          <a:p>
            <a:pPr>
              <a:defRPr/>
            </a:pPr>
            <a:endParaRPr lang="en-US">
              <a:latin typeface="Arial" charset="0"/>
            </a:endParaRPr>
          </a:p>
        </p:txBody>
      </p:sp>
      <p:sp>
        <p:nvSpPr>
          <p:cNvPr id="18" name="Chevron 17"/>
          <p:cNvSpPr/>
          <p:nvPr userDrawn="1"/>
        </p:nvSpPr>
        <p:spPr bwMode="auto">
          <a:xfrm>
            <a:off x="657225" y="561975"/>
            <a:ext cx="204788" cy="177800"/>
          </a:xfrm>
          <a:prstGeom prst="chevron">
            <a:avLst/>
          </a:prstGeom>
          <a:solidFill>
            <a:srgbClr val="C8D3B5"/>
          </a:solidFill>
          <a:ln w="9525" cap="flat" cmpd="sng" algn="ctr">
            <a:noFill/>
            <a:prstDash val="solid"/>
            <a:round/>
            <a:headEnd type="none" w="med" len="med"/>
            <a:tailEnd type="none" w="med" len="med"/>
          </a:ln>
          <a:effectLst/>
        </p:spPr>
        <p:txBody>
          <a:bodyPr lIns="0" tIns="0" rIns="0" bIns="0"/>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Normalization</a:t>
            </a:r>
            <a:br>
              <a:rPr lang="en-US" smtClean="0"/>
            </a:br>
            <a:endParaRPr lang="en-US" dirty="0" smtClean="0"/>
          </a:p>
        </p:txBody>
      </p:sp>
      <p:sp>
        <p:nvSpPr>
          <p:cNvPr id="16387" name="Rectangle 3"/>
          <p:cNvSpPr>
            <a:spLocks noGrp="1" noChangeArrowheads="1"/>
          </p:cNvSpPr>
          <p:nvPr>
            <p:ph idx="1"/>
          </p:nvPr>
        </p:nvSpPr>
        <p:spPr>
          <a:xfrm>
            <a:off x="304799" y="1262568"/>
            <a:ext cx="8539164" cy="1107996"/>
          </a:xfrm>
        </p:spPr>
        <p:txBody>
          <a:bodyPr/>
          <a:lstStyle/>
          <a:p>
            <a:pPr lvl="1"/>
            <a:r>
              <a:rPr lang="en-US" dirty="0" smtClean="0"/>
              <a:t>Normalization is a process of analyzing a relation to ensure it is well formed</a:t>
            </a:r>
          </a:p>
          <a:p>
            <a:pPr lvl="1"/>
            <a:endParaRPr lang="en-US" dirty="0" smtClean="0"/>
          </a:p>
          <a:p>
            <a:pPr lvl="1"/>
            <a:r>
              <a:rPr lang="en-US" dirty="0" smtClean="0"/>
              <a:t>More specifically, if a relation is normalized, rows can be added, removed, or updated without creating exceptions</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TABLE WITH REPEATING GROUPS</a:t>
            </a:r>
            <a:endParaRPr lang="en-US" dirty="0"/>
          </a:p>
        </p:txBody>
      </p:sp>
      <p:graphicFrame>
        <p:nvGraphicFramePr>
          <p:cNvPr id="18490" name="Group 58"/>
          <p:cNvGraphicFramePr>
            <a:graphicFrameLocks noGrp="1"/>
          </p:cNvGraphicFramePr>
          <p:nvPr/>
        </p:nvGraphicFramePr>
        <p:xfrm>
          <a:off x="327545" y="1594514"/>
          <a:ext cx="8475261" cy="4260973"/>
        </p:xfrm>
        <a:graphic>
          <a:graphicData uri="http://schemas.openxmlformats.org/drawingml/2006/table">
            <a:tbl>
              <a:tblPr/>
              <a:tblGrid>
                <a:gridCol w="1096503"/>
                <a:gridCol w="1111338"/>
                <a:gridCol w="1495634"/>
                <a:gridCol w="991356"/>
                <a:gridCol w="1715030"/>
                <a:gridCol w="2065400"/>
              </a:tblGrid>
              <a:tr h="676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rPr>
                        <a:t>EmpID</a:t>
                      </a: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rPr>
                        <a:t>DeptName</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rPr>
                        <a:t>Course_Name</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rPr>
                        <a:t>Date_Completed</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41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SSAD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MS-Office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06/12/1999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12/05/1998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James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Taxation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09/07/1998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8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D2000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Java Basics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03/03/2000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12/01/1998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14/06/1999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17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1789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Robert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90,000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DB2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SSAD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03/03/1998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29/10/1999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15/05/1999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79" name="Text Box 47"/>
          <p:cNvSpPr txBox="1">
            <a:spLocks noChangeArrowheads="1"/>
          </p:cNvSpPr>
          <p:nvPr/>
        </p:nvSpPr>
        <p:spPr bwMode="auto">
          <a:xfrm>
            <a:off x="1050925" y="355600"/>
            <a:ext cx="184150" cy="823913"/>
          </a:xfrm>
          <a:prstGeom prst="rect">
            <a:avLst/>
          </a:prstGeom>
          <a:noFill/>
          <a:ln w="9525">
            <a:noFill/>
            <a:miter lim="800000"/>
            <a:headEnd/>
            <a:tailEnd/>
          </a:ln>
          <a:effectLst/>
        </p:spPr>
        <p:txBody>
          <a:bodyPr wrap="none">
            <a:spAutoFit/>
          </a:bodyPr>
          <a:lstStyle/>
          <a:p>
            <a:pPr eaLnBrk="1" hangingPunct="1"/>
            <a:endParaRPr lang="en-US" sz="4800">
              <a:latin typeface="Times New Roman" pitchFamily="18" charset="0"/>
            </a:endParaRPr>
          </a:p>
        </p:txBody>
      </p:sp>
      <p:sp>
        <p:nvSpPr>
          <p:cNvPr id="18480" name="Text Box 48"/>
          <p:cNvSpPr txBox="1">
            <a:spLocks noChangeArrowheads="1"/>
          </p:cNvSpPr>
          <p:nvPr/>
        </p:nvSpPr>
        <p:spPr bwMode="auto">
          <a:xfrm>
            <a:off x="304800" y="1066800"/>
            <a:ext cx="1639888" cy="396875"/>
          </a:xfrm>
          <a:prstGeom prst="rect">
            <a:avLst/>
          </a:prstGeom>
          <a:noFill/>
          <a:ln w="9525">
            <a:noFill/>
            <a:miter lim="800000"/>
            <a:headEnd/>
            <a:tailEnd/>
          </a:ln>
          <a:effectLst/>
        </p:spPr>
        <p:txBody>
          <a:bodyPr wrap="none">
            <a:spAutoFit/>
          </a:bodyPr>
          <a:lstStyle/>
          <a:p>
            <a:pPr eaLnBrk="1" hangingPunct="1"/>
            <a:r>
              <a:rPr lang="en-US" sz="2000" b="1" dirty="0">
                <a:solidFill>
                  <a:schemeClr val="tx1"/>
                </a:solidFill>
                <a:latin typeface="Times New Roman" pitchFamily="18" charset="0"/>
              </a:rPr>
              <a:t>EMPLOYEE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TABLE IN FIRST NORMAL FORM</a:t>
            </a:r>
            <a:endParaRPr lang="en-US" dirty="0"/>
          </a:p>
        </p:txBody>
      </p:sp>
      <p:graphicFrame>
        <p:nvGraphicFramePr>
          <p:cNvPr id="19527" name="Group 71"/>
          <p:cNvGraphicFramePr>
            <a:graphicFrameLocks noGrp="1"/>
          </p:cNvGraphicFramePr>
          <p:nvPr/>
        </p:nvGraphicFramePr>
        <p:xfrm>
          <a:off x="395785" y="1752600"/>
          <a:ext cx="8748214" cy="4145206"/>
        </p:xfrm>
        <a:graphic>
          <a:graphicData uri="http://schemas.openxmlformats.org/drawingml/2006/table">
            <a:tbl>
              <a:tblPr/>
              <a:tblGrid>
                <a:gridCol w="1014236"/>
                <a:gridCol w="1171482"/>
                <a:gridCol w="1611180"/>
                <a:gridCol w="1005024"/>
                <a:gridCol w="1911117"/>
                <a:gridCol w="2035175"/>
              </a:tblGrid>
              <a:tr h="6854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chemeClr val="tx1"/>
                          </a:solidFill>
                          <a:effectLst/>
                          <a:latin typeface="Arial" charset="0"/>
                        </a:rPr>
                        <a:t>Emp_ID</a:t>
                      </a:r>
                      <a:endParaRPr kumimoji="0" lang="en-US" sz="20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Dept_Name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Course_Name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Date_Completed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2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SSAD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06/12/1999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6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MS-Office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12/05/1998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34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James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Taxation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09/07/1998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03/03/2000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9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D2000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12/01/1998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89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Java Basics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14/06/1999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17" name="Rectangle 61"/>
          <p:cNvSpPr>
            <a:spLocks noChangeArrowheads="1"/>
          </p:cNvSpPr>
          <p:nvPr/>
        </p:nvSpPr>
        <p:spPr bwMode="auto">
          <a:xfrm>
            <a:off x="609600" y="1219200"/>
            <a:ext cx="1639888" cy="396875"/>
          </a:xfrm>
          <a:prstGeom prst="rect">
            <a:avLst/>
          </a:prstGeom>
          <a:noFill/>
          <a:ln w="9525">
            <a:noFill/>
            <a:miter lim="800000"/>
            <a:headEnd/>
            <a:tailEnd/>
          </a:ln>
          <a:effectLst/>
        </p:spPr>
        <p:txBody>
          <a:bodyPr wrap="none">
            <a:spAutoFit/>
          </a:bodyPr>
          <a:lstStyle/>
          <a:p>
            <a:pPr eaLnBrk="1" hangingPunct="1"/>
            <a:r>
              <a:rPr lang="en-US" sz="2000" b="1" dirty="0">
                <a:solidFill>
                  <a:schemeClr val="tx1"/>
                </a:solidFill>
                <a:latin typeface="Times New Roman" pitchFamily="18" charset="0"/>
              </a:rPr>
              <a:t>EMPLOYEE</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Project</a:t>
            </a:r>
            <a:endParaRPr lang="en-US" dirty="0"/>
          </a:p>
        </p:txBody>
      </p:sp>
      <p:sp>
        <p:nvSpPr>
          <p:cNvPr id="5" name="Content Placeholder 4"/>
          <p:cNvSpPr>
            <a:spLocks noGrp="1"/>
          </p:cNvSpPr>
          <p:nvPr>
            <p:ph idx="1"/>
          </p:nvPr>
        </p:nvSpPr>
        <p:spPr/>
        <p:txBody>
          <a:bodyPr/>
          <a:lstStyle/>
          <a:p>
            <a:endParaRPr lang="en-US"/>
          </a:p>
        </p:txBody>
      </p:sp>
      <p:graphicFrame>
        <p:nvGraphicFramePr>
          <p:cNvPr id="20550" name="Group 70"/>
          <p:cNvGraphicFramePr>
            <a:graphicFrameLocks noGrp="1"/>
          </p:cNvGraphicFramePr>
          <p:nvPr/>
        </p:nvGraphicFramePr>
        <p:xfrm>
          <a:off x="300251" y="1237398"/>
          <a:ext cx="8584442" cy="4727948"/>
        </p:xfrm>
        <a:graphic>
          <a:graphicData uri="http://schemas.openxmlformats.org/drawingml/2006/table">
            <a:tbl>
              <a:tblPr/>
              <a:tblGrid>
                <a:gridCol w="1512651"/>
                <a:gridCol w="1465909"/>
                <a:gridCol w="1465909"/>
                <a:gridCol w="927063"/>
                <a:gridCol w="1465909"/>
                <a:gridCol w="1335468"/>
                <a:gridCol w="411533"/>
              </a:tblGrid>
              <a:tr h="796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Verdana" pitchFamily="34" charset="0"/>
                        </a:rPr>
                        <a:t>Proj_Num</a:t>
                      </a:r>
                      <a:endParaRPr kumimoji="0" lang="en-US" sz="1600" b="1"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Proj_Name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Emp_num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Emp_Name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Job_Class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Chg_hour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Evergreen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June E Arbough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Elec_Engineer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$84.50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John G News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Alice K 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35.7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a:t>
            </a:r>
            <a:endParaRPr lang="en-US" dirty="0"/>
          </a:p>
        </p:txBody>
      </p:sp>
      <p:graphicFrame>
        <p:nvGraphicFramePr>
          <p:cNvPr id="21550" name="Group 46"/>
          <p:cNvGraphicFramePr>
            <a:graphicFrameLocks noGrp="1"/>
          </p:cNvGraphicFramePr>
          <p:nvPr>
            <p:ph type="tbl" idx="1"/>
          </p:nvPr>
        </p:nvGraphicFramePr>
        <p:xfrm>
          <a:off x="685800" y="1447800"/>
          <a:ext cx="8475256" cy="4431352"/>
        </p:xfrm>
        <a:graphic>
          <a:graphicData uri="http://schemas.openxmlformats.org/drawingml/2006/table">
            <a:tbl>
              <a:tblPr/>
              <a:tblGrid>
                <a:gridCol w="1570192"/>
                <a:gridCol w="964817"/>
                <a:gridCol w="1231246"/>
                <a:gridCol w="1076748"/>
                <a:gridCol w="1212328"/>
                <a:gridCol w="1207598"/>
                <a:gridCol w="1212327"/>
              </a:tblGrid>
              <a:tr h="8042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Verdana" pitchFamily="34" charset="0"/>
                        </a:rPr>
                        <a:t>Proj_Num</a:t>
                      </a:r>
                      <a:endParaRPr kumimoji="0" lang="en-US" sz="1600" b="1"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Proj_Name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Emp_num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Emp_Name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Job_Class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Chg_hour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Evergreen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June E Arbough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Elec_Engineer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$84.50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5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Evergreen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John G News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19.4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5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Evergreen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Alice K 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35.7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49" name="AutoShape 45"/>
          <p:cNvSpPr>
            <a:spLocks noChangeArrowheads="1"/>
          </p:cNvSpPr>
          <p:nvPr/>
        </p:nvSpPr>
        <p:spPr bwMode="auto">
          <a:xfrm rot="2471288">
            <a:off x="6648213" y="3949259"/>
            <a:ext cx="1960563" cy="2362200"/>
          </a:xfrm>
          <a:prstGeom prst="wedgeEllipseCallout">
            <a:avLst>
              <a:gd name="adj1" fmla="val -64389"/>
              <a:gd name="adj2" fmla="val 58194"/>
            </a:avLst>
          </a:prstGeom>
          <a:solidFill>
            <a:schemeClr val="accent1"/>
          </a:solidFill>
          <a:ln w="9525">
            <a:solidFill>
              <a:schemeClr val="tx1"/>
            </a:solidFill>
            <a:miter lim="800000"/>
            <a:headEnd/>
            <a:tailEnd/>
          </a:ln>
          <a:effectLst/>
        </p:spPr>
        <p:txBody>
          <a:bodyPr rot="10800000" vert="eaVert"/>
          <a:lstStyle/>
          <a:p>
            <a:pPr algn="ctr"/>
            <a:r>
              <a:rPr lang="en-US" dirty="0">
                <a:solidFill>
                  <a:schemeClr val="tx1"/>
                </a:solidFill>
              </a:rPr>
              <a:t>Data Organization : First Normal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21549"/>
                                        </p:tgtEl>
                                        <p:attrNameLst>
                                          <p:attrName>style.visibility</p:attrName>
                                        </p:attrNameLst>
                                      </p:cBhvr>
                                      <p:to>
                                        <p:strVal val="visible"/>
                                      </p:to>
                                    </p:set>
                                    <p:anim calcmode="lin" valueType="num">
                                      <p:cBhvr additive="base">
                                        <p:cTn id="7" dur="3000" fill="hold"/>
                                        <p:tgtEl>
                                          <p:spTgt spid="21549"/>
                                        </p:tgtEl>
                                        <p:attrNameLst>
                                          <p:attrName>ppt_x</p:attrName>
                                        </p:attrNameLst>
                                      </p:cBhvr>
                                      <p:tavLst>
                                        <p:tav tm="0">
                                          <p:val>
                                            <p:strVal val="#ppt_x"/>
                                          </p:val>
                                        </p:tav>
                                        <p:tav tm="100000">
                                          <p:val>
                                            <p:strVal val="#ppt_x"/>
                                          </p:val>
                                        </p:tav>
                                      </p:tavLst>
                                    </p:anim>
                                    <p:anim calcmode="lin" valueType="num">
                                      <p:cBhvr additive="base">
                                        <p:cTn id="8" dur="3000" fill="hold"/>
                                        <p:tgtEl>
                                          <p:spTgt spid="21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Example for 1NF</a:t>
            </a:r>
            <a:endParaRPr lang="en-US" dirty="0"/>
          </a:p>
        </p:txBody>
      </p:sp>
      <p:sp>
        <p:nvSpPr>
          <p:cNvPr id="6" name="Content Placeholder 5"/>
          <p:cNvSpPr>
            <a:spLocks noGrp="1"/>
          </p:cNvSpPr>
          <p:nvPr>
            <p:ph idx="1"/>
          </p:nvPr>
        </p:nvSpPr>
        <p:spPr/>
        <p:txBody>
          <a:bodyPr/>
          <a:lstStyle/>
          <a:p>
            <a:endParaRPr lang="en-US"/>
          </a:p>
        </p:txBody>
      </p:sp>
      <p:pic>
        <p:nvPicPr>
          <p:cNvPr id="23555" name="Picture 3"/>
          <p:cNvPicPr>
            <a:picLocks noChangeAspect="1" noChangeArrowheads="1"/>
          </p:cNvPicPr>
          <p:nvPr/>
        </p:nvPicPr>
        <p:blipFill>
          <a:blip r:embed="rId2" cstate="print"/>
          <a:srcRect/>
          <a:stretch>
            <a:fillRect/>
          </a:stretch>
        </p:blipFill>
        <p:spPr bwMode="auto">
          <a:xfrm>
            <a:off x="152400" y="1236663"/>
            <a:ext cx="8458200" cy="2573337"/>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cstate="print"/>
          <a:srcRect/>
          <a:stretch>
            <a:fillRect/>
          </a:stretch>
        </p:blipFill>
        <p:spPr bwMode="auto">
          <a:xfrm>
            <a:off x="328684" y="3899563"/>
            <a:ext cx="8382000" cy="188595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Second Normal Form</a:t>
            </a:r>
            <a:endParaRPr lang="en-US" dirty="0"/>
          </a:p>
        </p:txBody>
      </p:sp>
      <p:sp>
        <p:nvSpPr>
          <p:cNvPr id="25603" name="Rectangle 3"/>
          <p:cNvSpPr>
            <a:spLocks noGrp="1" noChangeArrowheads="1"/>
          </p:cNvSpPr>
          <p:nvPr>
            <p:ph idx="1"/>
          </p:nvPr>
        </p:nvSpPr>
        <p:spPr>
          <a:xfrm>
            <a:off x="304799" y="1262568"/>
            <a:ext cx="8539164" cy="553998"/>
          </a:xfrm>
        </p:spPr>
        <p:txBody>
          <a:bodyPr/>
          <a:lstStyle/>
          <a:p>
            <a:pPr lvl="1"/>
            <a:r>
              <a:rPr lang="en-US" dirty="0" smtClean="0"/>
              <a:t>A relation that is in first normal form and has every non-key attribute functionally dependent on the primary key.</a:t>
            </a:r>
            <a:endParaRPr 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Second Normal Form</a:t>
            </a:r>
            <a:endParaRPr lang="en-US" dirty="0"/>
          </a:p>
        </p:txBody>
      </p:sp>
      <p:sp>
        <p:nvSpPr>
          <p:cNvPr id="26627" name="Rectangle 3"/>
          <p:cNvSpPr>
            <a:spLocks noGrp="1" noChangeArrowheads="1"/>
          </p:cNvSpPr>
          <p:nvPr>
            <p:ph idx="1"/>
          </p:nvPr>
        </p:nvSpPr>
        <p:spPr>
          <a:xfrm>
            <a:off x="304799" y="1262568"/>
            <a:ext cx="8539164" cy="2492990"/>
          </a:xfrm>
        </p:spPr>
        <p:txBody>
          <a:bodyPr/>
          <a:lstStyle/>
          <a:p>
            <a:pPr lvl="1"/>
            <a:r>
              <a:rPr lang="en-US" dirty="0" smtClean="0"/>
              <a:t>A relation that is in first normal form is in second normal form if and only if</a:t>
            </a:r>
          </a:p>
          <a:p>
            <a:pPr lvl="1"/>
            <a:r>
              <a:rPr lang="en-US" dirty="0" smtClean="0"/>
              <a:t>The primary key consists of only one attribute.</a:t>
            </a:r>
          </a:p>
          <a:p>
            <a:pPr lvl="1"/>
            <a:r>
              <a:rPr lang="en-US" dirty="0" smtClean="0"/>
              <a:t>No non-key attribute exists in the relation.</a:t>
            </a:r>
          </a:p>
          <a:p>
            <a:pPr lvl="1"/>
            <a:r>
              <a:rPr lang="en-US" dirty="0" smtClean="0"/>
              <a:t>Every no-key attribute is functionally dependent on the primary key.</a:t>
            </a:r>
          </a:p>
          <a:p>
            <a:pPr lvl="1"/>
            <a:endParaRPr lang="en-US" dirty="0" smtClean="0"/>
          </a:p>
          <a:p>
            <a:pPr lvl="1"/>
            <a:r>
              <a:rPr lang="en-US" dirty="0" smtClean="0"/>
              <a:t>To convert relation into second normal form, we decompose the relation into new relationships.</a:t>
            </a:r>
          </a:p>
          <a:p>
            <a:pPr lvl="1"/>
            <a:endParaRPr lang="en-US" dirty="0"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Second Normal Form</a:t>
            </a:r>
            <a:endParaRPr lang="en-US" dirty="0"/>
          </a:p>
        </p:txBody>
      </p:sp>
      <p:sp>
        <p:nvSpPr>
          <p:cNvPr id="9" name="Content Placeholder 8"/>
          <p:cNvSpPr>
            <a:spLocks noGrp="1"/>
          </p:cNvSpPr>
          <p:nvPr>
            <p:ph idx="1"/>
          </p:nvPr>
        </p:nvSpPr>
        <p:spPr/>
        <p:txBody>
          <a:bodyPr/>
          <a:lstStyle/>
          <a:p>
            <a:endParaRPr lang="en-US"/>
          </a:p>
        </p:txBody>
      </p:sp>
      <p:sp>
        <p:nvSpPr>
          <p:cNvPr id="27651" name="Text Box 3"/>
          <p:cNvSpPr txBox="1">
            <a:spLocks noChangeArrowheads="1"/>
          </p:cNvSpPr>
          <p:nvPr/>
        </p:nvSpPr>
        <p:spPr bwMode="auto">
          <a:xfrm>
            <a:off x="574343" y="1099782"/>
            <a:ext cx="8001000" cy="400110"/>
          </a:xfrm>
          <a:prstGeom prst="rect">
            <a:avLst/>
          </a:prstGeom>
          <a:noFill/>
          <a:ln w="9525">
            <a:noFill/>
            <a:miter lim="800000"/>
            <a:headEnd/>
            <a:tailEnd/>
          </a:ln>
          <a:effectLst/>
        </p:spPr>
        <p:txBody>
          <a:bodyPr>
            <a:spAutoFit/>
          </a:bodyPr>
          <a:lstStyle/>
          <a:p>
            <a:pPr eaLnBrk="1" hangingPunct="1"/>
            <a:r>
              <a:rPr lang="en-US" sz="2800" dirty="0">
                <a:solidFill>
                  <a:schemeClr val="tx1"/>
                </a:solidFill>
                <a:latin typeface="Times New Roman" pitchFamily="18" charset="0"/>
              </a:rPr>
              <a:t>EMPLOYEE is decomposed into two relations</a:t>
            </a:r>
          </a:p>
        </p:txBody>
      </p:sp>
      <p:graphicFrame>
        <p:nvGraphicFramePr>
          <p:cNvPr id="27652" name="Group 4"/>
          <p:cNvGraphicFramePr>
            <a:graphicFrameLocks noGrp="1"/>
          </p:cNvGraphicFramePr>
          <p:nvPr/>
        </p:nvGraphicFramePr>
        <p:xfrm>
          <a:off x="644857" y="1741226"/>
          <a:ext cx="7086600" cy="1645920"/>
        </p:xfrm>
        <a:graphic>
          <a:graphicData uri="http://schemas.openxmlformats.org/drawingml/2006/table">
            <a:tbl>
              <a:tblPr/>
              <a:tblGrid>
                <a:gridCol w="1771650"/>
                <a:gridCol w="1771650"/>
                <a:gridCol w="1943100"/>
                <a:gridCol w="1600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3399"/>
                          </a:solidFill>
                          <a:effectLst/>
                          <a:latin typeface="Arial" charset="0"/>
                        </a:rPr>
                        <a:t>Emp_ID</a:t>
                      </a:r>
                      <a:endParaRPr kumimoji="0" lang="en-US" sz="2000" b="1" i="0" u="none" strike="noStrike" cap="none" normalizeH="0" baseline="0" dirty="0" smtClean="0">
                        <a:ln>
                          <a:noFill/>
                        </a:ln>
                        <a:solidFill>
                          <a:srgbClr val="CC339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C3399"/>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CC3399"/>
                          </a:solidFill>
                          <a:effectLst/>
                          <a:latin typeface="Arial" charset="0"/>
                        </a:rPr>
                        <a:t>Dept_Name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CC3399"/>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52,000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679" name="Group 31"/>
          <p:cNvGraphicFramePr>
            <a:graphicFrameLocks noGrp="1"/>
          </p:cNvGraphicFramePr>
          <p:nvPr/>
        </p:nvGraphicFramePr>
        <p:xfrm>
          <a:off x="762000" y="3825922"/>
          <a:ext cx="7010400" cy="2438400"/>
        </p:xfrm>
        <a:graphic>
          <a:graphicData uri="http://schemas.openxmlformats.org/drawingml/2006/table">
            <a:tbl>
              <a:tblPr/>
              <a:tblGrid>
                <a:gridCol w="1447800"/>
                <a:gridCol w="2514600"/>
                <a:gridCol w="3048000"/>
              </a:tblGrid>
              <a:tr h="3838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CC3399"/>
                          </a:solidFill>
                          <a:effectLst/>
                          <a:latin typeface="Arial" charset="0"/>
                        </a:rPr>
                        <a:t>Emp_ID</a:t>
                      </a:r>
                      <a:endParaRPr kumimoji="0" lang="en-US" sz="2400" b="1" i="0" u="none" strike="noStrike" cap="none" normalizeH="0" baseline="0" dirty="0" smtClean="0">
                        <a:ln>
                          <a:noFill/>
                        </a:ln>
                        <a:solidFill>
                          <a:srgbClr val="CC339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CC3399"/>
                          </a:solidFill>
                          <a:effectLst/>
                          <a:latin typeface="Arial" charset="0"/>
                        </a:rPr>
                        <a:t>Course_Name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CC3399"/>
                          </a:solidFill>
                          <a:effectLst/>
                          <a:latin typeface="Arial" charset="0"/>
                        </a:rPr>
                        <a:t>Date_Completed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SSAD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06/12/1999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MS-Office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12/05/1998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03/03/2000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D2000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12/01/1998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Java Basics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14/06/1999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9" name="Text Box 61"/>
          <p:cNvSpPr txBox="1">
            <a:spLocks noChangeArrowheads="1"/>
          </p:cNvSpPr>
          <p:nvPr/>
        </p:nvSpPr>
        <p:spPr bwMode="auto">
          <a:xfrm>
            <a:off x="623248" y="3423313"/>
            <a:ext cx="1597025" cy="396875"/>
          </a:xfrm>
          <a:prstGeom prst="rect">
            <a:avLst/>
          </a:prstGeom>
          <a:noFill/>
          <a:ln w="9525">
            <a:noFill/>
            <a:miter lim="800000"/>
            <a:headEnd/>
            <a:tailEnd/>
          </a:ln>
          <a:effectLst/>
        </p:spPr>
        <p:txBody>
          <a:bodyPr wrap="none">
            <a:spAutoFit/>
          </a:bodyPr>
          <a:lstStyle/>
          <a:p>
            <a:pPr eaLnBrk="1" hangingPunct="1"/>
            <a:r>
              <a:rPr lang="en-US" sz="2000" b="1" dirty="0">
                <a:solidFill>
                  <a:schemeClr val="accent2"/>
                </a:solidFill>
                <a:latin typeface="Times New Roman" pitchFamily="18" charset="0"/>
              </a:rPr>
              <a:t>EMPLOYE2</a:t>
            </a:r>
          </a:p>
        </p:txBody>
      </p:sp>
      <p:sp>
        <p:nvSpPr>
          <p:cNvPr id="27710" name="Rectangle 62"/>
          <p:cNvSpPr>
            <a:spLocks noChangeArrowheads="1"/>
          </p:cNvSpPr>
          <p:nvPr/>
        </p:nvSpPr>
        <p:spPr bwMode="auto">
          <a:xfrm>
            <a:off x="623248" y="1365913"/>
            <a:ext cx="1540806" cy="400110"/>
          </a:xfrm>
          <a:prstGeom prst="rect">
            <a:avLst/>
          </a:prstGeom>
          <a:noFill/>
          <a:ln w="9525">
            <a:noFill/>
            <a:miter lim="800000"/>
            <a:headEnd/>
            <a:tailEnd/>
          </a:ln>
          <a:effectLst/>
        </p:spPr>
        <p:txBody>
          <a:bodyPr wrap="none">
            <a:spAutoFit/>
          </a:bodyPr>
          <a:lstStyle/>
          <a:p>
            <a:pPr eaLnBrk="1" hangingPunct="1"/>
            <a:r>
              <a:rPr lang="en-US" sz="2000" b="1" dirty="0" smtClean="0">
                <a:solidFill>
                  <a:schemeClr val="accent2"/>
                </a:solidFill>
                <a:latin typeface="Times New Roman" pitchFamily="18" charset="0"/>
              </a:rPr>
              <a:t>EMPLOYE1</a:t>
            </a:r>
            <a:endParaRPr lang="en-US" sz="2000" b="1" dirty="0">
              <a:solidFill>
                <a:schemeClr val="accent2"/>
              </a:solidFill>
              <a:latin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cstate="print"/>
          <a:srcRect/>
          <a:stretch>
            <a:fillRect/>
          </a:stretch>
        </p:blipFill>
        <p:spPr>
          <a:xfrm>
            <a:off x="2939467" y="1262063"/>
            <a:ext cx="3269828" cy="1385887"/>
          </a:xfrm>
        </p:spPr>
      </p:pic>
      <p:pic>
        <p:nvPicPr>
          <p:cNvPr id="28675" name="Picture 3"/>
          <p:cNvPicPr>
            <a:picLocks noChangeAspect="1" noChangeArrowheads="1"/>
          </p:cNvPicPr>
          <p:nvPr/>
        </p:nvPicPr>
        <p:blipFill>
          <a:blip r:embed="rId3" cstate="print"/>
          <a:srcRect/>
          <a:stretch>
            <a:fillRect/>
          </a:stretch>
        </p:blipFill>
        <p:spPr bwMode="auto">
          <a:xfrm>
            <a:off x="609600" y="1219200"/>
            <a:ext cx="8153400" cy="173355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After applying 2NF</a:t>
            </a:r>
            <a:endParaRPr lang="en-US" dirty="0"/>
          </a:p>
        </p:txBody>
      </p:sp>
      <p:sp>
        <p:nvSpPr>
          <p:cNvPr id="5" name="Content Placeholder 4"/>
          <p:cNvSpPr>
            <a:spLocks noGrp="1"/>
          </p:cNvSpPr>
          <p:nvPr>
            <p:ph idx="1"/>
          </p:nvPr>
        </p:nvSpPr>
        <p:spPr/>
        <p:txBody>
          <a:bodyPr/>
          <a:lstStyle/>
          <a:p>
            <a:endParaRPr lang="en-US"/>
          </a:p>
        </p:txBody>
      </p:sp>
      <p:pic>
        <p:nvPicPr>
          <p:cNvPr id="29699" name="Picture 3"/>
          <p:cNvPicPr>
            <a:picLocks noChangeAspect="1" noChangeArrowheads="1"/>
          </p:cNvPicPr>
          <p:nvPr/>
        </p:nvPicPr>
        <p:blipFill>
          <a:blip r:embed="rId2" cstate="print"/>
          <a:srcRect/>
          <a:stretch>
            <a:fillRect/>
          </a:stretch>
        </p:blipFill>
        <p:spPr bwMode="auto">
          <a:xfrm>
            <a:off x="1295400" y="1862138"/>
            <a:ext cx="6324600" cy="3700462"/>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Normalization</a:t>
            </a:r>
            <a:endParaRPr lang="en-US" dirty="0"/>
          </a:p>
        </p:txBody>
      </p:sp>
      <p:sp>
        <p:nvSpPr>
          <p:cNvPr id="34819" name="Rectangle 3"/>
          <p:cNvSpPr>
            <a:spLocks noGrp="1" noChangeArrowheads="1"/>
          </p:cNvSpPr>
          <p:nvPr>
            <p:ph idx="1"/>
          </p:nvPr>
        </p:nvSpPr>
        <p:spPr>
          <a:xfrm>
            <a:off x="304799" y="1262568"/>
            <a:ext cx="8539164" cy="1938992"/>
          </a:xfrm>
        </p:spPr>
        <p:txBody>
          <a:bodyPr/>
          <a:lstStyle/>
          <a:p>
            <a:pPr lvl="1"/>
            <a:r>
              <a:rPr lang="en-US" dirty="0" smtClean="0"/>
              <a:t>The process of decomposing relations with anomalies to produce smaller well-structured relations.</a:t>
            </a:r>
          </a:p>
          <a:p>
            <a:pPr lvl="1"/>
            <a:r>
              <a:rPr lang="en-US" dirty="0" smtClean="0"/>
              <a:t>Anomalies: Errors or inconsistencies that may result when user attempts to update a table that contains redundant data.</a:t>
            </a:r>
          </a:p>
          <a:p>
            <a:pPr lvl="1"/>
            <a:r>
              <a:rPr lang="en-US" dirty="0" smtClean="0"/>
              <a:t>Well-structured relations contains minimal redundancy and allows users to insert, modify, and delete the rows in a table without errors or inconsistencies.</a:t>
            </a:r>
          </a:p>
          <a:p>
            <a:pPr lvl="1"/>
            <a:endParaRPr lang="en-US" dirty="0"/>
          </a:p>
        </p:txBody>
      </p:sp>
      <p:pic>
        <p:nvPicPr>
          <p:cNvPr id="34821" name="Picture 5" descr="MPj03993090000[1]"/>
          <p:cNvPicPr>
            <a:picLocks noChangeAspect="1" noChangeArrowheads="1"/>
          </p:cNvPicPr>
          <p:nvPr/>
        </p:nvPicPr>
        <p:blipFill>
          <a:blip r:embed="rId3" cstate="print"/>
          <a:srcRect/>
          <a:stretch>
            <a:fillRect/>
          </a:stretch>
        </p:blipFill>
        <p:spPr bwMode="auto">
          <a:xfrm>
            <a:off x="5475027" y="4665260"/>
            <a:ext cx="2427028" cy="1448937"/>
          </a:xfrm>
          <a:prstGeom prst="rect">
            <a:avLst/>
          </a:prstGeom>
          <a:noFill/>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Third Normal Form</a:t>
            </a:r>
            <a:endParaRPr lang="en-US" dirty="0"/>
          </a:p>
        </p:txBody>
      </p:sp>
      <p:sp>
        <p:nvSpPr>
          <p:cNvPr id="30723" name="Rectangle 3"/>
          <p:cNvSpPr>
            <a:spLocks noGrp="1" noChangeArrowheads="1"/>
          </p:cNvSpPr>
          <p:nvPr>
            <p:ph idx="1"/>
          </p:nvPr>
        </p:nvSpPr>
        <p:spPr/>
        <p:txBody>
          <a:bodyPr/>
          <a:lstStyle/>
          <a:p>
            <a:pPr lvl="1"/>
            <a:r>
              <a:rPr lang="en-US" dirty="0" smtClean="0"/>
              <a:t>Transitive dependency</a:t>
            </a:r>
          </a:p>
          <a:p>
            <a:pPr lvl="1"/>
            <a:r>
              <a:rPr lang="en-US" dirty="0" smtClean="0"/>
              <a:t>Functional dependency between two nor more non-key attributes.</a:t>
            </a:r>
          </a:p>
          <a:p>
            <a:pPr lvl="1"/>
            <a:endParaRPr lang="en-US" dirty="0" smtClean="0"/>
          </a:p>
          <a:p>
            <a:pPr lvl="1"/>
            <a:r>
              <a:rPr lang="en-US" dirty="0" smtClean="0"/>
              <a:t>A relation is in third normal form (3NF), if it is in second normal form and no transitive dependencies exist.</a:t>
            </a:r>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Third Normal Form</a:t>
            </a:r>
            <a:endParaRPr lang="en-US" dirty="0"/>
          </a:p>
        </p:txBody>
      </p:sp>
      <p:sp>
        <p:nvSpPr>
          <p:cNvPr id="17" name="Content Placeholder 16"/>
          <p:cNvSpPr>
            <a:spLocks noGrp="1"/>
          </p:cNvSpPr>
          <p:nvPr>
            <p:ph idx="1"/>
          </p:nvPr>
        </p:nvSpPr>
        <p:spPr/>
        <p:txBody>
          <a:bodyPr/>
          <a:lstStyle/>
          <a:p>
            <a:endParaRPr lang="en-US"/>
          </a:p>
        </p:txBody>
      </p:sp>
      <p:graphicFrame>
        <p:nvGraphicFramePr>
          <p:cNvPr id="31747" name="Group 3"/>
          <p:cNvGraphicFramePr>
            <a:graphicFrameLocks noGrp="1"/>
          </p:cNvGraphicFramePr>
          <p:nvPr/>
        </p:nvGraphicFramePr>
        <p:xfrm>
          <a:off x="685800" y="2057400"/>
          <a:ext cx="6858000" cy="365760"/>
        </p:xfrm>
        <a:graphic>
          <a:graphicData uri="http://schemas.openxmlformats.org/drawingml/2006/table">
            <a:tbl>
              <a:tblPr/>
              <a:tblGrid>
                <a:gridCol w="1447800"/>
                <a:gridCol w="1676400"/>
                <a:gridCol w="2362200"/>
                <a:gridCol w="13716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err="1" smtClean="0">
                          <a:ln>
                            <a:noFill/>
                          </a:ln>
                          <a:solidFill>
                            <a:schemeClr val="tx1"/>
                          </a:solidFill>
                          <a:effectLst/>
                          <a:latin typeface="Arial" charset="0"/>
                        </a:rPr>
                        <a:t>CustID</a:t>
                      </a:r>
                      <a:endParaRPr kumimoji="0" lang="en-US" sz="18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Salesperson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1759" name="Line 15"/>
          <p:cNvSpPr>
            <a:spLocks noChangeShapeType="1"/>
          </p:cNvSpPr>
          <p:nvPr/>
        </p:nvSpPr>
        <p:spPr bwMode="auto">
          <a:xfrm>
            <a:off x="1447800" y="2590800"/>
            <a:ext cx="0" cy="381000"/>
          </a:xfrm>
          <a:prstGeom prst="line">
            <a:avLst/>
          </a:prstGeom>
          <a:noFill/>
          <a:ln w="28575">
            <a:solidFill>
              <a:schemeClr val="tx1"/>
            </a:solidFill>
            <a:round/>
            <a:headEnd/>
            <a:tailEnd/>
          </a:ln>
          <a:effectLst/>
        </p:spPr>
        <p:txBody>
          <a:bodyPr/>
          <a:lstStyle/>
          <a:p>
            <a:endParaRPr lang="en-US"/>
          </a:p>
        </p:txBody>
      </p:sp>
      <p:sp>
        <p:nvSpPr>
          <p:cNvPr id="31760" name="Line 16"/>
          <p:cNvSpPr>
            <a:spLocks noChangeShapeType="1"/>
          </p:cNvSpPr>
          <p:nvPr/>
        </p:nvSpPr>
        <p:spPr bwMode="auto">
          <a:xfrm>
            <a:off x="1447800" y="2971800"/>
            <a:ext cx="5105400" cy="0"/>
          </a:xfrm>
          <a:prstGeom prst="line">
            <a:avLst/>
          </a:prstGeom>
          <a:noFill/>
          <a:ln w="28575">
            <a:solidFill>
              <a:schemeClr val="tx1"/>
            </a:solidFill>
            <a:round/>
            <a:headEnd/>
            <a:tailEnd/>
          </a:ln>
          <a:effectLst/>
        </p:spPr>
        <p:txBody>
          <a:bodyPr/>
          <a:lstStyle/>
          <a:p>
            <a:endParaRPr lang="en-US"/>
          </a:p>
        </p:txBody>
      </p:sp>
      <p:sp>
        <p:nvSpPr>
          <p:cNvPr id="31761" name="Line 17"/>
          <p:cNvSpPr>
            <a:spLocks noChangeShapeType="1"/>
          </p:cNvSpPr>
          <p:nvPr/>
        </p:nvSpPr>
        <p:spPr bwMode="auto">
          <a:xfrm flipV="1">
            <a:off x="2971800" y="2514600"/>
            <a:ext cx="0" cy="457200"/>
          </a:xfrm>
          <a:prstGeom prst="line">
            <a:avLst/>
          </a:prstGeom>
          <a:noFill/>
          <a:ln w="28575">
            <a:solidFill>
              <a:schemeClr val="tx1"/>
            </a:solidFill>
            <a:round/>
            <a:headEnd/>
            <a:tailEnd type="triangle" w="med" len="med"/>
          </a:ln>
          <a:effectLst/>
        </p:spPr>
        <p:txBody>
          <a:bodyPr/>
          <a:lstStyle/>
          <a:p>
            <a:endParaRPr lang="en-US"/>
          </a:p>
        </p:txBody>
      </p:sp>
      <p:sp>
        <p:nvSpPr>
          <p:cNvPr id="31762" name="Line 18"/>
          <p:cNvSpPr>
            <a:spLocks noChangeShapeType="1"/>
          </p:cNvSpPr>
          <p:nvPr/>
        </p:nvSpPr>
        <p:spPr bwMode="auto">
          <a:xfrm flipV="1">
            <a:off x="6553200" y="2514600"/>
            <a:ext cx="0" cy="457200"/>
          </a:xfrm>
          <a:prstGeom prst="line">
            <a:avLst/>
          </a:prstGeom>
          <a:noFill/>
          <a:ln w="28575">
            <a:solidFill>
              <a:schemeClr val="tx1"/>
            </a:solidFill>
            <a:round/>
            <a:headEnd/>
            <a:tailEnd type="triangle" w="med" len="med"/>
          </a:ln>
          <a:effectLst/>
        </p:spPr>
        <p:txBody>
          <a:bodyPr/>
          <a:lstStyle/>
          <a:p>
            <a:endParaRPr lang="en-US"/>
          </a:p>
        </p:txBody>
      </p:sp>
      <p:sp>
        <p:nvSpPr>
          <p:cNvPr id="31763" name="Line 19"/>
          <p:cNvSpPr>
            <a:spLocks noChangeShapeType="1"/>
          </p:cNvSpPr>
          <p:nvPr/>
        </p:nvSpPr>
        <p:spPr bwMode="auto">
          <a:xfrm flipV="1">
            <a:off x="4800600" y="2514600"/>
            <a:ext cx="0" cy="457200"/>
          </a:xfrm>
          <a:prstGeom prst="line">
            <a:avLst/>
          </a:prstGeom>
          <a:noFill/>
          <a:ln w="28575">
            <a:solidFill>
              <a:schemeClr val="tx1"/>
            </a:solidFill>
            <a:round/>
            <a:headEnd/>
            <a:tailEnd type="triangle" w="med" len="med"/>
          </a:ln>
          <a:effectLst/>
        </p:spPr>
        <p:txBody>
          <a:bodyPr/>
          <a:lstStyle/>
          <a:p>
            <a:endParaRPr lang="en-US"/>
          </a:p>
        </p:txBody>
      </p:sp>
      <p:sp>
        <p:nvSpPr>
          <p:cNvPr id="31764" name="Line 20"/>
          <p:cNvSpPr>
            <a:spLocks noChangeShapeType="1"/>
          </p:cNvSpPr>
          <p:nvPr/>
        </p:nvSpPr>
        <p:spPr bwMode="auto">
          <a:xfrm flipV="1">
            <a:off x="4800600" y="1676400"/>
            <a:ext cx="0" cy="381000"/>
          </a:xfrm>
          <a:prstGeom prst="line">
            <a:avLst/>
          </a:prstGeom>
          <a:noFill/>
          <a:ln w="28575">
            <a:solidFill>
              <a:schemeClr val="tx1"/>
            </a:solidFill>
            <a:round/>
            <a:headEnd/>
            <a:tailEnd/>
          </a:ln>
          <a:effectLst/>
        </p:spPr>
        <p:txBody>
          <a:bodyPr/>
          <a:lstStyle/>
          <a:p>
            <a:endParaRPr lang="en-US"/>
          </a:p>
        </p:txBody>
      </p:sp>
      <p:sp>
        <p:nvSpPr>
          <p:cNvPr id="31765" name="Line 21"/>
          <p:cNvSpPr>
            <a:spLocks noChangeShapeType="1"/>
          </p:cNvSpPr>
          <p:nvPr/>
        </p:nvSpPr>
        <p:spPr bwMode="auto">
          <a:xfrm>
            <a:off x="4800600" y="1676400"/>
            <a:ext cx="1828800" cy="0"/>
          </a:xfrm>
          <a:prstGeom prst="line">
            <a:avLst/>
          </a:prstGeom>
          <a:noFill/>
          <a:ln w="28575">
            <a:solidFill>
              <a:schemeClr val="tx1"/>
            </a:solidFill>
            <a:round/>
            <a:headEnd/>
            <a:tailEnd/>
          </a:ln>
          <a:effectLst/>
        </p:spPr>
        <p:txBody>
          <a:bodyPr/>
          <a:lstStyle/>
          <a:p>
            <a:endParaRPr lang="en-US"/>
          </a:p>
        </p:txBody>
      </p:sp>
      <p:sp>
        <p:nvSpPr>
          <p:cNvPr id="31766" name="Line 22"/>
          <p:cNvSpPr>
            <a:spLocks noChangeShapeType="1"/>
          </p:cNvSpPr>
          <p:nvPr/>
        </p:nvSpPr>
        <p:spPr bwMode="auto">
          <a:xfrm>
            <a:off x="6629400" y="1676400"/>
            <a:ext cx="0" cy="381000"/>
          </a:xfrm>
          <a:prstGeom prst="line">
            <a:avLst/>
          </a:prstGeom>
          <a:noFill/>
          <a:ln w="28575">
            <a:solidFill>
              <a:schemeClr val="tx1"/>
            </a:solidFill>
            <a:round/>
            <a:headEnd/>
            <a:tailEnd type="triangle" w="med" len="med"/>
          </a:ln>
          <a:effectLst/>
        </p:spPr>
        <p:txBody>
          <a:bodyPr/>
          <a:lstStyle/>
          <a:p>
            <a:endParaRPr lang="en-US"/>
          </a:p>
        </p:txBody>
      </p:sp>
      <p:sp>
        <p:nvSpPr>
          <p:cNvPr id="31767" name="Text Box 23"/>
          <p:cNvSpPr txBox="1">
            <a:spLocks noChangeArrowheads="1"/>
          </p:cNvSpPr>
          <p:nvPr/>
        </p:nvSpPr>
        <p:spPr bwMode="auto">
          <a:xfrm>
            <a:off x="685800" y="1138830"/>
            <a:ext cx="5330305" cy="407291"/>
          </a:xfrm>
          <a:prstGeom prst="rect">
            <a:avLst/>
          </a:prstGeom>
          <a:noFill/>
          <a:ln w="9525">
            <a:noFill/>
            <a:miter lim="800000"/>
            <a:headEnd/>
            <a:tailEnd/>
          </a:ln>
          <a:effectLst/>
        </p:spPr>
        <p:txBody>
          <a:bodyPr wrap="none">
            <a:spAutoFit/>
          </a:bodyPr>
          <a:lstStyle/>
          <a:p>
            <a:pPr eaLnBrk="1" hangingPunct="1"/>
            <a:r>
              <a:rPr lang="en-US" sz="2800" dirty="0">
                <a:solidFill>
                  <a:schemeClr val="tx1"/>
                </a:solidFill>
                <a:latin typeface="Times New Roman" pitchFamily="18" charset="0"/>
              </a:rPr>
              <a:t>Relation with transitive dependency</a:t>
            </a:r>
          </a:p>
        </p:txBody>
      </p:sp>
      <p:sp>
        <p:nvSpPr>
          <p:cNvPr id="31768" name="Text Box 24"/>
          <p:cNvSpPr txBox="1">
            <a:spLocks noChangeArrowheads="1"/>
          </p:cNvSpPr>
          <p:nvPr/>
        </p:nvSpPr>
        <p:spPr bwMode="auto">
          <a:xfrm>
            <a:off x="609600" y="1524000"/>
            <a:ext cx="1219200" cy="457200"/>
          </a:xfrm>
          <a:prstGeom prst="rect">
            <a:avLst/>
          </a:prstGeom>
          <a:noFill/>
          <a:ln w="9525">
            <a:noFill/>
            <a:miter lim="800000"/>
            <a:headEnd/>
            <a:tailEnd/>
          </a:ln>
          <a:effectLst/>
        </p:spPr>
        <p:txBody>
          <a:bodyPr>
            <a:spAutoFit/>
          </a:bodyPr>
          <a:lstStyle/>
          <a:p>
            <a:pPr eaLnBrk="1" hangingPunct="1"/>
            <a:r>
              <a:rPr lang="en-US" sz="2400" b="1">
                <a:solidFill>
                  <a:srgbClr val="FF5050"/>
                </a:solidFill>
                <a:latin typeface="Times New Roman" pitchFamily="18" charset="0"/>
              </a:rPr>
              <a:t>SALES</a:t>
            </a:r>
          </a:p>
        </p:txBody>
      </p:sp>
      <p:sp>
        <p:nvSpPr>
          <p:cNvPr id="31769" name="Text Box 25"/>
          <p:cNvSpPr txBox="1">
            <a:spLocks noChangeArrowheads="1"/>
          </p:cNvSpPr>
          <p:nvPr/>
        </p:nvSpPr>
        <p:spPr bwMode="auto">
          <a:xfrm>
            <a:off x="2117725" y="3708400"/>
            <a:ext cx="184150" cy="823913"/>
          </a:xfrm>
          <a:prstGeom prst="rect">
            <a:avLst/>
          </a:prstGeom>
          <a:noFill/>
          <a:ln w="9525">
            <a:noFill/>
            <a:miter lim="800000"/>
            <a:headEnd/>
            <a:tailEnd/>
          </a:ln>
          <a:effectLst/>
        </p:spPr>
        <p:txBody>
          <a:bodyPr wrap="none">
            <a:spAutoFit/>
          </a:bodyPr>
          <a:lstStyle/>
          <a:p>
            <a:pPr eaLnBrk="1" hangingPunct="1"/>
            <a:endParaRPr lang="en-US" sz="4800">
              <a:latin typeface="Times New Roman" pitchFamily="18" charset="0"/>
            </a:endParaRPr>
          </a:p>
        </p:txBody>
      </p:sp>
      <p:sp>
        <p:nvSpPr>
          <p:cNvPr id="31770" name="Text Box 26"/>
          <p:cNvSpPr txBox="1">
            <a:spLocks noChangeArrowheads="1"/>
          </p:cNvSpPr>
          <p:nvPr/>
        </p:nvSpPr>
        <p:spPr bwMode="auto">
          <a:xfrm>
            <a:off x="609600" y="3276600"/>
            <a:ext cx="8001000" cy="2400657"/>
          </a:xfrm>
          <a:prstGeom prst="rect">
            <a:avLst/>
          </a:prstGeom>
          <a:noFill/>
          <a:ln w="9525">
            <a:noFill/>
            <a:miter lim="800000"/>
            <a:headEnd/>
            <a:tailEnd/>
          </a:ln>
          <a:effectLst/>
        </p:spPr>
        <p:txBody>
          <a:bodyPr>
            <a:spAutoFit/>
          </a:bodyPr>
          <a:lstStyle/>
          <a:p>
            <a:pPr eaLnBrk="1" hangingPunct="1"/>
            <a:r>
              <a:rPr lang="en-US" sz="2400" b="1" i="0" dirty="0" err="1">
                <a:solidFill>
                  <a:schemeClr val="tx1"/>
                </a:solidFill>
                <a:latin typeface="Times New Roman" pitchFamily="18" charset="0"/>
              </a:rPr>
              <a:t>Cust_ID</a:t>
            </a:r>
            <a:r>
              <a:rPr lang="en-US" sz="2400" b="1" i="0" dirty="0">
                <a:solidFill>
                  <a:schemeClr val="tx1"/>
                </a:solidFill>
                <a:latin typeface="Times New Roman" pitchFamily="18" charset="0"/>
              </a:rPr>
              <a:t> is the primary key. All of the remaining attributes are functionally dependent on this attribute </a:t>
            </a:r>
          </a:p>
          <a:p>
            <a:pPr eaLnBrk="1" hangingPunct="1"/>
            <a:endParaRPr lang="en-US" sz="2400" b="1" i="0" dirty="0">
              <a:solidFill>
                <a:schemeClr val="tx1"/>
              </a:solidFill>
              <a:latin typeface="Times New Roman" pitchFamily="18" charset="0"/>
            </a:endParaRPr>
          </a:p>
          <a:p>
            <a:pPr eaLnBrk="1" hangingPunct="1"/>
            <a:r>
              <a:rPr lang="en-US" sz="2400" b="1" i="0" dirty="0">
                <a:solidFill>
                  <a:schemeClr val="tx1"/>
                </a:solidFill>
                <a:latin typeface="Times New Roman" pitchFamily="18" charset="0"/>
              </a:rPr>
              <a:t>However, region is functionally dependent on  sales</a:t>
            </a:r>
          </a:p>
          <a:p>
            <a:pPr eaLnBrk="1" hangingPunct="1"/>
            <a:r>
              <a:rPr lang="en-US" sz="2400" b="1" i="0" dirty="0">
                <a:solidFill>
                  <a:schemeClr val="tx1"/>
                </a:solidFill>
                <a:latin typeface="Times New Roman" pitchFamily="18" charset="0"/>
              </a:rPr>
              <a:t>person and salesperson is functionally dependent on </a:t>
            </a:r>
            <a:r>
              <a:rPr lang="en-US" sz="2400" b="1" i="0" dirty="0" err="1">
                <a:solidFill>
                  <a:schemeClr val="tx1"/>
                </a:solidFill>
                <a:latin typeface="Times New Roman" pitchFamily="18" charset="0"/>
              </a:rPr>
              <a:t>Cust_ID</a:t>
            </a:r>
            <a:r>
              <a:rPr lang="en-US" sz="2400" dirty="0">
                <a:solidFill>
                  <a:schemeClr val="tx1"/>
                </a:solidFill>
                <a:latin typeface="Times New Roman" pitchFamily="18" charset="0"/>
              </a:rPr>
              <a:t>.</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graphicFrame>
        <p:nvGraphicFramePr>
          <p:cNvPr id="32790" name="Group 22"/>
          <p:cNvGraphicFramePr>
            <a:graphicFrameLocks noGrp="1"/>
          </p:cNvGraphicFramePr>
          <p:nvPr>
            <p:ph sz="half" idx="1"/>
          </p:nvPr>
        </p:nvGraphicFramePr>
        <p:xfrm>
          <a:off x="492125" y="1219200"/>
          <a:ext cx="4778375" cy="782638"/>
        </p:xfrm>
        <a:graphic>
          <a:graphicData uri="http://schemas.openxmlformats.org/drawingml/2006/table">
            <a:tbl>
              <a:tblPr/>
              <a:tblGrid>
                <a:gridCol w="1260475"/>
                <a:gridCol w="1460500"/>
                <a:gridCol w="2057400"/>
              </a:tblGrid>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err="1" smtClean="0">
                          <a:ln>
                            <a:noFill/>
                          </a:ln>
                          <a:solidFill>
                            <a:schemeClr val="tx1"/>
                          </a:solidFill>
                          <a:effectLst/>
                          <a:latin typeface="Arial" charset="0"/>
                        </a:rPr>
                        <a:t>CustID</a:t>
                      </a:r>
                      <a:endParaRPr kumimoji="0" lang="en-US" sz="18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780" name="Group 12"/>
          <p:cNvGraphicFramePr>
            <a:graphicFrameLocks noGrp="1"/>
          </p:cNvGraphicFramePr>
          <p:nvPr>
            <p:ph sz="half" idx="2"/>
          </p:nvPr>
        </p:nvGraphicFramePr>
        <p:xfrm>
          <a:off x="2305549" y="4330889"/>
          <a:ext cx="3814763" cy="782638"/>
        </p:xfrm>
        <a:graphic>
          <a:graphicData uri="http://schemas.openxmlformats.org/drawingml/2006/table">
            <a:tbl>
              <a:tblPr/>
              <a:tblGrid>
                <a:gridCol w="2413000"/>
                <a:gridCol w="1401763"/>
              </a:tblGrid>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Salesperson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Arial"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2788" name="Line 20"/>
          <p:cNvSpPr>
            <a:spLocks noChangeShapeType="1"/>
          </p:cNvSpPr>
          <p:nvPr/>
        </p:nvSpPr>
        <p:spPr bwMode="auto">
          <a:xfrm flipH="1" flipV="1">
            <a:off x="3448335" y="1776483"/>
            <a:ext cx="1942531" cy="2481617"/>
          </a:xfrm>
          <a:prstGeom prst="line">
            <a:avLst/>
          </a:prstGeom>
          <a:noFill/>
          <a:ln w="9525">
            <a:solidFill>
              <a:schemeClr val="tx1"/>
            </a:solidFill>
            <a:round/>
            <a:headEnd/>
            <a:tailEnd type="triangle" w="med" len="med"/>
          </a:ln>
          <a:effectLst/>
        </p:spPr>
        <p:txBody>
          <a:bodyPr/>
          <a:lstStyle/>
          <a:p>
            <a:endParaRPr lang="en-US"/>
          </a:p>
        </p:txBody>
      </p:sp>
      <p:sp>
        <p:nvSpPr>
          <p:cNvPr id="32789" name="AutoShape 21"/>
          <p:cNvSpPr>
            <a:spLocks noChangeArrowheads="1"/>
          </p:cNvSpPr>
          <p:nvPr/>
        </p:nvSpPr>
        <p:spPr bwMode="auto">
          <a:xfrm rot="-21896924">
            <a:off x="7102475" y="3128963"/>
            <a:ext cx="1787525" cy="1989137"/>
          </a:xfrm>
          <a:prstGeom prst="wedgeRectCallout">
            <a:avLst>
              <a:gd name="adj1" fmla="val -140995"/>
              <a:gd name="adj2" fmla="val -44616"/>
            </a:avLst>
          </a:prstGeom>
          <a:solidFill>
            <a:schemeClr val="accent1"/>
          </a:solidFill>
          <a:ln w="9525">
            <a:solidFill>
              <a:schemeClr val="tx1"/>
            </a:solidFill>
            <a:miter lim="800000"/>
            <a:headEnd/>
            <a:tailEnd/>
          </a:ln>
          <a:effectLst/>
        </p:spPr>
        <p:txBody>
          <a:bodyPr/>
          <a:lstStyle/>
          <a:p>
            <a:pPr algn="ctr"/>
            <a:r>
              <a:rPr lang="en-US" b="1" dirty="0">
                <a:solidFill>
                  <a:schemeClr val="tx1"/>
                </a:solidFill>
              </a:rPr>
              <a:t>After applying Third Normal Form, Removal of Transitive Dependency</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Example for 3NF</a:t>
            </a:r>
            <a:endParaRPr lang="en-US"/>
          </a:p>
        </p:txBody>
      </p:sp>
      <p:sp>
        <p:nvSpPr>
          <p:cNvPr id="6" name="Content Placeholder 5"/>
          <p:cNvSpPr>
            <a:spLocks noGrp="1"/>
          </p:cNvSpPr>
          <p:nvPr>
            <p:ph idx="1"/>
          </p:nvPr>
        </p:nvSpPr>
        <p:spPr/>
        <p:txBody>
          <a:bodyPr/>
          <a:lstStyle/>
          <a:p>
            <a:endParaRPr lang="en-US"/>
          </a:p>
        </p:txBody>
      </p:sp>
      <p:pic>
        <p:nvPicPr>
          <p:cNvPr id="36867" name="Picture 3"/>
          <p:cNvPicPr>
            <a:picLocks noChangeAspect="1" noChangeArrowheads="1"/>
          </p:cNvPicPr>
          <p:nvPr/>
        </p:nvPicPr>
        <p:blipFill>
          <a:blip r:embed="rId2" cstate="print"/>
          <a:srcRect/>
          <a:stretch>
            <a:fillRect/>
          </a:stretch>
        </p:blipFill>
        <p:spPr bwMode="auto">
          <a:xfrm>
            <a:off x="685800" y="1295400"/>
            <a:ext cx="8001000" cy="2438400"/>
          </a:xfrm>
          <a:prstGeom prst="rect">
            <a:avLst/>
          </a:prstGeom>
          <a:noFill/>
          <a:ln w="9525">
            <a:noFill/>
            <a:miter lim="800000"/>
            <a:headEnd/>
            <a:tailEnd/>
          </a:ln>
          <a:effectLst/>
        </p:spPr>
      </p:pic>
      <p:pic>
        <p:nvPicPr>
          <p:cNvPr id="36868" name="Picture 4"/>
          <p:cNvPicPr>
            <a:picLocks noChangeAspect="1" noChangeArrowheads="1"/>
          </p:cNvPicPr>
          <p:nvPr/>
        </p:nvPicPr>
        <p:blipFill>
          <a:blip r:embed="rId3" cstate="print"/>
          <a:srcRect/>
          <a:stretch>
            <a:fillRect/>
          </a:stretch>
        </p:blipFill>
        <p:spPr bwMode="auto">
          <a:xfrm>
            <a:off x="762000" y="3886200"/>
            <a:ext cx="7239000" cy="18288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Solution to Previous Example</a:t>
            </a:r>
            <a:endParaRPr lang="en-US"/>
          </a:p>
        </p:txBody>
      </p:sp>
      <p:sp>
        <p:nvSpPr>
          <p:cNvPr id="5" name="Content Placeholder 4"/>
          <p:cNvSpPr>
            <a:spLocks noGrp="1"/>
          </p:cNvSpPr>
          <p:nvPr>
            <p:ph idx="1"/>
          </p:nvPr>
        </p:nvSpPr>
        <p:spPr/>
        <p:txBody>
          <a:bodyPr/>
          <a:lstStyle/>
          <a:p>
            <a:endParaRPr lang="en-US"/>
          </a:p>
        </p:txBody>
      </p:sp>
      <p:pic>
        <p:nvPicPr>
          <p:cNvPr id="37891" name="Picture 3"/>
          <p:cNvPicPr>
            <a:picLocks noChangeAspect="1" noChangeArrowheads="1"/>
          </p:cNvPicPr>
          <p:nvPr/>
        </p:nvPicPr>
        <p:blipFill>
          <a:blip r:embed="rId2" cstate="print"/>
          <a:srcRect/>
          <a:stretch>
            <a:fillRect/>
          </a:stretch>
        </p:blipFill>
        <p:spPr bwMode="auto">
          <a:xfrm>
            <a:off x="609600" y="1295400"/>
            <a:ext cx="7772400" cy="38862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cstate="print"/>
          <a:srcRect/>
          <a:stretch>
            <a:fillRect/>
          </a:stretch>
        </p:blipFill>
        <p:spPr>
          <a:xfrm>
            <a:off x="0" y="955343"/>
            <a:ext cx="8843749" cy="5131558"/>
          </a:xfrm>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cstate="print"/>
          <a:srcRect/>
          <a:stretch>
            <a:fillRect/>
          </a:stretch>
        </p:blipFill>
        <p:spPr>
          <a:xfrm>
            <a:off x="545910" y="1262063"/>
            <a:ext cx="7942997" cy="3965030"/>
          </a:xfrm>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Boyce/Codd normal form</a:t>
            </a:r>
            <a:endParaRPr lang="en-US" dirty="0"/>
          </a:p>
        </p:txBody>
      </p:sp>
      <p:sp>
        <p:nvSpPr>
          <p:cNvPr id="40963" name="Rectangle 3"/>
          <p:cNvSpPr>
            <a:spLocks noGrp="1" noChangeArrowheads="1"/>
          </p:cNvSpPr>
          <p:nvPr>
            <p:ph idx="1"/>
          </p:nvPr>
        </p:nvSpPr>
        <p:spPr>
          <a:xfrm>
            <a:off x="304799" y="1262568"/>
            <a:ext cx="8539164" cy="1107996"/>
          </a:xfrm>
        </p:spPr>
        <p:txBody>
          <a:bodyPr/>
          <a:lstStyle/>
          <a:p>
            <a:pPr lvl="1"/>
            <a:r>
              <a:rPr lang="en-US" dirty="0" smtClean="0"/>
              <a:t>Boyce / </a:t>
            </a:r>
            <a:r>
              <a:rPr lang="en-US" dirty="0" err="1" smtClean="0"/>
              <a:t>Codd</a:t>
            </a:r>
            <a:r>
              <a:rPr lang="en-US" dirty="0" smtClean="0"/>
              <a:t> normal form Any remaining anomalies that result from functional dependencies have been removed</a:t>
            </a:r>
          </a:p>
          <a:p>
            <a:pPr lvl="1"/>
            <a:endParaRPr lang="en-US" dirty="0"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cstate="print"/>
          <a:srcRect/>
          <a:stretch>
            <a:fillRect/>
          </a:stretch>
        </p:blipFill>
        <p:spPr>
          <a:xfrm>
            <a:off x="518615" y="1262063"/>
            <a:ext cx="8011236" cy="4210689"/>
          </a:xfr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  </a:t>
            </a:r>
            <a:br>
              <a:rPr lang="en-GB" smtClean="0"/>
            </a:br>
            <a:r>
              <a:rPr lang="en-GB" smtClean="0"/>
              <a:t>       Well-structured relations</a:t>
            </a:r>
            <a:endParaRPr lang="en-GB" dirty="0"/>
          </a:p>
        </p:txBody>
      </p:sp>
      <p:sp>
        <p:nvSpPr>
          <p:cNvPr id="49155" name="Rectangle 3"/>
          <p:cNvSpPr>
            <a:spLocks noGrp="1" noChangeArrowheads="1"/>
          </p:cNvSpPr>
          <p:nvPr>
            <p:ph idx="1"/>
          </p:nvPr>
        </p:nvSpPr>
        <p:spPr/>
        <p:txBody>
          <a:bodyPr/>
          <a:lstStyle/>
          <a:p>
            <a:pPr lvl="1"/>
            <a:r>
              <a:rPr lang="en-GB" dirty="0" smtClean="0"/>
              <a:t>A well-structured relation contains minimal redundancy and allows users to insert, modify and delete the rows in a table without errors and inconsistencies</a:t>
            </a:r>
          </a:p>
          <a:p>
            <a:pPr lvl="1"/>
            <a:r>
              <a:rPr lang="en-GB" dirty="0" smtClean="0"/>
              <a:t>Redundancies in a table (such as more than one entry for each EMPLOYEE) may result in errors and inconsistencies (anomalies) when the table is updated</a:t>
            </a:r>
          </a:p>
          <a:p>
            <a:pPr lvl="1"/>
            <a:r>
              <a:rPr lang="en-GB" dirty="0" smtClean="0"/>
              <a:t>3 Types of anomaly are possible, insertion, deletion and modification anomalies</a:t>
            </a:r>
            <a:endParaRPr lang="en-GB"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Anomalies</a:t>
            </a:r>
            <a:endParaRPr lang="en-US"/>
          </a:p>
        </p:txBody>
      </p:sp>
      <p:sp>
        <p:nvSpPr>
          <p:cNvPr id="9219" name="Rectangle 3"/>
          <p:cNvSpPr>
            <a:spLocks noGrp="1" noChangeArrowheads="1"/>
          </p:cNvSpPr>
          <p:nvPr>
            <p:ph idx="1"/>
          </p:nvPr>
        </p:nvSpPr>
        <p:spPr/>
        <p:txBody>
          <a:bodyPr/>
          <a:lstStyle/>
          <a:p>
            <a:r>
              <a:rPr lang="en-US" dirty="0" smtClean="0"/>
              <a:t>Relations that are not normalized will experience issues known as anomalies</a:t>
            </a:r>
          </a:p>
          <a:p>
            <a:endParaRPr lang="en-US" dirty="0" smtClean="0"/>
          </a:p>
          <a:p>
            <a:pPr lvl="1"/>
            <a:r>
              <a:rPr lang="en-US" dirty="0" smtClean="0"/>
              <a:t>Insertion anomaly</a:t>
            </a:r>
          </a:p>
          <a:p>
            <a:pPr lvl="2"/>
            <a:r>
              <a:rPr lang="en-US" dirty="0" smtClean="0"/>
              <a:t>Difficulties inserting data into a relation</a:t>
            </a:r>
          </a:p>
          <a:p>
            <a:pPr lvl="2"/>
            <a:endParaRPr lang="en-US" dirty="0" smtClean="0"/>
          </a:p>
          <a:p>
            <a:pPr lvl="1"/>
            <a:r>
              <a:rPr lang="en-US" dirty="0" smtClean="0"/>
              <a:t>Modification anomaly</a:t>
            </a:r>
          </a:p>
          <a:p>
            <a:pPr lvl="2"/>
            <a:r>
              <a:rPr lang="en-US" dirty="0" smtClean="0"/>
              <a:t>Difficulties modifying data into a relation</a:t>
            </a:r>
          </a:p>
          <a:p>
            <a:pPr lvl="2"/>
            <a:endParaRPr lang="en-US" dirty="0" smtClean="0"/>
          </a:p>
          <a:p>
            <a:pPr lvl="1"/>
            <a:r>
              <a:rPr lang="en-US" dirty="0" smtClean="0"/>
              <a:t>Deletion anomaly</a:t>
            </a:r>
          </a:p>
          <a:p>
            <a:pPr lvl="2"/>
            <a:r>
              <a:rPr lang="en-US" dirty="0" smtClean="0"/>
              <a:t>Difficulties deleting data from a relation</a:t>
            </a:r>
          </a:p>
          <a:p>
            <a:pPr lvl="2"/>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smtClean="0"/>
              <a:t>   </a:t>
            </a:r>
            <a:br>
              <a:rPr lang="en-GB" smtClean="0"/>
            </a:br>
            <a:r>
              <a:rPr lang="en-GB" smtClean="0"/>
              <a:t>     Insertion anomaly</a:t>
            </a:r>
            <a:endParaRPr lang="en-GB" dirty="0"/>
          </a:p>
        </p:txBody>
      </p:sp>
      <p:sp>
        <p:nvSpPr>
          <p:cNvPr id="50179" name="Rectangle 3"/>
          <p:cNvSpPr>
            <a:spLocks noGrp="1" noChangeArrowheads="1"/>
          </p:cNvSpPr>
          <p:nvPr>
            <p:ph idx="1"/>
          </p:nvPr>
        </p:nvSpPr>
        <p:spPr>
          <a:xfrm>
            <a:off x="304799" y="1262568"/>
            <a:ext cx="8539164" cy="2492990"/>
          </a:xfrm>
        </p:spPr>
        <p:txBody>
          <a:bodyPr/>
          <a:lstStyle/>
          <a:p>
            <a:pPr lvl="1"/>
            <a:r>
              <a:rPr lang="en-GB" dirty="0" smtClean="0"/>
              <a:t>Insertion anomaly – looking at EMPLOYEE2:</a:t>
            </a:r>
          </a:p>
          <a:p>
            <a:pPr lvl="2"/>
            <a:r>
              <a:rPr lang="en-US" dirty="0" smtClean="0"/>
              <a:t>A1		Fred </a:t>
            </a:r>
            <a:r>
              <a:rPr lang="en-US" dirty="0" err="1" smtClean="0"/>
              <a:t>Bloggs</a:t>
            </a:r>
            <a:r>
              <a:rPr lang="en-US" dirty="0" smtClean="0"/>
              <a:t>	Info Sys	Delphi</a:t>
            </a:r>
          </a:p>
          <a:p>
            <a:pPr lvl="2"/>
            <a:r>
              <a:rPr lang="en-US" dirty="0" smtClean="0"/>
              <a:t>A1		Fred </a:t>
            </a:r>
            <a:r>
              <a:rPr lang="en-US" dirty="0" err="1" smtClean="0"/>
              <a:t>Bloggs</a:t>
            </a:r>
            <a:r>
              <a:rPr lang="en-US" dirty="0" smtClean="0"/>
              <a:t> 	Info Sys	VB</a:t>
            </a:r>
          </a:p>
          <a:p>
            <a:pPr lvl="1"/>
            <a:r>
              <a:rPr lang="en-GB" dirty="0" smtClean="0"/>
              <a:t>Suppose that we want to add a new employee – the primary key for this relation is the combination of </a:t>
            </a:r>
            <a:r>
              <a:rPr lang="en-GB" dirty="0" err="1" smtClean="0"/>
              <a:t>Emp_ID</a:t>
            </a:r>
            <a:r>
              <a:rPr lang="en-GB" dirty="0" smtClean="0"/>
              <a:t> and </a:t>
            </a:r>
            <a:r>
              <a:rPr lang="en-GB" dirty="0" err="1" smtClean="0"/>
              <a:t>Course_Title</a:t>
            </a:r>
            <a:r>
              <a:rPr lang="en-GB" dirty="0" smtClean="0"/>
              <a:t>. Therefore, to insert a new row, the user must supply both these values (since primary keys cannot be null or nonexistent)</a:t>
            </a:r>
          </a:p>
          <a:p>
            <a:pPr lvl="1"/>
            <a:r>
              <a:rPr lang="en-GB" dirty="0" smtClean="0"/>
              <a:t>This is an anomaly, since the user should be able to enter employee data without supplying course data</a:t>
            </a:r>
            <a:endParaRPr lang="en-GB"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smtClean="0"/>
              <a:t>     Deletion and Modification anomalies</a:t>
            </a:r>
            <a:endParaRPr lang="en-GB" dirty="0"/>
          </a:p>
        </p:txBody>
      </p:sp>
      <p:sp>
        <p:nvSpPr>
          <p:cNvPr id="51203" name="Rectangle 3"/>
          <p:cNvSpPr>
            <a:spLocks noGrp="1" noChangeArrowheads="1"/>
          </p:cNvSpPr>
          <p:nvPr>
            <p:ph idx="1"/>
          </p:nvPr>
        </p:nvSpPr>
        <p:spPr>
          <a:xfrm>
            <a:off x="181970" y="1303511"/>
            <a:ext cx="8539164" cy="2215991"/>
          </a:xfrm>
        </p:spPr>
        <p:txBody>
          <a:bodyPr/>
          <a:lstStyle/>
          <a:p>
            <a:pPr lvl="1"/>
            <a:r>
              <a:rPr lang="en-GB" dirty="0" smtClean="0"/>
              <a:t>Suppose that the data for a particular employee are deleted from the table</a:t>
            </a:r>
          </a:p>
          <a:p>
            <a:pPr lvl="1"/>
            <a:r>
              <a:rPr lang="en-GB" dirty="0" smtClean="0"/>
              <a:t>This results in losing the information that this employee completed a particular course</a:t>
            </a:r>
          </a:p>
          <a:p>
            <a:pPr lvl="1"/>
            <a:r>
              <a:rPr lang="en-GB" dirty="0" smtClean="0"/>
              <a:t>This results in losing the information that this course was offered – deletion anomaly</a:t>
            </a:r>
          </a:p>
          <a:p>
            <a:pPr lvl="1"/>
            <a:r>
              <a:rPr lang="en-GB" dirty="0" smtClean="0"/>
              <a:t>If employee A1 changes the department they work in, this must be recorded in both the rows of the table otherwise the data will be inconsistent – modification anomaly</a:t>
            </a:r>
            <a:endParaRPr lang="en-GB"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Functional Dependencies And Keys</a:t>
            </a:r>
            <a:endParaRPr lang="en-US" dirty="0"/>
          </a:p>
        </p:txBody>
      </p:sp>
      <p:sp>
        <p:nvSpPr>
          <p:cNvPr id="24579" name="Rectangle 3"/>
          <p:cNvSpPr>
            <a:spLocks noGrp="1" noChangeArrowheads="1"/>
          </p:cNvSpPr>
          <p:nvPr>
            <p:ph idx="1"/>
          </p:nvPr>
        </p:nvSpPr>
        <p:spPr>
          <a:xfrm>
            <a:off x="304799" y="1262568"/>
            <a:ext cx="8539164" cy="2215991"/>
          </a:xfrm>
        </p:spPr>
        <p:txBody>
          <a:bodyPr/>
          <a:lstStyle/>
          <a:p>
            <a:pPr lvl="1"/>
            <a:r>
              <a:rPr lang="en-US" dirty="0" smtClean="0"/>
              <a:t>Normalization is based on the analysis of functional dependencies.</a:t>
            </a:r>
          </a:p>
          <a:p>
            <a:pPr lvl="1"/>
            <a:r>
              <a:rPr lang="en-US" dirty="0" smtClean="0"/>
              <a:t>Functional dependency A constraint between two attributes or two sets of attributes.</a:t>
            </a:r>
          </a:p>
          <a:p>
            <a:pPr lvl="1"/>
            <a:endParaRPr lang="en-US" dirty="0" smtClean="0"/>
          </a:p>
          <a:p>
            <a:pPr lvl="1"/>
            <a:r>
              <a:rPr lang="en-US" dirty="0" err="1" smtClean="0"/>
              <a:t>Emp_ID</a:t>
            </a:r>
            <a:r>
              <a:rPr lang="en-US" dirty="0" smtClean="0"/>
              <a:t>, </a:t>
            </a:r>
            <a:r>
              <a:rPr lang="en-US" dirty="0" err="1" smtClean="0"/>
              <a:t>Course_Name</a:t>
            </a:r>
            <a:r>
              <a:rPr lang="en-US" dirty="0" smtClean="0"/>
              <a:t> 	             </a:t>
            </a:r>
            <a:r>
              <a:rPr lang="en-US" dirty="0" err="1" smtClean="0"/>
              <a:t>Date_Completed</a:t>
            </a:r>
            <a:endParaRPr lang="en-US" dirty="0" smtClean="0"/>
          </a:p>
          <a:p>
            <a:pPr lvl="1"/>
            <a:endParaRPr lang="en-US" dirty="0" smtClean="0"/>
          </a:p>
          <a:p>
            <a:pPr lvl="1"/>
            <a:r>
              <a:rPr lang="en-US" dirty="0" smtClean="0"/>
              <a:t>The date a course is completed is determined by the identity of the employee and the name of the course.</a:t>
            </a:r>
            <a:endParaRPr lang="en-US" dirty="0"/>
          </a:p>
        </p:txBody>
      </p:sp>
      <p:sp>
        <p:nvSpPr>
          <p:cNvPr id="24580" name="Line 4"/>
          <p:cNvSpPr>
            <a:spLocks noChangeShapeType="1"/>
          </p:cNvSpPr>
          <p:nvPr/>
        </p:nvSpPr>
        <p:spPr bwMode="auto">
          <a:xfrm>
            <a:off x="2773907" y="2232973"/>
            <a:ext cx="965580" cy="32556"/>
          </a:xfrm>
          <a:prstGeom prst="line">
            <a:avLst/>
          </a:prstGeom>
          <a:noFill/>
          <a:ln w="28575">
            <a:solidFill>
              <a:srgbClr val="800000"/>
            </a:solidFill>
            <a:round/>
            <a:headEnd/>
            <a:tailEnd type="triangle" w="med" len="med"/>
          </a:ln>
          <a:effectLst/>
        </p:spPr>
        <p:txBody>
          <a:bodyPr/>
          <a:lstStyle/>
          <a:p>
            <a:endParaRPr lang="en-US"/>
          </a:p>
        </p:txBody>
      </p:sp>
      <p:pic>
        <p:nvPicPr>
          <p:cNvPr id="24581" name="Picture 5" descr="MCBD05000_0000[1]"/>
          <p:cNvPicPr>
            <a:picLocks noChangeAspect="1" noChangeArrowheads="1"/>
          </p:cNvPicPr>
          <p:nvPr/>
        </p:nvPicPr>
        <p:blipFill>
          <a:blip r:embed="rId2" cstate="print"/>
          <a:srcRect/>
          <a:stretch>
            <a:fillRect/>
          </a:stretch>
        </p:blipFill>
        <p:spPr bwMode="auto">
          <a:xfrm>
            <a:off x="6881813" y="4114800"/>
            <a:ext cx="2262187" cy="2174875"/>
          </a:xfrm>
          <a:prstGeom prst="rect">
            <a:avLst/>
          </a:prstGeom>
          <a:noFill/>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Stages of Normal Forms</a:t>
            </a:r>
            <a:endParaRPr lang="en-US" dirty="0"/>
          </a:p>
        </p:txBody>
      </p:sp>
      <p:sp>
        <p:nvSpPr>
          <p:cNvPr id="12291" name="Rectangle 3"/>
          <p:cNvSpPr>
            <a:spLocks noGrp="1" noChangeArrowheads="1"/>
          </p:cNvSpPr>
          <p:nvPr>
            <p:ph idx="1"/>
          </p:nvPr>
        </p:nvSpPr>
        <p:spPr>
          <a:xfrm>
            <a:off x="604836" y="1521875"/>
            <a:ext cx="8539164" cy="2215991"/>
          </a:xfrm>
        </p:spPr>
        <p:txBody>
          <a:bodyPr/>
          <a:lstStyle/>
          <a:p>
            <a:pPr lvl="1"/>
            <a:r>
              <a:rPr lang="en-US" dirty="0" smtClean="0"/>
              <a:t>First Normal Form (1NF)</a:t>
            </a:r>
          </a:p>
          <a:p>
            <a:pPr lvl="1"/>
            <a:r>
              <a:rPr lang="en-US" dirty="0" smtClean="0"/>
              <a:t>Second Normal Form (2NF)</a:t>
            </a:r>
          </a:p>
          <a:p>
            <a:pPr lvl="1"/>
            <a:r>
              <a:rPr lang="en-US" dirty="0" smtClean="0"/>
              <a:t>Third Normal Form (3NF)</a:t>
            </a:r>
          </a:p>
          <a:p>
            <a:pPr lvl="1"/>
            <a:endParaRPr lang="en-US" dirty="0" smtClean="0"/>
          </a:p>
          <a:p>
            <a:pPr lvl="1"/>
            <a:r>
              <a:rPr lang="en-US" dirty="0" smtClean="0"/>
              <a:t>Boyce-</a:t>
            </a:r>
            <a:r>
              <a:rPr lang="en-US" dirty="0" err="1" smtClean="0"/>
              <a:t>Codd</a:t>
            </a:r>
            <a:r>
              <a:rPr lang="en-US" dirty="0" smtClean="0"/>
              <a:t> Normal Form (BCNF)</a:t>
            </a:r>
          </a:p>
          <a:p>
            <a:pPr lvl="1"/>
            <a:r>
              <a:rPr lang="en-US" dirty="0" smtClean="0"/>
              <a:t>Fourth Normal Form (4NF)</a:t>
            </a:r>
          </a:p>
          <a:p>
            <a:pPr lvl="1"/>
            <a:r>
              <a:rPr lang="en-US" dirty="0" smtClean="0"/>
              <a:t>Fifth Normal Form (5NF)</a:t>
            </a:r>
          </a:p>
          <a:p>
            <a:pPr lvl="1"/>
            <a:r>
              <a:rPr lang="en-US" dirty="0" smtClean="0"/>
              <a:t>Domain/Key Normal Form (DK/NF)</a:t>
            </a:r>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First Normal Form</a:t>
            </a:r>
            <a:endParaRPr lang="en-US" dirty="0"/>
          </a:p>
        </p:txBody>
      </p:sp>
      <p:sp>
        <p:nvSpPr>
          <p:cNvPr id="16387" name="Rectangle 3"/>
          <p:cNvSpPr>
            <a:spLocks noGrp="1" noChangeArrowheads="1"/>
          </p:cNvSpPr>
          <p:nvPr>
            <p:ph idx="1"/>
          </p:nvPr>
        </p:nvSpPr>
        <p:spPr>
          <a:xfrm>
            <a:off x="304799" y="1262568"/>
            <a:ext cx="8539164" cy="553998"/>
          </a:xfrm>
        </p:spPr>
        <p:txBody>
          <a:bodyPr/>
          <a:lstStyle/>
          <a:p>
            <a:pPr lvl="1"/>
            <a:r>
              <a:rPr lang="en-US" dirty="0" smtClean="0"/>
              <a:t>A relation is in first normal form when it contains no multi-valued attributes.</a:t>
            </a:r>
          </a:p>
          <a:p>
            <a:pPr lvl="1"/>
            <a:r>
              <a:rPr lang="en-US" dirty="0" smtClean="0"/>
              <a:t>The value at the intersection of each row and column must be atomic. </a:t>
            </a: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SL 07 template">
  <a:themeElements>
    <a:clrScheme name="">
      <a:dk1>
        <a:srgbClr val="000000"/>
      </a:dk1>
      <a:lt1>
        <a:srgbClr val="FFFFFF"/>
      </a:lt1>
      <a:dk2>
        <a:srgbClr val="7A8E9C"/>
      </a:dk2>
      <a:lt2>
        <a:srgbClr val="999999"/>
      </a:lt2>
      <a:accent1>
        <a:srgbClr val="C0D4E2"/>
      </a:accent1>
      <a:accent2>
        <a:srgbClr val="3656AB"/>
      </a:accent2>
      <a:accent3>
        <a:srgbClr val="FFFFFF"/>
      </a:accent3>
      <a:accent4>
        <a:srgbClr val="000000"/>
      </a:accent4>
      <a:accent5>
        <a:srgbClr val="DCE6EE"/>
      </a:accent5>
      <a:accent6>
        <a:srgbClr val="304D9B"/>
      </a:accent6>
      <a:hlink>
        <a:srgbClr val="F2873E"/>
      </a:hlink>
      <a:folHlink>
        <a:srgbClr val="E2AC16"/>
      </a:folHlink>
    </a:clrScheme>
    <a:fontScheme name="SSL 07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ts val="2400"/>
          </a:lnSpc>
          <a:spcBef>
            <a:spcPts val="1200"/>
          </a:spcBef>
          <a:spcAft>
            <a:spcPct val="0"/>
          </a:spcAft>
          <a:buClrTx/>
          <a:buSzTx/>
          <a:buFontTx/>
          <a:buNone/>
          <a:tabLst/>
          <a:defRPr kumimoji="0" lang="en-US" sz="1300" b="0" i="1" u="none" strike="noStrike" cap="none" normalizeH="0" baseline="0" smtClean="0">
            <a:ln>
              <a:noFill/>
            </a:ln>
            <a:solidFill>
              <a:schemeClr val="bg1"/>
            </a:solidFill>
            <a:effectLst/>
            <a:latin typeface="Arial" charset="0"/>
            <a:ea typeface="ＭＳ Ｐゴシック" pitchFamily="-60"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ts val="2400"/>
          </a:lnSpc>
          <a:spcBef>
            <a:spcPts val="1200"/>
          </a:spcBef>
          <a:spcAft>
            <a:spcPct val="0"/>
          </a:spcAft>
          <a:buClrTx/>
          <a:buSzTx/>
          <a:buFontTx/>
          <a:buNone/>
          <a:tabLst/>
          <a:defRPr kumimoji="0" lang="en-US" sz="1300" b="0" i="1" u="none" strike="noStrike" cap="none" normalizeH="0" baseline="0" smtClean="0">
            <a:ln>
              <a:noFill/>
            </a:ln>
            <a:solidFill>
              <a:schemeClr val="bg1"/>
            </a:solidFill>
            <a:effectLst/>
            <a:latin typeface="Arial" charset="0"/>
            <a:ea typeface="ＭＳ Ｐゴシック" pitchFamily="-60" charset="-128"/>
          </a:defRPr>
        </a:defPPr>
      </a:lstStyle>
    </a:lnDef>
  </a:objectDefaults>
  <a:extraClrSchemeLst>
    <a:extraClrScheme>
      <a:clrScheme name="SSL 07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L 07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L 07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L 07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L 07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L 07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L 07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L 07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L 07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L 07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L 07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L 07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iSOFT05 template</Template>
  <TotalTime>3587</TotalTime>
  <Words>1098</Words>
  <Application>Microsoft Office PowerPoint</Application>
  <PresentationFormat>On-screen Show (4:3)</PresentationFormat>
  <Paragraphs>297</Paragraphs>
  <Slides>28</Slides>
  <Notes>6</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SSL 07 template</vt:lpstr>
      <vt:lpstr>Theme1</vt:lpstr>
      <vt:lpstr>Normalization </vt:lpstr>
      <vt:lpstr>Normalization</vt:lpstr>
      <vt:lpstr>          Well-structured relations</vt:lpstr>
      <vt:lpstr>Anomalies</vt:lpstr>
      <vt:lpstr>         Insertion anomaly</vt:lpstr>
      <vt:lpstr>     Deletion and Modification anomalies</vt:lpstr>
      <vt:lpstr>Functional Dependencies And Keys</vt:lpstr>
      <vt:lpstr>Stages of Normal Forms</vt:lpstr>
      <vt:lpstr>First Normal Form</vt:lpstr>
      <vt:lpstr>TABLE WITH REPEATING GROUPS</vt:lpstr>
      <vt:lpstr>TABLE IN FIRST NORMAL FORM</vt:lpstr>
      <vt:lpstr>Project</vt:lpstr>
      <vt:lpstr>Project</vt:lpstr>
      <vt:lpstr>Example for 1NF</vt:lpstr>
      <vt:lpstr>Second Normal Form</vt:lpstr>
      <vt:lpstr>Second Normal Form</vt:lpstr>
      <vt:lpstr>Second Normal Form</vt:lpstr>
      <vt:lpstr>Slide 18</vt:lpstr>
      <vt:lpstr>After applying 2NF</vt:lpstr>
      <vt:lpstr>Third Normal Form</vt:lpstr>
      <vt:lpstr>Third Normal Form</vt:lpstr>
      <vt:lpstr>Slide 22</vt:lpstr>
      <vt:lpstr>Example for 3NF</vt:lpstr>
      <vt:lpstr>Solution to Previous Example</vt:lpstr>
      <vt:lpstr>Slide 25</vt:lpstr>
      <vt:lpstr>Slide 26</vt:lpstr>
      <vt:lpstr>Boyce/Codd normal form</vt:lpstr>
      <vt:lpstr>Slide 28</vt:lpstr>
    </vt:vector>
  </TitlesOfParts>
  <Company>Satyam School of Leadership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satyam</cp:lastModifiedBy>
  <cp:revision>748</cp:revision>
  <cp:lastPrinted>2005-03-10T15:53:41Z</cp:lastPrinted>
  <dcterms:created xsi:type="dcterms:W3CDTF">2005-06-08T10:18:03Z</dcterms:created>
  <dcterms:modified xsi:type="dcterms:W3CDTF">2011-02-18T09:10:42Z</dcterms:modified>
</cp:coreProperties>
</file>