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7" r:id="rId2"/>
    <p:sldId id="266" r:id="rId3"/>
    <p:sldId id="276" r:id="rId4"/>
    <p:sldId id="267" r:id="rId5"/>
    <p:sldId id="269" r:id="rId6"/>
    <p:sldId id="268" r:id="rId7"/>
    <p:sldId id="271" r:id="rId8"/>
    <p:sldId id="272" r:id="rId9"/>
    <p:sldId id="273" r:id="rId10"/>
    <p:sldId id="27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5" clrIdx="0"/>
  <p:cmAuthor id="1" name="Jack Roberts" initials="" lastIdx="10" clrIdx="1"/>
  <p:cmAuthor id="2" name="sr90000562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FFF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21" autoAdjust="0"/>
    <p:restoredTop sz="94667" autoAdjust="0"/>
  </p:normalViewPr>
  <p:slideViewPr>
    <p:cSldViewPr>
      <p:cViewPr varScale="1">
        <p:scale>
          <a:sx n="70" d="100"/>
          <a:sy n="70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668DB-6056-4541-889F-E0306EEC0C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C1198-EB2C-41BC-8C5C-EC9C2F58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AD0F8-FFC7-48AC-A378-B29051A4C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5B160-A04C-4A43-B55D-061A48E43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0202-0303-4611-9448-4CA48EDC2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CCD5C-1F0B-4B70-ABDE-B27D6C61B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01FB0-2772-45F8-A1AE-178DD7CD3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1FB7B-C3D2-4056-B9B4-576B06A8B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B468-B9F9-4B36-BD56-C9327401B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2AC9-8A83-4320-9B8B-60CCB36436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ABE49-BA45-480F-BEA7-7B69790A7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980CA2-3435-4D53-A874-6835874AE9F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8375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91625" cy="1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1"/><Relationship Id="rId1" Type="http://schemas.openxmlformats.org/officeDocument/2006/relationships/audio" Target="../media/audio2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1"/><Relationship Id="rId1" Type="http://schemas.openxmlformats.org/officeDocument/2006/relationships/audio" Target="../media/audio2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audio2"/><Relationship Id="rId1" Type="http://schemas.openxmlformats.org/officeDocument/2006/relationships/audio" Target="../media/audio1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4550" y="2259013"/>
            <a:ext cx="7454900" cy="1341437"/>
          </a:xfrm>
        </p:spPr>
        <p:txBody>
          <a:bodyPr/>
          <a:lstStyle/>
          <a:p>
            <a:r>
              <a:rPr lang="en-US" sz="3600"/>
              <a:t>Quiz About</a:t>
            </a:r>
            <a:br>
              <a:rPr lang="en-US" sz="3600"/>
            </a:br>
            <a:r>
              <a:rPr lang="en-US" sz="3600"/>
              <a:t>Normalization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1) D</a:t>
            </a:r>
          </a:p>
          <a:p>
            <a:r>
              <a:rPr lang="en-US"/>
              <a:t>2) D</a:t>
            </a:r>
          </a:p>
          <a:p>
            <a:r>
              <a:rPr lang="en-US"/>
              <a:t>3) B</a:t>
            </a:r>
          </a:p>
          <a:p>
            <a:r>
              <a:rPr lang="en-US"/>
              <a:t>4) A</a:t>
            </a:r>
          </a:p>
          <a:p>
            <a:r>
              <a:rPr lang="en-US"/>
              <a:t>5) B</a:t>
            </a:r>
          </a:p>
          <a:p>
            <a:r>
              <a:rPr lang="en-US"/>
              <a:t>6) D</a:t>
            </a:r>
          </a:p>
          <a:p>
            <a:r>
              <a:rPr lang="en-US"/>
              <a:t>7)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839200" cy="1143000"/>
          </a:xfrm>
        </p:spPr>
        <p:txBody>
          <a:bodyPr/>
          <a:lstStyle/>
          <a:p>
            <a:r>
              <a:rPr lang="en-US" u="sng"/>
              <a:t>Question 1</a:t>
            </a:r>
            <a:br>
              <a:rPr lang="en-US" u="sng"/>
            </a:br>
            <a:r>
              <a:rPr lang="en-US"/>
              <a:t>Second Normal form is designed to 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55800"/>
            <a:ext cx="4033838" cy="41703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A. Ensure that a table is in first normal form is decomposed into two fields</a:t>
            </a:r>
          </a:p>
          <a:p>
            <a:pPr marL="533400" indent="-5334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C. Ensure that every non key field in a record has a corresponding foreign key in atleast one other table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35163"/>
            <a:ext cx="4033837" cy="4191000"/>
          </a:xfrm>
        </p:spPr>
        <p:txBody>
          <a:bodyPr/>
          <a:lstStyle/>
          <a:p>
            <a:pPr marL="628650" indent="-628650">
              <a:lnSpc>
                <a:spcPct val="90000"/>
              </a:lnSpc>
              <a:buFontTx/>
              <a:buNone/>
            </a:pPr>
            <a:r>
              <a:rPr lang="en-US" sz="2400"/>
              <a:t>B. Ensure that a table that is in first normal form is decomposed into two or more tables</a:t>
            </a:r>
          </a:p>
          <a:p>
            <a:pPr marL="628650" indent="-628650">
              <a:lnSpc>
                <a:spcPct val="90000"/>
              </a:lnSpc>
              <a:buFontTx/>
              <a:buNone/>
            </a:pPr>
            <a:r>
              <a:rPr lang="en-US" sz="2400"/>
              <a:t>D. Ensure that every non key field in a record is fully functionally dependant upon the key field </a:t>
            </a:r>
          </a:p>
        </p:txBody>
      </p:sp>
      <p:pic>
        <p:nvPicPr>
          <p:cNvPr id="40972" name="Picture 12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438400"/>
            <a:ext cx="304800" cy="304800"/>
          </a:xfrm>
          <a:prstGeom prst="rect">
            <a:avLst/>
          </a:prstGeom>
          <a:noFill/>
        </p:spPr>
      </p:pic>
      <p:pic>
        <p:nvPicPr>
          <p:cNvPr id="40973" name="Picture 13">
            <a:hlinkClick r:id="" action="ppaction://media"/>
          </p:cNvPr>
          <p:cNvPicPr>
            <a:picLocks noRot="1" noChangeAspect="1" noChangeArrowheads="1"/>
          </p:cNvPicPr>
          <p:nvPr>
            <a:wavAudioFile r:embed="rId2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886200"/>
            <a:ext cx="304800" cy="304800"/>
          </a:xfrm>
          <a:prstGeom prst="rect">
            <a:avLst/>
          </a:prstGeom>
          <a:noFill/>
        </p:spPr>
      </p:pic>
      <p:pic>
        <p:nvPicPr>
          <p:cNvPr id="40975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38400"/>
            <a:ext cx="304800" cy="304800"/>
          </a:xfrm>
          <a:prstGeom prst="rect">
            <a:avLst/>
          </a:prstGeom>
          <a:noFill/>
        </p:spPr>
      </p:pic>
      <p:pic>
        <p:nvPicPr>
          <p:cNvPr id="40976" name="Picture 16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86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8" fill="hold"/>
                                        <p:tgtEl>
                                          <p:spTgt spid="40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97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7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9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716" fill="hold"/>
                                        <p:tgtEl>
                                          <p:spTgt spid="409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97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7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09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09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975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7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09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38" fill="hold"/>
                                        <p:tgtEl>
                                          <p:spTgt spid="409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976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7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143000"/>
          </a:xfrm>
        </p:spPr>
        <p:txBody>
          <a:bodyPr/>
          <a:lstStyle/>
          <a:p>
            <a:r>
              <a:rPr lang="en-US" sz="4000" u="sng"/>
              <a:t>Question 2</a:t>
            </a: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A Foreign key is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55800"/>
            <a:ext cx="4033838" cy="41703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/>
              <a:t>A.A field in a table that contains data that is also contained elsewhere in another table</a:t>
            </a:r>
          </a:p>
          <a:p>
            <a:pPr marL="533400" indent="-533400">
              <a:lnSpc>
                <a:spcPct val="90000"/>
              </a:lnSpc>
            </a:pPr>
            <a:endParaRPr lang="en-US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/>
              <a:t>C. A key that consists of more than one field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35163"/>
            <a:ext cx="4033837" cy="4191000"/>
          </a:xfrm>
        </p:spPr>
        <p:txBody>
          <a:bodyPr/>
          <a:lstStyle/>
          <a:p>
            <a:pPr marL="628650" indent="-628650">
              <a:lnSpc>
                <a:spcPct val="90000"/>
              </a:lnSpc>
              <a:buFontTx/>
              <a:buNone/>
            </a:pPr>
            <a:r>
              <a:rPr lang="en-US"/>
              <a:t>B. A field in a table that has the same name as a key field in another table</a:t>
            </a:r>
          </a:p>
          <a:p>
            <a:pPr marL="628650" indent="-628650">
              <a:lnSpc>
                <a:spcPct val="90000"/>
              </a:lnSpc>
              <a:buFontTx/>
              <a:buNone/>
            </a:pPr>
            <a:r>
              <a:rPr lang="en-US"/>
              <a:t>D. A field in a table that matches a key field in another table</a:t>
            </a:r>
          </a:p>
        </p:txBody>
      </p:sp>
      <p:pic>
        <p:nvPicPr>
          <p:cNvPr id="52236" name="Picture 12">
            <a:hlinkClick r:id="" action="ppaction://media"/>
          </p:cNvPr>
          <p:cNvPicPr>
            <a:picLocks noRot="1" noChangeAspect="1" noChangeArrowheads="1"/>
          </p:cNvPicPr>
          <p:nvPr>
            <a:wavAudioFile r:embed="rId1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886200"/>
            <a:ext cx="304800" cy="304800"/>
          </a:xfrm>
          <a:prstGeom prst="rect">
            <a:avLst/>
          </a:prstGeom>
          <a:noFill/>
        </p:spPr>
      </p:pic>
      <p:pic>
        <p:nvPicPr>
          <p:cNvPr id="52237" name="Picture 13">
            <a:hlinkClick r:id="" action="ppaction://media"/>
          </p:cNvPr>
          <p:cNvPicPr>
            <a:picLocks noRot="1" noChangeAspect="1" noChangeArrowheads="1"/>
          </p:cNvPicPr>
          <p:nvPr>
            <a:wavAudioFile r:embed="rId2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304800" cy="304800"/>
          </a:xfrm>
          <a:prstGeom prst="rect">
            <a:avLst/>
          </a:prstGeom>
          <a:noFill/>
        </p:spPr>
      </p:pic>
      <p:pic>
        <p:nvPicPr>
          <p:cNvPr id="52238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2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438400"/>
            <a:ext cx="304800" cy="304800"/>
          </a:xfrm>
          <a:prstGeom prst="rect">
            <a:avLst/>
          </a:prstGeom>
          <a:noFill/>
        </p:spPr>
      </p:pic>
      <p:pic>
        <p:nvPicPr>
          <p:cNvPr id="52239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2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86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16" fill="hold"/>
                                        <p:tgtEl>
                                          <p:spTgt spid="522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3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522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3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2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522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8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3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38" fill="hold"/>
                                        <p:tgtEl>
                                          <p:spTgt spid="522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239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23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687638"/>
            <a:ext cx="4033838" cy="4170362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lphaUcPeriod"/>
            </a:pPr>
            <a:r>
              <a:rPr lang="en-US"/>
              <a:t>1990’s</a:t>
            </a:r>
          </a:p>
          <a:p>
            <a:pPr marL="533400" indent="-533400">
              <a:buFont typeface="Wingdings" pitchFamily="2" charset="2"/>
              <a:buAutoNum type="alphaUcPeriod"/>
            </a:pPr>
            <a:endParaRPr lang="en-US"/>
          </a:p>
          <a:p>
            <a:pPr marL="533400" indent="-533400">
              <a:buFont typeface="Wingdings" pitchFamily="2" charset="2"/>
              <a:buAutoNum type="alphaUcPeriod"/>
            </a:pPr>
            <a:endParaRPr lang="en-US"/>
          </a:p>
          <a:p>
            <a:pPr marL="533400" indent="-533400">
              <a:buFont typeface="Wingdings" pitchFamily="2" charset="2"/>
              <a:buNone/>
            </a:pPr>
            <a:r>
              <a:rPr lang="en-US"/>
              <a:t>C. 1980’s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667000"/>
            <a:ext cx="3810000" cy="3810000"/>
          </a:xfrm>
        </p:spPr>
        <p:txBody>
          <a:bodyPr/>
          <a:lstStyle/>
          <a:p>
            <a:pPr marL="571500" indent="-571500">
              <a:buFontTx/>
              <a:buNone/>
            </a:pPr>
            <a:r>
              <a:rPr lang="en-US"/>
              <a:t>B. 1970’s</a:t>
            </a:r>
          </a:p>
          <a:p>
            <a:pPr marL="571500" indent="-571500">
              <a:buFontTx/>
              <a:buNone/>
            </a:pPr>
            <a:endParaRPr lang="en-US"/>
          </a:p>
          <a:p>
            <a:pPr marL="571500" indent="-571500">
              <a:buFontTx/>
              <a:buNone/>
            </a:pPr>
            <a:endParaRPr lang="en-US"/>
          </a:p>
          <a:p>
            <a:pPr marL="571500" indent="-571500">
              <a:buFontTx/>
              <a:buNone/>
            </a:pPr>
            <a:r>
              <a:rPr lang="en-US"/>
              <a:t>D.1960’s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/>
          <a:lstStyle/>
          <a:p>
            <a:r>
              <a:rPr lang="en-US" u="sng"/>
              <a:t/>
            </a:r>
            <a:br>
              <a:rPr lang="en-US" u="sng"/>
            </a:br>
            <a:r>
              <a:rPr lang="en-US" u="sng"/>
              <a:t>Question 3</a:t>
            </a:r>
            <a:br>
              <a:rPr lang="en-US" u="sng"/>
            </a:br>
            <a:r>
              <a:rPr lang="en-US"/>
              <a:t>The model for a relational database was proposed in the </a:t>
            </a:r>
          </a:p>
        </p:txBody>
      </p:sp>
      <p:pic>
        <p:nvPicPr>
          <p:cNvPr id="41997" name="Picture 1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19600" y="2438400"/>
            <a:ext cx="304800" cy="304800"/>
          </a:xfrm>
          <a:prstGeom prst="rect">
            <a:avLst/>
          </a:prstGeom>
          <a:noFill/>
        </p:spPr>
      </p:pic>
      <p:pic>
        <p:nvPicPr>
          <p:cNvPr id="41999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2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86200"/>
            <a:ext cx="304800" cy="304800"/>
          </a:xfrm>
          <a:prstGeom prst="rect">
            <a:avLst/>
          </a:prstGeom>
          <a:noFill/>
        </p:spPr>
      </p:pic>
      <p:pic>
        <p:nvPicPr>
          <p:cNvPr id="42000" name="Picture 16">
            <a:hlinkClick r:id="" action="ppaction://media"/>
          </p:cNvPr>
          <p:cNvPicPr>
            <a:picLocks noRot="1" noChangeAspect="1" noChangeArrowheads="1"/>
          </p:cNvPicPr>
          <p:nvPr>
            <a:wavAudioFile r:embed="rId2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304800" cy="304800"/>
          </a:xfrm>
          <a:prstGeom prst="rect">
            <a:avLst/>
          </a:prstGeom>
          <a:noFill/>
        </p:spPr>
      </p:pic>
      <p:pic>
        <p:nvPicPr>
          <p:cNvPr id="42001" name="Picture 17">
            <a:hlinkClick r:id="" action="ppaction://media"/>
          </p:cNvPr>
          <p:cNvPicPr>
            <a:picLocks noRot="1" noChangeAspect="1" noChangeArrowheads="1"/>
          </p:cNvPicPr>
          <p:nvPr>
            <a:wavAudioFile r:embed="rId2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886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9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16" fill="hold"/>
                                        <p:tgtEl>
                                          <p:spTgt spid="419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9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99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9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419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99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99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0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20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000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00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0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38" fill="hold"/>
                                        <p:tgtEl>
                                          <p:spTgt spid="420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001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00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839200" cy="1143000"/>
          </a:xfrm>
        </p:spPr>
        <p:txBody>
          <a:bodyPr/>
          <a:lstStyle/>
          <a:p>
            <a:r>
              <a:rPr lang="en-US" u="sng"/>
              <a:t>Question 4</a:t>
            </a:r>
            <a:br>
              <a:rPr lang="en-US" u="sng"/>
            </a:br>
            <a:r>
              <a:rPr lang="en-US"/>
              <a:t>A foreign key must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55800"/>
            <a:ext cx="4033838" cy="4170363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/>
              <a:t>A. Have either a matching value in the reffering(Primary) table or be Null</a:t>
            </a:r>
          </a:p>
          <a:p>
            <a:pPr marL="533400" indent="-533400">
              <a:buFontTx/>
              <a:buNone/>
            </a:pPr>
            <a:r>
              <a:rPr lang="en-US"/>
              <a:t>C. Not be Null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35163"/>
            <a:ext cx="4033837" cy="4191000"/>
          </a:xfrm>
        </p:spPr>
        <p:txBody>
          <a:bodyPr/>
          <a:lstStyle/>
          <a:p>
            <a:pPr marL="571500" indent="-571500">
              <a:buFontTx/>
              <a:buNone/>
            </a:pPr>
            <a:r>
              <a:rPr lang="en-US"/>
              <a:t>B. Have a matching value in the referring(Primary) table</a:t>
            </a:r>
          </a:p>
          <a:p>
            <a:pPr marL="571500" indent="-571500">
              <a:buFontTx/>
              <a:buNone/>
            </a:pPr>
            <a:r>
              <a:rPr lang="en-US"/>
              <a:t>D. Not contain the same value more than once</a:t>
            </a:r>
          </a:p>
        </p:txBody>
      </p:sp>
      <p:pic>
        <p:nvPicPr>
          <p:cNvPr id="44045" name="Picture 1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4572000"/>
            <a:ext cx="304800" cy="304800"/>
          </a:xfrm>
          <a:prstGeom prst="rect">
            <a:avLst/>
          </a:prstGeom>
          <a:noFill/>
        </p:spPr>
      </p:pic>
      <p:pic>
        <p:nvPicPr>
          <p:cNvPr id="44046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438400"/>
            <a:ext cx="304800" cy="304800"/>
          </a:xfrm>
          <a:prstGeom prst="rect">
            <a:avLst/>
          </a:prstGeom>
          <a:noFill/>
        </p:spPr>
      </p:pic>
      <p:pic>
        <p:nvPicPr>
          <p:cNvPr id="44047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267200"/>
            <a:ext cx="304800" cy="304800"/>
          </a:xfrm>
          <a:prstGeom prst="rect">
            <a:avLst/>
          </a:prstGeom>
          <a:noFill/>
        </p:spPr>
      </p:pic>
      <p:pic>
        <p:nvPicPr>
          <p:cNvPr id="44048" name="Picture 16">
            <a:hlinkClick r:id="" action="ppaction://media"/>
          </p:cNvPr>
          <p:cNvPicPr>
            <a:picLocks noRot="1" noChangeAspect="1" noChangeArrowheads="1"/>
          </p:cNvPicPr>
          <p:nvPr>
            <a:wavAudioFile r:embed="rId2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0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8" fill="hold"/>
                                        <p:tgtEl>
                                          <p:spTgt spid="440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04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04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0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440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04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04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0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40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047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04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716" fill="hold"/>
                                        <p:tgtEl>
                                          <p:spTgt spid="440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048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04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05800" cy="1143000"/>
          </a:xfrm>
        </p:spPr>
        <p:txBody>
          <a:bodyPr/>
          <a:lstStyle/>
          <a:p>
            <a:r>
              <a:rPr lang="en-US" sz="3200" u="sng"/>
              <a:t>Question 5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Normalization 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55800"/>
            <a:ext cx="4033838" cy="41703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A. The process of ensuring that each table has a key</a:t>
            </a:r>
          </a:p>
          <a:p>
            <a:pPr marL="533400" indent="-5334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C.  A process whereby a limit is put on the number of fields a record can contain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35163"/>
            <a:ext cx="4033837" cy="4191000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Tx/>
              <a:buNone/>
            </a:pPr>
            <a:r>
              <a:rPr lang="en-US" sz="2400"/>
              <a:t>B. A process whereby the design of a table(relation) is decomposed into more tables that more precisely fit the relational model</a:t>
            </a:r>
          </a:p>
          <a:p>
            <a:pPr marL="571500" indent="-571500">
              <a:lnSpc>
                <a:spcPct val="90000"/>
              </a:lnSpc>
              <a:buFontTx/>
              <a:buNone/>
            </a:pPr>
            <a:r>
              <a:rPr lang="en-US" sz="2400"/>
              <a:t>D. The process of ensuring that a relational database has at least two tables in it</a:t>
            </a:r>
          </a:p>
        </p:txBody>
      </p:sp>
      <p:pic>
        <p:nvPicPr>
          <p:cNvPr id="43022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4648200"/>
            <a:ext cx="304800" cy="304800"/>
          </a:xfrm>
          <a:prstGeom prst="rect">
            <a:avLst/>
          </a:prstGeom>
          <a:noFill/>
        </p:spPr>
      </p:pic>
      <p:pic>
        <p:nvPicPr>
          <p:cNvPr id="43023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19600" y="4648200"/>
            <a:ext cx="304800" cy="304800"/>
          </a:xfrm>
          <a:prstGeom prst="rect">
            <a:avLst/>
          </a:prstGeom>
          <a:noFill/>
        </p:spPr>
      </p:pic>
      <p:pic>
        <p:nvPicPr>
          <p:cNvPr id="43024" name="Picture 16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304800" cy="304800"/>
          </a:xfrm>
          <a:prstGeom prst="rect">
            <a:avLst/>
          </a:prstGeom>
          <a:noFill/>
        </p:spPr>
      </p:pic>
      <p:pic>
        <p:nvPicPr>
          <p:cNvPr id="43025" name="Picture 17">
            <a:hlinkClick r:id="" action="ppaction://media"/>
          </p:cNvPr>
          <p:cNvPicPr>
            <a:picLocks noRot="1" noChangeAspect="1" noChangeArrowheads="1"/>
          </p:cNvPicPr>
          <p:nvPr>
            <a:wavAudioFile r:embed="rId2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4384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8" fill="hold"/>
                                        <p:tgtEl>
                                          <p:spTgt spid="430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02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430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02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3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30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4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02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716" fill="hold"/>
                                        <p:tgtEl>
                                          <p:spTgt spid="430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25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02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1143000"/>
          </a:xfrm>
        </p:spPr>
        <p:txBody>
          <a:bodyPr/>
          <a:lstStyle/>
          <a:p>
            <a:r>
              <a:rPr lang="en-US" u="sng"/>
              <a:t>Question 6</a:t>
            </a:r>
            <a:r>
              <a:rPr lang="en-US"/>
              <a:t/>
            </a:r>
            <a:br>
              <a:rPr lang="en-US"/>
            </a:br>
            <a:r>
              <a:rPr lang="en-US"/>
              <a:t>Third Normal form is designed to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55800"/>
            <a:ext cx="4033838" cy="41703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2400"/>
              <a:t>Ensure there are no dependencies between keys &amp; foreign keys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C. Ensure that the database contains three tables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35163"/>
            <a:ext cx="4033837" cy="4191000"/>
          </a:xfrm>
        </p:spPr>
        <p:txBody>
          <a:bodyPr/>
          <a:lstStyle/>
          <a:p>
            <a:pPr marL="628650" indent="-628650">
              <a:lnSpc>
                <a:spcPct val="90000"/>
              </a:lnSpc>
              <a:buFontTx/>
              <a:buNone/>
            </a:pPr>
            <a:r>
              <a:rPr lang="en-US" sz="2400"/>
              <a:t>B. Ensure that a table that is in second normal form is decomposed into two or more tables</a:t>
            </a:r>
          </a:p>
          <a:p>
            <a:pPr marL="628650" indent="-628650">
              <a:lnSpc>
                <a:spcPct val="90000"/>
              </a:lnSpc>
              <a:buFontTx/>
              <a:buNone/>
            </a:pPr>
            <a:r>
              <a:rPr lang="en-US" sz="2400"/>
              <a:t>D. Ensure that there are no transitive dependencies between non-key fields</a:t>
            </a:r>
          </a:p>
        </p:txBody>
      </p:sp>
      <p:pic>
        <p:nvPicPr>
          <p:cNvPr id="46091" name="Picture 11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38400"/>
            <a:ext cx="304800" cy="304800"/>
          </a:xfrm>
          <a:prstGeom prst="rect">
            <a:avLst/>
          </a:prstGeom>
          <a:noFill/>
        </p:spPr>
      </p:pic>
      <p:pic>
        <p:nvPicPr>
          <p:cNvPr id="46092" name="Picture 12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438400"/>
            <a:ext cx="304800" cy="304800"/>
          </a:xfrm>
          <a:prstGeom prst="rect">
            <a:avLst/>
          </a:prstGeom>
          <a:noFill/>
        </p:spPr>
      </p:pic>
      <p:pic>
        <p:nvPicPr>
          <p:cNvPr id="46093" name="Picture 1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4191000"/>
            <a:ext cx="304800" cy="304800"/>
          </a:xfrm>
          <a:prstGeom prst="rect">
            <a:avLst/>
          </a:prstGeom>
          <a:noFill/>
        </p:spPr>
      </p:pic>
      <p:pic>
        <p:nvPicPr>
          <p:cNvPr id="46094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2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1148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0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8" fill="hold"/>
                                        <p:tgtEl>
                                          <p:spTgt spid="460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09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9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0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460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09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9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0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60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093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9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6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716" fill="hold"/>
                                        <p:tgtEl>
                                          <p:spTgt spid="460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094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09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1143000"/>
          </a:xfrm>
        </p:spPr>
        <p:txBody>
          <a:bodyPr/>
          <a:lstStyle/>
          <a:p>
            <a:r>
              <a:rPr lang="en-US" sz="3200" u="sng"/>
              <a:t>Question 7</a:t>
            </a:r>
            <a:br>
              <a:rPr lang="en-US" sz="3200" u="sng"/>
            </a:br>
            <a:r>
              <a:rPr lang="en-US" sz="3200"/>
              <a:t>A transitive dependency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55800"/>
            <a:ext cx="3711575" cy="41703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/>
              <a:t>A. Is where field does not always depend upon the key field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/>
              <a:t>C. Is where field A depends upon field B and field B is not a key field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35163"/>
            <a:ext cx="4033837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B. Is where field A depends upon field B and field B is a key field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D. Is allowed in third normal form</a:t>
            </a:r>
          </a:p>
        </p:txBody>
      </p:sp>
      <p:pic>
        <p:nvPicPr>
          <p:cNvPr id="47116" name="Picture 12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304800" cy="304800"/>
          </a:xfrm>
          <a:prstGeom prst="rect">
            <a:avLst/>
          </a:prstGeom>
          <a:noFill/>
        </p:spPr>
      </p:pic>
      <p:pic>
        <p:nvPicPr>
          <p:cNvPr id="47117" name="Picture 13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438400"/>
            <a:ext cx="304800" cy="304800"/>
          </a:xfrm>
          <a:prstGeom prst="rect">
            <a:avLst/>
          </a:prstGeom>
          <a:noFill/>
        </p:spPr>
      </p:pic>
      <p:pic>
        <p:nvPicPr>
          <p:cNvPr id="47118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495800"/>
            <a:ext cx="304800" cy="304800"/>
          </a:xfrm>
          <a:prstGeom prst="rect">
            <a:avLst/>
          </a:prstGeom>
          <a:noFill/>
        </p:spPr>
      </p:pic>
      <p:pic>
        <p:nvPicPr>
          <p:cNvPr id="47119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2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8" fill="hold"/>
                                        <p:tgtEl>
                                          <p:spTgt spid="47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471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7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8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716" fill="hold"/>
                                        <p:tgtEl>
                                          <p:spTgt spid="471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9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1143000"/>
          </a:xfrm>
        </p:spPr>
        <p:txBody>
          <a:bodyPr/>
          <a:lstStyle/>
          <a:p>
            <a:r>
              <a:rPr lang="en-US" sz="3600" u="sng"/>
              <a:t/>
            </a:r>
            <a:br>
              <a:rPr lang="en-US" sz="3600" u="sng"/>
            </a:br>
            <a:r>
              <a:rPr lang="en-US" sz="3600" u="sng"/>
              <a:t/>
            </a:r>
            <a:br>
              <a:rPr lang="en-US" sz="3600" u="sng"/>
            </a:br>
            <a:r>
              <a:rPr lang="en-US" sz="3600" u="sng"/>
              <a:t>Bonus Question</a:t>
            </a:r>
            <a:br>
              <a:rPr lang="en-US" sz="3600" u="sng"/>
            </a:br>
            <a:r>
              <a:rPr lang="en-US" sz="3600"/>
              <a:t>A one to many relationship(of table A to table B) is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87638"/>
            <a:ext cx="3711575" cy="417036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lphaUcPeriod"/>
            </a:pPr>
            <a:r>
              <a:rPr lang="en-US" sz="2400"/>
              <a:t>Where each record in table B can have one or more matching records in table A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C. Where each record in table A can have one or more matching records in table B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438400"/>
            <a:ext cx="4033838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B. Where each record in table A is required to have a match in table 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D. Where each record in table B is required to have a match in table A</a:t>
            </a:r>
          </a:p>
        </p:txBody>
      </p:sp>
      <p:pic>
        <p:nvPicPr>
          <p:cNvPr id="49166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304800" cy="304800"/>
          </a:xfrm>
          <a:prstGeom prst="rect">
            <a:avLst/>
          </a:prstGeom>
          <a:noFill/>
        </p:spPr>
      </p:pic>
      <p:pic>
        <p:nvPicPr>
          <p:cNvPr id="49167" name="Picture 1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438400"/>
            <a:ext cx="304800" cy="304800"/>
          </a:xfrm>
          <a:prstGeom prst="rect">
            <a:avLst/>
          </a:prstGeom>
          <a:noFill/>
        </p:spPr>
      </p:pic>
      <p:pic>
        <p:nvPicPr>
          <p:cNvPr id="49168" name="Picture 16">
            <a:hlinkClick r:id="" action="ppaction://media"/>
          </p:cNvPr>
          <p:cNvPicPr>
            <a:picLocks noRot="1" noChangeAspect="1" noChangeArrowheads="1"/>
          </p:cNvPicPr>
          <p:nvPr>
            <a:wavAudioFile r:embed="rId1" name="CHIMER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191000"/>
            <a:ext cx="304800" cy="304800"/>
          </a:xfrm>
          <a:prstGeom prst="rect">
            <a:avLst/>
          </a:prstGeom>
          <a:noFill/>
        </p:spPr>
      </p:pic>
      <p:pic>
        <p:nvPicPr>
          <p:cNvPr id="49169" name="Picture 17">
            <a:hlinkClick r:id="" action="ppaction://media"/>
          </p:cNvPr>
          <p:cNvPicPr>
            <a:picLocks noRot="1" noChangeAspect="1" noChangeArrowheads="1"/>
          </p:cNvPicPr>
          <p:nvPr>
            <a:wavAudioFile r:embed="rId2" name="j0214098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86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8" fill="hold"/>
                                        <p:tgtEl>
                                          <p:spTgt spid="49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6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16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8" fill="hold"/>
                                        <p:tgtEl>
                                          <p:spTgt spid="491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6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16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38" fill="hold"/>
                                        <p:tgtEl>
                                          <p:spTgt spid="491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68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16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716" fill="hold"/>
                                        <p:tgtEl>
                                          <p:spTgt spid="491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169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16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465</Words>
  <Application>Microsoft PowerPoint</Application>
  <PresentationFormat>On-screen Show (4:3)</PresentationFormat>
  <Paragraphs>64</Paragraphs>
  <Slides>10</Slides>
  <Notes>0</Notes>
  <HiddenSlides>0</HiddenSlides>
  <MMClips>32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Wingdings</vt:lpstr>
      <vt:lpstr>Default Design</vt:lpstr>
      <vt:lpstr>Quiz About Normalization </vt:lpstr>
      <vt:lpstr>Question 1 Second Normal form is designed to   </vt:lpstr>
      <vt:lpstr>Question 2  A Foreign key is</vt:lpstr>
      <vt:lpstr> Question 3 The model for a relational database was proposed in the </vt:lpstr>
      <vt:lpstr>Question 4 A foreign key must</vt:lpstr>
      <vt:lpstr>Question 5  Normalization is</vt:lpstr>
      <vt:lpstr>Question 6 Third Normal form is designed to </vt:lpstr>
      <vt:lpstr>Question 7 A transitive dependency</vt:lpstr>
      <vt:lpstr>  Bonus Question A one to many relationship(of table A to table B) is</vt:lpstr>
      <vt:lpstr>Key</vt:lpstr>
    </vt:vector>
  </TitlesOfParts>
  <Manager/>
  <Company>scsl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About [Your topic] </dc:title>
  <dc:subject/>
  <dc:creator>sr90000562</dc:creator>
  <cp:keywords/>
  <dc:description/>
  <cp:lastModifiedBy>Kvsn_Ramarao</cp:lastModifiedBy>
  <cp:revision>10</cp:revision>
  <cp:lastPrinted>1601-01-01T00:00:00Z</cp:lastPrinted>
  <dcterms:created xsi:type="dcterms:W3CDTF">2004-12-05T06:15:57Z</dcterms:created>
  <dcterms:modified xsi:type="dcterms:W3CDTF">2008-06-02T04:39:26Z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TC010183861033</vt:lpwstr>
  </property>
</Properties>
</file>