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62" r:id="rId4"/>
    <p:sldId id="278" r:id="rId5"/>
    <p:sldId id="261" r:id="rId6"/>
    <p:sldId id="264" r:id="rId7"/>
    <p:sldId id="265" r:id="rId8"/>
    <p:sldId id="266" r:id="rId9"/>
    <p:sldId id="267" r:id="rId10"/>
    <p:sldId id="268" r:id="rId11"/>
    <p:sldId id="280" r:id="rId12"/>
    <p:sldId id="269" r:id="rId13"/>
    <p:sldId id="270" r:id="rId14"/>
    <p:sldId id="279"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08"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FD557-77AF-45AB-85A7-D65D94D10312}"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09807443-61B5-4473-B5BA-D87F5E12FBF8}">
      <dgm:prSet custT="1"/>
      <dgm:spPr/>
      <dgm:t>
        <a:bodyPr/>
        <a:lstStyle/>
        <a:p>
          <a:pPr rtl="0"/>
          <a:r>
            <a:rPr lang="en-US" sz="2000" b="1" baseline="0" dirty="0" smtClean="0"/>
            <a:t>Test Plan:</a:t>
          </a:r>
          <a:endParaRPr lang="en-US" sz="2000" dirty="0"/>
        </a:p>
      </dgm:t>
    </dgm:pt>
    <dgm:pt modelId="{C7FC6E21-F2CB-4046-A166-B91B69BBB5D5}" type="parTrans" cxnId="{7813EE34-1FC4-4443-87B5-682B20A15BBD}">
      <dgm:prSet/>
      <dgm:spPr/>
      <dgm:t>
        <a:bodyPr/>
        <a:lstStyle/>
        <a:p>
          <a:endParaRPr lang="en-US" sz="3200"/>
        </a:p>
      </dgm:t>
    </dgm:pt>
    <dgm:pt modelId="{258FA420-1B24-47F6-9C28-63E916092D16}" type="sibTrans" cxnId="{7813EE34-1FC4-4443-87B5-682B20A15BBD}">
      <dgm:prSet/>
      <dgm:spPr/>
      <dgm:t>
        <a:bodyPr/>
        <a:lstStyle/>
        <a:p>
          <a:endParaRPr lang="en-US" sz="3200"/>
        </a:p>
      </dgm:t>
    </dgm:pt>
    <dgm:pt modelId="{84BDC704-2E2F-44FC-84DF-F7DFC60CB245}">
      <dgm:prSet custT="1"/>
      <dgm:spPr/>
      <dgm:t>
        <a:bodyPr/>
        <a:lstStyle/>
        <a:p>
          <a:pPr rtl="0"/>
          <a:r>
            <a:rPr lang="en-US" sz="2000" b="1" baseline="0" dirty="0" smtClean="0"/>
            <a:t>Master Test Plan:</a:t>
          </a:r>
          <a:endParaRPr lang="en-US" sz="2000" dirty="0"/>
        </a:p>
      </dgm:t>
    </dgm:pt>
    <dgm:pt modelId="{09AF7818-74F5-46CE-BC64-7F96A9B6F863}" type="parTrans" cxnId="{7BB894A1-0496-41ED-9C0C-4A69AA09A7B3}">
      <dgm:prSet/>
      <dgm:spPr/>
      <dgm:t>
        <a:bodyPr/>
        <a:lstStyle/>
        <a:p>
          <a:endParaRPr lang="en-US" sz="3200"/>
        </a:p>
      </dgm:t>
    </dgm:pt>
    <dgm:pt modelId="{E830A206-BEB2-4B0A-8125-54A6CF74AA83}" type="sibTrans" cxnId="{7BB894A1-0496-41ED-9C0C-4A69AA09A7B3}">
      <dgm:prSet/>
      <dgm:spPr/>
      <dgm:t>
        <a:bodyPr/>
        <a:lstStyle/>
        <a:p>
          <a:endParaRPr lang="en-US" sz="3200"/>
        </a:p>
      </dgm:t>
    </dgm:pt>
    <dgm:pt modelId="{A7FE10DC-4096-4E98-BC28-D32F89446B44}">
      <dgm:prSet custT="1"/>
      <dgm:spPr/>
      <dgm:t>
        <a:bodyPr/>
        <a:lstStyle/>
        <a:p>
          <a:pPr rtl="0"/>
          <a:r>
            <a:rPr lang="en-US" sz="2000" b="1" baseline="0" dirty="0" smtClean="0"/>
            <a:t>Test Planning:</a:t>
          </a:r>
          <a:endParaRPr lang="en-US" sz="2000" dirty="0"/>
        </a:p>
      </dgm:t>
    </dgm:pt>
    <dgm:pt modelId="{DA2AA3A0-0B56-4D29-8E95-1D795DC2AE0A}" type="parTrans" cxnId="{401C9EC2-1A1D-44C1-8FF0-FDECB1945806}">
      <dgm:prSet/>
      <dgm:spPr/>
      <dgm:t>
        <a:bodyPr/>
        <a:lstStyle/>
        <a:p>
          <a:endParaRPr lang="en-US" sz="3200"/>
        </a:p>
      </dgm:t>
    </dgm:pt>
    <dgm:pt modelId="{30523DB2-E7ED-47A6-B4E1-68B31BB4DA71}" type="sibTrans" cxnId="{401C9EC2-1A1D-44C1-8FF0-FDECB1945806}">
      <dgm:prSet/>
      <dgm:spPr/>
      <dgm:t>
        <a:bodyPr/>
        <a:lstStyle/>
        <a:p>
          <a:endParaRPr lang="en-US" sz="3200"/>
        </a:p>
      </dgm:t>
    </dgm:pt>
    <dgm:pt modelId="{5FF117AF-D7C1-4E48-A12F-8DEDD5B73F14}">
      <dgm:prSet custT="1"/>
      <dgm:spPr/>
      <dgm:t>
        <a:bodyPr/>
        <a:lstStyle/>
        <a:p>
          <a:pPr rtl="0"/>
          <a:r>
            <a:rPr lang="en-US" sz="1600" b="0" baseline="0" dirty="0" smtClean="0"/>
            <a:t>Test planning is a continuous activity and is performed in all life cycle processes and activities.</a:t>
          </a:r>
          <a:endParaRPr lang="en-US" sz="1600" dirty="0"/>
        </a:p>
      </dgm:t>
    </dgm:pt>
    <dgm:pt modelId="{3E232872-477D-40F5-A2CB-844817A62185}" type="parTrans" cxnId="{0F682752-1E71-4C58-9BB9-9BA23294556B}">
      <dgm:prSet/>
      <dgm:spPr/>
      <dgm:t>
        <a:bodyPr/>
        <a:lstStyle/>
        <a:p>
          <a:endParaRPr lang="en-US" sz="3200"/>
        </a:p>
      </dgm:t>
    </dgm:pt>
    <dgm:pt modelId="{F42BFA27-5EF3-4969-8785-0A5C5AA37C08}" type="sibTrans" cxnId="{0F682752-1E71-4C58-9BB9-9BA23294556B}">
      <dgm:prSet/>
      <dgm:spPr/>
      <dgm:t>
        <a:bodyPr/>
        <a:lstStyle/>
        <a:p>
          <a:endParaRPr lang="en-US" sz="3200"/>
        </a:p>
      </dgm:t>
    </dgm:pt>
    <dgm:pt modelId="{F8B6D882-644B-4EA4-A7B6-6027BB20CDD4}">
      <dgm:prSet custT="1"/>
      <dgm:spPr/>
      <dgm:t>
        <a:bodyPr/>
        <a:lstStyle/>
        <a:p>
          <a:pPr rtl="0"/>
          <a:r>
            <a:rPr lang="en-US" sz="1600" b="0" baseline="0" dirty="0" smtClean="0"/>
            <a:t>Planning may be documented in a master test plan and in separate test plans for test levels such as system testing and acceptance testing.</a:t>
          </a:r>
          <a:endParaRPr lang="en-US" sz="1600" dirty="0"/>
        </a:p>
      </dgm:t>
    </dgm:pt>
    <dgm:pt modelId="{A3268375-9019-4B51-A150-9F8C05521F45}" type="parTrans" cxnId="{9CBEFC28-C072-4516-8BA8-190784B2E292}">
      <dgm:prSet/>
      <dgm:spPr/>
      <dgm:t>
        <a:bodyPr/>
        <a:lstStyle/>
        <a:p>
          <a:endParaRPr lang="en-US" sz="3200"/>
        </a:p>
      </dgm:t>
    </dgm:pt>
    <dgm:pt modelId="{E1AD020C-AC01-430F-88AE-808FD835277B}" type="sibTrans" cxnId="{9CBEFC28-C072-4516-8BA8-190784B2E292}">
      <dgm:prSet/>
      <dgm:spPr/>
      <dgm:t>
        <a:bodyPr/>
        <a:lstStyle/>
        <a:p>
          <a:endParaRPr lang="en-US" sz="3200"/>
        </a:p>
      </dgm:t>
    </dgm:pt>
    <dgm:pt modelId="{920F6CD3-C8F0-4C07-AA36-D252D51CA21E}">
      <dgm:prSet custT="1"/>
      <dgm:spPr/>
      <dgm:t>
        <a:bodyPr/>
        <a:lstStyle/>
        <a:p>
          <a:pPr rtl="0"/>
          <a:r>
            <a:rPr lang="en-US" sz="1600" b="0" baseline="0" dirty="0" smtClean="0"/>
            <a:t>Planning is influenced by the test policy of the organization, the scope of testing, objectives, risks, constraints, criticality, testability and the availability of resources.</a:t>
          </a:r>
          <a:endParaRPr lang="en-US" sz="1600" dirty="0"/>
        </a:p>
      </dgm:t>
    </dgm:pt>
    <dgm:pt modelId="{7C910FE8-5831-4AA5-8722-9BA2D11F1397}" type="parTrans" cxnId="{6DE3D7B9-9EF2-46F2-A74B-E2631FBC9BEC}">
      <dgm:prSet/>
      <dgm:spPr/>
      <dgm:t>
        <a:bodyPr/>
        <a:lstStyle/>
        <a:p>
          <a:endParaRPr lang="en-US" sz="3200"/>
        </a:p>
      </dgm:t>
    </dgm:pt>
    <dgm:pt modelId="{31EC9092-F015-4338-97EF-26EEA212A52B}" type="sibTrans" cxnId="{6DE3D7B9-9EF2-46F2-A74B-E2631FBC9BEC}">
      <dgm:prSet/>
      <dgm:spPr/>
      <dgm:t>
        <a:bodyPr/>
        <a:lstStyle/>
        <a:p>
          <a:endParaRPr lang="en-US" sz="3200"/>
        </a:p>
      </dgm:t>
    </dgm:pt>
    <dgm:pt modelId="{5E7C39F1-FA7B-4990-9337-5070B7AFBB82}">
      <dgm:prSet custT="1"/>
      <dgm:spPr/>
      <dgm:t>
        <a:bodyPr/>
        <a:lstStyle/>
        <a:p>
          <a:pPr rtl="0"/>
          <a:r>
            <a:rPr lang="en-US" sz="1600" b="0" baseline="0" dirty="0" smtClean="0"/>
            <a:t>A document describing the scope, approach, resources and schedule of intended test activities. It identifies amongst others test items, the features to be tested, the testing tasks, who will do each task, degree of tester independence, the test environment, the test design techniques and entry and exit criteria to be used, and the rationale for their choice, and any risks requiring contingency planning. It is a record of the test planning process. [After IEEE 829]</a:t>
          </a:r>
          <a:endParaRPr lang="en-US" sz="1600" dirty="0"/>
        </a:p>
      </dgm:t>
    </dgm:pt>
    <dgm:pt modelId="{3FB05D0E-73C7-4A57-A93E-9CA046881D37}" type="parTrans" cxnId="{1EBF7BF4-05C9-46AA-B74D-B8A8AAB305A2}">
      <dgm:prSet/>
      <dgm:spPr/>
      <dgm:t>
        <a:bodyPr/>
        <a:lstStyle/>
        <a:p>
          <a:endParaRPr lang="en-US"/>
        </a:p>
      </dgm:t>
    </dgm:pt>
    <dgm:pt modelId="{1F95F485-F6AD-4F14-BCD3-8C2CAE4DAE2C}" type="sibTrans" cxnId="{1EBF7BF4-05C9-46AA-B74D-B8A8AAB305A2}">
      <dgm:prSet/>
      <dgm:spPr/>
      <dgm:t>
        <a:bodyPr/>
        <a:lstStyle/>
        <a:p>
          <a:endParaRPr lang="en-US"/>
        </a:p>
      </dgm:t>
    </dgm:pt>
    <dgm:pt modelId="{5FD4D473-3247-43E3-96DD-DAB4473CD217}">
      <dgm:prSet custT="1"/>
      <dgm:spPr/>
      <dgm:t>
        <a:bodyPr/>
        <a:lstStyle/>
        <a:p>
          <a:pPr rtl="0"/>
          <a:r>
            <a:rPr lang="en-US" sz="1600" b="0" baseline="0" dirty="0" smtClean="0"/>
            <a:t>A test plan that typically addresses multiple test levels.</a:t>
          </a:r>
          <a:endParaRPr lang="en-US" sz="1600" dirty="0"/>
        </a:p>
      </dgm:t>
    </dgm:pt>
    <dgm:pt modelId="{1D4B2DC2-6C4C-4982-89CE-EF4AE645F43A}" type="parTrans" cxnId="{D74EA2A1-053F-4233-8806-4BAA6554343E}">
      <dgm:prSet/>
      <dgm:spPr/>
      <dgm:t>
        <a:bodyPr/>
        <a:lstStyle/>
        <a:p>
          <a:endParaRPr lang="en-US"/>
        </a:p>
      </dgm:t>
    </dgm:pt>
    <dgm:pt modelId="{3330D913-246F-441A-97F5-995916E0C5E0}" type="sibTrans" cxnId="{D74EA2A1-053F-4233-8806-4BAA6554343E}">
      <dgm:prSet/>
      <dgm:spPr/>
      <dgm:t>
        <a:bodyPr/>
        <a:lstStyle/>
        <a:p>
          <a:endParaRPr lang="en-US"/>
        </a:p>
      </dgm:t>
    </dgm:pt>
    <dgm:pt modelId="{62D2A04B-A9D1-4605-AB47-69E4E7C14EAA}">
      <dgm:prSet custT="1"/>
      <dgm:spPr/>
      <dgm:t>
        <a:bodyPr/>
        <a:lstStyle/>
        <a:p>
          <a:pPr rtl="0"/>
          <a:r>
            <a:rPr lang="en-US" sz="1600" b="0" baseline="0" dirty="0" smtClean="0"/>
            <a:t>The activity of establishing or updating a test plan.</a:t>
          </a:r>
          <a:endParaRPr lang="en-US" sz="1600" dirty="0"/>
        </a:p>
      </dgm:t>
    </dgm:pt>
    <dgm:pt modelId="{F4D5183D-CA72-49CA-871B-1CED3FD6B7D5}" type="parTrans" cxnId="{2D722340-A032-45E7-8F3E-0C2C713CFE67}">
      <dgm:prSet/>
      <dgm:spPr/>
      <dgm:t>
        <a:bodyPr/>
        <a:lstStyle/>
        <a:p>
          <a:endParaRPr lang="en-US"/>
        </a:p>
      </dgm:t>
    </dgm:pt>
    <dgm:pt modelId="{7A84ADB2-FCDB-4403-96DC-16F829EA50CE}" type="sibTrans" cxnId="{2D722340-A032-45E7-8F3E-0C2C713CFE67}">
      <dgm:prSet/>
      <dgm:spPr/>
      <dgm:t>
        <a:bodyPr/>
        <a:lstStyle/>
        <a:p>
          <a:endParaRPr lang="en-US"/>
        </a:p>
      </dgm:t>
    </dgm:pt>
    <dgm:pt modelId="{20F22E3F-D6B5-4A27-A5B8-30C62C326E25}" type="pres">
      <dgm:prSet presAssocID="{3A1FD557-77AF-45AB-85A7-D65D94D10312}" presName="linear" presStyleCnt="0">
        <dgm:presLayoutVars>
          <dgm:animLvl val="lvl"/>
          <dgm:resizeHandles val="exact"/>
        </dgm:presLayoutVars>
      </dgm:prSet>
      <dgm:spPr/>
      <dgm:t>
        <a:bodyPr/>
        <a:lstStyle/>
        <a:p>
          <a:endParaRPr lang="en-US"/>
        </a:p>
      </dgm:t>
    </dgm:pt>
    <dgm:pt modelId="{C1EDABFC-BCFB-4B47-8451-28A0BD70F062}" type="pres">
      <dgm:prSet presAssocID="{09807443-61B5-4473-B5BA-D87F5E12FBF8}" presName="parentText" presStyleLbl="node1" presStyleIdx="0" presStyleCnt="3">
        <dgm:presLayoutVars>
          <dgm:chMax val="0"/>
          <dgm:bulletEnabled val="1"/>
        </dgm:presLayoutVars>
      </dgm:prSet>
      <dgm:spPr/>
      <dgm:t>
        <a:bodyPr/>
        <a:lstStyle/>
        <a:p>
          <a:endParaRPr lang="en-US"/>
        </a:p>
      </dgm:t>
    </dgm:pt>
    <dgm:pt modelId="{ADBCAEEF-88D3-40AA-8A7D-8CFDBDB13667}" type="pres">
      <dgm:prSet presAssocID="{09807443-61B5-4473-B5BA-D87F5E12FBF8}" presName="childText" presStyleLbl="revTx" presStyleIdx="0" presStyleCnt="3">
        <dgm:presLayoutVars>
          <dgm:bulletEnabled val="1"/>
        </dgm:presLayoutVars>
      </dgm:prSet>
      <dgm:spPr/>
      <dgm:t>
        <a:bodyPr/>
        <a:lstStyle/>
        <a:p>
          <a:endParaRPr lang="en-US"/>
        </a:p>
      </dgm:t>
    </dgm:pt>
    <dgm:pt modelId="{A4D582D9-AAEB-484B-B1BC-536EADA9E1EA}" type="pres">
      <dgm:prSet presAssocID="{84BDC704-2E2F-44FC-84DF-F7DFC60CB245}" presName="parentText" presStyleLbl="node1" presStyleIdx="1" presStyleCnt="3">
        <dgm:presLayoutVars>
          <dgm:chMax val="0"/>
          <dgm:bulletEnabled val="1"/>
        </dgm:presLayoutVars>
      </dgm:prSet>
      <dgm:spPr/>
      <dgm:t>
        <a:bodyPr/>
        <a:lstStyle/>
        <a:p>
          <a:endParaRPr lang="en-US"/>
        </a:p>
      </dgm:t>
    </dgm:pt>
    <dgm:pt modelId="{05A62DB0-C969-4CAD-8AB7-0404491F476D}" type="pres">
      <dgm:prSet presAssocID="{84BDC704-2E2F-44FC-84DF-F7DFC60CB245}" presName="childText" presStyleLbl="revTx" presStyleIdx="1" presStyleCnt="3">
        <dgm:presLayoutVars>
          <dgm:bulletEnabled val="1"/>
        </dgm:presLayoutVars>
      </dgm:prSet>
      <dgm:spPr/>
      <dgm:t>
        <a:bodyPr/>
        <a:lstStyle/>
        <a:p>
          <a:endParaRPr lang="en-US"/>
        </a:p>
      </dgm:t>
    </dgm:pt>
    <dgm:pt modelId="{0FC7957E-C463-4422-ADB4-C3E9E79BA5C2}" type="pres">
      <dgm:prSet presAssocID="{A7FE10DC-4096-4E98-BC28-D32F89446B44}" presName="parentText" presStyleLbl="node1" presStyleIdx="2" presStyleCnt="3">
        <dgm:presLayoutVars>
          <dgm:chMax val="0"/>
          <dgm:bulletEnabled val="1"/>
        </dgm:presLayoutVars>
      </dgm:prSet>
      <dgm:spPr/>
      <dgm:t>
        <a:bodyPr/>
        <a:lstStyle/>
        <a:p>
          <a:endParaRPr lang="en-US"/>
        </a:p>
      </dgm:t>
    </dgm:pt>
    <dgm:pt modelId="{B72A313E-ECAF-405C-BE41-CB7E8FB258E2}" type="pres">
      <dgm:prSet presAssocID="{A7FE10DC-4096-4E98-BC28-D32F89446B44}" presName="childText" presStyleLbl="revTx" presStyleIdx="2" presStyleCnt="3">
        <dgm:presLayoutVars>
          <dgm:bulletEnabled val="1"/>
        </dgm:presLayoutVars>
      </dgm:prSet>
      <dgm:spPr/>
      <dgm:t>
        <a:bodyPr/>
        <a:lstStyle/>
        <a:p>
          <a:endParaRPr lang="en-US"/>
        </a:p>
      </dgm:t>
    </dgm:pt>
  </dgm:ptLst>
  <dgm:cxnLst>
    <dgm:cxn modelId="{0F682752-1E71-4C58-9BB9-9BA23294556B}" srcId="{A7FE10DC-4096-4E98-BC28-D32F89446B44}" destId="{5FF117AF-D7C1-4E48-A12F-8DEDD5B73F14}" srcOrd="1" destOrd="0" parTransId="{3E232872-477D-40F5-A2CB-844817A62185}" sibTransId="{F42BFA27-5EF3-4969-8785-0A5C5AA37C08}"/>
    <dgm:cxn modelId="{6DE3D7B9-9EF2-46F2-A74B-E2631FBC9BEC}" srcId="{A7FE10DC-4096-4E98-BC28-D32F89446B44}" destId="{920F6CD3-C8F0-4C07-AA36-D252D51CA21E}" srcOrd="3" destOrd="0" parTransId="{7C910FE8-5831-4AA5-8722-9BA2D11F1397}" sibTransId="{31EC9092-F015-4338-97EF-26EEA212A52B}"/>
    <dgm:cxn modelId="{588FFEFC-3A78-4047-ACA4-81B9A9DF7F0F}" type="presOf" srcId="{920F6CD3-C8F0-4C07-AA36-D252D51CA21E}" destId="{B72A313E-ECAF-405C-BE41-CB7E8FB258E2}" srcOrd="0" destOrd="3" presId="urn:microsoft.com/office/officeart/2005/8/layout/vList2"/>
    <dgm:cxn modelId="{E3FABB0E-2B75-4FC5-AE1F-C9D4D1E02015}" type="presOf" srcId="{5FF117AF-D7C1-4E48-A12F-8DEDD5B73F14}" destId="{B72A313E-ECAF-405C-BE41-CB7E8FB258E2}" srcOrd="0" destOrd="1" presId="urn:microsoft.com/office/officeart/2005/8/layout/vList2"/>
    <dgm:cxn modelId="{92C10899-D913-4C0F-B597-3562684D5B5A}" type="presOf" srcId="{09807443-61B5-4473-B5BA-D87F5E12FBF8}" destId="{C1EDABFC-BCFB-4B47-8451-28A0BD70F062}" srcOrd="0" destOrd="0" presId="urn:microsoft.com/office/officeart/2005/8/layout/vList2"/>
    <dgm:cxn modelId="{67B6F84D-4739-4F9C-9ECD-CEC5E0184286}" type="presOf" srcId="{5FD4D473-3247-43E3-96DD-DAB4473CD217}" destId="{05A62DB0-C969-4CAD-8AB7-0404491F476D}" srcOrd="0" destOrd="0" presId="urn:microsoft.com/office/officeart/2005/8/layout/vList2"/>
    <dgm:cxn modelId="{F7441A77-0DF9-4780-99D8-89281592DC3A}" type="presOf" srcId="{F8B6D882-644B-4EA4-A7B6-6027BB20CDD4}" destId="{B72A313E-ECAF-405C-BE41-CB7E8FB258E2}" srcOrd="0" destOrd="2" presId="urn:microsoft.com/office/officeart/2005/8/layout/vList2"/>
    <dgm:cxn modelId="{7813EE34-1FC4-4443-87B5-682B20A15BBD}" srcId="{3A1FD557-77AF-45AB-85A7-D65D94D10312}" destId="{09807443-61B5-4473-B5BA-D87F5E12FBF8}" srcOrd="0" destOrd="0" parTransId="{C7FC6E21-F2CB-4046-A166-B91B69BBB5D5}" sibTransId="{258FA420-1B24-47F6-9C28-63E916092D16}"/>
    <dgm:cxn modelId="{1EBF7BF4-05C9-46AA-B74D-B8A8AAB305A2}" srcId="{09807443-61B5-4473-B5BA-D87F5E12FBF8}" destId="{5E7C39F1-FA7B-4990-9337-5070B7AFBB82}" srcOrd="0" destOrd="0" parTransId="{3FB05D0E-73C7-4A57-A93E-9CA046881D37}" sibTransId="{1F95F485-F6AD-4F14-BCD3-8C2CAE4DAE2C}"/>
    <dgm:cxn modelId="{401C9EC2-1A1D-44C1-8FF0-FDECB1945806}" srcId="{3A1FD557-77AF-45AB-85A7-D65D94D10312}" destId="{A7FE10DC-4096-4E98-BC28-D32F89446B44}" srcOrd="2" destOrd="0" parTransId="{DA2AA3A0-0B56-4D29-8E95-1D795DC2AE0A}" sibTransId="{30523DB2-E7ED-47A6-B4E1-68B31BB4DA71}"/>
    <dgm:cxn modelId="{3E3D7033-8079-4E99-B316-CA2288780877}" type="presOf" srcId="{A7FE10DC-4096-4E98-BC28-D32F89446B44}" destId="{0FC7957E-C463-4422-ADB4-C3E9E79BA5C2}" srcOrd="0" destOrd="0" presId="urn:microsoft.com/office/officeart/2005/8/layout/vList2"/>
    <dgm:cxn modelId="{5C4300FF-CA2F-4A0D-B883-5FBAEE40399D}" type="presOf" srcId="{3A1FD557-77AF-45AB-85A7-D65D94D10312}" destId="{20F22E3F-D6B5-4A27-A5B8-30C62C326E25}" srcOrd="0" destOrd="0" presId="urn:microsoft.com/office/officeart/2005/8/layout/vList2"/>
    <dgm:cxn modelId="{D74EA2A1-053F-4233-8806-4BAA6554343E}" srcId="{84BDC704-2E2F-44FC-84DF-F7DFC60CB245}" destId="{5FD4D473-3247-43E3-96DD-DAB4473CD217}" srcOrd="0" destOrd="0" parTransId="{1D4B2DC2-6C4C-4982-89CE-EF4AE645F43A}" sibTransId="{3330D913-246F-441A-97F5-995916E0C5E0}"/>
    <dgm:cxn modelId="{0A9426E0-5DEF-472A-B9F0-4BA7FF2B33EB}" type="presOf" srcId="{62D2A04B-A9D1-4605-AB47-69E4E7C14EAA}" destId="{B72A313E-ECAF-405C-BE41-CB7E8FB258E2}" srcOrd="0" destOrd="0" presId="urn:microsoft.com/office/officeart/2005/8/layout/vList2"/>
    <dgm:cxn modelId="{1D0950C7-11B6-4E48-A00B-80CB8081AFEC}" type="presOf" srcId="{84BDC704-2E2F-44FC-84DF-F7DFC60CB245}" destId="{A4D582D9-AAEB-484B-B1BC-536EADA9E1EA}" srcOrd="0" destOrd="0" presId="urn:microsoft.com/office/officeart/2005/8/layout/vList2"/>
    <dgm:cxn modelId="{2D722340-A032-45E7-8F3E-0C2C713CFE67}" srcId="{A7FE10DC-4096-4E98-BC28-D32F89446B44}" destId="{62D2A04B-A9D1-4605-AB47-69E4E7C14EAA}" srcOrd="0" destOrd="0" parTransId="{F4D5183D-CA72-49CA-871B-1CED3FD6B7D5}" sibTransId="{7A84ADB2-FCDB-4403-96DC-16F829EA50CE}"/>
    <dgm:cxn modelId="{9CBEFC28-C072-4516-8BA8-190784B2E292}" srcId="{A7FE10DC-4096-4E98-BC28-D32F89446B44}" destId="{F8B6D882-644B-4EA4-A7B6-6027BB20CDD4}" srcOrd="2" destOrd="0" parTransId="{A3268375-9019-4B51-A150-9F8C05521F45}" sibTransId="{E1AD020C-AC01-430F-88AE-808FD835277B}"/>
    <dgm:cxn modelId="{9705F2E7-CEC3-417D-BA75-5B32CE522AA1}" type="presOf" srcId="{5E7C39F1-FA7B-4990-9337-5070B7AFBB82}" destId="{ADBCAEEF-88D3-40AA-8A7D-8CFDBDB13667}" srcOrd="0" destOrd="0" presId="urn:microsoft.com/office/officeart/2005/8/layout/vList2"/>
    <dgm:cxn modelId="{7BB894A1-0496-41ED-9C0C-4A69AA09A7B3}" srcId="{3A1FD557-77AF-45AB-85A7-D65D94D10312}" destId="{84BDC704-2E2F-44FC-84DF-F7DFC60CB245}" srcOrd="1" destOrd="0" parTransId="{09AF7818-74F5-46CE-BC64-7F96A9B6F863}" sibTransId="{E830A206-BEB2-4B0A-8125-54A6CF74AA83}"/>
    <dgm:cxn modelId="{A9878283-1DC9-4984-88D4-9802BA6655EA}" type="presParOf" srcId="{20F22E3F-D6B5-4A27-A5B8-30C62C326E25}" destId="{C1EDABFC-BCFB-4B47-8451-28A0BD70F062}" srcOrd="0" destOrd="0" presId="urn:microsoft.com/office/officeart/2005/8/layout/vList2"/>
    <dgm:cxn modelId="{73DA1BF7-DB7D-411B-9F5E-686DD380E63F}" type="presParOf" srcId="{20F22E3F-D6B5-4A27-A5B8-30C62C326E25}" destId="{ADBCAEEF-88D3-40AA-8A7D-8CFDBDB13667}" srcOrd="1" destOrd="0" presId="urn:microsoft.com/office/officeart/2005/8/layout/vList2"/>
    <dgm:cxn modelId="{4B8C23D4-9EF7-45D5-AD26-2322A82390A3}" type="presParOf" srcId="{20F22E3F-D6B5-4A27-A5B8-30C62C326E25}" destId="{A4D582D9-AAEB-484B-B1BC-536EADA9E1EA}" srcOrd="2" destOrd="0" presId="urn:microsoft.com/office/officeart/2005/8/layout/vList2"/>
    <dgm:cxn modelId="{10496E53-4458-48A5-A016-F0BE2698DB82}" type="presParOf" srcId="{20F22E3F-D6B5-4A27-A5B8-30C62C326E25}" destId="{05A62DB0-C969-4CAD-8AB7-0404491F476D}" srcOrd="3" destOrd="0" presId="urn:microsoft.com/office/officeart/2005/8/layout/vList2"/>
    <dgm:cxn modelId="{84079B65-0A0F-425C-85D4-0D966BFEA9A4}" type="presParOf" srcId="{20F22E3F-D6B5-4A27-A5B8-30C62C326E25}" destId="{0FC7957E-C463-4422-ADB4-C3E9E79BA5C2}" srcOrd="4" destOrd="0" presId="urn:microsoft.com/office/officeart/2005/8/layout/vList2"/>
    <dgm:cxn modelId="{C1E821D2-E4E2-482C-9171-F1C937E37E12}" type="presParOf" srcId="{20F22E3F-D6B5-4A27-A5B8-30C62C326E25}" destId="{B72A313E-ECAF-405C-BE41-CB7E8FB258E2}" srcOrd="5" destOrd="0" presId="urn:microsoft.com/office/officeart/2005/8/layout/vList2"/>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707A2-D254-4148-947F-37760A76DB1B}" type="doc">
      <dgm:prSet loTypeId="urn:microsoft.com/office/officeart/2005/8/layout/vList2" loCatId="list" qsTypeId="urn:microsoft.com/office/officeart/2005/8/quickstyle/simple5" qsCatId="simple" csTypeId="urn:microsoft.com/office/officeart/2005/8/colors/colorful4" csCatId="colorful" phldr="1"/>
      <dgm:spPr/>
      <dgm:t>
        <a:bodyPr/>
        <a:lstStyle/>
        <a:p>
          <a:endParaRPr lang="en-US"/>
        </a:p>
      </dgm:t>
    </dgm:pt>
    <dgm:pt modelId="{E8F0ECB8-F460-493B-A389-8B1962DF0AF9}">
      <dgm:prSet custT="1"/>
      <dgm:spPr/>
      <dgm:t>
        <a:bodyPr/>
        <a:lstStyle/>
        <a:p>
          <a:pPr rtl="0"/>
          <a:r>
            <a:rPr lang="en-US" sz="1800" b="0" baseline="0" dirty="0" smtClean="0"/>
            <a:t>Test reporting is concerned with summarizing information about the testing endeavor, including..</a:t>
          </a:r>
          <a:endParaRPr lang="en-US" sz="1800" b="0" baseline="0" dirty="0"/>
        </a:p>
      </dgm:t>
    </dgm:pt>
    <dgm:pt modelId="{8CA3A373-858F-427F-9EFA-7881FEE4476F}" type="parTrans" cxnId="{647F0874-61E4-461D-854F-9781FB9119AE}">
      <dgm:prSet/>
      <dgm:spPr/>
      <dgm:t>
        <a:bodyPr/>
        <a:lstStyle/>
        <a:p>
          <a:endParaRPr lang="en-US" sz="2800"/>
        </a:p>
      </dgm:t>
    </dgm:pt>
    <dgm:pt modelId="{BA1EAE04-AFF4-4448-B2D8-91A79AEBBC02}" type="sibTrans" cxnId="{647F0874-61E4-461D-854F-9781FB9119AE}">
      <dgm:prSet/>
      <dgm:spPr/>
      <dgm:t>
        <a:bodyPr/>
        <a:lstStyle/>
        <a:p>
          <a:endParaRPr lang="en-US" sz="2800"/>
        </a:p>
      </dgm:t>
    </dgm:pt>
    <dgm:pt modelId="{37019CA1-615E-4986-AB35-571E07E39C0E}">
      <dgm:prSet custT="1"/>
      <dgm:spPr/>
      <dgm:t>
        <a:bodyPr/>
        <a:lstStyle/>
        <a:p>
          <a:pPr rtl="0">
            <a:spcAft>
              <a:spcPts val="600"/>
            </a:spcAft>
          </a:pPr>
          <a:r>
            <a:rPr lang="en-US" sz="1800" b="0" baseline="0" dirty="0" smtClean="0"/>
            <a:t>What happened during a period of testing, such as dates when exit criteria were met.</a:t>
          </a:r>
          <a:endParaRPr lang="en-US" sz="1800" b="0" baseline="0" dirty="0"/>
        </a:p>
      </dgm:t>
    </dgm:pt>
    <dgm:pt modelId="{B7BC93D4-B15F-40C7-BA1E-73DEE0F010E7}" type="parTrans" cxnId="{DB1ACA37-323B-41BB-8314-932ED89C42B8}">
      <dgm:prSet/>
      <dgm:spPr/>
      <dgm:t>
        <a:bodyPr/>
        <a:lstStyle/>
        <a:p>
          <a:endParaRPr lang="en-US" sz="2800"/>
        </a:p>
      </dgm:t>
    </dgm:pt>
    <dgm:pt modelId="{58E43488-06B4-4D17-BB74-58FDEAE2F5E1}" type="sibTrans" cxnId="{DB1ACA37-323B-41BB-8314-932ED89C42B8}">
      <dgm:prSet/>
      <dgm:spPr/>
      <dgm:t>
        <a:bodyPr/>
        <a:lstStyle/>
        <a:p>
          <a:endParaRPr lang="en-US" sz="2800"/>
        </a:p>
      </dgm:t>
    </dgm:pt>
    <dgm:pt modelId="{07342C27-9A17-4A35-A201-6E6EBA013FF2}">
      <dgm:prSet custT="1"/>
      <dgm:spPr/>
      <dgm:t>
        <a:bodyPr/>
        <a:lstStyle/>
        <a:p>
          <a:pPr rtl="0">
            <a:spcAft>
              <a:spcPts val="600"/>
            </a:spcAft>
          </a:pPr>
          <a:r>
            <a:rPr lang="en-US" sz="1800" b="0" baseline="0" dirty="0" smtClean="0"/>
            <a:t>Analyzed information and metrics to support recommendations and decisions about future actions, such as an assessment of defects remaining, the economic benefit of continued testing, outstanding risks, and the level of confidence in the tested software.</a:t>
          </a:r>
          <a:endParaRPr lang="en-US" sz="1800" b="0" baseline="0" dirty="0"/>
        </a:p>
      </dgm:t>
    </dgm:pt>
    <dgm:pt modelId="{EACD59A6-8B1B-4164-875D-8F5542C395B4}" type="parTrans" cxnId="{B7EC82EE-DCE2-4345-9676-64C51CF7699B}">
      <dgm:prSet/>
      <dgm:spPr/>
      <dgm:t>
        <a:bodyPr/>
        <a:lstStyle/>
        <a:p>
          <a:endParaRPr lang="en-US" sz="2800"/>
        </a:p>
      </dgm:t>
    </dgm:pt>
    <dgm:pt modelId="{FE5A6534-6E00-4E92-BAEE-0B61F941F163}" type="sibTrans" cxnId="{B7EC82EE-DCE2-4345-9676-64C51CF7699B}">
      <dgm:prSet/>
      <dgm:spPr/>
      <dgm:t>
        <a:bodyPr/>
        <a:lstStyle/>
        <a:p>
          <a:endParaRPr lang="en-US" sz="2800"/>
        </a:p>
      </dgm:t>
    </dgm:pt>
    <dgm:pt modelId="{D88E84C4-7A46-44F6-8488-36614403CEDC}">
      <dgm:prSet custT="1"/>
      <dgm:spPr/>
      <dgm:t>
        <a:bodyPr/>
        <a:lstStyle/>
        <a:p>
          <a:pPr rtl="0"/>
          <a:r>
            <a:rPr lang="en-US" sz="1800" b="0" baseline="0" dirty="0" smtClean="0"/>
            <a:t>Metrics should be collected during and at the end of a test level in order to assess:</a:t>
          </a:r>
          <a:endParaRPr lang="en-US" sz="1800" b="0" baseline="0" dirty="0"/>
        </a:p>
      </dgm:t>
    </dgm:pt>
    <dgm:pt modelId="{E7D1ED87-BF21-4259-A169-2560615A463B}" type="parTrans" cxnId="{E902E56F-7D96-4799-AE97-27A4E0AB0D15}">
      <dgm:prSet/>
      <dgm:spPr/>
      <dgm:t>
        <a:bodyPr/>
        <a:lstStyle/>
        <a:p>
          <a:endParaRPr lang="en-US" sz="2800"/>
        </a:p>
      </dgm:t>
    </dgm:pt>
    <dgm:pt modelId="{E587A2A1-CF43-453D-A8ED-A4B373D8AC05}" type="sibTrans" cxnId="{E902E56F-7D96-4799-AE97-27A4E0AB0D15}">
      <dgm:prSet/>
      <dgm:spPr/>
      <dgm:t>
        <a:bodyPr/>
        <a:lstStyle/>
        <a:p>
          <a:endParaRPr lang="en-US" sz="2800"/>
        </a:p>
      </dgm:t>
    </dgm:pt>
    <dgm:pt modelId="{F7910E13-F47D-4987-9495-56D1306EB2C6}">
      <dgm:prSet custT="1"/>
      <dgm:spPr/>
      <dgm:t>
        <a:bodyPr/>
        <a:lstStyle/>
        <a:p>
          <a:pPr rtl="0">
            <a:spcAft>
              <a:spcPts val="600"/>
            </a:spcAft>
          </a:pPr>
          <a:r>
            <a:rPr lang="en-US" sz="1800" b="0" baseline="0" dirty="0" smtClean="0"/>
            <a:t>The adequacy of the test objectives for that test level.</a:t>
          </a:r>
          <a:endParaRPr lang="en-US" sz="1800" dirty="0"/>
        </a:p>
      </dgm:t>
    </dgm:pt>
    <dgm:pt modelId="{38AA92DB-14CE-4EC6-A62C-067D67AC4505}" type="parTrans" cxnId="{A1E0723C-32EC-405B-9A25-A54DF6BEF698}">
      <dgm:prSet/>
      <dgm:spPr/>
      <dgm:t>
        <a:bodyPr/>
        <a:lstStyle/>
        <a:p>
          <a:endParaRPr lang="en-US" sz="2800"/>
        </a:p>
      </dgm:t>
    </dgm:pt>
    <dgm:pt modelId="{51547BE7-A2AB-4110-88A9-038ADB6A8D50}" type="sibTrans" cxnId="{A1E0723C-32EC-405B-9A25-A54DF6BEF698}">
      <dgm:prSet/>
      <dgm:spPr/>
      <dgm:t>
        <a:bodyPr/>
        <a:lstStyle/>
        <a:p>
          <a:endParaRPr lang="en-US" sz="2800"/>
        </a:p>
      </dgm:t>
    </dgm:pt>
    <dgm:pt modelId="{D11005D0-F92D-41B6-A3B2-9E96CCD08A6C}">
      <dgm:prSet custT="1"/>
      <dgm:spPr/>
      <dgm:t>
        <a:bodyPr/>
        <a:lstStyle/>
        <a:p>
          <a:pPr rtl="0">
            <a:spcAft>
              <a:spcPts val="600"/>
            </a:spcAft>
          </a:pPr>
          <a:r>
            <a:rPr lang="en-US" sz="1800" b="0" baseline="0" dirty="0" smtClean="0"/>
            <a:t>The adequacy of the test approaches taken.	</a:t>
          </a:r>
          <a:endParaRPr lang="en-US" sz="1800" dirty="0"/>
        </a:p>
      </dgm:t>
    </dgm:pt>
    <dgm:pt modelId="{4EB014DA-5936-4D1B-8FDE-6A513464B9A6}" type="parTrans" cxnId="{B25A5F46-A821-482C-AA3E-AD7E48CA8103}">
      <dgm:prSet/>
      <dgm:spPr/>
      <dgm:t>
        <a:bodyPr/>
        <a:lstStyle/>
        <a:p>
          <a:endParaRPr lang="en-US" sz="2800"/>
        </a:p>
      </dgm:t>
    </dgm:pt>
    <dgm:pt modelId="{CB81153B-F84B-455D-A082-AF016023AAF2}" type="sibTrans" cxnId="{B25A5F46-A821-482C-AA3E-AD7E48CA8103}">
      <dgm:prSet/>
      <dgm:spPr/>
      <dgm:t>
        <a:bodyPr/>
        <a:lstStyle/>
        <a:p>
          <a:endParaRPr lang="en-US" sz="2800"/>
        </a:p>
      </dgm:t>
    </dgm:pt>
    <dgm:pt modelId="{007A9BAA-C2A7-454F-9C25-062D02BBEF02}">
      <dgm:prSet custT="1"/>
      <dgm:spPr/>
      <dgm:t>
        <a:bodyPr/>
        <a:lstStyle/>
        <a:p>
          <a:pPr rtl="0">
            <a:spcAft>
              <a:spcPts val="600"/>
            </a:spcAft>
          </a:pPr>
          <a:r>
            <a:rPr lang="en-US" sz="1800" b="0" baseline="0" dirty="0" smtClean="0"/>
            <a:t>The effectiveness of the testing with respect to the objectives.</a:t>
          </a:r>
          <a:endParaRPr lang="en-US" sz="1800" b="0" baseline="0" dirty="0"/>
        </a:p>
      </dgm:t>
    </dgm:pt>
    <dgm:pt modelId="{3D4E9FA0-6743-4C6E-9F48-ECE63993C3FA}" type="parTrans" cxnId="{9914696F-2473-4B61-8BF0-41C1CE5BC84C}">
      <dgm:prSet/>
      <dgm:spPr/>
      <dgm:t>
        <a:bodyPr/>
        <a:lstStyle/>
        <a:p>
          <a:endParaRPr lang="en-US" sz="2800"/>
        </a:p>
      </dgm:t>
    </dgm:pt>
    <dgm:pt modelId="{EBA4C9C4-FB1D-4325-AE53-EB5F526C4DD3}" type="sibTrans" cxnId="{9914696F-2473-4B61-8BF0-41C1CE5BC84C}">
      <dgm:prSet/>
      <dgm:spPr/>
      <dgm:t>
        <a:bodyPr/>
        <a:lstStyle/>
        <a:p>
          <a:endParaRPr lang="en-US" sz="2800"/>
        </a:p>
      </dgm:t>
    </dgm:pt>
    <dgm:pt modelId="{43CA05FD-A3F2-43E5-9FB5-D010AD53CFC6}" type="pres">
      <dgm:prSet presAssocID="{8DA707A2-D254-4148-947F-37760A76DB1B}" presName="linear" presStyleCnt="0">
        <dgm:presLayoutVars>
          <dgm:animLvl val="lvl"/>
          <dgm:resizeHandles val="exact"/>
        </dgm:presLayoutVars>
      </dgm:prSet>
      <dgm:spPr/>
      <dgm:t>
        <a:bodyPr/>
        <a:lstStyle/>
        <a:p>
          <a:endParaRPr lang="en-US"/>
        </a:p>
      </dgm:t>
    </dgm:pt>
    <dgm:pt modelId="{4997876C-86C2-40E5-91F4-05768AE92C29}" type="pres">
      <dgm:prSet presAssocID="{E8F0ECB8-F460-493B-A389-8B1962DF0AF9}" presName="parentText" presStyleLbl="node1" presStyleIdx="0" presStyleCnt="2" custScaleY="68477" custLinFactNeighborY="-13832">
        <dgm:presLayoutVars>
          <dgm:chMax val="0"/>
          <dgm:bulletEnabled val="1"/>
        </dgm:presLayoutVars>
      </dgm:prSet>
      <dgm:spPr/>
      <dgm:t>
        <a:bodyPr/>
        <a:lstStyle/>
        <a:p>
          <a:endParaRPr lang="en-US"/>
        </a:p>
      </dgm:t>
    </dgm:pt>
    <dgm:pt modelId="{D04CC579-D7A7-49DA-98DE-361EB74409C0}" type="pres">
      <dgm:prSet presAssocID="{E8F0ECB8-F460-493B-A389-8B1962DF0AF9}" presName="childText" presStyleLbl="revTx" presStyleIdx="0" presStyleCnt="2" custLinFactNeighborY="-11327">
        <dgm:presLayoutVars>
          <dgm:bulletEnabled val="1"/>
        </dgm:presLayoutVars>
      </dgm:prSet>
      <dgm:spPr/>
      <dgm:t>
        <a:bodyPr/>
        <a:lstStyle/>
        <a:p>
          <a:endParaRPr lang="en-US"/>
        </a:p>
      </dgm:t>
    </dgm:pt>
    <dgm:pt modelId="{A310EAE6-7047-4A1E-B934-533039E6ADF1}" type="pres">
      <dgm:prSet presAssocID="{D88E84C4-7A46-44F6-8488-36614403CEDC}" presName="parentText" presStyleLbl="node1" presStyleIdx="1" presStyleCnt="2" custScaleY="74429" custLinFactNeighborY="-7892">
        <dgm:presLayoutVars>
          <dgm:chMax val="0"/>
          <dgm:bulletEnabled val="1"/>
        </dgm:presLayoutVars>
      </dgm:prSet>
      <dgm:spPr/>
      <dgm:t>
        <a:bodyPr/>
        <a:lstStyle/>
        <a:p>
          <a:endParaRPr lang="en-US"/>
        </a:p>
      </dgm:t>
    </dgm:pt>
    <dgm:pt modelId="{2BD47E3B-677E-494C-BA21-75CCFCA9C393}" type="pres">
      <dgm:prSet presAssocID="{D88E84C4-7A46-44F6-8488-36614403CEDC}" presName="childText" presStyleLbl="revTx" presStyleIdx="1" presStyleCnt="2" custLinFactNeighborY="-789">
        <dgm:presLayoutVars>
          <dgm:bulletEnabled val="1"/>
        </dgm:presLayoutVars>
      </dgm:prSet>
      <dgm:spPr/>
      <dgm:t>
        <a:bodyPr/>
        <a:lstStyle/>
        <a:p>
          <a:endParaRPr lang="en-US"/>
        </a:p>
      </dgm:t>
    </dgm:pt>
  </dgm:ptLst>
  <dgm:cxnLst>
    <dgm:cxn modelId="{DB1ACA37-323B-41BB-8314-932ED89C42B8}" srcId="{E8F0ECB8-F460-493B-A389-8B1962DF0AF9}" destId="{37019CA1-615E-4986-AB35-571E07E39C0E}" srcOrd="0" destOrd="0" parTransId="{B7BC93D4-B15F-40C7-BA1E-73DEE0F010E7}" sibTransId="{58E43488-06B4-4D17-BB74-58FDEAE2F5E1}"/>
    <dgm:cxn modelId="{E902E56F-7D96-4799-AE97-27A4E0AB0D15}" srcId="{8DA707A2-D254-4148-947F-37760A76DB1B}" destId="{D88E84C4-7A46-44F6-8488-36614403CEDC}" srcOrd="1" destOrd="0" parTransId="{E7D1ED87-BF21-4259-A169-2560615A463B}" sibTransId="{E587A2A1-CF43-453D-A8ED-A4B373D8AC05}"/>
    <dgm:cxn modelId="{31F4BE1C-662D-4434-AC66-70A88AB9D600}" type="presOf" srcId="{E8F0ECB8-F460-493B-A389-8B1962DF0AF9}" destId="{4997876C-86C2-40E5-91F4-05768AE92C29}" srcOrd="0" destOrd="0" presId="urn:microsoft.com/office/officeart/2005/8/layout/vList2"/>
    <dgm:cxn modelId="{C4837031-B29D-47EE-A592-1E25D142F64F}" type="presOf" srcId="{D88E84C4-7A46-44F6-8488-36614403CEDC}" destId="{A310EAE6-7047-4A1E-B934-533039E6ADF1}" srcOrd="0" destOrd="0" presId="urn:microsoft.com/office/officeart/2005/8/layout/vList2"/>
    <dgm:cxn modelId="{06445E78-4ED6-4106-8290-2EF7D574E8AF}" type="presOf" srcId="{F7910E13-F47D-4987-9495-56D1306EB2C6}" destId="{2BD47E3B-677E-494C-BA21-75CCFCA9C393}" srcOrd="0" destOrd="0" presId="urn:microsoft.com/office/officeart/2005/8/layout/vList2"/>
    <dgm:cxn modelId="{A1E0723C-32EC-405B-9A25-A54DF6BEF698}" srcId="{D88E84C4-7A46-44F6-8488-36614403CEDC}" destId="{F7910E13-F47D-4987-9495-56D1306EB2C6}" srcOrd="0" destOrd="0" parTransId="{38AA92DB-14CE-4EC6-A62C-067D67AC4505}" sibTransId="{51547BE7-A2AB-4110-88A9-038ADB6A8D50}"/>
    <dgm:cxn modelId="{647F0874-61E4-461D-854F-9781FB9119AE}" srcId="{8DA707A2-D254-4148-947F-37760A76DB1B}" destId="{E8F0ECB8-F460-493B-A389-8B1962DF0AF9}" srcOrd="0" destOrd="0" parTransId="{8CA3A373-858F-427F-9EFA-7881FEE4476F}" sibTransId="{BA1EAE04-AFF4-4448-B2D8-91A79AEBBC02}"/>
    <dgm:cxn modelId="{C73F3786-909C-4F61-B4F8-7D19BE1EBA20}" type="presOf" srcId="{007A9BAA-C2A7-454F-9C25-062D02BBEF02}" destId="{2BD47E3B-677E-494C-BA21-75CCFCA9C393}" srcOrd="0" destOrd="2" presId="urn:microsoft.com/office/officeart/2005/8/layout/vList2"/>
    <dgm:cxn modelId="{B7EC82EE-DCE2-4345-9676-64C51CF7699B}" srcId="{E8F0ECB8-F460-493B-A389-8B1962DF0AF9}" destId="{07342C27-9A17-4A35-A201-6E6EBA013FF2}" srcOrd="1" destOrd="0" parTransId="{EACD59A6-8B1B-4164-875D-8F5542C395B4}" sibTransId="{FE5A6534-6E00-4E92-BAEE-0B61F941F163}"/>
    <dgm:cxn modelId="{67E4BF67-79A0-49B7-B252-B36D1F60EEC0}" type="presOf" srcId="{37019CA1-615E-4986-AB35-571E07E39C0E}" destId="{D04CC579-D7A7-49DA-98DE-361EB74409C0}" srcOrd="0" destOrd="0" presId="urn:microsoft.com/office/officeart/2005/8/layout/vList2"/>
    <dgm:cxn modelId="{B25A5F46-A821-482C-AA3E-AD7E48CA8103}" srcId="{D88E84C4-7A46-44F6-8488-36614403CEDC}" destId="{D11005D0-F92D-41B6-A3B2-9E96CCD08A6C}" srcOrd="1" destOrd="0" parTransId="{4EB014DA-5936-4D1B-8FDE-6A513464B9A6}" sibTransId="{CB81153B-F84B-455D-A082-AF016023AAF2}"/>
    <dgm:cxn modelId="{1DA24FE4-F57D-4B25-91D4-31653904797C}" type="presOf" srcId="{07342C27-9A17-4A35-A201-6E6EBA013FF2}" destId="{D04CC579-D7A7-49DA-98DE-361EB74409C0}" srcOrd="0" destOrd="1" presId="urn:microsoft.com/office/officeart/2005/8/layout/vList2"/>
    <dgm:cxn modelId="{F2C2A8CB-9316-4E1D-AB5D-C09BE3E83063}" type="presOf" srcId="{D11005D0-F92D-41B6-A3B2-9E96CCD08A6C}" destId="{2BD47E3B-677E-494C-BA21-75CCFCA9C393}" srcOrd="0" destOrd="1" presId="urn:microsoft.com/office/officeart/2005/8/layout/vList2"/>
    <dgm:cxn modelId="{61FC602B-04AA-4D25-BE2B-2855C8B6D7FE}" type="presOf" srcId="{8DA707A2-D254-4148-947F-37760A76DB1B}" destId="{43CA05FD-A3F2-43E5-9FB5-D010AD53CFC6}" srcOrd="0" destOrd="0" presId="urn:microsoft.com/office/officeart/2005/8/layout/vList2"/>
    <dgm:cxn modelId="{9914696F-2473-4B61-8BF0-41C1CE5BC84C}" srcId="{D88E84C4-7A46-44F6-8488-36614403CEDC}" destId="{007A9BAA-C2A7-454F-9C25-062D02BBEF02}" srcOrd="2" destOrd="0" parTransId="{3D4E9FA0-6743-4C6E-9F48-ECE63993C3FA}" sibTransId="{EBA4C9C4-FB1D-4325-AE53-EB5F526C4DD3}"/>
    <dgm:cxn modelId="{BE1C8874-A808-44D5-9DF5-7FDD259E73BF}" type="presParOf" srcId="{43CA05FD-A3F2-43E5-9FB5-D010AD53CFC6}" destId="{4997876C-86C2-40E5-91F4-05768AE92C29}" srcOrd="0" destOrd="0" presId="urn:microsoft.com/office/officeart/2005/8/layout/vList2"/>
    <dgm:cxn modelId="{792FA3D0-E29E-4848-9C47-F336A5E2C9C0}" type="presParOf" srcId="{43CA05FD-A3F2-43E5-9FB5-D010AD53CFC6}" destId="{D04CC579-D7A7-49DA-98DE-361EB74409C0}" srcOrd="1" destOrd="0" presId="urn:microsoft.com/office/officeart/2005/8/layout/vList2"/>
    <dgm:cxn modelId="{4B3E4826-AD3B-41A5-B94B-BFF45703C9DC}" type="presParOf" srcId="{43CA05FD-A3F2-43E5-9FB5-D010AD53CFC6}" destId="{A310EAE6-7047-4A1E-B934-533039E6ADF1}" srcOrd="2" destOrd="0" presId="urn:microsoft.com/office/officeart/2005/8/layout/vList2"/>
    <dgm:cxn modelId="{98FFC191-FC4B-4D0E-84C0-DCB6454318CC}" type="presParOf" srcId="{43CA05FD-A3F2-43E5-9FB5-D010AD53CFC6}" destId="{2BD47E3B-677E-494C-BA21-75CCFCA9C393}" srcOrd="3" destOrd="0" presId="urn:microsoft.com/office/officeart/2005/8/layout/vList2"/>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1EDABFC-BCFB-4B47-8451-28A0BD70F062}">
      <dsp:nvSpPr>
        <dsp:cNvPr id="0" name=""/>
        <dsp:cNvSpPr/>
      </dsp:nvSpPr>
      <dsp:spPr>
        <a:xfrm>
          <a:off x="0" y="9787"/>
          <a:ext cx="8382000" cy="58032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baseline="0" dirty="0" smtClean="0"/>
            <a:t>Test Plan:</a:t>
          </a:r>
          <a:endParaRPr lang="en-US" sz="2000" kern="1200" dirty="0"/>
        </a:p>
      </dsp:txBody>
      <dsp:txXfrm>
        <a:off x="0" y="9787"/>
        <a:ext cx="8382000" cy="580320"/>
      </dsp:txXfrm>
    </dsp:sp>
    <dsp:sp modelId="{ADBCAEEF-88D3-40AA-8A7D-8CFDBDB13667}">
      <dsp:nvSpPr>
        <dsp:cNvPr id="0" name=""/>
        <dsp:cNvSpPr/>
      </dsp:nvSpPr>
      <dsp:spPr>
        <a:xfrm>
          <a:off x="0" y="590107"/>
          <a:ext cx="8382000" cy="1315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A document describing the scope, approach, resources and schedule of intended test activities. It identifies amongst others test items, the features to be tested, the testing tasks, who will do each task, degree of tester independence, the test environment, the test design techniques and entry and exit criteria to be used, and the rationale for their choice, and any risks requiring contingency planning. It is a record of the test planning process. [After IEEE 829]</a:t>
          </a:r>
          <a:endParaRPr lang="en-US" sz="1600" kern="1200" dirty="0"/>
        </a:p>
      </dsp:txBody>
      <dsp:txXfrm>
        <a:off x="0" y="590107"/>
        <a:ext cx="8382000" cy="1315485"/>
      </dsp:txXfrm>
    </dsp:sp>
    <dsp:sp modelId="{A4D582D9-AAEB-484B-B1BC-536EADA9E1EA}">
      <dsp:nvSpPr>
        <dsp:cNvPr id="0" name=""/>
        <dsp:cNvSpPr/>
      </dsp:nvSpPr>
      <dsp:spPr>
        <a:xfrm>
          <a:off x="0" y="1905592"/>
          <a:ext cx="8382000" cy="580320"/>
        </a:xfrm>
        <a:prstGeom prst="roundRect">
          <a:avLst/>
        </a:prstGeom>
        <a:gradFill rotWithShape="0">
          <a:gsLst>
            <a:gs pos="0">
              <a:schemeClr val="accent2">
                <a:hueOff val="-7461019"/>
                <a:satOff val="-5095"/>
                <a:lumOff val="-14215"/>
                <a:alphaOff val="0"/>
                <a:shade val="51000"/>
                <a:satMod val="130000"/>
              </a:schemeClr>
            </a:gs>
            <a:gs pos="80000">
              <a:schemeClr val="accent2">
                <a:hueOff val="-7461019"/>
                <a:satOff val="-5095"/>
                <a:lumOff val="-14215"/>
                <a:alphaOff val="0"/>
                <a:shade val="93000"/>
                <a:satMod val="130000"/>
              </a:schemeClr>
            </a:gs>
            <a:gs pos="100000">
              <a:schemeClr val="accent2">
                <a:hueOff val="-7461019"/>
                <a:satOff val="-5095"/>
                <a:lumOff val="-142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baseline="0" dirty="0" smtClean="0"/>
            <a:t>Master Test Plan:</a:t>
          </a:r>
          <a:endParaRPr lang="en-US" sz="2000" kern="1200" dirty="0"/>
        </a:p>
      </dsp:txBody>
      <dsp:txXfrm>
        <a:off x="0" y="1905592"/>
        <a:ext cx="8382000" cy="580320"/>
      </dsp:txXfrm>
    </dsp:sp>
    <dsp:sp modelId="{05A62DB0-C969-4CAD-8AB7-0404491F476D}">
      <dsp:nvSpPr>
        <dsp:cNvPr id="0" name=""/>
        <dsp:cNvSpPr/>
      </dsp:nvSpPr>
      <dsp:spPr>
        <a:xfrm>
          <a:off x="0" y="2485912"/>
          <a:ext cx="83820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A test plan that typically addresses multiple test levels.</a:t>
          </a:r>
          <a:endParaRPr lang="en-US" sz="1600" kern="1200" dirty="0"/>
        </a:p>
      </dsp:txBody>
      <dsp:txXfrm>
        <a:off x="0" y="2485912"/>
        <a:ext cx="8382000" cy="513360"/>
      </dsp:txXfrm>
    </dsp:sp>
    <dsp:sp modelId="{0FC7957E-C463-4422-ADB4-C3E9E79BA5C2}">
      <dsp:nvSpPr>
        <dsp:cNvPr id="0" name=""/>
        <dsp:cNvSpPr/>
      </dsp:nvSpPr>
      <dsp:spPr>
        <a:xfrm>
          <a:off x="0" y="2999272"/>
          <a:ext cx="8382000" cy="580320"/>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b="1" kern="1200" baseline="0" dirty="0" smtClean="0"/>
            <a:t>Test Planning:</a:t>
          </a:r>
          <a:endParaRPr lang="en-US" sz="2000" kern="1200" dirty="0"/>
        </a:p>
      </dsp:txBody>
      <dsp:txXfrm>
        <a:off x="0" y="2999272"/>
        <a:ext cx="8382000" cy="580320"/>
      </dsp:txXfrm>
    </dsp:sp>
    <dsp:sp modelId="{B72A313E-ECAF-405C-BE41-CB7E8FB258E2}">
      <dsp:nvSpPr>
        <dsp:cNvPr id="0" name=""/>
        <dsp:cNvSpPr/>
      </dsp:nvSpPr>
      <dsp:spPr>
        <a:xfrm>
          <a:off x="0" y="3579592"/>
          <a:ext cx="8382000" cy="166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b="0" kern="1200" baseline="0" dirty="0" smtClean="0"/>
            <a:t>The activity of establishing or updating a test plan.</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Test planning is a continuous activity and is performed in all life cycle processes and activities.</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Planning may be documented in a master test plan and in separate test plans for test levels such as system testing and acceptance testing.</a:t>
          </a:r>
          <a:endParaRPr lang="en-US" sz="1600" kern="1200" dirty="0"/>
        </a:p>
        <a:p>
          <a:pPr marL="171450" lvl="1" indent="-171450" algn="l" defTabSz="711200" rtl="0">
            <a:lnSpc>
              <a:spcPct val="90000"/>
            </a:lnSpc>
            <a:spcBef>
              <a:spcPct val="0"/>
            </a:spcBef>
            <a:spcAft>
              <a:spcPct val="20000"/>
            </a:spcAft>
            <a:buChar char="••"/>
          </a:pPr>
          <a:r>
            <a:rPr lang="en-US" sz="1600" b="0" kern="1200" baseline="0" dirty="0" smtClean="0"/>
            <a:t>Planning is influenced by the test policy of the organization, the scope of testing, objectives, risks, constraints, criticality, testability and the availability of resources.</a:t>
          </a:r>
          <a:endParaRPr lang="en-US" sz="1600" kern="1200" dirty="0"/>
        </a:p>
      </dsp:txBody>
      <dsp:txXfrm>
        <a:off x="0" y="3579592"/>
        <a:ext cx="8382000" cy="166842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97876C-86C2-40E5-91F4-05768AE92C29}">
      <dsp:nvSpPr>
        <dsp:cNvPr id="0" name=""/>
        <dsp:cNvSpPr/>
      </dsp:nvSpPr>
      <dsp:spPr>
        <a:xfrm>
          <a:off x="0" y="81171"/>
          <a:ext cx="8229600" cy="833228"/>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0" kern="1200" baseline="0" dirty="0" smtClean="0"/>
            <a:t>Test reporting is concerned with summarizing information about the testing endeavor, including..</a:t>
          </a:r>
          <a:endParaRPr lang="en-US" sz="1800" b="0" kern="1200" baseline="0" dirty="0"/>
        </a:p>
      </dsp:txBody>
      <dsp:txXfrm>
        <a:off x="0" y="81171"/>
        <a:ext cx="8229600" cy="833228"/>
      </dsp:txXfrm>
    </dsp:sp>
    <dsp:sp modelId="{D04CC579-D7A7-49DA-98DE-361EB74409C0}">
      <dsp:nvSpPr>
        <dsp:cNvPr id="0" name=""/>
        <dsp:cNvSpPr/>
      </dsp:nvSpPr>
      <dsp:spPr>
        <a:xfrm>
          <a:off x="0" y="990598"/>
          <a:ext cx="8229600" cy="1547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71450" lvl="1" indent="-171450" algn="l" defTabSz="800100" rtl="0">
            <a:lnSpc>
              <a:spcPct val="90000"/>
            </a:lnSpc>
            <a:spcBef>
              <a:spcPct val="0"/>
            </a:spcBef>
            <a:spcAft>
              <a:spcPts val="600"/>
            </a:spcAft>
            <a:buChar char="••"/>
          </a:pPr>
          <a:r>
            <a:rPr lang="en-US" sz="1800" b="0" kern="1200" baseline="0" dirty="0" smtClean="0"/>
            <a:t>What happened during a period of testing, such as dates when exit criteria were met.</a:t>
          </a:r>
          <a:endParaRPr lang="en-US" sz="1800" b="0" kern="1200" baseline="0" dirty="0"/>
        </a:p>
        <a:p>
          <a:pPr marL="171450" lvl="1" indent="-171450" algn="l" defTabSz="800100" rtl="0">
            <a:lnSpc>
              <a:spcPct val="90000"/>
            </a:lnSpc>
            <a:spcBef>
              <a:spcPct val="0"/>
            </a:spcBef>
            <a:spcAft>
              <a:spcPts val="600"/>
            </a:spcAft>
            <a:buChar char="••"/>
          </a:pPr>
          <a:r>
            <a:rPr lang="en-US" sz="1800" b="0" kern="1200" baseline="0" dirty="0" smtClean="0"/>
            <a:t>Analyzed information and metrics to support recommendations and decisions about future actions, such as an assessment of defects remaining, the economic benefit of continued testing, outstanding risks, and the level of confidence in the tested software.</a:t>
          </a:r>
          <a:endParaRPr lang="en-US" sz="1800" b="0" kern="1200" baseline="0" dirty="0"/>
        </a:p>
      </dsp:txBody>
      <dsp:txXfrm>
        <a:off x="0" y="990598"/>
        <a:ext cx="8229600" cy="1547324"/>
      </dsp:txXfrm>
    </dsp:sp>
    <dsp:sp modelId="{A310EAE6-7047-4A1E-B934-533039E6ADF1}">
      <dsp:nvSpPr>
        <dsp:cNvPr id="0" name=""/>
        <dsp:cNvSpPr/>
      </dsp:nvSpPr>
      <dsp:spPr>
        <a:xfrm>
          <a:off x="0" y="2590801"/>
          <a:ext cx="8229600" cy="905652"/>
        </a:xfrm>
        <a:prstGeom prst="roundRect">
          <a:avLst/>
        </a:prstGeom>
        <a:gradFill rotWithShape="0">
          <a:gsLst>
            <a:gs pos="0">
              <a:schemeClr val="accent4">
                <a:hueOff val="2710599"/>
                <a:satOff val="46773"/>
                <a:lumOff val="1373"/>
                <a:alphaOff val="0"/>
                <a:shade val="51000"/>
                <a:satMod val="130000"/>
              </a:schemeClr>
            </a:gs>
            <a:gs pos="80000">
              <a:schemeClr val="accent4">
                <a:hueOff val="2710599"/>
                <a:satOff val="46773"/>
                <a:lumOff val="1373"/>
                <a:alphaOff val="0"/>
                <a:shade val="93000"/>
                <a:satMod val="130000"/>
              </a:schemeClr>
            </a:gs>
            <a:gs pos="100000">
              <a:schemeClr val="accent4">
                <a:hueOff val="2710599"/>
                <a:satOff val="46773"/>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0" kern="1200" baseline="0" dirty="0" smtClean="0"/>
            <a:t>Metrics should be collected during and at the end of a test level in order to assess:</a:t>
          </a:r>
          <a:endParaRPr lang="en-US" sz="1800" b="0" kern="1200" baseline="0" dirty="0"/>
        </a:p>
      </dsp:txBody>
      <dsp:txXfrm>
        <a:off x="0" y="2590801"/>
        <a:ext cx="8229600" cy="905652"/>
      </dsp:txXfrm>
    </dsp:sp>
    <dsp:sp modelId="{2BD47E3B-677E-494C-BA21-75CCFCA9C393}">
      <dsp:nvSpPr>
        <dsp:cNvPr id="0" name=""/>
        <dsp:cNvSpPr/>
      </dsp:nvSpPr>
      <dsp:spPr>
        <a:xfrm>
          <a:off x="0" y="3571802"/>
          <a:ext cx="8229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71450" lvl="1" indent="-171450" algn="l" defTabSz="800100" rtl="0">
            <a:lnSpc>
              <a:spcPct val="90000"/>
            </a:lnSpc>
            <a:spcBef>
              <a:spcPct val="0"/>
            </a:spcBef>
            <a:spcAft>
              <a:spcPts val="600"/>
            </a:spcAft>
            <a:buChar char="••"/>
          </a:pPr>
          <a:r>
            <a:rPr lang="en-US" sz="1800" b="0" kern="1200" baseline="0" dirty="0" smtClean="0"/>
            <a:t>The adequacy of the test objectives for that test level.</a:t>
          </a:r>
          <a:endParaRPr lang="en-US" sz="1800" kern="1200" dirty="0"/>
        </a:p>
        <a:p>
          <a:pPr marL="171450" lvl="1" indent="-171450" algn="l" defTabSz="800100" rtl="0">
            <a:lnSpc>
              <a:spcPct val="90000"/>
            </a:lnSpc>
            <a:spcBef>
              <a:spcPct val="0"/>
            </a:spcBef>
            <a:spcAft>
              <a:spcPts val="600"/>
            </a:spcAft>
            <a:buChar char="••"/>
          </a:pPr>
          <a:r>
            <a:rPr lang="en-US" sz="1800" b="0" kern="1200" baseline="0" dirty="0" smtClean="0"/>
            <a:t>The adequacy of the test approaches taken.	</a:t>
          </a:r>
          <a:endParaRPr lang="en-US" sz="1800" kern="1200" dirty="0"/>
        </a:p>
        <a:p>
          <a:pPr marL="171450" lvl="1" indent="-171450" algn="l" defTabSz="800100" rtl="0">
            <a:lnSpc>
              <a:spcPct val="90000"/>
            </a:lnSpc>
            <a:spcBef>
              <a:spcPct val="0"/>
            </a:spcBef>
            <a:spcAft>
              <a:spcPts val="600"/>
            </a:spcAft>
            <a:buChar char="••"/>
          </a:pPr>
          <a:r>
            <a:rPr lang="en-US" sz="1800" b="0" kern="1200" baseline="0" dirty="0" smtClean="0"/>
            <a:t>The effectiveness of the testing with respect to the objectives.</a:t>
          </a:r>
          <a:endParaRPr lang="en-US" sz="1800" b="0" kern="1200" baseline="0" dirty="0"/>
        </a:p>
      </dsp:txBody>
      <dsp:txXfrm>
        <a:off x="0" y="3571802"/>
        <a:ext cx="8229600"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12"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sp>
        <p:nvSpPr>
          <p:cNvPr id="19" name="Rectangle 5"/>
          <p:cNvSpPr>
            <a:spLocks noChangeArrowheads="1"/>
          </p:cNvSpPr>
          <p:nvPr userDrawn="1"/>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userDrawn="1"/>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dirty="0" smtClean="0"/>
              <a:t>Click to edit Master text styles</a:t>
            </a:r>
          </a:p>
        </p:txBody>
      </p:sp>
      <p:sp>
        <p:nvSpPr>
          <p:cNvPr id="14" name="AutoShape 39"/>
          <p:cNvSpPr>
            <a:spLocks noChangeArrowheads="1"/>
          </p:cNvSpPr>
          <p:nvPr userDrawn="1"/>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userDrawn="1"/>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userDrawn="1"/>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dirty="0"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dirty="0"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dirty="0" smtClean="0"/>
              <a:t>Click to edit Master text styles</a:t>
            </a:r>
          </a:p>
        </p:txBody>
      </p:sp>
      <p:sp>
        <p:nvSpPr>
          <p:cNvPr id="23" name="AutoShape 39"/>
          <p:cNvSpPr>
            <a:spLocks noChangeArrowheads="1"/>
          </p:cNvSpPr>
          <p:nvPr userDrawn="1"/>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8" name="Rectangle 5"/>
          <p:cNvSpPr>
            <a:spLocks noChangeArrowheads="1"/>
          </p:cNvSpPr>
          <p:nvPr userDrawn="1"/>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userDrawn="1"/>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userDrawn="1"/>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userDrawn="1"/>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9" name="Rectangle 5"/>
          <p:cNvSpPr>
            <a:spLocks noChangeArrowheads="1"/>
          </p:cNvSpPr>
          <p:nvPr userDrawn="1"/>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userDrawn="1"/>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dirty="0" smtClean="0"/>
              <a:t>Click to edit Master text styles</a:t>
            </a:r>
          </a:p>
        </p:txBody>
      </p:sp>
      <p:sp>
        <p:nvSpPr>
          <p:cNvPr id="13" name="Rectangle 5"/>
          <p:cNvSpPr>
            <a:spLocks noChangeArrowheads="1"/>
          </p:cNvSpPr>
          <p:nvPr userDrawn="1"/>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wo Content">
    <p:spTree>
      <p:nvGrpSpPr>
        <p:cNvPr id="1" name=""/>
        <p:cNvGrpSpPr/>
        <p:nvPr/>
      </p:nvGrpSpPr>
      <p:grpSpPr>
        <a:xfrm>
          <a:off x="0" y="0"/>
          <a:ext cx="0" cy="0"/>
          <a:chOff x="0" y="0"/>
          <a:chExt cx="0" cy="0"/>
        </a:xfrm>
      </p:grpSpPr>
      <p:sp>
        <p:nvSpPr>
          <p:cNvPr id="20" name="Rectangle 5"/>
          <p:cNvSpPr>
            <a:spLocks noChangeArrowheads="1"/>
          </p:cNvSpPr>
          <p:nvPr userDrawn="1"/>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userDrawn="1"/>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
        <p:nvSpPr>
          <p:cNvPr id="60" name="Rectangle 5"/>
          <p:cNvSpPr>
            <a:spLocks noChangeArrowheads="1"/>
          </p:cNvSpPr>
          <p:nvPr userDrawn="1"/>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userDrawn="1"/>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
        <p:nvSpPr>
          <p:cNvPr id="64" name="Rectangle 5"/>
          <p:cNvSpPr>
            <a:spLocks noChangeArrowheads="1"/>
          </p:cNvSpPr>
          <p:nvPr userDrawn="1"/>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userDrawn="1"/>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wo Content">
    <p:spTree>
      <p:nvGrpSpPr>
        <p:cNvPr id="1" name=""/>
        <p:cNvGrpSpPr/>
        <p:nvPr/>
      </p:nvGrpSpPr>
      <p:grpSpPr>
        <a:xfrm>
          <a:off x="0" y="0"/>
          <a:ext cx="0" cy="0"/>
          <a:chOff x="0" y="0"/>
          <a:chExt cx="0" cy="0"/>
        </a:xfrm>
      </p:grpSpPr>
      <p:grpSp>
        <p:nvGrpSpPr>
          <p:cNvPr id="2" name="Group 215"/>
          <p:cNvGrpSpPr>
            <a:grpSpLocks/>
          </p:cNvGrpSpPr>
          <p:nvPr userDrawn="1"/>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cstate="print">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cstate="print"/>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cstate="print"/>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cstate="print"/>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cstate="print"/>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cstate="print"/>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cstate="print"/>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cstate="print"/>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cstate="print"/>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cstate="print"/>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cstate="print"/>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cstate="print"/>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cstate="print"/>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cstate="print"/>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cstate="print"/>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cstate="print"/>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cstate="print"/>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cstate="print"/>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cstate="print"/>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cstate="print"/>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cstate="print"/>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cstate="print"/>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cstate="print"/>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cstate="print"/>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cstate="print"/>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cstate="print"/>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cstate="print"/>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cstate="print"/>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wo Content">
    <p:spTree>
      <p:nvGrpSpPr>
        <p:cNvPr id="1" name=""/>
        <p:cNvGrpSpPr/>
        <p:nvPr/>
      </p:nvGrpSpPr>
      <p:grpSpPr>
        <a:xfrm>
          <a:off x="0" y="0"/>
          <a:ext cx="0" cy="0"/>
          <a:chOff x="0" y="0"/>
          <a:chExt cx="0" cy="0"/>
        </a:xfrm>
      </p:grpSpPr>
      <p:sp>
        <p:nvSpPr>
          <p:cNvPr id="5" name="Rectangle 4"/>
          <p:cNvSpPr/>
          <p:nvPr userDrawn="1"/>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userDrawn="1"/>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userDrawn="1"/>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23" name="Line 6"/>
          <p:cNvSpPr>
            <a:spLocks noChangeShapeType="1"/>
          </p:cNvSpPr>
          <p:nvPr userDrawn="1"/>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userDrawn="1"/>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userDrawn="1"/>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41" name="Line 6"/>
          <p:cNvSpPr>
            <a:spLocks noChangeShapeType="1"/>
          </p:cNvSpPr>
          <p:nvPr userDrawn="1"/>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userDrawn="1"/>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userDrawn="1"/>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46" name="Line 6"/>
          <p:cNvSpPr>
            <a:spLocks noChangeShapeType="1"/>
          </p:cNvSpPr>
          <p:nvPr userDrawn="1"/>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userDrawn="1"/>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userDrawn="1"/>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dirty="0"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userDrawn="1"/>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4" name="Rectangle 13"/>
          <p:cNvSpPr>
            <a:spLocks noChangeArrowheads="1"/>
          </p:cNvSpPr>
          <p:nvPr userDrawn="1"/>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6" name="Rectangle 15"/>
          <p:cNvSpPr>
            <a:spLocks noChangeArrowheads="1"/>
          </p:cNvSpPr>
          <p:nvPr userDrawn="1"/>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userDrawn="1"/>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dirty="0"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dirty="0"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userDrawn="1"/>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dirty="0"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userDrawn="1"/>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userDrawn="1">
            <p:ph type="body" sz="quarter" idx="15"/>
          </p:nvPr>
        </p:nvSpPr>
        <p:spPr>
          <a:xfrm>
            <a:off x="456072" y="1320799"/>
            <a:ext cx="3906510" cy="4613835"/>
          </a:xfrm>
        </p:spPr>
        <p:txBody>
          <a:bodyPr/>
          <a:lstStyle/>
          <a:p>
            <a:pPr lvl="0"/>
            <a:r>
              <a:rPr lang="en-US" dirty="0" smtClean="0"/>
              <a:t>Click to edit Master text styles</a:t>
            </a:r>
          </a:p>
        </p:txBody>
      </p:sp>
      <p:sp>
        <p:nvSpPr>
          <p:cNvPr id="22" name="Picture Placeholder 9"/>
          <p:cNvSpPr>
            <a:spLocks noGrp="1"/>
          </p:cNvSpPr>
          <p:nvPr userDrawn="1">
            <p:ph type="pic" sz="quarter" idx="16"/>
          </p:nvPr>
        </p:nvSpPr>
        <p:spPr>
          <a:xfrm>
            <a:off x="4789159" y="1320799"/>
            <a:ext cx="3903726" cy="4613835"/>
          </a:xfrm>
        </p:spPr>
        <p:txBody>
          <a:bodyPr rtlCol="0">
            <a:normAutofit/>
          </a:bodyPr>
          <a:lstStyle/>
          <a:p>
            <a:pPr lvl="0"/>
            <a:endParaRPr lang="en-US" noProof="0" dirty="0"/>
          </a:p>
        </p:txBody>
      </p:sp>
      <p:sp>
        <p:nvSpPr>
          <p:cNvPr id="8" name="Title 7"/>
          <p:cNvSpPr>
            <a:spLocks noGrp="1"/>
          </p:cNvSpPr>
          <p:nvPr userDrawn="1">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userDrawn="1"/>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dirty="0"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5"/>
          <p:cNvSpPr>
            <a:spLocks noChangeArrowheads="1"/>
          </p:cNvSpPr>
          <p:nvPr userDrawn="1"/>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userDrawn="1"/>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dirty="0"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dirty="0" smtClean="0"/>
              <a:t>Click to edit Master text styles</a:t>
            </a:r>
          </a:p>
        </p:txBody>
      </p:sp>
      <p:sp>
        <p:nvSpPr>
          <p:cNvPr id="8" name="Rectangle 7"/>
          <p:cNvSpPr/>
          <p:nvPr userDrawn="1"/>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14" name="Rectangle 5"/>
          <p:cNvSpPr>
            <a:spLocks noChangeArrowheads="1"/>
          </p:cNvSpPr>
          <p:nvPr userDrawn="1"/>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userDrawn="1"/>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userDrawn="1"/>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dirty="0"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userDrawn="1"/>
        </p:nvPicPr>
        <p:blipFill>
          <a:blip r:embed="rId25" cstate="print"/>
          <a:stretch>
            <a:fillRect/>
          </a:stretch>
        </p:blipFill>
        <p:spPr>
          <a:xfrm>
            <a:off x="6749430" y="153990"/>
            <a:ext cx="2061195" cy="166685"/>
          </a:xfrm>
          <a:prstGeom prst="rect">
            <a:avLst/>
          </a:prstGeom>
        </p:spPr>
      </p:pic>
      <p:sp>
        <p:nvSpPr>
          <p:cNvPr id="9" name="Rectangle 8"/>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userDrawn="1"/>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2011</a:t>
            </a:r>
            <a:endParaRPr lang="en-US" sz="800" kern="1200" dirty="0">
              <a:solidFill>
                <a:schemeClr val="accent3"/>
              </a:solidFill>
              <a:latin typeface="+mn-lt"/>
              <a:ea typeface="+mn-ea"/>
              <a:cs typeface="+mn-cs"/>
            </a:endParaRPr>
          </a:p>
        </p:txBody>
      </p:sp>
      <p:sp>
        <p:nvSpPr>
          <p:cNvPr id="13"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6839" y="2214563"/>
            <a:ext cx="5341936" cy="615553"/>
          </a:xfrm>
        </p:spPr>
        <p:txBody>
          <a:bodyPr/>
          <a:lstStyle/>
          <a:p>
            <a:r>
              <a:rPr dirty="0" smtClean="0"/>
              <a:t>Test Management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repeatCount="indefinite" fill="hold" grpId="0" nodeType="withEffect">
                                  <p:stCondLst>
                                    <p:cond delay="0"/>
                                  </p:stCondLst>
                                  <p:endCondLst>
                                    <p:cond evt="onNext" delay="0">
                                      <p:tgtEl>
                                        <p:sldTgt/>
                                      </p:tgtEl>
                                    </p:cond>
                                  </p:end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3000" fill="hold"/>
                                        <p:tgtEl>
                                          <p:spTgt spid="4"/>
                                        </p:tgtEl>
                                        <p:attrNameLst>
                                          <p:attrName>ppt_y</p:attrName>
                                        </p:attrNameLst>
                                      </p:cBhvr>
                                      <p:tavLst>
                                        <p:tav tm="0">
                                          <p:val>
                                            <p:strVal val="#ppt_y"/>
                                          </p:val>
                                        </p:tav>
                                        <p:tav tm="100000">
                                          <p:val>
                                            <p:strVal val="#ppt_y"/>
                                          </p:val>
                                        </p:tav>
                                      </p:tavLst>
                                    </p:anim>
                                    <p:anim calcmode="lin" valueType="num">
                                      <p:cBhvr>
                                        <p:cTn id="9" dur="3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3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47246"/>
            <a:ext cx="8539163" cy="338554"/>
          </a:xfrm>
        </p:spPr>
        <p:txBody>
          <a:bodyPr/>
          <a:lstStyle/>
          <a:p>
            <a:r>
              <a:rPr dirty="0" smtClean="0"/>
              <a:t>Test Estimation </a:t>
            </a:r>
            <a:endParaRPr lang="en-US" dirty="0"/>
          </a:p>
        </p:txBody>
      </p:sp>
      <p:sp>
        <p:nvSpPr>
          <p:cNvPr id="5" name="Text Placeholder 4"/>
          <p:cNvSpPr>
            <a:spLocks noGrp="1"/>
          </p:cNvSpPr>
          <p:nvPr>
            <p:ph type="body" sz="quarter" idx="10"/>
          </p:nvPr>
        </p:nvSpPr>
        <p:spPr>
          <a:xfrm>
            <a:off x="302931" y="987891"/>
            <a:ext cx="8544207" cy="4903907"/>
          </a:xfrm>
        </p:spPr>
        <p:txBody>
          <a:bodyPr/>
          <a:lstStyle/>
          <a:p>
            <a:pPr lvl="1">
              <a:lnSpc>
                <a:spcPct val="150000"/>
              </a:lnSpc>
              <a:spcAft>
                <a:spcPts val="600"/>
              </a:spcAft>
              <a:buFont typeface="Wingdings" pitchFamily="2" charset="2"/>
              <a:buChar char="q"/>
            </a:pPr>
            <a:r>
              <a:rPr lang="en-US" b="1" dirty="0" smtClean="0"/>
              <a:t>Test Estimation</a:t>
            </a:r>
            <a:r>
              <a:rPr lang="en-US" b="1" dirty="0" smtClean="0"/>
              <a:t>: </a:t>
            </a:r>
          </a:p>
          <a:p>
            <a:pPr lvl="2">
              <a:lnSpc>
                <a:spcPct val="150000"/>
              </a:lnSpc>
              <a:spcAft>
                <a:spcPts val="600"/>
              </a:spcAft>
              <a:buFont typeface="Wingdings" pitchFamily="2" charset="2"/>
              <a:buChar char="Ø"/>
            </a:pPr>
            <a:r>
              <a:rPr lang="en-US" dirty="0" smtClean="0"/>
              <a:t>The </a:t>
            </a:r>
            <a:r>
              <a:rPr lang="en-US" dirty="0" smtClean="0"/>
              <a:t>calculated approximation of a result related to various aspects of testing (e.g. effort spent, completion date, costs involved, number of test cases, etc.) which is usable even if input data may be incomplete, uncertain, or noisy.</a:t>
            </a:r>
          </a:p>
          <a:p>
            <a:pPr lvl="1">
              <a:lnSpc>
                <a:spcPct val="150000"/>
              </a:lnSpc>
              <a:spcAft>
                <a:spcPts val="600"/>
              </a:spcAft>
              <a:buFont typeface="Wingdings" pitchFamily="2" charset="2"/>
              <a:buChar char="q"/>
            </a:pPr>
            <a:r>
              <a:rPr lang="en-US" b="1" dirty="0" smtClean="0"/>
              <a:t>Two approaches for the estimation of test effort are:</a:t>
            </a:r>
          </a:p>
          <a:p>
            <a:pPr lvl="2">
              <a:lnSpc>
                <a:spcPct val="150000"/>
              </a:lnSpc>
              <a:spcAft>
                <a:spcPts val="600"/>
              </a:spcAft>
              <a:buFont typeface="Wingdings" pitchFamily="2" charset="2"/>
              <a:buChar char="Ø"/>
            </a:pPr>
            <a:r>
              <a:rPr lang="en-US" b="1" dirty="0" smtClean="0"/>
              <a:t>The metrics-based approach:</a:t>
            </a:r>
            <a:r>
              <a:rPr lang="en-US" dirty="0" smtClean="0"/>
              <a:t> Estimating the testing effort based on metrics of former or similar projects or based on typical values.</a:t>
            </a:r>
          </a:p>
          <a:p>
            <a:pPr lvl="2">
              <a:lnSpc>
                <a:spcPct val="150000"/>
              </a:lnSpc>
              <a:spcAft>
                <a:spcPts val="600"/>
              </a:spcAft>
              <a:buFont typeface="Wingdings" pitchFamily="2" charset="2"/>
              <a:buChar char="Ø"/>
            </a:pPr>
            <a:r>
              <a:rPr lang="en-US" b="1" dirty="0" smtClean="0"/>
              <a:t>The expert-based approach:</a:t>
            </a:r>
            <a:r>
              <a:rPr lang="en-US" dirty="0" smtClean="0"/>
              <a:t> Estimating the tasks based on estimates made by the owner of the tasks or by experts.</a:t>
            </a:r>
          </a:p>
          <a:p>
            <a:pPr lvl="1">
              <a:lnSpc>
                <a:spcPct val="150000"/>
              </a:lnSpc>
              <a:spcAft>
                <a:spcPts val="600"/>
              </a:spcAft>
              <a:buFont typeface="Wingdings" pitchFamily="2" charset="2"/>
              <a:buChar char="q"/>
            </a:pPr>
            <a:r>
              <a:rPr lang="en-US" dirty="0" smtClean="0"/>
              <a:t>Once the test effort is estimated, resources can be identified and a schedule can be drawn up</a:t>
            </a:r>
            <a:r>
              <a:rPr lang="en-US" dirty="0" smtClean="0"/>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143000"/>
            <a:ext cx="8544207" cy="5032147"/>
          </a:xfrm>
        </p:spPr>
        <p:txBody>
          <a:bodyPr/>
          <a:lstStyle/>
          <a:p>
            <a:pPr lvl="1">
              <a:lnSpc>
                <a:spcPct val="150000"/>
              </a:lnSpc>
              <a:spcAft>
                <a:spcPts val="600"/>
              </a:spcAft>
              <a:buFont typeface="Wingdings" pitchFamily="2" charset="2"/>
              <a:buChar char="q"/>
            </a:pPr>
            <a:r>
              <a:rPr lang="en-US" b="1" dirty="0" smtClean="0"/>
              <a:t>The testing effort may depend on a number of factors, including:</a:t>
            </a:r>
          </a:p>
          <a:p>
            <a:pPr lvl="2">
              <a:lnSpc>
                <a:spcPct val="150000"/>
              </a:lnSpc>
              <a:spcAft>
                <a:spcPts val="600"/>
              </a:spcAft>
              <a:buFont typeface="Wingdings" pitchFamily="2" charset="2"/>
              <a:buChar char="Ø"/>
            </a:pPr>
            <a:r>
              <a:rPr lang="en-US" b="1" dirty="0" smtClean="0"/>
              <a:t>Characteristics of the product:</a:t>
            </a:r>
            <a:r>
              <a:rPr lang="en-US" dirty="0" smtClean="0"/>
              <a:t> </a:t>
            </a:r>
            <a:endParaRPr lang="en-US" dirty="0" smtClean="0"/>
          </a:p>
          <a:p>
            <a:pPr lvl="3">
              <a:lnSpc>
                <a:spcPct val="150000"/>
              </a:lnSpc>
              <a:spcAft>
                <a:spcPts val="600"/>
              </a:spcAft>
            </a:pPr>
            <a:r>
              <a:rPr lang="en-US" dirty="0" smtClean="0"/>
              <a:t>The </a:t>
            </a:r>
            <a:r>
              <a:rPr lang="en-US" dirty="0" smtClean="0"/>
              <a:t>quality of the specification and other information used for test models (i.e. the test basis), the size of the product, the complexity of the problem domain, the requirements for reliability and security, and the requirements for documentation. </a:t>
            </a:r>
          </a:p>
          <a:p>
            <a:pPr lvl="2">
              <a:lnSpc>
                <a:spcPct val="150000"/>
              </a:lnSpc>
              <a:spcAft>
                <a:spcPts val="600"/>
              </a:spcAft>
              <a:buFont typeface="Wingdings" pitchFamily="2" charset="2"/>
              <a:buChar char="Ø"/>
            </a:pPr>
            <a:r>
              <a:rPr lang="en-US" b="1" dirty="0" smtClean="0"/>
              <a:t>Characteristics of the development process:</a:t>
            </a:r>
            <a:r>
              <a:rPr lang="en-US" dirty="0" smtClean="0"/>
              <a:t> </a:t>
            </a:r>
            <a:endParaRPr lang="en-US" dirty="0" smtClean="0"/>
          </a:p>
          <a:p>
            <a:pPr lvl="3">
              <a:lnSpc>
                <a:spcPct val="150000"/>
              </a:lnSpc>
              <a:spcAft>
                <a:spcPts val="600"/>
              </a:spcAft>
            </a:pPr>
            <a:r>
              <a:rPr lang="en-US" dirty="0" smtClean="0"/>
              <a:t>The </a:t>
            </a:r>
            <a:r>
              <a:rPr lang="en-US" dirty="0" smtClean="0"/>
              <a:t>stability of the organization, tools used, test process, skills of the people involved, and time pressure. </a:t>
            </a:r>
          </a:p>
          <a:p>
            <a:pPr lvl="2">
              <a:lnSpc>
                <a:spcPct val="150000"/>
              </a:lnSpc>
              <a:spcAft>
                <a:spcPts val="600"/>
              </a:spcAft>
              <a:buFont typeface="Wingdings" pitchFamily="2" charset="2"/>
              <a:buChar char="Ø"/>
            </a:pPr>
            <a:r>
              <a:rPr lang="en-US" b="1" dirty="0" smtClean="0"/>
              <a:t>The outcome of testing:</a:t>
            </a:r>
            <a:r>
              <a:rPr lang="en-US" dirty="0" smtClean="0"/>
              <a:t> </a:t>
            </a:r>
            <a:endParaRPr lang="en-US" dirty="0" smtClean="0"/>
          </a:p>
          <a:p>
            <a:pPr lvl="3">
              <a:lnSpc>
                <a:spcPct val="150000"/>
              </a:lnSpc>
              <a:spcAft>
                <a:spcPts val="600"/>
              </a:spcAft>
            </a:pPr>
            <a:r>
              <a:rPr lang="en-US" dirty="0" smtClean="0"/>
              <a:t>The </a:t>
            </a:r>
            <a:r>
              <a:rPr lang="en-US" dirty="0" smtClean="0"/>
              <a:t>number of defects and the amount of rework required</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dirty="0" smtClean="0"/>
              <a:t>Test Strategy, Test Approach</a:t>
            </a:r>
            <a:endParaRPr lang="en-US" dirty="0"/>
          </a:p>
        </p:txBody>
      </p:sp>
      <p:sp>
        <p:nvSpPr>
          <p:cNvPr id="5" name="Text Placeholder 4"/>
          <p:cNvSpPr>
            <a:spLocks noGrp="1"/>
          </p:cNvSpPr>
          <p:nvPr>
            <p:ph type="body" sz="quarter" idx="10"/>
          </p:nvPr>
        </p:nvSpPr>
        <p:spPr>
          <a:xfrm>
            <a:off x="302931" y="1066800"/>
            <a:ext cx="8544207" cy="5078313"/>
          </a:xfrm>
        </p:spPr>
        <p:txBody>
          <a:bodyPr/>
          <a:lstStyle/>
          <a:p>
            <a:pPr lvl="1">
              <a:spcBef>
                <a:spcPts val="600"/>
              </a:spcBef>
              <a:spcAft>
                <a:spcPts val="600"/>
              </a:spcAft>
              <a:buFont typeface="Wingdings" pitchFamily="2" charset="2"/>
              <a:buChar char="q"/>
            </a:pPr>
            <a:r>
              <a:rPr lang="en-US" b="1" dirty="0" smtClean="0"/>
              <a:t>Test Strategy:</a:t>
            </a:r>
            <a:endParaRPr lang="en-US" dirty="0" smtClean="0"/>
          </a:p>
          <a:p>
            <a:pPr lvl="2">
              <a:spcBef>
                <a:spcPts val="600"/>
              </a:spcBef>
              <a:spcAft>
                <a:spcPts val="600"/>
              </a:spcAft>
              <a:buFont typeface="Wingdings" pitchFamily="2" charset="2"/>
              <a:buChar char="Ø"/>
            </a:pPr>
            <a:r>
              <a:rPr lang="en-US" dirty="0" smtClean="0"/>
              <a:t>A high-level description of the test levels to be performed and the testing within those levels for an organization or programme (one or more projects).</a:t>
            </a:r>
          </a:p>
          <a:p>
            <a:pPr lvl="1">
              <a:spcBef>
                <a:spcPts val="600"/>
              </a:spcBef>
              <a:spcAft>
                <a:spcPts val="600"/>
              </a:spcAft>
              <a:buFont typeface="Wingdings" pitchFamily="2" charset="2"/>
              <a:buChar char="q"/>
            </a:pPr>
            <a:r>
              <a:rPr lang="en-US" b="1" dirty="0" smtClean="0"/>
              <a:t>Test Approach:</a:t>
            </a:r>
            <a:endParaRPr lang="en-US" dirty="0" smtClean="0"/>
          </a:p>
          <a:p>
            <a:pPr lvl="2">
              <a:spcBef>
                <a:spcPts val="600"/>
              </a:spcBef>
              <a:spcAft>
                <a:spcPts val="600"/>
              </a:spcAft>
              <a:buFont typeface="Wingdings" pitchFamily="2" charset="2"/>
              <a:buChar char="Ø"/>
            </a:pPr>
            <a:r>
              <a:rPr lang="en-US" dirty="0" smtClean="0"/>
              <a:t>The implementation of the test strategy for a specific project. It typically includes the decisions made that follow based on the (test) project’s goal and the risk assessment carried out, starting points regarding the test process, the test design techniques to be applied, exit criteria and test types to be performed.</a:t>
            </a:r>
          </a:p>
          <a:p>
            <a:pPr lvl="1">
              <a:spcBef>
                <a:spcPts val="600"/>
              </a:spcBef>
              <a:spcAft>
                <a:spcPts val="600"/>
              </a:spcAft>
              <a:buFont typeface="Wingdings" pitchFamily="2" charset="2"/>
              <a:buChar char="q"/>
            </a:pPr>
            <a:r>
              <a:rPr lang="en-US" b="1" dirty="0" smtClean="0"/>
              <a:t>Typical approaches include:</a:t>
            </a:r>
            <a:endParaRPr lang="en-US" dirty="0" smtClean="0"/>
          </a:p>
          <a:p>
            <a:pPr lvl="2">
              <a:spcBef>
                <a:spcPts val="600"/>
              </a:spcBef>
              <a:spcAft>
                <a:spcPts val="600"/>
              </a:spcAft>
              <a:buFont typeface="Wingdings" pitchFamily="2" charset="2"/>
              <a:buChar char="v"/>
            </a:pPr>
            <a:r>
              <a:rPr lang="en-US" b="1" dirty="0" smtClean="0"/>
              <a:t>Analytical approaches</a:t>
            </a:r>
            <a:r>
              <a:rPr lang="en-US" dirty="0" smtClean="0"/>
              <a:t>, such as risk-based testing where testing is directed to areas of greatest risk</a:t>
            </a:r>
          </a:p>
          <a:p>
            <a:pPr lvl="2">
              <a:spcBef>
                <a:spcPts val="600"/>
              </a:spcBef>
              <a:spcAft>
                <a:spcPts val="600"/>
              </a:spcAft>
              <a:buFont typeface="Wingdings" pitchFamily="2" charset="2"/>
              <a:buChar char="v"/>
            </a:pPr>
            <a:r>
              <a:rPr lang="en-US" b="1" dirty="0" smtClean="0"/>
              <a:t>Model-based approaches</a:t>
            </a:r>
            <a:r>
              <a:rPr lang="en-US" dirty="0" smtClean="0"/>
              <a:t>, such as stochastic testing using statistical information about failure rates (such as reliability growth models) or usage (such as operational profiles</a:t>
            </a:r>
            <a:r>
              <a:rPr lang="en-US" dirty="0" smtClean="0"/>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81000"/>
            <a:ext cx="8539163" cy="338554"/>
          </a:xfrm>
        </p:spPr>
        <p:txBody>
          <a:bodyPr/>
          <a:lstStyle/>
          <a:p>
            <a:r>
              <a:rPr lang="en-US" dirty="0" smtClean="0"/>
              <a:t>Contd..</a:t>
            </a:r>
            <a:endParaRPr lang="en-US" dirty="0"/>
          </a:p>
        </p:txBody>
      </p:sp>
      <p:sp>
        <p:nvSpPr>
          <p:cNvPr id="5" name="Text Placeholder 4"/>
          <p:cNvSpPr>
            <a:spLocks noGrp="1"/>
          </p:cNvSpPr>
          <p:nvPr>
            <p:ph type="body" sz="quarter" idx="10"/>
          </p:nvPr>
        </p:nvSpPr>
        <p:spPr>
          <a:xfrm>
            <a:off x="302931" y="990600"/>
            <a:ext cx="8544207" cy="5478423"/>
          </a:xfrm>
        </p:spPr>
        <p:txBody>
          <a:bodyPr/>
          <a:lstStyle/>
          <a:p>
            <a:pPr lvl="1">
              <a:spcBef>
                <a:spcPts val="600"/>
              </a:spcBef>
              <a:spcAft>
                <a:spcPts val="600"/>
              </a:spcAft>
              <a:buFont typeface="Wingdings" pitchFamily="2" charset="2"/>
              <a:buChar char="v"/>
            </a:pPr>
            <a:r>
              <a:rPr lang="en-US" b="1" dirty="0" smtClean="0"/>
              <a:t>Methodical approaches</a:t>
            </a:r>
            <a:r>
              <a:rPr lang="en-US" dirty="0" smtClean="0"/>
              <a:t>, such as failure-based (including error guessing and fault-attacks), experienced-based, check-list based, and quality characteristic based.</a:t>
            </a:r>
          </a:p>
          <a:p>
            <a:pPr lvl="1">
              <a:spcBef>
                <a:spcPts val="600"/>
              </a:spcBef>
              <a:spcAft>
                <a:spcPts val="600"/>
              </a:spcAft>
              <a:buFont typeface="Wingdings" pitchFamily="2" charset="2"/>
              <a:buChar char="v"/>
            </a:pPr>
            <a:r>
              <a:rPr lang="en-US" b="1" dirty="0" smtClean="0"/>
              <a:t>Process- or standard-compliant approaches,</a:t>
            </a:r>
            <a:r>
              <a:rPr lang="en-US" dirty="0" smtClean="0"/>
              <a:t> such as those specified by industry-specific standards or the various agile methodologies.</a:t>
            </a:r>
          </a:p>
          <a:p>
            <a:pPr lvl="1">
              <a:spcBef>
                <a:spcPts val="600"/>
              </a:spcBef>
              <a:spcAft>
                <a:spcPts val="600"/>
              </a:spcAft>
              <a:buFont typeface="Wingdings" pitchFamily="2" charset="2"/>
              <a:buChar char="v"/>
            </a:pPr>
            <a:r>
              <a:rPr lang="en-US" b="1" dirty="0" smtClean="0"/>
              <a:t>Dynamic and heuristic approaches,</a:t>
            </a:r>
            <a:r>
              <a:rPr lang="en-US" dirty="0" smtClean="0"/>
              <a:t> such as exploratory testing where testing is more reactive to events than pre-planned, and where execution and evaluation are concurrent tasks.</a:t>
            </a:r>
          </a:p>
          <a:p>
            <a:pPr lvl="1">
              <a:spcBef>
                <a:spcPts val="600"/>
              </a:spcBef>
              <a:spcAft>
                <a:spcPts val="600"/>
              </a:spcAft>
              <a:buFont typeface="Wingdings" pitchFamily="2" charset="2"/>
              <a:buChar char="v"/>
            </a:pPr>
            <a:r>
              <a:rPr lang="en-US" b="1" dirty="0" smtClean="0"/>
              <a:t>Consultative approaches,</a:t>
            </a:r>
            <a:r>
              <a:rPr lang="en-US" dirty="0" smtClean="0"/>
              <a:t> such as those where test coverage is driven primarily by the advice and guidance of technology and/or business domain experts outside the test team.</a:t>
            </a:r>
          </a:p>
          <a:p>
            <a:pPr lvl="1">
              <a:spcBef>
                <a:spcPts val="600"/>
              </a:spcBef>
              <a:spcAft>
                <a:spcPts val="600"/>
              </a:spcAft>
              <a:buFont typeface="Wingdings" pitchFamily="2" charset="2"/>
              <a:buChar char="v"/>
            </a:pPr>
            <a:r>
              <a:rPr lang="en-US" b="1" dirty="0" smtClean="0"/>
              <a:t>Regression-averse approaches,</a:t>
            </a:r>
            <a:r>
              <a:rPr lang="en-US" dirty="0" smtClean="0"/>
              <a:t> such as those that include reuse of existing test material, extensive automation of functional regression tests, and standard test suites.</a:t>
            </a:r>
          </a:p>
          <a:p>
            <a:pPr lvl="1">
              <a:spcBef>
                <a:spcPts val="600"/>
              </a:spcBef>
              <a:spcAft>
                <a:spcPts val="600"/>
              </a:spcAft>
              <a:buFont typeface="Wingdings" pitchFamily="2" charset="2"/>
              <a:buChar char="q"/>
            </a:pPr>
            <a:r>
              <a:rPr lang="en-US" dirty="0" smtClean="0"/>
              <a:t>The selection of approach depends on the context and may consider risks, hazards and safety, available resources and skills, the technology, the nature of the system, test objectives and regulations</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6839" y="2214563"/>
            <a:ext cx="5341936" cy="1231106"/>
          </a:xfrm>
        </p:spPr>
        <p:txBody>
          <a:bodyPr/>
          <a:lstStyle/>
          <a:p>
            <a:r>
              <a:rPr lang="en-US" dirty="0" smtClean="0"/>
              <a:t>Test Progress Monitoring &amp; Control</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194846"/>
            <a:ext cx="8539163" cy="338554"/>
          </a:xfrm>
        </p:spPr>
        <p:txBody>
          <a:bodyPr/>
          <a:lstStyle/>
          <a:p>
            <a:pPr lvl="0"/>
            <a:r>
              <a:rPr lang="en-US" dirty="0" smtClean="0"/>
              <a:t>Test Progress Monitoring</a:t>
            </a:r>
            <a:endParaRPr lang="en-US" dirty="0"/>
          </a:p>
        </p:txBody>
      </p:sp>
      <p:sp>
        <p:nvSpPr>
          <p:cNvPr id="5" name="Text Placeholder 4"/>
          <p:cNvSpPr>
            <a:spLocks noGrp="1"/>
          </p:cNvSpPr>
          <p:nvPr>
            <p:ph type="body" sz="quarter" idx="10"/>
          </p:nvPr>
        </p:nvSpPr>
        <p:spPr>
          <a:xfrm>
            <a:off x="302931" y="672435"/>
            <a:ext cx="8544207" cy="6109365"/>
          </a:xfrm>
        </p:spPr>
        <p:txBody>
          <a:bodyPr/>
          <a:lstStyle/>
          <a:p>
            <a:pPr lvl="1">
              <a:spcAft>
                <a:spcPts val="600"/>
              </a:spcAft>
              <a:buFont typeface="Wingdings" pitchFamily="2" charset="2"/>
              <a:buChar char="q"/>
            </a:pPr>
            <a:r>
              <a:rPr lang="en-US" b="1" dirty="0" smtClean="0">
                <a:solidFill>
                  <a:srgbClr val="0070C0"/>
                </a:solidFill>
              </a:rPr>
              <a:t>Test Monitoring</a:t>
            </a:r>
            <a:r>
              <a:rPr lang="en-US" b="1" dirty="0" smtClean="0">
                <a:solidFill>
                  <a:srgbClr val="0070C0"/>
                </a:solidFill>
              </a:rPr>
              <a:t>: </a:t>
            </a:r>
            <a:r>
              <a:rPr lang="en-US" dirty="0" smtClean="0">
                <a:solidFill>
                  <a:srgbClr val="0070C0"/>
                </a:solidFill>
              </a:rPr>
              <a:t>A </a:t>
            </a:r>
            <a:r>
              <a:rPr lang="en-US" dirty="0" smtClean="0">
                <a:solidFill>
                  <a:srgbClr val="0070C0"/>
                </a:solidFill>
              </a:rPr>
              <a:t>test management task that deals with the activities related to periodically checking the status of a test project. Reports are prepared that compare the actuals to that which was planned.</a:t>
            </a:r>
          </a:p>
          <a:p>
            <a:pPr lvl="1">
              <a:spcAft>
                <a:spcPts val="600"/>
              </a:spcAft>
              <a:buFont typeface="Wingdings" pitchFamily="2" charset="2"/>
              <a:buChar char="q"/>
            </a:pPr>
            <a:r>
              <a:rPr lang="en-US" dirty="0" smtClean="0"/>
              <a:t>The purpose of test monitoring is to provide feedback and visibility about test activities.</a:t>
            </a:r>
          </a:p>
          <a:p>
            <a:pPr lvl="1">
              <a:spcAft>
                <a:spcPts val="600"/>
              </a:spcAft>
              <a:buFont typeface="Wingdings" pitchFamily="2" charset="2"/>
              <a:buChar char="q"/>
            </a:pPr>
            <a:r>
              <a:rPr lang="en-US" dirty="0" smtClean="0"/>
              <a:t>Metrics also used to assess progress against the planned schedule and budget.</a:t>
            </a:r>
          </a:p>
          <a:p>
            <a:pPr lvl="1">
              <a:spcAft>
                <a:spcPts val="600"/>
              </a:spcAft>
              <a:buFont typeface="Wingdings" pitchFamily="2" charset="2"/>
              <a:buChar char="q"/>
            </a:pPr>
            <a:r>
              <a:rPr lang="en-US" b="1" dirty="0" smtClean="0"/>
              <a:t>Common test metrics include:</a:t>
            </a:r>
          </a:p>
          <a:p>
            <a:pPr lvl="2">
              <a:spcAft>
                <a:spcPts val="600"/>
              </a:spcAft>
              <a:buFont typeface="Wingdings" pitchFamily="2" charset="2"/>
              <a:buChar char="ü"/>
            </a:pPr>
            <a:r>
              <a:rPr lang="en-US" dirty="0" smtClean="0"/>
              <a:t>Percentage of work done in test case preparation (or percentage of planned test cases prepared).</a:t>
            </a:r>
          </a:p>
          <a:p>
            <a:pPr lvl="2">
              <a:spcAft>
                <a:spcPts val="600"/>
              </a:spcAft>
              <a:buFont typeface="Wingdings" pitchFamily="2" charset="2"/>
              <a:buChar char="ü"/>
            </a:pPr>
            <a:r>
              <a:rPr lang="en-US" dirty="0" smtClean="0"/>
              <a:t>Percentage of work done in test environment preparation.</a:t>
            </a:r>
          </a:p>
          <a:p>
            <a:pPr lvl="2">
              <a:spcAft>
                <a:spcPts val="600"/>
              </a:spcAft>
              <a:buFont typeface="Wingdings" pitchFamily="2" charset="2"/>
              <a:buChar char="ü"/>
            </a:pPr>
            <a:r>
              <a:rPr lang="en-US" dirty="0" smtClean="0"/>
              <a:t>Test case execution (e.g. number of test cases run/not run, and test cases passed/failed).</a:t>
            </a:r>
          </a:p>
          <a:p>
            <a:pPr lvl="2">
              <a:spcAft>
                <a:spcPts val="600"/>
              </a:spcAft>
              <a:buFont typeface="Wingdings" pitchFamily="2" charset="2"/>
              <a:buChar char="ü"/>
            </a:pPr>
            <a:r>
              <a:rPr lang="en-US" dirty="0" smtClean="0"/>
              <a:t>Defect information (e.g. defect density, defects found and fixed, failure rate, and re-test results).</a:t>
            </a:r>
          </a:p>
          <a:p>
            <a:pPr lvl="2">
              <a:spcAft>
                <a:spcPts val="600"/>
              </a:spcAft>
              <a:buFont typeface="Wingdings" pitchFamily="2" charset="2"/>
              <a:buChar char="ü"/>
            </a:pPr>
            <a:r>
              <a:rPr lang="en-US" dirty="0" smtClean="0"/>
              <a:t>Test coverage of requirements, risks or code.</a:t>
            </a:r>
          </a:p>
          <a:p>
            <a:pPr lvl="2">
              <a:spcAft>
                <a:spcPts val="600"/>
              </a:spcAft>
              <a:buFont typeface="Wingdings" pitchFamily="2" charset="2"/>
              <a:buChar char="ü"/>
            </a:pPr>
            <a:r>
              <a:rPr lang="en-US" dirty="0" smtClean="0"/>
              <a:t>Subjective confidence of testers in the product.</a:t>
            </a:r>
          </a:p>
          <a:p>
            <a:pPr lvl="2">
              <a:spcAft>
                <a:spcPts val="600"/>
              </a:spcAft>
              <a:buFont typeface="Wingdings" pitchFamily="2" charset="2"/>
              <a:buChar char="ü"/>
            </a:pPr>
            <a:r>
              <a:rPr lang="en-US" dirty="0" smtClean="0"/>
              <a:t>Dates of test milestones.</a:t>
            </a:r>
          </a:p>
          <a:p>
            <a:pPr lvl="2">
              <a:spcAft>
                <a:spcPts val="600"/>
              </a:spcAft>
              <a:buFont typeface="Wingdings" pitchFamily="2" charset="2"/>
              <a:buChar char="ü"/>
            </a:pPr>
            <a:r>
              <a:rPr lang="en-US" dirty="0" smtClean="0"/>
              <a:t>Testing costs, including the cost compared to the benefit of finding the next defect or to run the next test</a:t>
            </a:r>
            <a:r>
              <a:rPr lang="en-US" dirty="0" smtClean="0"/>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anim calcmode="lin" valueType="num">
                                      <p:cBhvr>
                                        <p:cTn id="97" dur="2000" fill="hold"/>
                                        <p:tgtEl>
                                          <p:spTgt spid="5">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5">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5">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5">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5">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5">
                                            <p:txEl>
                                              <p:pRg st="11" end="11"/>
                                            </p:txEl>
                                          </p:spTgt>
                                        </p:tgtEl>
                                        <p:attrNameLst>
                                          <p:attrName>style.visibility</p:attrName>
                                        </p:attrNameLst>
                                      </p:cBhvr>
                                      <p:to>
                                        <p:strVal val="visible"/>
                                      </p:to>
                                    </p:set>
                                    <p:anim calcmode="lin" valueType="num">
                                      <p:cBhvr>
                                        <p:cTn id="106" dur="2000" fill="hold"/>
                                        <p:tgtEl>
                                          <p:spTgt spid="5">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5">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5">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5">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r>
              <a:rPr lang="en-US" dirty="0" smtClean="0"/>
              <a:t>Test Reporting</a:t>
            </a:r>
            <a:endParaRPr lang="en-US" dirty="0"/>
          </a:p>
        </p:txBody>
      </p:sp>
      <p:graphicFrame>
        <p:nvGraphicFramePr>
          <p:cNvPr id="4" name="Diagram 3"/>
          <p:cNvGraphicFramePr/>
          <p:nvPr/>
        </p:nvGraphicFramePr>
        <p:xfrm>
          <a:off x="304801" y="1143000"/>
          <a:ext cx="8229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4997876C-86C2-40E5-91F4-05768AE92C29}"/>
                                            </p:graphicEl>
                                          </p:spTgt>
                                        </p:tgtEl>
                                        <p:attrNameLst>
                                          <p:attrName>style.visibility</p:attrName>
                                        </p:attrNameLst>
                                      </p:cBhvr>
                                      <p:to>
                                        <p:strVal val="visible"/>
                                      </p:to>
                                    </p:set>
                                    <p:animEffect transition="in" filter="fade">
                                      <p:cBhvr>
                                        <p:cTn id="7" dur="2000"/>
                                        <p:tgtEl>
                                          <p:spTgt spid="4">
                                            <p:graphicEl>
                                              <a:dgm id="{4997876C-86C2-40E5-91F4-05768AE92C2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D04CC579-D7A7-49DA-98DE-361EB74409C0}"/>
                                            </p:graphicEl>
                                          </p:spTgt>
                                        </p:tgtEl>
                                        <p:attrNameLst>
                                          <p:attrName>style.visibility</p:attrName>
                                        </p:attrNameLst>
                                      </p:cBhvr>
                                      <p:to>
                                        <p:strVal val="visible"/>
                                      </p:to>
                                    </p:set>
                                    <p:animEffect transition="in" filter="fade">
                                      <p:cBhvr>
                                        <p:cTn id="12" dur="2000"/>
                                        <p:tgtEl>
                                          <p:spTgt spid="4">
                                            <p:graphicEl>
                                              <a:dgm id="{D04CC579-D7A7-49DA-98DE-361EB74409C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A310EAE6-7047-4A1E-B934-533039E6ADF1}"/>
                                            </p:graphicEl>
                                          </p:spTgt>
                                        </p:tgtEl>
                                        <p:attrNameLst>
                                          <p:attrName>style.visibility</p:attrName>
                                        </p:attrNameLst>
                                      </p:cBhvr>
                                      <p:to>
                                        <p:strVal val="visible"/>
                                      </p:to>
                                    </p:set>
                                    <p:animEffect transition="in" filter="fade">
                                      <p:cBhvr>
                                        <p:cTn id="17" dur="2000"/>
                                        <p:tgtEl>
                                          <p:spTgt spid="4">
                                            <p:graphicEl>
                                              <a:dgm id="{A310EAE6-7047-4A1E-B934-533039E6ADF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2BD47E3B-677E-494C-BA21-75CCFCA9C393}"/>
                                            </p:graphicEl>
                                          </p:spTgt>
                                        </p:tgtEl>
                                        <p:attrNameLst>
                                          <p:attrName>style.visibility</p:attrName>
                                        </p:attrNameLst>
                                      </p:cBhvr>
                                      <p:to>
                                        <p:strVal val="visible"/>
                                      </p:to>
                                    </p:set>
                                    <p:animEffect transition="in" filter="fade">
                                      <p:cBhvr>
                                        <p:cTn id="22" dur="2000"/>
                                        <p:tgtEl>
                                          <p:spTgt spid="4">
                                            <p:graphicEl>
                                              <a:dgm id="{2BD47E3B-677E-494C-BA21-75CCFCA9C39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Test Control</a:t>
            </a:r>
            <a:endParaRPr lang="en-US" dirty="0"/>
          </a:p>
        </p:txBody>
      </p:sp>
      <p:sp>
        <p:nvSpPr>
          <p:cNvPr id="5" name="Text Placeholder 4"/>
          <p:cNvSpPr>
            <a:spLocks noGrp="1"/>
          </p:cNvSpPr>
          <p:nvPr>
            <p:ph type="body" sz="quarter" idx="10"/>
          </p:nvPr>
        </p:nvSpPr>
        <p:spPr>
          <a:xfrm>
            <a:off x="302931" y="1066800"/>
            <a:ext cx="8544207" cy="4955203"/>
          </a:xfrm>
        </p:spPr>
        <p:txBody>
          <a:bodyPr/>
          <a:lstStyle/>
          <a:p>
            <a:pPr lvl="1">
              <a:spcBef>
                <a:spcPts val="600"/>
              </a:spcBef>
              <a:spcAft>
                <a:spcPts val="600"/>
              </a:spcAft>
              <a:buFont typeface="Wingdings" pitchFamily="2" charset="2"/>
              <a:buChar char="q"/>
            </a:pPr>
            <a:r>
              <a:rPr lang="en-US" b="1" dirty="0" smtClean="0">
                <a:solidFill>
                  <a:srgbClr val="0070C0"/>
                </a:solidFill>
              </a:rPr>
              <a:t>Test Control</a:t>
            </a:r>
            <a:r>
              <a:rPr lang="en-US" b="1" dirty="0" smtClean="0">
                <a:solidFill>
                  <a:srgbClr val="0070C0"/>
                </a:solidFill>
              </a:rPr>
              <a:t>: </a:t>
            </a:r>
            <a:r>
              <a:rPr lang="en-US" dirty="0" smtClean="0">
                <a:solidFill>
                  <a:srgbClr val="0070C0"/>
                </a:solidFill>
              </a:rPr>
              <a:t>A </a:t>
            </a:r>
            <a:r>
              <a:rPr lang="en-US" dirty="0" smtClean="0">
                <a:solidFill>
                  <a:srgbClr val="0070C0"/>
                </a:solidFill>
              </a:rPr>
              <a:t>test management task that deals with developing and applying a set of corrective actions to get a test project on track when monitoring shows a deviation from what was planned.</a:t>
            </a:r>
            <a:endParaRPr lang="en-US" b="1" dirty="0" smtClean="0">
              <a:solidFill>
                <a:srgbClr val="0070C0"/>
              </a:solidFill>
            </a:endParaRPr>
          </a:p>
          <a:p>
            <a:pPr lvl="1">
              <a:spcBef>
                <a:spcPts val="600"/>
              </a:spcBef>
              <a:spcAft>
                <a:spcPts val="600"/>
              </a:spcAft>
              <a:buFont typeface="Wingdings" pitchFamily="2" charset="2"/>
              <a:buChar char="q"/>
            </a:pPr>
            <a:r>
              <a:rPr lang="en-US" dirty="0" smtClean="0"/>
              <a:t>Test control describes any guiding or corrective actions taken as a result of information and metrics gathered and reported. </a:t>
            </a:r>
          </a:p>
          <a:p>
            <a:pPr lvl="1">
              <a:spcBef>
                <a:spcPts val="600"/>
              </a:spcBef>
              <a:spcAft>
                <a:spcPts val="600"/>
              </a:spcAft>
              <a:buFont typeface="Wingdings" pitchFamily="2" charset="2"/>
              <a:buChar char="q"/>
            </a:pPr>
            <a:r>
              <a:rPr lang="en-US" dirty="0" smtClean="0"/>
              <a:t>Actions may cover any test activity and may affect any other software life cycle activity or task. </a:t>
            </a:r>
          </a:p>
          <a:p>
            <a:pPr lvl="1">
              <a:spcBef>
                <a:spcPts val="600"/>
              </a:spcBef>
              <a:spcAft>
                <a:spcPts val="600"/>
              </a:spcAft>
              <a:buFont typeface="Wingdings" pitchFamily="2" charset="2"/>
              <a:buChar char="q"/>
            </a:pPr>
            <a:r>
              <a:rPr lang="en-US" b="1" dirty="0" smtClean="0"/>
              <a:t>Examples of test control actions are:</a:t>
            </a:r>
            <a:r>
              <a:rPr lang="en-US" dirty="0" smtClean="0"/>
              <a:t> </a:t>
            </a:r>
          </a:p>
          <a:p>
            <a:pPr lvl="2">
              <a:spcBef>
                <a:spcPts val="600"/>
              </a:spcBef>
              <a:spcAft>
                <a:spcPts val="600"/>
              </a:spcAft>
              <a:buFont typeface="Wingdings" pitchFamily="2" charset="2"/>
              <a:buChar char="ü"/>
            </a:pPr>
            <a:r>
              <a:rPr lang="en-US" dirty="0" smtClean="0"/>
              <a:t>Making decisions based on information from test monitoring.</a:t>
            </a:r>
          </a:p>
          <a:p>
            <a:pPr lvl="2">
              <a:spcBef>
                <a:spcPts val="600"/>
              </a:spcBef>
              <a:spcAft>
                <a:spcPts val="600"/>
              </a:spcAft>
              <a:buFont typeface="Wingdings" pitchFamily="2" charset="2"/>
              <a:buChar char="ü"/>
            </a:pPr>
            <a:r>
              <a:rPr lang="en-US" dirty="0" smtClean="0"/>
              <a:t>Re-prioritize tests when an identified risk occurs (e.g. software delivered late).</a:t>
            </a:r>
          </a:p>
          <a:p>
            <a:pPr lvl="2">
              <a:spcBef>
                <a:spcPts val="600"/>
              </a:spcBef>
              <a:spcAft>
                <a:spcPts val="600"/>
              </a:spcAft>
              <a:buFont typeface="Wingdings" pitchFamily="2" charset="2"/>
              <a:buChar char="ü"/>
            </a:pPr>
            <a:r>
              <a:rPr lang="en-US" dirty="0" smtClean="0"/>
              <a:t>Change the test schedule due to availability or unavailability of a test environment.</a:t>
            </a:r>
          </a:p>
          <a:p>
            <a:pPr lvl="2">
              <a:spcBef>
                <a:spcPts val="600"/>
              </a:spcBef>
              <a:spcAft>
                <a:spcPts val="600"/>
              </a:spcAft>
              <a:buFont typeface="Wingdings" pitchFamily="2" charset="2"/>
              <a:buChar char="ü"/>
            </a:pPr>
            <a:r>
              <a:rPr lang="en-US" dirty="0" smtClean="0"/>
              <a:t>Setting an entry criterion requiring fixes to have been re-tested by a developer before accepting them into a build</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81000"/>
            <a:ext cx="8539163" cy="338554"/>
          </a:xfrm>
        </p:spPr>
        <p:txBody>
          <a:bodyPr/>
          <a:lstStyle/>
          <a:p>
            <a:r>
              <a:rPr dirty="0" smtClean="0"/>
              <a:t>Configuration Management</a:t>
            </a:r>
            <a:endParaRPr lang="en-US" dirty="0"/>
          </a:p>
        </p:txBody>
      </p:sp>
      <p:sp>
        <p:nvSpPr>
          <p:cNvPr id="5" name="Text Placeholder 4"/>
          <p:cNvSpPr>
            <a:spLocks noGrp="1"/>
          </p:cNvSpPr>
          <p:nvPr>
            <p:ph type="body" sz="quarter" idx="10"/>
          </p:nvPr>
        </p:nvSpPr>
        <p:spPr>
          <a:xfrm>
            <a:off x="302931" y="838200"/>
            <a:ext cx="8544207" cy="5447645"/>
          </a:xfrm>
        </p:spPr>
        <p:txBody>
          <a:bodyPr/>
          <a:lstStyle/>
          <a:p>
            <a:pPr lvl="1">
              <a:spcAft>
                <a:spcPts val="600"/>
              </a:spcAft>
              <a:buFont typeface="Wingdings" pitchFamily="2" charset="2"/>
              <a:buChar char="q"/>
            </a:pPr>
            <a:r>
              <a:rPr lang="en-US" b="1" dirty="0" smtClean="0">
                <a:solidFill>
                  <a:srgbClr val="0070C0"/>
                </a:solidFill>
              </a:rPr>
              <a:t>Configuration Management</a:t>
            </a:r>
            <a:r>
              <a:rPr lang="en-US" b="1" dirty="0" smtClean="0">
                <a:solidFill>
                  <a:srgbClr val="0070C0"/>
                </a:solidFill>
              </a:rPr>
              <a:t>: </a:t>
            </a:r>
            <a:r>
              <a:rPr lang="en-US" dirty="0" smtClean="0">
                <a:solidFill>
                  <a:srgbClr val="0070C0"/>
                </a:solidFill>
              </a:rPr>
              <a:t>A </a:t>
            </a:r>
            <a:r>
              <a:rPr lang="en-US" dirty="0" smtClean="0">
                <a:solidFill>
                  <a:srgbClr val="0070C0"/>
                </a:solidFill>
              </a:rPr>
              <a:t>discipline applying technical and administrative direction and surveillance to: identify and document the functional and physical characteristics of a configuration item, control changes to those characteristics, record and report change processing and implementation status, and verify compliance with specified requirements. [IEEE 610]</a:t>
            </a:r>
          </a:p>
          <a:p>
            <a:pPr lvl="1">
              <a:spcAft>
                <a:spcPts val="600"/>
              </a:spcAft>
              <a:buFont typeface="Wingdings" pitchFamily="2" charset="2"/>
              <a:buChar char="q"/>
            </a:pPr>
            <a:r>
              <a:rPr lang="en-US" dirty="0" smtClean="0"/>
              <a:t>The purpose of configuration management is to establish and maintain the integrity of the products (components, data and documentation) of the software or system through the project and product life cycle. </a:t>
            </a:r>
          </a:p>
          <a:p>
            <a:pPr lvl="1">
              <a:spcAft>
                <a:spcPts val="600"/>
              </a:spcAft>
              <a:buFont typeface="Wingdings" pitchFamily="2" charset="2"/>
              <a:buChar char="q"/>
            </a:pPr>
            <a:r>
              <a:rPr lang="en-US" dirty="0" smtClean="0"/>
              <a:t>For testing, configuration management may involve ensuring that: </a:t>
            </a:r>
          </a:p>
          <a:p>
            <a:pPr lvl="2">
              <a:spcAft>
                <a:spcPts val="600"/>
              </a:spcAft>
              <a:buFont typeface="Wingdings" pitchFamily="2" charset="2"/>
              <a:buChar char="ü"/>
            </a:pPr>
            <a:r>
              <a:rPr lang="en-US" dirty="0" smtClean="0"/>
              <a:t>All items of testware are identified, version controlled, tracked for changes, related to each other and related to development items (test objects) so that traceability can be maintained throughout the test process.</a:t>
            </a:r>
          </a:p>
          <a:p>
            <a:pPr lvl="2">
              <a:spcAft>
                <a:spcPts val="600"/>
              </a:spcAft>
              <a:buFont typeface="Wingdings" pitchFamily="2" charset="2"/>
              <a:buChar char="ü"/>
            </a:pPr>
            <a:r>
              <a:rPr lang="en-US" dirty="0" smtClean="0"/>
              <a:t>All identified documents and software items are referenced unambiguously in test documentation</a:t>
            </a:r>
          </a:p>
          <a:p>
            <a:pPr lvl="1">
              <a:spcAft>
                <a:spcPts val="600"/>
              </a:spcAft>
              <a:buFont typeface="Wingdings" pitchFamily="2" charset="2"/>
              <a:buChar char="q"/>
            </a:pPr>
            <a:r>
              <a:rPr lang="en-US" dirty="0" smtClean="0"/>
              <a:t>For the tester, configuration management helps to uniquely identify (and to reproduce) the tested item, test documents, the tests and the test harness. </a:t>
            </a:r>
          </a:p>
          <a:p>
            <a:pPr lvl="1">
              <a:spcAft>
                <a:spcPts val="600"/>
              </a:spcAft>
              <a:buFont typeface="Wingdings" pitchFamily="2" charset="2"/>
              <a:buChar char="q"/>
            </a:pPr>
            <a:r>
              <a:rPr lang="en-US" dirty="0" smtClean="0"/>
              <a:t>During test planning, the configuration management procedures and infrastructure (tools) should be chosen, documented and implemented</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Learning Objectives</a:t>
            </a:r>
            <a:endParaRPr lang="en-US" dirty="0"/>
          </a:p>
        </p:txBody>
      </p:sp>
      <p:sp>
        <p:nvSpPr>
          <p:cNvPr id="3" name="Text Placeholder 2"/>
          <p:cNvSpPr>
            <a:spLocks noGrp="1"/>
          </p:cNvSpPr>
          <p:nvPr>
            <p:ph type="body" sz="quarter" idx="10"/>
          </p:nvPr>
        </p:nvSpPr>
        <p:spPr>
          <a:xfrm>
            <a:off x="302931" y="1289209"/>
            <a:ext cx="8544207" cy="3293209"/>
          </a:xfrm>
        </p:spPr>
        <p:txBody>
          <a:bodyPr/>
          <a:lstStyle/>
          <a:p>
            <a:pPr lvl="1">
              <a:spcAft>
                <a:spcPts val="1200"/>
              </a:spcAft>
              <a:buFont typeface="Wingdings" pitchFamily="2" charset="2"/>
              <a:buChar char="q"/>
            </a:pPr>
            <a:r>
              <a:rPr dirty="0" smtClean="0"/>
              <a:t>Responsibilities of a Test Lead and Tester</a:t>
            </a:r>
          </a:p>
          <a:p>
            <a:pPr lvl="1">
              <a:spcAft>
                <a:spcPts val="1200"/>
              </a:spcAft>
              <a:buFont typeface="Wingdings" pitchFamily="2" charset="2"/>
              <a:buChar char="q"/>
            </a:pPr>
            <a:r>
              <a:rPr dirty="0" smtClean="0"/>
              <a:t>Test Planning and Estimation</a:t>
            </a:r>
          </a:p>
          <a:p>
            <a:pPr lvl="2">
              <a:spcAft>
                <a:spcPts val="1200"/>
              </a:spcAft>
              <a:buFont typeface="Wingdings" pitchFamily="2" charset="2"/>
              <a:buChar char="§"/>
            </a:pPr>
            <a:r>
              <a:rPr dirty="0" smtClean="0"/>
              <a:t>Test Planning – Activities</a:t>
            </a:r>
          </a:p>
          <a:p>
            <a:pPr lvl="2">
              <a:spcAft>
                <a:spcPts val="1200"/>
              </a:spcAft>
              <a:buFont typeface="Wingdings" pitchFamily="2" charset="2"/>
              <a:buChar char="§"/>
            </a:pPr>
            <a:r>
              <a:rPr dirty="0" smtClean="0"/>
              <a:t>Entry criteria, Exit criteria</a:t>
            </a:r>
          </a:p>
          <a:p>
            <a:pPr lvl="2">
              <a:spcAft>
                <a:spcPts val="1200"/>
              </a:spcAft>
              <a:buFont typeface="Wingdings" pitchFamily="2" charset="2"/>
              <a:buChar char="§"/>
            </a:pPr>
            <a:r>
              <a:rPr dirty="0" smtClean="0"/>
              <a:t>Test Estimation</a:t>
            </a:r>
          </a:p>
          <a:p>
            <a:pPr lvl="2">
              <a:spcAft>
                <a:spcPts val="1200"/>
              </a:spcAft>
              <a:buFont typeface="Wingdings" pitchFamily="2" charset="2"/>
              <a:buChar char="§"/>
            </a:pPr>
            <a:r>
              <a:rPr dirty="0" smtClean="0"/>
              <a:t>Test Strategy, Approach</a:t>
            </a:r>
          </a:p>
          <a:p>
            <a:pPr lvl="1">
              <a:spcAft>
                <a:spcPts val="1200"/>
              </a:spcAft>
              <a:buFont typeface="Wingdings" pitchFamily="2" charset="2"/>
              <a:buChar char="q"/>
            </a:pPr>
            <a:r>
              <a:rPr dirty="0" smtClean="0"/>
              <a:t>Test Progress Monitoring and Control</a:t>
            </a:r>
          </a:p>
          <a:p>
            <a:pPr lvl="1">
              <a:spcAft>
                <a:spcPts val="1200"/>
              </a:spcAft>
              <a:buFont typeface="Wingdings" pitchFamily="2" charset="2"/>
              <a:buChar char="q"/>
            </a:pPr>
            <a:r>
              <a:rPr dirty="0" smtClean="0"/>
              <a:t>Configuration Management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Responsibilities of Test Lead</a:t>
            </a:r>
            <a:endParaRPr lang="en-US" dirty="0"/>
          </a:p>
        </p:txBody>
      </p:sp>
      <p:sp>
        <p:nvSpPr>
          <p:cNvPr id="5" name="Text Placeholder 4"/>
          <p:cNvSpPr>
            <a:spLocks noGrp="1"/>
          </p:cNvSpPr>
          <p:nvPr>
            <p:ph type="body" sz="quarter" idx="10"/>
          </p:nvPr>
        </p:nvSpPr>
        <p:spPr>
          <a:xfrm>
            <a:off x="302931" y="1066800"/>
            <a:ext cx="8544207" cy="5319405"/>
          </a:xfrm>
        </p:spPr>
        <p:txBody>
          <a:bodyPr/>
          <a:lstStyle/>
          <a:p>
            <a:pPr lvl="1">
              <a:lnSpc>
                <a:spcPct val="150000"/>
              </a:lnSpc>
              <a:spcAft>
                <a:spcPts val="600"/>
              </a:spcAft>
              <a:buFont typeface="Wingdings" pitchFamily="2" charset="2"/>
              <a:buChar char="q"/>
            </a:pPr>
            <a:r>
              <a:rPr lang="en-US" dirty="0" smtClean="0"/>
              <a:t>Co-ordinate the test strategy and plan with project managers and others.</a:t>
            </a:r>
          </a:p>
          <a:p>
            <a:pPr lvl="1">
              <a:lnSpc>
                <a:spcPct val="150000"/>
              </a:lnSpc>
              <a:spcAft>
                <a:spcPts val="600"/>
              </a:spcAft>
              <a:buFont typeface="Wingdings" pitchFamily="2" charset="2"/>
              <a:buChar char="q"/>
            </a:pPr>
            <a:r>
              <a:rPr lang="en-US" dirty="0" smtClean="0"/>
              <a:t>Write or review a test strategy for the project, and test policy for the organization.</a:t>
            </a:r>
          </a:p>
          <a:p>
            <a:pPr lvl="1">
              <a:lnSpc>
                <a:spcPct val="150000"/>
              </a:lnSpc>
              <a:spcAft>
                <a:spcPts val="600"/>
              </a:spcAft>
              <a:buFont typeface="Wingdings" pitchFamily="2" charset="2"/>
              <a:buChar char="q"/>
            </a:pPr>
            <a:r>
              <a:rPr lang="en-US" dirty="0" smtClean="0"/>
              <a:t>Contribute the testing perspective to other project activities, such as integration planning.</a:t>
            </a:r>
          </a:p>
          <a:p>
            <a:pPr lvl="1">
              <a:lnSpc>
                <a:spcPct val="150000"/>
              </a:lnSpc>
              <a:spcAft>
                <a:spcPts val="600"/>
              </a:spcAft>
              <a:buFont typeface="Wingdings" pitchFamily="2" charset="2"/>
              <a:buChar char="q"/>
            </a:pPr>
            <a:r>
              <a:rPr lang="en-US" dirty="0" smtClean="0"/>
              <a:t>Plan the tests </a:t>
            </a:r>
            <a:r>
              <a:rPr lang="en-US" dirty="0" smtClean="0"/>
              <a:t>–Considering </a:t>
            </a:r>
            <a:r>
              <a:rPr lang="en-US" dirty="0" smtClean="0"/>
              <a:t>the context and understanding the test objectives and risks –including selecting test approaches, estimating the time, effort and cost of testing, acquiring resources, defining test levels, cycles, and planning incident management.</a:t>
            </a:r>
          </a:p>
          <a:p>
            <a:pPr lvl="1">
              <a:lnSpc>
                <a:spcPct val="150000"/>
              </a:lnSpc>
              <a:spcAft>
                <a:spcPts val="600"/>
              </a:spcAft>
              <a:buFont typeface="Wingdings" pitchFamily="2" charset="2"/>
              <a:buChar char="q"/>
            </a:pPr>
            <a:r>
              <a:rPr lang="en-US" dirty="0" smtClean="0"/>
              <a:t>Initiate the specification, preparation, implementation and execution of tests, monitor the test results and check the exit criteria.</a:t>
            </a:r>
          </a:p>
          <a:p>
            <a:pPr lvl="1">
              <a:lnSpc>
                <a:spcPct val="150000"/>
              </a:lnSpc>
              <a:spcAft>
                <a:spcPts val="600"/>
              </a:spcAft>
              <a:buFont typeface="Wingdings" pitchFamily="2" charset="2"/>
              <a:buChar char="q"/>
            </a:pPr>
            <a:r>
              <a:rPr lang="en-US" dirty="0" smtClean="0"/>
              <a:t>Adapt planning based on test results and progress (sometimes documented in status reports) and take any action necessary to compensate for problems</a:t>
            </a:r>
            <a:r>
              <a:rPr lang="en-US" dirty="0" smtClean="0"/>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5" name="Text Placeholder 4"/>
          <p:cNvSpPr>
            <a:spLocks noGrp="1"/>
          </p:cNvSpPr>
          <p:nvPr>
            <p:ph type="body" sz="quarter" idx="10"/>
          </p:nvPr>
        </p:nvSpPr>
        <p:spPr>
          <a:xfrm>
            <a:off x="302931" y="1053911"/>
            <a:ext cx="8544207" cy="2908489"/>
          </a:xfrm>
        </p:spPr>
        <p:txBody>
          <a:bodyPr/>
          <a:lstStyle/>
          <a:p>
            <a:pPr lvl="1">
              <a:lnSpc>
                <a:spcPct val="150000"/>
              </a:lnSpc>
              <a:buFont typeface="Wingdings" pitchFamily="2" charset="2"/>
              <a:buChar char="q"/>
            </a:pPr>
            <a:r>
              <a:rPr lang="en-US" dirty="0" smtClean="0"/>
              <a:t>Set up adequate configuration management of testware for traceability.</a:t>
            </a:r>
          </a:p>
          <a:p>
            <a:pPr lvl="1">
              <a:lnSpc>
                <a:spcPct val="150000"/>
              </a:lnSpc>
              <a:buFont typeface="Wingdings" pitchFamily="2" charset="2"/>
              <a:buChar char="q"/>
            </a:pPr>
            <a:r>
              <a:rPr lang="en-US" dirty="0" smtClean="0"/>
              <a:t>Introduce suitable metrics for measuring test progress and evaluating the quality of the testing and the product.</a:t>
            </a:r>
          </a:p>
          <a:p>
            <a:pPr lvl="1">
              <a:lnSpc>
                <a:spcPct val="150000"/>
              </a:lnSpc>
              <a:buFont typeface="Wingdings" pitchFamily="2" charset="2"/>
              <a:buChar char="q"/>
            </a:pPr>
            <a:r>
              <a:rPr lang="en-US" dirty="0" smtClean="0"/>
              <a:t>Decide what should be automated, to what degree, and how.</a:t>
            </a:r>
          </a:p>
          <a:p>
            <a:pPr lvl="1">
              <a:lnSpc>
                <a:spcPct val="150000"/>
              </a:lnSpc>
              <a:buFont typeface="Wingdings" pitchFamily="2" charset="2"/>
              <a:buChar char="q"/>
            </a:pPr>
            <a:r>
              <a:rPr lang="en-US" dirty="0" smtClean="0"/>
              <a:t>Select tools to support testing and organize any training in tool use for testers.</a:t>
            </a:r>
          </a:p>
          <a:p>
            <a:pPr lvl="1">
              <a:lnSpc>
                <a:spcPct val="150000"/>
              </a:lnSpc>
              <a:buFont typeface="Wingdings" pitchFamily="2" charset="2"/>
              <a:buChar char="q"/>
            </a:pPr>
            <a:r>
              <a:rPr lang="en-US" dirty="0" smtClean="0"/>
              <a:t>Decide about the implementation of the test environment.</a:t>
            </a:r>
          </a:p>
          <a:p>
            <a:pPr lvl="1">
              <a:lnSpc>
                <a:spcPct val="150000"/>
              </a:lnSpc>
              <a:buFont typeface="Wingdings" pitchFamily="2" charset="2"/>
              <a:buChar char="q"/>
            </a:pPr>
            <a:r>
              <a:rPr lang="en-US" dirty="0" smtClean="0"/>
              <a:t>Write test summary reports based on the information gathered during testing</a:t>
            </a:r>
            <a:r>
              <a:rPr lang="en-US" dirty="0" smtClean="0"/>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81000"/>
            <a:ext cx="8539163" cy="338554"/>
          </a:xfrm>
        </p:spPr>
        <p:txBody>
          <a:bodyPr/>
          <a:lstStyle/>
          <a:p>
            <a:pPr marL="285750" marR="0" lvl="1" indent="-285750" algn="l" rtl="0" fontAlgn="base">
              <a:lnSpc>
                <a:spcPct val="100000"/>
              </a:lnSpc>
              <a:spcBef>
                <a:spcPct val="0"/>
              </a:spcBef>
              <a:spcAft>
                <a:spcPts val="0"/>
              </a:spcAft>
              <a:tabLst/>
              <a:defRPr/>
            </a:pPr>
            <a:r>
              <a:rPr lang="en-US" sz="2200" b="1" kern="1200" dirty="0" smtClean="0">
                <a:solidFill>
                  <a:schemeClr val="tx2"/>
                </a:solidFill>
                <a:latin typeface="Arial" pitchFamily="34" charset="0"/>
                <a:ea typeface="+mj-ea"/>
                <a:cs typeface="+mj-cs"/>
              </a:rPr>
              <a:t>Responsibilities of Tester</a:t>
            </a:r>
            <a:endParaRPr lang="en-US" sz="2200" b="1" kern="1200" dirty="0">
              <a:solidFill>
                <a:schemeClr val="tx2"/>
              </a:solidFill>
              <a:latin typeface="Arial" pitchFamily="34" charset="0"/>
              <a:ea typeface="+mj-ea"/>
              <a:cs typeface="+mj-cs"/>
            </a:endParaRPr>
          </a:p>
        </p:txBody>
      </p:sp>
      <p:sp>
        <p:nvSpPr>
          <p:cNvPr id="4" name="Text Placeholder 3"/>
          <p:cNvSpPr>
            <a:spLocks noGrp="1"/>
          </p:cNvSpPr>
          <p:nvPr>
            <p:ph type="body" sz="quarter" idx="10"/>
          </p:nvPr>
        </p:nvSpPr>
        <p:spPr>
          <a:xfrm>
            <a:off x="302931" y="914400"/>
            <a:ext cx="8544207" cy="5765681"/>
          </a:xfrm>
        </p:spPr>
        <p:txBody>
          <a:bodyPr/>
          <a:lstStyle/>
          <a:p>
            <a:pPr lvl="1">
              <a:lnSpc>
                <a:spcPct val="150000"/>
              </a:lnSpc>
              <a:buFont typeface="Wingdings" pitchFamily="2" charset="2"/>
              <a:buChar char="q"/>
            </a:pPr>
            <a:r>
              <a:rPr lang="en-US" dirty="0" smtClean="0"/>
              <a:t>Review and contribute to test plans.</a:t>
            </a:r>
          </a:p>
          <a:p>
            <a:pPr lvl="1">
              <a:lnSpc>
                <a:spcPct val="150000"/>
              </a:lnSpc>
              <a:buFont typeface="Wingdings" pitchFamily="2" charset="2"/>
              <a:buChar char="q"/>
            </a:pPr>
            <a:r>
              <a:rPr lang="en-US" dirty="0" smtClean="0"/>
              <a:t>Analyze, review and assess user requirements, specifications and models for testability.</a:t>
            </a:r>
          </a:p>
          <a:p>
            <a:pPr lvl="1">
              <a:lnSpc>
                <a:spcPct val="150000"/>
              </a:lnSpc>
              <a:buFont typeface="Wingdings" pitchFamily="2" charset="2"/>
              <a:buChar char="q"/>
            </a:pPr>
            <a:r>
              <a:rPr lang="en-US" dirty="0" smtClean="0"/>
              <a:t>Create test specifications.</a:t>
            </a:r>
          </a:p>
          <a:p>
            <a:pPr lvl="1">
              <a:lnSpc>
                <a:spcPct val="150000"/>
              </a:lnSpc>
              <a:buFont typeface="Wingdings" pitchFamily="2" charset="2"/>
              <a:buChar char="q"/>
            </a:pPr>
            <a:r>
              <a:rPr lang="en-US" dirty="0" smtClean="0"/>
              <a:t>Set up the test environment (often coordinating with system administration and network management).</a:t>
            </a:r>
          </a:p>
          <a:p>
            <a:pPr lvl="1">
              <a:lnSpc>
                <a:spcPct val="150000"/>
              </a:lnSpc>
              <a:buFont typeface="Wingdings" pitchFamily="2" charset="2"/>
              <a:buChar char="q"/>
            </a:pPr>
            <a:r>
              <a:rPr lang="en-US" dirty="0" smtClean="0"/>
              <a:t>Prepare and acquire test data.</a:t>
            </a:r>
          </a:p>
          <a:p>
            <a:pPr lvl="1">
              <a:lnSpc>
                <a:spcPct val="150000"/>
              </a:lnSpc>
              <a:buFont typeface="Wingdings" pitchFamily="2" charset="2"/>
              <a:buChar char="q"/>
            </a:pPr>
            <a:r>
              <a:rPr lang="en-US" dirty="0" smtClean="0"/>
              <a:t>Implement tests on all test levels, execute and log the tests, evaluate the results and document the deviations from expected results.</a:t>
            </a:r>
          </a:p>
          <a:p>
            <a:pPr lvl="1">
              <a:lnSpc>
                <a:spcPct val="150000"/>
              </a:lnSpc>
              <a:buFont typeface="Wingdings" pitchFamily="2" charset="2"/>
              <a:buChar char="q"/>
            </a:pPr>
            <a:r>
              <a:rPr lang="en-US" dirty="0" smtClean="0"/>
              <a:t>Use test administration or management tools and test monitoring tools as required.</a:t>
            </a:r>
          </a:p>
          <a:p>
            <a:pPr lvl="1">
              <a:lnSpc>
                <a:spcPct val="150000"/>
              </a:lnSpc>
              <a:buFont typeface="Wingdings" pitchFamily="2" charset="2"/>
              <a:buChar char="q"/>
            </a:pPr>
            <a:r>
              <a:rPr lang="en-US" dirty="0" smtClean="0"/>
              <a:t>Automate tests (may be supported by a developer or a test automation expert).</a:t>
            </a:r>
          </a:p>
          <a:p>
            <a:pPr lvl="1">
              <a:lnSpc>
                <a:spcPct val="150000"/>
              </a:lnSpc>
              <a:buFont typeface="Wingdings" pitchFamily="2" charset="2"/>
              <a:buChar char="q"/>
            </a:pPr>
            <a:r>
              <a:rPr lang="en-US" dirty="0" smtClean="0"/>
              <a:t>Measure performance of components and systems (if applicable).</a:t>
            </a:r>
          </a:p>
          <a:p>
            <a:pPr lvl="1">
              <a:lnSpc>
                <a:spcPct val="150000"/>
              </a:lnSpc>
              <a:buFont typeface="Wingdings" pitchFamily="2" charset="2"/>
              <a:buChar char="q"/>
            </a:pPr>
            <a:r>
              <a:rPr lang="en-US" dirty="0" smtClean="0"/>
              <a:t>Review tests developed by others</a:t>
            </a:r>
            <a:r>
              <a:rPr lang="en-US" dirty="0" smtClean="0"/>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20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2000" fill="hold"/>
                                        <p:tgtEl>
                                          <p:spTgt spid="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4">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20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2000" fill="hold"/>
                                        <p:tgtEl>
                                          <p:spTgt spid="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4">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2000" fill="hold"/>
                                        <p:tgtEl>
                                          <p:spTgt spid="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4">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 calcmode="lin" valueType="num">
                                      <p:cBhvr>
                                        <p:cTn id="52" dur="2000" fill="hold"/>
                                        <p:tgtEl>
                                          <p:spTgt spid="4">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4">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4">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4">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4">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p:cTn id="61" dur="2000" fill="hold"/>
                                        <p:tgtEl>
                                          <p:spTgt spid="4">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4">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4">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4">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4">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anim calcmode="lin" valueType="num">
                                      <p:cBhvr>
                                        <p:cTn id="70" dur="2000" fill="hold"/>
                                        <p:tgtEl>
                                          <p:spTgt spid="4">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4">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4">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4">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4">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4">
                                            <p:txEl>
                                              <p:pRg st="8" end="8"/>
                                            </p:txEl>
                                          </p:spTgt>
                                        </p:tgtEl>
                                        <p:attrNameLst>
                                          <p:attrName>style.visibility</p:attrName>
                                        </p:attrNameLst>
                                      </p:cBhvr>
                                      <p:to>
                                        <p:strVal val="visible"/>
                                      </p:to>
                                    </p:set>
                                    <p:anim calcmode="lin" valueType="num">
                                      <p:cBhvr>
                                        <p:cTn id="79" dur="2000" fill="hold"/>
                                        <p:tgtEl>
                                          <p:spTgt spid="4">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4">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4">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4">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4">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4">
                                            <p:txEl>
                                              <p:pRg st="9" end="9"/>
                                            </p:txEl>
                                          </p:spTgt>
                                        </p:tgtEl>
                                        <p:attrNameLst>
                                          <p:attrName>style.visibility</p:attrName>
                                        </p:attrNameLst>
                                      </p:cBhvr>
                                      <p:to>
                                        <p:strVal val="visible"/>
                                      </p:to>
                                    </p:set>
                                    <p:anim calcmode="lin" valueType="num">
                                      <p:cBhvr>
                                        <p:cTn id="88" dur="2000" fill="hold"/>
                                        <p:tgtEl>
                                          <p:spTgt spid="4">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4">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4">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4">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sz="3600" dirty="0" smtClean="0"/>
              <a:t>Test Planning</a:t>
            </a:r>
            <a:br>
              <a:rPr sz="3600" dirty="0" smtClean="0"/>
            </a:br>
            <a:r>
              <a:rPr sz="3600" dirty="0" smtClean="0"/>
              <a:t>&amp; Estimation</a:t>
            </a:r>
            <a:endParaRPr lang="en-US"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pPr lvl="2" algn="l" rtl="0">
              <a:spcBef>
                <a:spcPct val="0"/>
              </a:spcBef>
            </a:pPr>
            <a:r>
              <a:rPr lang="en-US" sz="2200" b="1" dirty="0">
                <a:solidFill>
                  <a:schemeClr val="tx2"/>
                </a:solidFill>
                <a:latin typeface="+mj-lt"/>
              </a:rPr>
              <a:t>Test </a:t>
            </a:r>
            <a:r>
              <a:rPr lang="en-US" sz="2200" b="1" dirty="0" smtClean="0">
                <a:solidFill>
                  <a:schemeClr val="tx2"/>
                </a:solidFill>
                <a:latin typeface="+mj-lt"/>
              </a:rPr>
              <a:t>Planning</a:t>
            </a:r>
            <a:endParaRPr lang="en-US" sz="2200" dirty="0">
              <a:latin typeface="+mj-lt"/>
            </a:endParaRPr>
          </a:p>
        </p:txBody>
      </p:sp>
      <p:graphicFrame>
        <p:nvGraphicFramePr>
          <p:cNvPr id="4" name="Diagram 3"/>
          <p:cNvGraphicFramePr/>
          <p:nvPr/>
        </p:nvGraphicFramePr>
        <p:xfrm>
          <a:off x="228601" y="1066800"/>
          <a:ext cx="8382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C1EDABFC-BCFB-4B47-8451-28A0BD70F062}"/>
                                            </p:graphicEl>
                                          </p:spTgt>
                                        </p:tgtEl>
                                        <p:attrNameLst>
                                          <p:attrName>style.visibility</p:attrName>
                                        </p:attrNameLst>
                                      </p:cBhvr>
                                      <p:to>
                                        <p:strVal val="visible"/>
                                      </p:to>
                                    </p:set>
                                    <p:animEffect transition="in" filter="fade">
                                      <p:cBhvr>
                                        <p:cTn id="7" dur="2000"/>
                                        <p:tgtEl>
                                          <p:spTgt spid="4">
                                            <p:graphicEl>
                                              <a:dgm id="{C1EDABFC-BCFB-4B47-8451-28A0BD70F06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ADBCAEEF-88D3-40AA-8A7D-8CFDBDB13667}"/>
                                            </p:graphicEl>
                                          </p:spTgt>
                                        </p:tgtEl>
                                        <p:attrNameLst>
                                          <p:attrName>style.visibility</p:attrName>
                                        </p:attrNameLst>
                                      </p:cBhvr>
                                      <p:to>
                                        <p:strVal val="visible"/>
                                      </p:to>
                                    </p:set>
                                    <p:animEffect transition="in" filter="fade">
                                      <p:cBhvr>
                                        <p:cTn id="12" dur="2000"/>
                                        <p:tgtEl>
                                          <p:spTgt spid="4">
                                            <p:graphicEl>
                                              <a:dgm id="{ADBCAEEF-88D3-40AA-8A7D-8CFDBDB1366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A4D582D9-AAEB-484B-B1BC-536EADA9E1EA}"/>
                                            </p:graphicEl>
                                          </p:spTgt>
                                        </p:tgtEl>
                                        <p:attrNameLst>
                                          <p:attrName>style.visibility</p:attrName>
                                        </p:attrNameLst>
                                      </p:cBhvr>
                                      <p:to>
                                        <p:strVal val="visible"/>
                                      </p:to>
                                    </p:set>
                                    <p:animEffect transition="in" filter="fade">
                                      <p:cBhvr>
                                        <p:cTn id="17" dur="2000"/>
                                        <p:tgtEl>
                                          <p:spTgt spid="4">
                                            <p:graphicEl>
                                              <a:dgm id="{A4D582D9-AAEB-484B-B1BC-536EADA9E1E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05A62DB0-C969-4CAD-8AB7-0404491F476D}"/>
                                            </p:graphicEl>
                                          </p:spTgt>
                                        </p:tgtEl>
                                        <p:attrNameLst>
                                          <p:attrName>style.visibility</p:attrName>
                                        </p:attrNameLst>
                                      </p:cBhvr>
                                      <p:to>
                                        <p:strVal val="visible"/>
                                      </p:to>
                                    </p:set>
                                    <p:animEffect transition="in" filter="fade">
                                      <p:cBhvr>
                                        <p:cTn id="22" dur="2000"/>
                                        <p:tgtEl>
                                          <p:spTgt spid="4">
                                            <p:graphicEl>
                                              <a:dgm id="{05A62DB0-C969-4CAD-8AB7-0404491F476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0FC7957E-C463-4422-ADB4-C3E9E79BA5C2}"/>
                                            </p:graphicEl>
                                          </p:spTgt>
                                        </p:tgtEl>
                                        <p:attrNameLst>
                                          <p:attrName>style.visibility</p:attrName>
                                        </p:attrNameLst>
                                      </p:cBhvr>
                                      <p:to>
                                        <p:strVal val="visible"/>
                                      </p:to>
                                    </p:set>
                                    <p:animEffect transition="in" filter="fade">
                                      <p:cBhvr>
                                        <p:cTn id="27" dur="2000"/>
                                        <p:tgtEl>
                                          <p:spTgt spid="4">
                                            <p:graphicEl>
                                              <a:dgm id="{0FC7957E-C463-4422-ADB4-C3E9E79BA5C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B72A313E-ECAF-405C-BE41-CB7E8FB258E2}"/>
                                            </p:graphicEl>
                                          </p:spTgt>
                                        </p:tgtEl>
                                        <p:attrNameLst>
                                          <p:attrName>style.visibility</p:attrName>
                                        </p:attrNameLst>
                                      </p:cBhvr>
                                      <p:to>
                                        <p:strVal val="visible"/>
                                      </p:to>
                                    </p:set>
                                    <p:animEffect transition="in" filter="fade">
                                      <p:cBhvr>
                                        <p:cTn id="32" dur="2000"/>
                                        <p:tgtEl>
                                          <p:spTgt spid="4">
                                            <p:graphicEl>
                                              <a:dgm id="{B72A313E-ECAF-405C-BE41-CB7E8FB258E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Test Planning Activities</a:t>
            </a:r>
            <a:endParaRPr lang="en-US" dirty="0"/>
          </a:p>
        </p:txBody>
      </p:sp>
      <p:sp>
        <p:nvSpPr>
          <p:cNvPr id="5" name="Text Placeholder 4"/>
          <p:cNvSpPr>
            <a:spLocks noGrp="1"/>
          </p:cNvSpPr>
          <p:nvPr>
            <p:ph type="body" sz="quarter" idx="10"/>
          </p:nvPr>
        </p:nvSpPr>
        <p:spPr>
          <a:xfrm>
            <a:off x="302931" y="1006019"/>
            <a:ext cx="8544207" cy="5124480"/>
          </a:xfrm>
        </p:spPr>
        <p:txBody>
          <a:bodyPr/>
          <a:lstStyle/>
          <a:p>
            <a:pPr lvl="1">
              <a:spcAft>
                <a:spcPts val="600"/>
              </a:spcAft>
              <a:buFont typeface="Wingdings" pitchFamily="2" charset="2"/>
              <a:buChar char="q"/>
            </a:pPr>
            <a:r>
              <a:rPr lang="en-US" dirty="0" smtClean="0"/>
              <a:t>Determining the scope and risks and identifying the objectives of testing.</a:t>
            </a:r>
          </a:p>
          <a:p>
            <a:pPr lvl="1">
              <a:spcAft>
                <a:spcPts val="600"/>
              </a:spcAft>
              <a:buFont typeface="Wingdings" pitchFamily="2" charset="2"/>
              <a:buChar char="q"/>
            </a:pPr>
            <a:r>
              <a:rPr lang="en-US" dirty="0" smtClean="0"/>
              <a:t>Defining the overall approach of testing, including the definition of the test levels and entry and exit criteria.</a:t>
            </a:r>
          </a:p>
          <a:p>
            <a:pPr lvl="1">
              <a:spcAft>
                <a:spcPts val="600"/>
              </a:spcAft>
              <a:buFont typeface="Wingdings" pitchFamily="2" charset="2"/>
              <a:buChar char="q"/>
            </a:pPr>
            <a:r>
              <a:rPr lang="en-US" dirty="0" smtClean="0"/>
              <a:t>Integrating and coordinating the testing activities into the software life cycle activities (acquisition, supply, development, operation and maintenance).</a:t>
            </a:r>
          </a:p>
          <a:p>
            <a:pPr lvl="1">
              <a:spcAft>
                <a:spcPts val="600"/>
              </a:spcAft>
              <a:buFont typeface="Wingdings" pitchFamily="2" charset="2"/>
              <a:buChar char="q"/>
            </a:pPr>
            <a:r>
              <a:rPr lang="en-US" dirty="0" smtClean="0"/>
              <a:t>Making decisions about what to test, what roles will perform the test activities, how the test activities should be done, and how the test results will be evaluated.</a:t>
            </a:r>
          </a:p>
          <a:p>
            <a:pPr lvl="1">
              <a:spcAft>
                <a:spcPts val="600"/>
              </a:spcAft>
              <a:buFont typeface="Wingdings" pitchFamily="2" charset="2"/>
              <a:buChar char="q"/>
            </a:pPr>
            <a:r>
              <a:rPr lang="en-US" dirty="0" smtClean="0"/>
              <a:t>Scheduling test analysis and design activities. </a:t>
            </a:r>
          </a:p>
          <a:p>
            <a:pPr lvl="1">
              <a:spcAft>
                <a:spcPts val="600"/>
              </a:spcAft>
              <a:buFont typeface="Wingdings" pitchFamily="2" charset="2"/>
              <a:buChar char="q"/>
            </a:pPr>
            <a:r>
              <a:rPr lang="en-US" dirty="0" smtClean="0"/>
              <a:t>Scheduling test implementation, execution and evaluation.</a:t>
            </a:r>
          </a:p>
          <a:p>
            <a:pPr lvl="1">
              <a:spcAft>
                <a:spcPts val="600"/>
              </a:spcAft>
              <a:buFont typeface="Wingdings" pitchFamily="2" charset="2"/>
              <a:buChar char="q"/>
            </a:pPr>
            <a:r>
              <a:rPr lang="en-US" dirty="0" smtClean="0"/>
              <a:t>Assigning resources for the different activities defined.</a:t>
            </a:r>
          </a:p>
          <a:p>
            <a:pPr lvl="1">
              <a:spcAft>
                <a:spcPts val="600"/>
              </a:spcAft>
              <a:buFont typeface="Wingdings" pitchFamily="2" charset="2"/>
              <a:buChar char="q"/>
            </a:pPr>
            <a:r>
              <a:rPr lang="en-US" dirty="0" smtClean="0"/>
              <a:t>Defining the amount, level of detail, structure and templates for the test documentation.</a:t>
            </a:r>
          </a:p>
          <a:p>
            <a:pPr lvl="1">
              <a:spcAft>
                <a:spcPts val="600"/>
              </a:spcAft>
              <a:buFont typeface="Wingdings" pitchFamily="2" charset="2"/>
              <a:buChar char="q"/>
            </a:pPr>
            <a:r>
              <a:rPr lang="en-US" dirty="0" smtClean="0"/>
              <a:t>Selecting metrics for monitoring and controlling test preparation and execution, defect resolution and risk issues.</a:t>
            </a:r>
          </a:p>
          <a:p>
            <a:pPr lvl="1">
              <a:spcAft>
                <a:spcPts val="600"/>
              </a:spcAft>
              <a:buFont typeface="Wingdings" pitchFamily="2" charset="2"/>
              <a:buChar char="q"/>
            </a:pPr>
            <a:r>
              <a:rPr lang="en-US" dirty="0" smtClean="0"/>
              <a:t>Setting the level of detail for test procedures in order to provide enough information to support reproducible test preparation and execution.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Entry Criteria &amp; Exit Criteria</a:t>
            </a:r>
            <a:endParaRPr lang="en-US" dirty="0"/>
          </a:p>
        </p:txBody>
      </p:sp>
      <p:sp>
        <p:nvSpPr>
          <p:cNvPr id="5" name="Text Placeholder 4"/>
          <p:cNvSpPr>
            <a:spLocks noGrp="1"/>
          </p:cNvSpPr>
          <p:nvPr>
            <p:ph type="body" sz="quarter" idx="10"/>
          </p:nvPr>
        </p:nvSpPr>
        <p:spPr>
          <a:xfrm>
            <a:off x="302931" y="990600"/>
            <a:ext cx="8544207" cy="5355312"/>
          </a:xfrm>
        </p:spPr>
        <p:txBody>
          <a:bodyPr/>
          <a:lstStyle/>
          <a:p>
            <a:pPr lvl="1">
              <a:spcAft>
                <a:spcPts val="600"/>
              </a:spcAft>
              <a:buFont typeface="Wingdings" pitchFamily="2" charset="2"/>
              <a:buChar char="q"/>
            </a:pPr>
            <a:r>
              <a:rPr lang="en-US" b="1" dirty="0" smtClean="0"/>
              <a:t>Entry criteria define when to start testing such as at the beginning of a test level or when a set of tests is ready for execution. </a:t>
            </a:r>
          </a:p>
          <a:p>
            <a:pPr lvl="2">
              <a:spcAft>
                <a:spcPts val="600"/>
              </a:spcAft>
              <a:buFont typeface="Wingdings" pitchFamily="2" charset="2"/>
              <a:buChar char="q"/>
            </a:pPr>
            <a:r>
              <a:rPr lang="en-US" dirty="0" smtClean="0"/>
              <a:t>Typically entry criteria may cover the following: </a:t>
            </a:r>
          </a:p>
          <a:p>
            <a:pPr lvl="3">
              <a:spcAft>
                <a:spcPts val="600"/>
              </a:spcAft>
              <a:buFont typeface="Wingdings" pitchFamily="2" charset="2"/>
              <a:buChar char="ü"/>
            </a:pPr>
            <a:r>
              <a:rPr lang="en-US" dirty="0" smtClean="0"/>
              <a:t>Test environment availability and readiness. </a:t>
            </a:r>
          </a:p>
          <a:p>
            <a:pPr lvl="3">
              <a:spcAft>
                <a:spcPts val="600"/>
              </a:spcAft>
              <a:buFont typeface="Wingdings" pitchFamily="2" charset="2"/>
              <a:buChar char="ü"/>
            </a:pPr>
            <a:r>
              <a:rPr lang="en-US" dirty="0" smtClean="0"/>
              <a:t>Test tool readiness in the test environment. </a:t>
            </a:r>
          </a:p>
          <a:p>
            <a:pPr lvl="3">
              <a:spcAft>
                <a:spcPts val="600"/>
              </a:spcAft>
              <a:buFont typeface="Wingdings" pitchFamily="2" charset="2"/>
              <a:buChar char="ü"/>
            </a:pPr>
            <a:r>
              <a:rPr lang="en-US" dirty="0" smtClean="0"/>
              <a:t>Testable code availability. </a:t>
            </a:r>
          </a:p>
          <a:p>
            <a:pPr lvl="3">
              <a:spcAft>
                <a:spcPts val="600"/>
              </a:spcAft>
              <a:buFont typeface="Wingdings" pitchFamily="2" charset="2"/>
              <a:buChar char="ü"/>
            </a:pPr>
            <a:r>
              <a:rPr lang="en-US" dirty="0" smtClean="0"/>
              <a:t>Test data availability. </a:t>
            </a:r>
          </a:p>
          <a:p>
            <a:pPr lvl="1">
              <a:spcAft>
                <a:spcPts val="600"/>
              </a:spcAft>
              <a:buFont typeface="Wingdings" pitchFamily="2" charset="2"/>
              <a:buChar char="q"/>
            </a:pPr>
            <a:r>
              <a:rPr lang="en-US" b="1" dirty="0" smtClean="0"/>
              <a:t>Exit criteria define when to stop testing such as at the end of a test level or when a set of tests has achieved specific goal. </a:t>
            </a:r>
          </a:p>
          <a:p>
            <a:pPr lvl="2">
              <a:spcAft>
                <a:spcPts val="600"/>
              </a:spcAft>
              <a:buFont typeface="Wingdings" pitchFamily="2" charset="2"/>
              <a:buChar char="q"/>
            </a:pPr>
            <a:r>
              <a:rPr lang="en-US" dirty="0" smtClean="0"/>
              <a:t>Typically exit criteria may cover the following:  </a:t>
            </a:r>
          </a:p>
          <a:p>
            <a:pPr lvl="3">
              <a:spcAft>
                <a:spcPts val="600"/>
              </a:spcAft>
              <a:buFont typeface="Wingdings" pitchFamily="2" charset="2"/>
              <a:buChar char="ü"/>
            </a:pPr>
            <a:r>
              <a:rPr lang="en-US" dirty="0" smtClean="0"/>
              <a:t>Thoroughness measures, such as coverage of code, functionality or risk. </a:t>
            </a:r>
          </a:p>
          <a:p>
            <a:pPr lvl="3">
              <a:spcAft>
                <a:spcPts val="600"/>
              </a:spcAft>
              <a:buFont typeface="Wingdings" pitchFamily="2" charset="2"/>
              <a:buChar char="ü"/>
            </a:pPr>
            <a:r>
              <a:rPr lang="en-US" dirty="0" smtClean="0"/>
              <a:t>Estimates of defect density or reliability measures. </a:t>
            </a:r>
          </a:p>
          <a:p>
            <a:pPr lvl="3">
              <a:spcAft>
                <a:spcPts val="600"/>
              </a:spcAft>
              <a:buFont typeface="Wingdings" pitchFamily="2" charset="2"/>
              <a:buChar char="ü"/>
            </a:pPr>
            <a:r>
              <a:rPr lang="en-US" dirty="0" smtClean="0"/>
              <a:t>Cost. </a:t>
            </a:r>
          </a:p>
          <a:p>
            <a:pPr lvl="3">
              <a:spcAft>
                <a:spcPts val="600"/>
              </a:spcAft>
              <a:buFont typeface="Wingdings" pitchFamily="2" charset="2"/>
              <a:buChar char="ü"/>
            </a:pPr>
            <a:r>
              <a:rPr lang="en-US" dirty="0" smtClean="0"/>
              <a:t>Residual risks, such as defects not fixed or lack of test coverage in certain areas. </a:t>
            </a:r>
          </a:p>
          <a:p>
            <a:pPr lvl="3">
              <a:spcAft>
                <a:spcPts val="600"/>
              </a:spcAft>
              <a:buFont typeface="Wingdings" pitchFamily="2" charset="2"/>
              <a:buChar char="ü"/>
            </a:pPr>
            <a:r>
              <a:rPr lang="en-US" dirty="0" smtClean="0"/>
              <a:t>Schedules such as those based on time to market.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anim calcmode="lin" valueType="num">
                                      <p:cBhvr>
                                        <p:cTn id="97" dur="2000" fill="hold"/>
                                        <p:tgtEl>
                                          <p:spTgt spid="5">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5">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5">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5">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5">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5">
                                            <p:txEl>
                                              <p:pRg st="11" end="11"/>
                                            </p:txEl>
                                          </p:spTgt>
                                        </p:tgtEl>
                                        <p:attrNameLst>
                                          <p:attrName>style.visibility</p:attrName>
                                        </p:attrNameLst>
                                      </p:cBhvr>
                                      <p:to>
                                        <p:strVal val="visible"/>
                                      </p:to>
                                    </p:set>
                                    <p:anim calcmode="lin" valueType="num">
                                      <p:cBhvr>
                                        <p:cTn id="106" dur="2000" fill="hold"/>
                                        <p:tgtEl>
                                          <p:spTgt spid="5">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5">
                                            <p:txEl>
                                              <p:pRg st="11" end="11"/>
                                            </p:txEl>
                                          </p:spTgt>
                                        </p:tgtEl>
                                        <p:attrNameLst>
                                          <p:attrName>ppt_y</p:attrName>
                                        </p:attrNameLst>
                                      </p:cBhvr>
                                      <p:tavLst>
                                        <p:tav tm="0">
                                          <p:val>
                                            <p:strVal val="#ppt_y"/>
                                          </p:val>
                                        </p:tav>
                                        <p:tav tm="100000">
                                          <p:val>
                                            <p:strVal val="#ppt_y"/>
                                          </p:val>
                                        </p:tav>
                                      </p:tavLst>
                                    </p:anim>
                                    <p:anim calcmode="lin" valueType="num">
                                      <p:cBhvr>
                                        <p:cTn id="108" dur="2000" fill="hold"/>
                                        <p:tgtEl>
                                          <p:spTgt spid="5">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5">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5">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grpId="0" nodeType="clickEffect">
                                  <p:stCondLst>
                                    <p:cond delay="0"/>
                                  </p:stCondLst>
                                  <p:childTnLst>
                                    <p:set>
                                      <p:cBhvr>
                                        <p:cTn id="114" dur="1" fill="hold">
                                          <p:stCondLst>
                                            <p:cond delay="0"/>
                                          </p:stCondLst>
                                        </p:cTn>
                                        <p:tgtEl>
                                          <p:spTgt spid="5">
                                            <p:txEl>
                                              <p:pRg st="12" end="12"/>
                                            </p:txEl>
                                          </p:spTgt>
                                        </p:tgtEl>
                                        <p:attrNameLst>
                                          <p:attrName>style.visibility</p:attrName>
                                        </p:attrNameLst>
                                      </p:cBhvr>
                                      <p:to>
                                        <p:strVal val="visible"/>
                                      </p:to>
                                    </p:set>
                                    <p:anim calcmode="lin" valueType="num">
                                      <p:cBhvr>
                                        <p:cTn id="115" dur="2000" fill="hold"/>
                                        <p:tgtEl>
                                          <p:spTgt spid="5">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5">
                                            <p:txEl>
                                              <p:pRg st="12" end="12"/>
                                            </p:txEl>
                                          </p:spTgt>
                                        </p:tgtEl>
                                        <p:attrNameLst>
                                          <p:attrName>ppt_y</p:attrName>
                                        </p:attrNameLst>
                                      </p:cBhvr>
                                      <p:tavLst>
                                        <p:tav tm="0">
                                          <p:val>
                                            <p:strVal val="#ppt_y"/>
                                          </p:val>
                                        </p:tav>
                                        <p:tav tm="100000">
                                          <p:val>
                                            <p:strVal val="#ppt_y"/>
                                          </p:val>
                                        </p:tav>
                                      </p:tavLst>
                                    </p:anim>
                                    <p:anim calcmode="lin" valueType="num">
                                      <p:cBhvr>
                                        <p:cTn id="117" dur="2000" fill="hold"/>
                                        <p:tgtEl>
                                          <p:spTgt spid="5">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5">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Mahindra 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962</TotalTime>
  <Words>1801</Words>
  <Application>Microsoft Office PowerPoint</Application>
  <PresentationFormat>On-screen Show (4:3)</PresentationFormat>
  <Paragraphs>141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Mahindra Satyam Corporate Template</vt:lpstr>
      <vt:lpstr>Test Management</vt:lpstr>
      <vt:lpstr>Learning Objectives</vt:lpstr>
      <vt:lpstr>Responsibilities of Test Lead</vt:lpstr>
      <vt:lpstr>Contd..</vt:lpstr>
      <vt:lpstr>Responsibilities of Tester</vt:lpstr>
      <vt:lpstr>Test Planning &amp; Estimation</vt:lpstr>
      <vt:lpstr>Test Planning</vt:lpstr>
      <vt:lpstr>Test Planning Activities</vt:lpstr>
      <vt:lpstr>Entry Criteria &amp; Exit Criteria</vt:lpstr>
      <vt:lpstr>Test Estimation </vt:lpstr>
      <vt:lpstr>Contd..</vt:lpstr>
      <vt:lpstr>Test Strategy, Test Approach</vt:lpstr>
      <vt:lpstr>Contd..</vt:lpstr>
      <vt:lpstr>Test Progress Monitoring &amp; Control</vt:lpstr>
      <vt:lpstr>Test Progress Monitoring</vt:lpstr>
      <vt:lpstr>Test Reporting</vt:lpstr>
      <vt:lpstr>Test Control</vt:lpstr>
      <vt:lpstr>Configuration Management</vt:lpstr>
      <vt:lpstr>Thank you</vt:lpstr>
    </vt:vector>
  </TitlesOfParts>
  <Company>MSAT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nd15008</dc:creator>
  <cp:lastModifiedBy>ky99269</cp:lastModifiedBy>
  <cp:revision>159</cp:revision>
  <dcterms:created xsi:type="dcterms:W3CDTF">2011-12-30T10:51:55Z</dcterms:created>
  <dcterms:modified xsi:type="dcterms:W3CDTF">2012-01-31T07:45:44Z</dcterms:modified>
</cp:coreProperties>
</file>