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diagrams/colors1.xml" ContentType="application/vnd.openxmlformats-officedocument.drawingml.diagramColors+xml"/>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diagrams/layout1.xml" ContentType="application/vnd.openxmlformats-officedocument.drawingml.diagram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60" r:id="rId5"/>
    <p:sldId id="261" r:id="rId6"/>
    <p:sldId id="256"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19" autoAdjust="0"/>
  </p:normalViewPr>
  <p:slideViewPr>
    <p:cSldViewPr snapToGrid="0" showGuides="1">
      <p:cViewPr varScale="1">
        <p:scale>
          <a:sx n="66" d="100"/>
          <a:sy n="66" d="100"/>
        </p:scale>
        <p:origin x="-120" y="-282"/>
      </p:cViewPr>
      <p:guideLst>
        <p:guide orient="horz" pos="243"/>
        <p:guide orient="horz" pos="3844"/>
        <p:guide orient="horz" pos="729"/>
        <p:guide orient="horz" pos="3758"/>
        <p:guide pos="190"/>
        <p:guide pos="558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26C6C-2EC5-47B6-B21A-9F043D6ABB18}" type="doc">
      <dgm:prSet loTypeId="urn:microsoft.com/office/officeart/2005/8/layout/vProcess5" loCatId="process" qsTypeId="urn:microsoft.com/office/officeart/2005/8/quickstyle/simple5" qsCatId="simple" csTypeId="urn:microsoft.com/office/officeart/2005/8/colors/colorful1" csCatId="colorful" phldr="1"/>
      <dgm:spPr/>
    </dgm:pt>
    <dgm:pt modelId="{6AA769C0-9894-42EB-A0FC-C93903DCDBB4}">
      <dgm:prSet phldrT="[Text]"/>
      <dgm:spPr/>
      <dgm:t>
        <a:bodyPr/>
        <a:lstStyle/>
        <a:p>
          <a:r>
            <a:rPr lang="en-US" dirty="0" smtClean="0"/>
            <a:t>Test Planning and Control</a:t>
          </a:r>
          <a:endParaRPr lang="en-US" dirty="0"/>
        </a:p>
      </dgm:t>
    </dgm:pt>
    <dgm:pt modelId="{E0163F48-FAA3-4F23-B5CE-86893F09B8F1}" type="parTrans" cxnId="{AC6B97EB-B1E1-44CD-96D0-075B16BDD5DF}">
      <dgm:prSet/>
      <dgm:spPr/>
      <dgm:t>
        <a:bodyPr/>
        <a:lstStyle/>
        <a:p>
          <a:endParaRPr lang="en-US"/>
        </a:p>
      </dgm:t>
    </dgm:pt>
    <dgm:pt modelId="{2CB723CA-8139-4CA0-89B7-447CB0F1A606}" type="sibTrans" cxnId="{AC6B97EB-B1E1-44CD-96D0-075B16BDD5DF}">
      <dgm:prSet/>
      <dgm:spPr/>
      <dgm:t>
        <a:bodyPr/>
        <a:lstStyle/>
        <a:p>
          <a:endParaRPr lang="en-US"/>
        </a:p>
      </dgm:t>
    </dgm:pt>
    <dgm:pt modelId="{59A48BEA-D22E-4E04-A317-55E2F168C183}">
      <dgm:prSet phldrT="[Text]"/>
      <dgm:spPr/>
      <dgm:t>
        <a:bodyPr/>
        <a:lstStyle/>
        <a:p>
          <a:r>
            <a:rPr lang="en-US" dirty="0" smtClean="0"/>
            <a:t>Test Analysis and Design</a:t>
          </a:r>
          <a:endParaRPr lang="en-US" dirty="0"/>
        </a:p>
      </dgm:t>
    </dgm:pt>
    <dgm:pt modelId="{9D5F71AF-3F66-42BB-9A84-45DF142439FE}" type="parTrans" cxnId="{3B2B63A0-0BC7-45E7-9FCE-31B6F921AC4C}">
      <dgm:prSet/>
      <dgm:spPr/>
      <dgm:t>
        <a:bodyPr/>
        <a:lstStyle/>
        <a:p>
          <a:endParaRPr lang="en-US"/>
        </a:p>
      </dgm:t>
    </dgm:pt>
    <dgm:pt modelId="{A2C7AA2A-640E-4760-A001-586A9B2ACA9B}" type="sibTrans" cxnId="{3B2B63A0-0BC7-45E7-9FCE-31B6F921AC4C}">
      <dgm:prSet/>
      <dgm:spPr/>
      <dgm:t>
        <a:bodyPr/>
        <a:lstStyle/>
        <a:p>
          <a:endParaRPr lang="en-US"/>
        </a:p>
      </dgm:t>
    </dgm:pt>
    <dgm:pt modelId="{4153972F-973C-407C-8697-201962A026FD}">
      <dgm:prSet phldrT="[Text]"/>
      <dgm:spPr/>
      <dgm:t>
        <a:bodyPr/>
        <a:lstStyle/>
        <a:p>
          <a:r>
            <a:rPr lang="en-US" dirty="0" smtClean="0"/>
            <a:t>Test Implementation and Execution</a:t>
          </a:r>
          <a:endParaRPr lang="en-US" dirty="0"/>
        </a:p>
      </dgm:t>
    </dgm:pt>
    <dgm:pt modelId="{DCB018E0-F1B2-46BF-B789-DBD7CA1D6C1D}" type="parTrans" cxnId="{7C0B6DB8-BEAE-435E-8763-929D1D322B70}">
      <dgm:prSet/>
      <dgm:spPr/>
      <dgm:t>
        <a:bodyPr/>
        <a:lstStyle/>
        <a:p>
          <a:endParaRPr lang="en-US"/>
        </a:p>
      </dgm:t>
    </dgm:pt>
    <dgm:pt modelId="{22ABA580-2D22-48DF-882D-24363A5309D8}" type="sibTrans" cxnId="{7C0B6DB8-BEAE-435E-8763-929D1D322B70}">
      <dgm:prSet/>
      <dgm:spPr/>
      <dgm:t>
        <a:bodyPr/>
        <a:lstStyle/>
        <a:p>
          <a:endParaRPr lang="en-US"/>
        </a:p>
      </dgm:t>
    </dgm:pt>
    <dgm:pt modelId="{8FFF5BF0-08EE-443A-A20F-30703BE7B2E5}">
      <dgm:prSet phldrT="[Text]"/>
      <dgm:spPr/>
      <dgm:t>
        <a:bodyPr/>
        <a:lstStyle/>
        <a:p>
          <a:r>
            <a:rPr lang="en-US" dirty="0" smtClean="0"/>
            <a:t>Evaluating Exit Criteria and Reporting</a:t>
          </a:r>
          <a:endParaRPr lang="en-US" dirty="0"/>
        </a:p>
      </dgm:t>
    </dgm:pt>
    <dgm:pt modelId="{57149A04-FDFA-4FBD-88E0-9DFFBCFED61C}" type="parTrans" cxnId="{111484A5-5AE8-4819-BF54-EE484DD8704E}">
      <dgm:prSet/>
      <dgm:spPr/>
      <dgm:t>
        <a:bodyPr/>
        <a:lstStyle/>
        <a:p>
          <a:endParaRPr lang="en-US"/>
        </a:p>
      </dgm:t>
    </dgm:pt>
    <dgm:pt modelId="{D8257D2A-D5FB-4676-9C00-E1F368FA03D8}" type="sibTrans" cxnId="{111484A5-5AE8-4819-BF54-EE484DD8704E}">
      <dgm:prSet/>
      <dgm:spPr/>
      <dgm:t>
        <a:bodyPr/>
        <a:lstStyle/>
        <a:p>
          <a:endParaRPr lang="en-US"/>
        </a:p>
      </dgm:t>
    </dgm:pt>
    <dgm:pt modelId="{8F8017C6-0F26-49E3-9A65-82F9798A4701}">
      <dgm:prSet phldrT="[Text]"/>
      <dgm:spPr/>
      <dgm:t>
        <a:bodyPr/>
        <a:lstStyle/>
        <a:p>
          <a:r>
            <a:rPr lang="en-US" dirty="0" smtClean="0"/>
            <a:t>Test Closure Activities</a:t>
          </a:r>
          <a:endParaRPr lang="en-US" dirty="0"/>
        </a:p>
      </dgm:t>
    </dgm:pt>
    <dgm:pt modelId="{F786A05E-74C4-4085-989C-B2BF80AF9C44}" type="parTrans" cxnId="{E5695504-902B-4C49-BD41-274222DC6AB3}">
      <dgm:prSet/>
      <dgm:spPr/>
      <dgm:t>
        <a:bodyPr/>
        <a:lstStyle/>
        <a:p>
          <a:endParaRPr lang="en-US"/>
        </a:p>
      </dgm:t>
    </dgm:pt>
    <dgm:pt modelId="{0D57CFF5-E3E0-464A-9B1C-7D209E571A03}" type="sibTrans" cxnId="{E5695504-902B-4C49-BD41-274222DC6AB3}">
      <dgm:prSet/>
      <dgm:spPr/>
      <dgm:t>
        <a:bodyPr/>
        <a:lstStyle/>
        <a:p>
          <a:endParaRPr lang="en-US"/>
        </a:p>
      </dgm:t>
    </dgm:pt>
    <dgm:pt modelId="{EF092931-0EA4-4463-B15D-DAF4C964BD7D}" type="pres">
      <dgm:prSet presAssocID="{7F726C6C-2EC5-47B6-B21A-9F043D6ABB18}" presName="outerComposite" presStyleCnt="0">
        <dgm:presLayoutVars>
          <dgm:chMax val="5"/>
          <dgm:dir/>
          <dgm:resizeHandles val="exact"/>
        </dgm:presLayoutVars>
      </dgm:prSet>
      <dgm:spPr/>
    </dgm:pt>
    <dgm:pt modelId="{A5A91042-C4CD-44F6-9407-286CD200D7D7}" type="pres">
      <dgm:prSet presAssocID="{7F726C6C-2EC5-47B6-B21A-9F043D6ABB18}" presName="dummyMaxCanvas" presStyleCnt="0">
        <dgm:presLayoutVars/>
      </dgm:prSet>
      <dgm:spPr/>
    </dgm:pt>
    <dgm:pt modelId="{0FD107B5-0104-4019-8ADC-8BB65BCB0E94}" type="pres">
      <dgm:prSet presAssocID="{7F726C6C-2EC5-47B6-B21A-9F043D6ABB18}" presName="FiveNodes_1" presStyleLbl="node1" presStyleIdx="0" presStyleCnt="5">
        <dgm:presLayoutVars>
          <dgm:bulletEnabled val="1"/>
        </dgm:presLayoutVars>
      </dgm:prSet>
      <dgm:spPr/>
      <dgm:t>
        <a:bodyPr/>
        <a:lstStyle/>
        <a:p>
          <a:endParaRPr lang="en-US"/>
        </a:p>
      </dgm:t>
    </dgm:pt>
    <dgm:pt modelId="{A53A85D2-C861-40E6-80F1-7D30B2549C5E}" type="pres">
      <dgm:prSet presAssocID="{7F726C6C-2EC5-47B6-B21A-9F043D6ABB18}" presName="FiveNodes_2" presStyleLbl="node1" presStyleIdx="1" presStyleCnt="5">
        <dgm:presLayoutVars>
          <dgm:bulletEnabled val="1"/>
        </dgm:presLayoutVars>
      </dgm:prSet>
      <dgm:spPr/>
      <dgm:t>
        <a:bodyPr/>
        <a:lstStyle/>
        <a:p>
          <a:endParaRPr lang="en-US"/>
        </a:p>
      </dgm:t>
    </dgm:pt>
    <dgm:pt modelId="{B499F3DC-F872-4510-9C7D-A7AB4C78AA89}" type="pres">
      <dgm:prSet presAssocID="{7F726C6C-2EC5-47B6-B21A-9F043D6ABB18}" presName="FiveNodes_3" presStyleLbl="node1" presStyleIdx="2" presStyleCnt="5">
        <dgm:presLayoutVars>
          <dgm:bulletEnabled val="1"/>
        </dgm:presLayoutVars>
      </dgm:prSet>
      <dgm:spPr/>
      <dgm:t>
        <a:bodyPr/>
        <a:lstStyle/>
        <a:p>
          <a:endParaRPr lang="en-US"/>
        </a:p>
      </dgm:t>
    </dgm:pt>
    <dgm:pt modelId="{9A36113B-F251-4B71-BFAC-A9183261BE0E}" type="pres">
      <dgm:prSet presAssocID="{7F726C6C-2EC5-47B6-B21A-9F043D6ABB18}" presName="FiveNodes_4" presStyleLbl="node1" presStyleIdx="3" presStyleCnt="5">
        <dgm:presLayoutVars>
          <dgm:bulletEnabled val="1"/>
        </dgm:presLayoutVars>
      </dgm:prSet>
      <dgm:spPr/>
      <dgm:t>
        <a:bodyPr/>
        <a:lstStyle/>
        <a:p>
          <a:endParaRPr lang="en-US"/>
        </a:p>
      </dgm:t>
    </dgm:pt>
    <dgm:pt modelId="{A1E9A5BE-9E20-483F-BE37-C3CE7E4B2958}" type="pres">
      <dgm:prSet presAssocID="{7F726C6C-2EC5-47B6-B21A-9F043D6ABB18}" presName="FiveNodes_5" presStyleLbl="node1" presStyleIdx="4" presStyleCnt="5">
        <dgm:presLayoutVars>
          <dgm:bulletEnabled val="1"/>
        </dgm:presLayoutVars>
      </dgm:prSet>
      <dgm:spPr/>
      <dgm:t>
        <a:bodyPr/>
        <a:lstStyle/>
        <a:p>
          <a:endParaRPr lang="en-US"/>
        </a:p>
      </dgm:t>
    </dgm:pt>
    <dgm:pt modelId="{82E1D971-C576-45BE-BF2A-3967678FC3E7}" type="pres">
      <dgm:prSet presAssocID="{7F726C6C-2EC5-47B6-B21A-9F043D6ABB18}" presName="FiveConn_1-2" presStyleLbl="fgAccFollowNode1" presStyleIdx="0" presStyleCnt="4">
        <dgm:presLayoutVars>
          <dgm:bulletEnabled val="1"/>
        </dgm:presLayoutVars>
      </dgm:prSet>
      <dgm:spPr/>
      <dgm:t>
        <a:bodyPr/>
        <a:lstStyle/>
        <a:p>
          <a:endParaRPr lang="en-US"/>
        </a:p>
      </dgm:t>
    </dgm:pt>
    <dgm:pt modelId="{58918F00-54BE-4228-AF85-CED9A71934F8}" type="pres">
      <dgm:prSet presAssocID="{7F726C6C-2EC5-47B6-B21A-9F043D6ABB18}" presName="FiveConn_2-3" presStyleLbl="fgAccFollowNode1" presStyleIdx="1" presStyleCnt="4">
        <dgm:presLayoutVars>
          <dgm:bulletEnabled val="1"/>
        </dgm:presLayoutVars>
      </dgm:prSet>
      <dgm:spPr/>
      <dgm:t>
        <a:bodyPr/>
        <a:lstStyle/>
        <a:p>
          <a:endParaRPr lang="en-US"/>
        </a:p>
      </dgm:t>
    </dgm:pt>
    <dgm:pt modelId="{E08EF8CE-DD27-41B0-8211-570F147F2B3B}" type="pres">
      <dgm:prSet presAssocID="{7F726C6C-2EC5-47B6-B21A-9F043D6ABB18}" presName="FiveConn_3-4" presStyleLbl="fgAccFollowNode1" presStyleIdx="2" presStyleCnt="4">
        <dgm:presLayoutVars>
          <dgm:bulletEnabled val="1"/>
        </dgm:presLayoutVars>
      </dgm:prSet>
      <dgm:spPr/>
      <dgm:t>
        <a:bodyPr/>
        <a:lstStyle/>
        <a:p>
          <a:endParaRPr lang="en-US"/>
        </a:p>
      </dgm:t>
    </dgm:pt>
    <dgm:pt modelId="{01C46363-D13C-4B25-8850-D547F0A3FC87}" type="pres">
      <dgm:prSet presAssocID="{7F726C6C-2EC5-47B6-B21A-9F043D6ABB18}" presName="FiveConn_4-5" presStyleLbl="fgAccFollowNode1" presStyleIdx="3" presStyleCnt="4">
        <dgm:presLayoutVars>
          <dgm:bulletEnabled val="1"/>
        </dgm:presLayoutVars>
      </dgm:prSet>
      <dgm:spPr/>
      <dgm:t>
        <a:bodyPr/>
        <a:lstStyle/>
        <a:p>
          <a:endParaRPr lang="en-US"/>
        </a:p>
      </dgm:t>
    </dgm:pt>
    <dgm:pt modelId="{66ABB23E-CD04-4D70-AB18-67B4AC9B45D1}" type="pres">
      <dgm:prSet presAssocID="{7F726C6C-2EC5-47B6-B21A-9F043D6ABB18}" presName="FiveNodes_1_text" presStyleLbl="node1" presStyleIdx="4" presStyleCnt="5">
        <dgm:presLayoutVars>
          <dgm:bulletEnabled val="1"/>
        </dgm:presLayoutVars>
      </dgm:prSet>
      <dgm:spPr/>
      <dgm:t>
        <a:bodyPr/>
        <a:lstStyle/>
        <a:p>
          <a:endParaRPr lang="en-US"/>
        </a:p>
      </dgm:t>
    </dgm:pt>
    <dgm:pt modelId="{15C8CB89-6131-4BAA-85DD-81BCF79F21B3}" type="pres">
      <dgm:prSet presAssocID="{7F726C6C-2EC5-47B6-B21A-9F043D6ABB18}" presName="FiveNodes_2_text" presStyleLbl="node1" presStyleIdx="4" presStyleCnt="5">
        <dgm:presLayoutVars>
          <dgm:bulletEnabled val="1"/>
        </dgm:presLayoutVars>
      </dgm:prSet>
      <dgm:spPr/>
      <dgm:t>
        <a:bodyPr/>
        <a:lstStyle/>
        <a:p>
          <a:endParaRPr lang="en-US"/>
        </a:p>
      </dgm:t>
    </dgm:pt>
    <dgm:pt modelId="{0E60AEC5-06C0-4A2E-8DEF-52EF6E6EA8ED}" type="pres">
      <dgm:prSet presAssocID="{7F726C6C-2EC5-47B6-B21A-9F043D6ABB18}" presName="FiveNodes_3_text" presStyleLbl="node1" presStyleIdx="4" presStyleCnt="5">
        <dgm:presLayoutVars>
          <dgm:bulletEnabled val="1"/>
        </dgm:presLayoutVars>
      </dgm:prSet>
      <dgm:spPr/>
      <dgm:t>
        <a:bodyPr/>
        <a:lstStyle/>
        <a:p>
          <a:endParaRPr lang="en-US"/>
        </a:p>
      </dgm:t>
    </dgm:pt>
    <dgm:pt modelId="{8EA06E76-355D-49C1-A9DE-F8A321579A97}" type="pres">
      <dgm:prSet presAssocID="{7F726C6C-2EC5-47B6-B21A-9F043D6ABB18}" presName="FiveNodes_4_text" presStyleLbl="node1" presStyleIdx="4" presStyleCnt="5">
        <dgm:presLayoutVars>
          <dgm:bulletEnabled val="1"/>
        </dgm:presLayoutVars>
      </dgm:prSet>
      <dgm:spPr/>
      <dgm:t>
        <a:bodyPr/>
        <a:lstStyle/>
        <a:p>
          <a:endParaRPr lang="en-US"/>
        </a:p>
      </dgm:t>
    </dgm:pt>
    <dgm:pt modelId="{54952467-EF9D-4A02-AE1E-E757A093FF38}" type="pres">
      <dgm:prSet presAssocID="{7F726C6C-2EC5-47B6-B21A-9F043D6ABB18}" presName="FiveNodes_5_text" presStyleLbl="node1" presStyleIdx="4" presStyleCnt="5">
        <dgm:presLayoutVars>
          <dgm:bulletEnabled val="1"/>
        </dgm:presLayoutVars>
      </dgm:prSet>
      <dgm:spPr/>
      <dgm:t>
        <a:bodyPr/>
        <a:lstStyle/>
        <a:p>
          <a:endParaRPr lang="en-US"/>
        </a:p>
      </dgm:t>
    </dgm:pt>
  </dgm:ptLst>
  <dgm:cxnLst>
    <dgm:cxn modelId="{7B88FCF1-8FF3-416B-A8E7-E643598B4E14}" type="presOf" srcId="{D8257D2A-D5FB-4676-9C00-E1F368FA03D8}" destId="{01C46363-D13C-4B25-8850-D547F0A3FC87}" srcOrd="0" destOrd="0" presId="urn:microsoft.com/office/officeart/2005/8/layout/vProcess5"/>
    <dgm:cxn modelId="{EA9585F2-D66F-4F4E-B1F2-6211922FE6EA}" type="presOf" srcId="{7F726C6C-2EC5-47B6-B21A-9F043D6ABB18}" destId="{EF092931-0EA4-4463-B15D-DAF4C964BD7D}" srcOrd="0" destOrd="0" presId="urn:microsoft.com/office/officeart/2005/8/layout/vProcess5"/>
    <dgm:cxn modelId="{A1B03340-AB9D-49B3-B063-224E4AA717BE}" type="presOf" srcId="{6AA769C0-9894-42EB-A0FC-C93903DCDBB4}" destId="{66ABB23E-CD04-4D70-AB18-67B4AC9B45D1}" srcOrd="1" destOrd="0" presId="urn:microsoft.com/office/officeart/2005/8/layout/vProcess5"/>
    <dgm:cxn modelId="{C96C5A8B-DF41-4A01-9B3F-2B2A6F7CFE65}" type="presOf" srcId="{22ABA580-2D22-48DF-882D-24363A5309D8}" destId="{E08EF8CE-DD27-41B0-8211-570F147F2B3B}" srcOrd="0" destOrd="0" presId="urn:microsoft.com/office/officeart/2005/8/layout/vProcess5"/>
    <dgm:cxn modelId="{D249C931-5BE2-4367-BB6E-3D9B56D30953}" type="presOf" srcId="{8F8017C6-0F26-49E3-9A65-82F9798A4701}" destId="{54952467-EF9D-4A02-AE1E-E757A093FF38}" srcOrd="1" destOrd="0" presId="urn:microsoft.com/office/officeart/2005/8/layout/vProcess5"/>
    <dgm:cxn modelId="{E2C4F1FE-F101-4585-AE23-2E1279C34C88}" type="presOf" srcId="{4153972F-973C-407C-8697-201962A026FD}" destId="{0E60AEC5-06C0-4A2E-8DEF-52EF6E6EA8ED}" srcOrd="1" destOrd="0" presId="urn:microsoft.com/office/officeart/2005/8/layout/vProcess5"/>
    <dgm:cxn modelId="{A2E85FA4-1D3B-4161-AB99-D0C0C8386091}" type="presOf" srcId="{8FFF5BF0-08EE-443A-A20F-30703BE7B2E5}" destId="{9A36113B-F251-4B71-BFAC-A9183261BE0E}" srcOrd="0" destOrd="0" presId="urn:microsoft.com/office/officeart/2005/8/layout/vProcess5"/>
    <dgm:cxn modelId="{3C0114BA-6F18-442E-9329-82954ABA6C45}" type="presOf" srcId="{4153972F-973C-407C-8697-201962A026FD}" destId="{B499F3DC-F872-4510-9C7D-A7AB4C78AA89}" srcOrd="0" destOrd="0" presId="urn:microsoft.com/office/officeart/2005/8/layout/vProcess5"/>
    <dgm:cxn modelId="{32E1FD86-E7AE-4C80-AE75-A30A2C0434E7}" type="presOf" srcId="{8FFF5BF0-08EE-443A-A20F-30703BE7B2E5}" destId="{8EA06E76-355D-49C1-A9DE-F8A321579A97}" srcOrd="1" destOrd="0" presId="urn:microsoft.com/office/officeart/2005/8/layout/vProcess5"/>
    <dgm:cxn modelId="{7C0B6DB8-BEAE-435E-8763-929D1D322B70}" srcId="{7F726C6C-2EC5-47B6-B21A-9F043D6ABB18}" destId="{4153972F-973C-407C-8697-201962A026FD}" srcOrd="2" destOrd="0" parTransId="{DCB018E0-F1B2-46BF-B789-DBD7CA1D6C1D}" sibTransId="{22ABA580-2D22-48DF-882D-24363A5309D8}"/>
    <dgm:cxn modelId="{E5695504-902B-4C49-BD41-274222DC6AB3}" srcId="{7F726C6C-2EC5-47B6-B21A-9F043D6ABB18}" destId="{8F8017C6-0F26-49E3-9A65-82F9798A4701}" srcOrd="4" destOrd="0" parTransId="{F786A05E-74C4-4085-989C-B2BF80AF9C44}" sibTransId="{0D57CFF5-E3E0-464A-9B1C-7D209E571A03}"/>
    <dgm:cxn modelId="{570A7074-BB61-408A-A43C-7FA0FBCA43A7}" type="presOf" srcId="{8F8017C6-0F26-49E3-9A65-82F9798A4701}" destId="{A1E9A5BE-9E20-483F-BE37-C3CE7E4B2958}" srcOrd="0" destOrd="0" presId="urn:microsoft.com/office/officeart/2005/8/layout/vProcess5"/>
    <dgm:cxn modelId="{8E44A4D9-ED65-43EA-8C0E-AF226FB7654B}" type="presOf" srcId="{2CB723CA-8139-4CA0-89B7-447CB0F1A606}" destId="{82E1D971-C576-45BE-BF2A-3967678FC3E7}" srcOrd="0" destOrd="0" presId="urn:microsoft.com/office/officeart/2005/8/layout/vProcess5"/>
    <dgm:cxn modelId="{FB0855DC-0FF5-4EFE-A517-283D4206C6FE}" type="presOf" srcId="{6AA769C0-9894-42EB-A0FC-C93903DCDBB4}" destId="{0FD107B5-0104-4019-8ADC-8BB65BCB0E94}" srcOrd="0" destOrd="0" presId="urn:microsoft.com/office/officeart/2005/8/layout/vProcess5"/>
    <dgm:cxn modelId="{111484A5-5AE8-4819-BF54-EE484DD8704E}" srcId="{7F726C6C-2EC5-47B6-B21A-9F043D6ABB18}" destId="{8FFF5BF0-08EE-443A-A20F-30703BE7B2E5}" srcOrd="3" destOrd="0" parTransId="{57149A04-FDFA-4FBD-88E0-9DFFBCFED61C}" sibTransId="{D8257D2A-D5FB-4676-9C00-E1F368FA03D8}"/>
    <dgm:cxn modelId="{92213013-3372-4F19-93AC-CD02469502A6}" type="presOf" srcId="{59A48BEA-D22E-4E04-A317-55E2F168C183}" destId="{A53A85D2-C861-40E6-80F1-7D30B2549C5E}" srcOrd="0" destOrd="0" presId="urn:microsoft.com/office/officeart/2005/8/layout/vProcess5"/>
    <dgm:cxn modelId="{AC6B97EB-B1E1-44CD-96D0-075B16BDD5DF}" srcId="{7F726C6C-2EC5-47B6-B21A-9F043D6ABB18}" destId="{6AA769C0-9894-42EB-A0FC-C93903DCDBB4}" srcOrd="0" destOrd="0" parTransId="{E0163F48-FAA3-4F23-B5CE-86893F09B8F1}" sibTransId="{2CB723CA-8139-4CA0-89B7-447CB0F1A606}"/>
    <dgm:cxn modelId="{B534313C-AF9A-46FC-BF3C-CCA4FEC38C37}" type="presOf" srcId="{59A48BEA-D22E-4E04-A317-55E2F168C183}" destId="{15C8CB89-6131-4BAA-85DD-81BCF79F21B3}" srcOrd="1" destOrd="0" presId="urn:microsoft.com/office/officeart/2005/8/layout/vProcess5"/>
    <dgm:cxn modelId="{A712E61E-FED4-446C-A7B1-000D9D3238A4}" type="presOf" srcId="{A2C7AA2A-640E-4760-A001-586A9B2ACA9B}" destId="{58918F00-54BE-4228-AF85-CED9A71934F8}" srcOrd="0" destOrd="0" presId="urn:microsoft.com/office/officeart/2005/8/layout/vProcess5"/>
    <dgm:cxn modelId="{3B2B63A0-0BC7-45E7-9FCE-31B6F921AC4C}" srcId="{7F726C6C-2EC5-47B6-B21A-9F043D6ABB18}" destId="{59A48BEA-D22E-4E04-A317-55E2F168C183}" srcOrd="1" destOrd="0" parTransId="{9D5F71AF-3F66-42BB-9A84-45DF142439FE}" sibTransId="{A2C7AA2A-640E-4760-A001-586A9B2ACA9B}"/>
    <dgm:cxn modelId="{9BF1B64B-834B-468F-A5BD-FDC86FAC6AF1}" type="presParOf" srcId="{EF092931-0EA4-4463-B15D-DAF4C964BD7D}" destId="{A5A91042-C4CD-44F6-9407-286CD200D7D7}" srcOrd="0" destOrd="0" presId="urn:microsoft.com/office/officeart/2005/8/layout/vProcess5"/>
    <dgm:cxn modelId="{2E9749BE-9B56-4F0D-AB29-23FC2A8EC146}" type="presParOf" srcId="{EF092931-0EA4-4463-B15D-DAF4C964BD7D}" destId="{0FD107B5-0104-4019-8ADC-8BB65BCB0E94}" srcOrd="1" destOrd="0" presId="urn:microsoft.com/office/officeart/2005/8/layout/vProcess5"/>
    <dgm:cxn modelId="{36BA7075-DAFC-4C4B-91E2-02CDA7D68D78}" type="presParOf" srcId="{EF092931-0EA4-4463-B15D-DAF4C964BD7D}" destId="{A53A85D2-C861-40E6-80F1-7D30B2549C5E}" srcOrd="2" destOrd="0" presId="urn:microsoft.com/office/officeart/2005/8/layout/vProcess5"/>
    <dgm:cxn modelId="{FAE793A3-D41D-4886-A58F-2BD63DB9F98C}" type="presParOf" srcId="{EF092931-0EA4-4463-B15D-DAF4C964BD7D}" destId="{B499F3DC-F872-4510-9C7D-A7AB4C78AA89}" srcOrd="3" destOrd="0" presId="urn:microsoft.com/office/officeart/2005/8/layout/vProcess5"/>
    <dgm:cxn modelId="{CAB7B8D4-DFA2-4896-8318-2AA9369C7ED4}" type="presParOf" srcId="{EF092931-0EA4-4463-B15D-DAF4C964BD7D}" destId="{9A36113B-F251-4B71-BFAC-A9183261BE0E}" srcOrd="4" destOrd="0" presId="urn:microsoft.com/office/officeart/2005/8/layout/vProcess5"/>
    <dgm:cxn modelId="{572AE2FA-AAEF-4534-8605-2223D5366D5D}" type="presParOf" srcId="{EF092931-0EA4-4463-B15D-DAF4C964BD7D}" destId="{A1E9A5BE-9E20-483F-BE37-C3CE7E4B2958}" srcOrd="5" destOrd="0" presId="urn:microsoft.com/office/officeart/2005/8/layout/vProcess5"/>
    <dgm:cxn modelId="{53EA6846-3284-48DF-8832-B48B9A9D025E}" type="presParOf" srcId="{EF092931-0EA4-4463-B15D-DAF4C964BD7D}" destId="{82E1D971-C576-45BE-BF2A-3967678FC3E7}" srcOrd="6" destOrd="0" presId="urn:microsoft.com/office/officeart/2005/8/layout/vProcess5"/>
    <dgm:cxn modelId="{F29371AE-00BF-4454-A8C9-942A68008DD2}" type="presParOf" srcId="{EF092931-0EA4-4463-B15D-DAF4C964BD7D}" destId="{58918F00-54BE-4228-AF85-CED9A71934F8}" srcOrd="7" destOrd="0" presId="urn:microsoft.com/office/officeart/2005/8/layout/vProcess5"/>
    <dgm:cxn modelId="{1C7FAEAE-BD34-44E5-84D8-18ABDCA2A0DA}" type="presParOf" srcId="{EF092931-0EA4-4463-B15D-DAF4C964BD7D}" destId="{E08EF8CE-DD27-41B0-8211-570F147F2B3B}" srcOrd="8" destOrd="0" presId="urn:microsoft.com/office/officeart/2005/8/layout/vProcess5"/>
    <dgm:cxn modelId="{5714F40C-8554-44AE-BEB2-DB4E150FB3D8}" type="presParOf" srcId="{EF092931-0EA4-4463-B15D-DAF4C964BD7D}" destId="{01C46363-D13C-4B25-8850-D547F0A3FC87}" srcOrd="9" destOrd="0" presId="urn:microsoft.com/office/officeart/2005/8/layout/vProcess5"/>
    <dgm:cxn modelId="{742464E8-2B05-4D50-9BF5-A362DE507739}" type="presParOf" srcId="{EF092931-0EA4-4463-B15D-DAF4C964BD7D}" destId="{66ABB23E-CD04-4D70-AB18-67B4AC9B45D1}" srcOrd="10" destOrd="0" presId="urn:microsoft.com/office/officeart/2005/8/layout/vProcess5"/>
    <dgm:cxn modelId="{BA00CCC1-40D3-4542-904A-4C128ED05C99}" type="presParOf" srcId="{EF092931-0EA4-4463-B15D-DAF4C964BD7D}" destId="{15C8CB89-6131-4BAA-85DD-81BCF79F21B3}" srcOrd="11" destOrd="0" presId="urn:microsoft.com/office/officeart/2005/8/layout/vProcess5"/>
    <dgm:cxn modelId="{C3DDA405-C661-4AEA-89AB-FBF1E345C52C}" type="presParOf" srcId="{EF092931-0EA4-4463-B15D-DAF4C964BD7D}" destId="{0E60AEC5-06C0-4A2E-8DEF-52EF6E6EA8ED}" srcOrd="12" destOrd="0" presId="urn:microsoft.com/office/officeart/2005/8/layout/vProcess5"/>
    <dgm:cxn modelId="{B9E1A25B-2078-44CC-9FDE-D261D3DAAC61}" type="presParOf" srcId="{EF092931-0EA4-4463-B15D-DAF4C964BD7D}" destId="{8EA06E76-355D-49C1-A9DE-F8A321579A97}" srcOrd="13" destOrd="0" presId="urn:microsoft.com/office/officeart/2005/8/layout/vProcess5"/>
    <dgm:cxn modelId="{809FFFDF-49A3-4402-8DAA-0D2EF4EF749A}" type="presParOf" srcId="{EF092931-0EA4-4463-B15D-DAF4C964BD7D}" destId="{54952467-EF9D-4A02-AE1E-E757A093FF38}" srcOrd="14" destOrd="0" presId="urn:microsoft.com/office/officeart/2005/8/layout/vProcess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D107B5-0104-4019-8ADC-8BB65BCB0E94}">
      <dsp:nvSpPr>
        <dsp:cNvPr id="0" name=""/>
        <dsp:cNvSpPr/>
      </dsp:nvSpPr>
      <dsp:spPr>
        <a:xfrm>
          <a:off x="0" y="0"/>
          <a:ext cx="6346708" cy="90190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Test Planning and Control</a:t>
          </a:r>
          <a:endParaRPr lang="en-US" sz="2500" kern="1200" dirty="0"/>
        </a:p>
      </dsp:txBody>
      <dsp:txXfrm>
        <a:off x="0" y="0"/>
        <a:ext cx="5320787" cy="901907"/>
      </dsp:txXfrm>
    </dsp:sp>
    <dsp:sp modelId="{A53A85D2-C861-40E6-80F1-7D30B2549C5E}">
      <dsp:nvSpPr>
        <dsp:cNvPr id="0" name=""/>
        <dsp:cNvSpPr/>
      </dsp:nvSpPr>
      <dsp:spPr>
        <a:xfrm>
          <a:off x="473942" y="1027172"/>
          <a:ext cx="6346708" cy="90190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Test Analysis and Design</a:t>
          </a:r>
          <a:endParaRPr lang="en-US" sz="2500" kern="1200" dirty="0"/>
        </a:p>
      </dsp:txBody>
      <dsp:txXfrm>
        <a:off x="473942" y="1027172"/>
        <a:ext cx="5286525" cy="901907"/>
      </dsp:txXfrm>
    </dsp:sp>
    <dsp:sp modelId="{B499F3DC-F872-4510-9C7D-A7AB4C78AA89}">
      <dsp:nvSpPr>
        <dsp:cNvPr id="0" name=""/>
        <dsp:cNvSpPr/>
      </dsp:nvSpPr>
      <dsp:spPr>
        <a:xfrm>
          <a:off x="947884" y="2054345"/>
          <a:ext cx="6346708" cy="901907"/>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Test Implementation and Execution</a:t>
          </a:r>
          <a:endParaRPr lang="en-US" sz="2500" kern="1200" dirty="0"/>
        </a:p>
      </dsp:txBody>
      <dsp:txXfrm>
        <a:off x="947884" y="2054345"/>
        <a:ext cx="5286525" cy="901907"/>
      </dsp:txXfrm>
    </dsp:sp>
    <dsp:sp modelId="{9A36113B-F251-4B71-BFAC-A9183261BE0E}">
      <dsp:nvSpPr>
        <dsp:cNvPr id="0" name=""/>
        <dsp:cNvSpPr/>
      </dsp:nvSpPr>
      <dsp:spPr>
        <a:xfrm>
          <a:off x="1421827" y="3081518"/>
          <a:ext cx="6346708" cy="901907"/>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Evaluating Exit Criteria and Reporting</a:t>
          </a:r>
          <a:endParaRPr lang="en-US" sz="2500" kern="1200" dirty="0"/>
        </a:p>
      </dsp:txBody>
      <dsp:txXfrm>
        <a:off x="1421827" y="3081518"/>
        <a:ext cx="5286525" cy="901907"/>
      </dsp:txXfrm>
    </dsp:sp>
    <dsp:sp modelId="{A1E9A5BE-9E20-483F-BE37-C3CE7E4B2958}">
      <dsp:nvSpPr>
        <dsp:cNvPr id="0" name=""/>
        <dsp:cNvSpPr/>
      </dsp:nvSpPr>
      <dsp:spPr>
        <a:xfrm>
          <a:off x="1895769" y="4108691"/>
          <a:ext cx="6346708" cy="90190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Test Closure Activities</a:t>
          </a:r>
          <a:endParaRPr lang="en-US" sz="2500" kern="1200" dirty="0"/>
        </a:p>
      </dsp:txBody>
      <dsp:txXfrm>
        <a:off x="1895769" y="4108691"/>
        <a:ext cx="5286525" cy="901907"/>
      </dsp:txXfrm>
    </dsp:sp>
    <dsp:sp modelId="{82E1D971-C576-45BE-BF2A-3967678FC3E7}">
      <dsp:nvSpPr>
        <dsp:cNvPr id="0" name=""/>
        <dsp:cNvSpPr/>
      </dsp:nvSpPr>
      <dsp:spPr>
        <a:xfrm>
          <a:off x="5760467" y="658893"/>
          <a:ext cx="586240" cy="58624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5760467" y="658893"/>
        <a:ext cx="586240" cy="586240"/>
      </dsp:txXfrm>
    </dsp:sp>
    <dsp:sp modelId="{58918F00-54BE-4228-AF85-CED9A71934F8}">
      <dsp:nvSpPr>
        <dsp:cNvPr id="0" name=""/>
        <dsp:cNvSpPr/>
      </dsp:nvSpPr>
      <dsp:spPr>
        <a:xfrm>
          <a:off x="6234410" y="1686066"/>
          <a:ext cx="586240" cy="586240"/>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234410" y="1686066"/>
        <a:ext cx="586240" cy="586240"/>
      </dsp:txXfrm>
    </dsp:sp>
    <dsp:sp modelId="{E08EF8CE-DD27-41B0-8211-570F147F2B3B}">
      <dsp:nvSpPr>
        <dsp:cNvPr id="0" name=""/>
        <dsp:cNvSpPr/>
      </dsp:nvSpPr>
      <dsp:spPr>
        <a:xfrm>
          <a:off x="6708352" y="2698207"/>
          <a:ext cx="586240" cy="586240"/>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708352" y="2698207"/>
        <a:ext cx="586240" cy="586240"/>
      </dsp:txXfrm>
    </dsp:sp>
    <dsp:sp modelId="{01C46363-D13C-4B25-8850-D547F0A3FC87}">
      <dsp:nvSpPr>
        <dsp:cNvPr id="0" name=""/>
        <dsp:cNvSpPr/>
      </dsp:nvSpPr>
      <dsp:spPr>
        <a:xfrm>
          <a:off x="7182295" y="3735401"/>
          <a:ext cx="586240" cy="586240"/>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7182295" y="3735401"/>
        <a:ext cx="586240" cy="5862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1/30/2012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7"/>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6" r:id="rId5"/>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1231106"/>
          </a:xfrm>
        </p:spPr>
        <p:txBody>
          <a:bodyPr/>
          <a:lstStyle/>
          <a:p>
            <a:r>
              <a:rPr lang="en-US" dirty="0" smtClean="0"/>
              <a:t>Fundamental Test 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465507"/>
            <a:ext cx="8544207" cy="1661993"/>
          </a:xfrm>
        </p:spPr>
        <p:txBody>
          <a:bodyPr/>
          <a:lstStyle/>
          <a:p>
            <a:pPr lvl="1">
              <a:buFont typeface="Wingdings" pitchFamily="2" charset="2"/>
              <a:buChar char="q"/>
            </a:pPr>
            <a:r>
              <a:rPr lang="en-US" dirty="0" smtClean="0">
                <a:latin typeface="+mn-lt"/>
              </a:rPr>
              <a:t>Test Process</a:t>
            </a:r>
          </a:p>
          <a:p>
            <a:pPr lvl="2">
              <a:buFont typeface="Wingdings" pitchFamily="2" charset="2"/>
              <a:buChar char="§"/>
            </a:pPr>
            <a:r>
              <a:rPr lang="en-US" dirty="0" smtClean="0">
                <a:latin typeface="+mn-lt"/>
              </a:rPr>
              <a:t>Test Planning and Control</a:t>
            </a:r>
          </a:p>
          <a:p>
            <a:pPr lvl="2">
              <a:buFont typeface="Wingdings" pitchFamily="2" charset="2"/>
              <a:buChar char="§"/>
            </a:pPr>
            <a:r>
              <a:rPr lang="en-US" dirty="0" smtClean="0">
                <a:latin typeface="+mn-lt"/>
              </a:rPr>
              <a:t>Test Analysis and Design</a:t>
            </a:r>
          </a:p>
          <a:p>
            <a:pPr lvl="2">
              <a:buFont typeface="Wingdings" pitchFamily="2" charset="2"/>
              <a:buChar char="§"/>
            </a:pPr>
            <a:r>
              <a:rPr lang="en-US" dirty="0" smtClean="0">
                <a:latin typeface="+mn-lt"/>
              </a:rPr>
              <a:t>Test Implementation and Execution</a:t>
            </a:r>
          </a:p>
          <a:p>
            <a:pPr lvl="2">
              <a:buFont typeface="Wingdings" pitchFamily="2" charset="2"/>
              <a:buChar char="§"/>
            </a:pPr>
            <a:r>
              <a:rPr lang="en-US" dirty="0" smtClean="0">
                <a:latin typeface="+mn-lt"/>
              </a:rPr>
              <a:t>Evaluating Exit Criteria and Reporting</a:t>
            </a:r>
          </a:p>
          <a:p>
            <a:pPr lvl="2">
              <a:buFont typeface="Wingdings" pitchFamily="2" charset="2"/>
              <a:buChar char="§"/>
            </a:pPr>
            <a:r>
              <a:rPr lang="en-US" dirty="0" smtClean="0">
                <a:latin typeface="+mn-lt"/>
              </a:rPr>
              <a:t>Test Closure Activities</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Process</a:t>
            </a:r>
            <a:endParaRPr lang="en-US" dirty="0"/>
          </a:p>
        </p:txBody>
      </p:sp>
      <p:sp>
        <p:nvSpPr>
          <p:cNvPr id="3" name="Text Placeholder 2"/>
          <p:cNvSpPr>
            <a:spLocks noGrp="1"/>
          </p:cNvSpPr>
          <p:nvPr>
            <p:ph type="body" sz="quarter" idx="10"/>
          </p:nvPr>
        </p:nvSpPr>
        <p:spPr>
          <a:xfrm>
            <a:off x="291356" y="893849"/>
            <a:ext cx="8544207" cy="276999"/>
          </a:xfrm>
          <a:noFill/>
        </p:spPr>
        <p:txBody>
          <a:bodyPr/>
          <a:lstStyle/>
          <a:p>
            <a:pPr lvl="1">
              <a:buNone/>
            </a:pPr>
            <a:r>
              <a:rPr lang="en-US" dirty="0" smtClean="0"/>
              <a:t>Sequential steps of the fundamental test process are:</a:t>
            </a:r>
          </a:p>
        </p:txBody>
      </p:sp>
      <p:graphicFrame>
        <p:nvGraphicFramePr>
          <p:cNvPr id="5" name="Diagram 4"/>
          <p:cNvGraphicFramePr/>
          <p:nvPr/>
        </p:nvGraphicFramePr>
        <p:xfrm>
          <a:off x="450761" y="1351564"/>
          <a:ext cx="8242478" cy="501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graphicEl>
                                              <a:dgm id="{0FD107B5-0104-4019-8ADC-8BB65BCB0E94}"/>
                                            </p:graphicEl>
                                          </p:spTgt>
                                        </p:tgtEl>
                                        <p:attrNameLst>
                                          <p:attrName>style.visibility</p:attrName>
                                        </p:attrNameLst>
                                      </p:cBhvr>
                                      <p:to>
                                        <p:strVal val="visible"/>
                                      </p:to>
                                    </p:set>
                                    <p:animEffect transition="in" filter="fade">
                                      <p:cBhvr>
                                        <p:cTn id="16" dur="2000"/>
                                        <p:tgtEl>
                                          <p:spTgt spid="5">
                                            <p:graphicEl>
                                              <a:dgm id="{0FD107B5-0104-4019-8ADC-8BB65BCB0E9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82E1D971-C576-45BE-BF2A-3967678FC3E7}"/>
                                            </p:graphicEl>
                                          </p:spTgt>
                                        </p:tgtEl>
                                        <p:attrNameLst>
                                          <p:attrName>style.visibility</p:attrName>
                                        </p:attrNameLst>
                                      </p:cBhvr>
                                      <p:to>
                                        <p:strVal val="visible"/>
                                      </p:to>
                                    </p:set>
                                    <p:animEffect transition="in" filter="fade">
                                      <p:cBhvr>
                                        <p:cTn id="21" dur="2000"/>
                                        <p:tgtEl>
                                          <p:spTgt spid="5">
                                            <p:graphicEl>
                                              <a:dgm id="{82E1D971-C576-45BE-BF2A-3967678FC3E7}"/>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A53A85D2-C861-40E6-80F1-7D30B2549C5E}"/>
                                            </p:graphicEl>
                                          </p:spTgt>
                                        </p:tgtEl>
                                        <p:attrNameLst>
                                          <p:attrName>style.visibility</p:attrName>
                                        </p:attrNameLst>
                                      </p:cBhvr>
                                      <p:to>
                                        <p:strVal val="visible"/>
                                      </p:to>
                                    </p:set>
                                    <p:animEffect transition="in" filter="fade">
                                      <p:cBhvr>
                                        <p:cTn id="24" dur="2000"/>
                                        <p:tgtEl>
                                          <p:spTgt spid="5">
                                            <p:graphicEl>
                                              <a:dgm id="{A53A85D2-C861-40E6-80F1-7D30B2549C5E}"/>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58918F00-54BE-4228-AF85-CED9A71934F8}"/>
                                            </p:graphicEl>
                                          </p:spTgt>
                                        </p:tgtEl>
                                        <p:attrNameLst>
                                          <p:attrName>style.visibility</p:attrName>
                                        </p:attrNameLst>
                                      </p:cBhvr>
                                      <p:to>
                                        <p:strVal val="visible"/>
                                      </p:to>
                                    </p:set>
                                    <p:animEffect transition="in" filter="fade">
                                      <p:cBhvr>
                                        <p:cTn id="29" dur="2000"/>
                                        <p:tgtEl>
                                          <p:spTgt spid="5">
                                            <p:graphicEl>
                                              <a:dgm id="{58918F00-54BE-4228-AF85-CED9A71934F8}"/>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B499F3DC-F872-4510-9C7D-A7AB4C78AA89}"/>
                                            </p:graphicEl>
                                          </p:spTgt>
                                        </p:tgtEl>
                                        <p:attrNameLst>
                                          <p:attrName>style.visibility</p:attrName>
                                        </p:attrNameLst>
                                      </p:cBhvr>
                                      <p:to>
                                        <p:strVal val="visible"/>
                                      </p:to>
                                    </p:set>
                                    <p:animEffect transition="in" filter="fade">
                                      <p:cBhvr>
                                        <p:cTn id="32" dur="2000"/>
                                        <p:tgtEl>
                                          <p:spTgt spid="5">
                                            <p:graphicEl>
                                              <a:dgm id="{B499F3DC-F872-4510-9C7D-A7AB4C78AA8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E08EF8CE-DD27-41B0-8211-570F147F2B3B}"/>
                                            </p:graphicEl>
                                          </p:spTgt>
                                        </p:tgtEl>
                                        <p:attrNameLst>
                                          <p:attrName>style.visibility</p:attrName>
                                        </p:attrNameLst>
                                      </p:cBhvr>
                                      <p:to>
                                        <p:strVal val="visible"/>
                                      </p:to>
                                    </p:set>
                                    <p:animEffect transition="in" filter="fade">
                                      <p:cBhvr>
                                        <p:cTn id="37" dur="2000"/>
                                        <p:tgtEl>
                                          <p:spTgt spid="5">
                                            <p:graphicEl>
                                              <a:dgm id="{E08EF8CE-DD27-41B0-8211-570F147F2B3B}"/>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9A36113B-F251-4B71-BFAC-A9183261BE0E}"/>
                                            </p:graphicEl>
                                          </p:spTgt>
                                        </p:tgtEl>
                                        <p:attrNameLst>
                                          <p:attrName>style.visibility</p:attrName>
                                        </p:attrNameLst>
                                      </p:cBhvr>
                                      <p:to>
                                        <p:strVal val="visible"/>
                                      </p:to>
                                    </p:set>
                                    <p:animEffect transition="in" filter="fade">
                                      <p:cBhvr>
                                        <p:cTn id="40" dur="2000"/>
                                        <p:tgtEl>
                                          <p:spTgt spid="5">
                                            <p:graphicEl>
                                              <a:dgm id="{9A36113B-F251-4B71-BFAC-A9183261BE0E}"/>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graphicEl>
                                              <a:dgm id="{01C46363-D13C-4B25-8850-D547F0A3FC87}"/>
                                            </p:graphicEl>
                                          </p:spTgt>
                                        </p:tgtEl>
                                        <p:attrNameLst>
                                          <p:attrName>style.visibility</p:attrName>
                                        </p:attrNameLst>
                                      </p:cBhvr>
                                      <p:to>
                                        <p:strVal val="visible"/>
                                      </p:to>
                                    </p:set>
                                    <p:animEffect transition="in" filter="fade">
                                      <p:cBhvr>
                                        <p:cTn id="45" dur="2000"/>
                                        <p:tgtEl>
                                          <p:spTgt spid="5">
                                            <p:graphicEl>
                                              <a:dgm id="{01C46363-D13C-4B25-8850-D547F0A3FC87}"/>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A1E9A5BE-9E20-483F-BE37-C3CE7E4B2958}"/>
                                            </p:graphicEl>
                                          </p:spTgt>
                                        </p:tgtEl>
                                        <p:attrNameLst>
                                          <p:attrName>style.visibility</p:attrName>
                                        </p:attrNameLst>
                                      </p:cBhvr>
                                      <p:to>
                                        <p:strVal val="visible"/>
                                      </p:to>
                                    </p:set>
                                    <p:animEffect transition="in" filter="fade">
                                      <p:cBhvr>
                                        <p:cTn id="48" dur="2000"/>
                                        <p:tgtEl>
                                          <p:spTgt spid="5">
                                            <p:graphicEl>
                                              <a:dgm id="{A1E9A5BE-9E20-483F-BE37-C3CE7E4B29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control</a:t>
            </a:r>
            <a:endParaRPr lang="en-US" dirty="0"/>
          </a:p>
        </p:txBody>
      </p:sp>
      <p:sp>
        <p:nvSpPr>
          <p:cNvPr id="3" name="Text Placeholder 2"/>
          <p:cNvSpPr>
            <a:spLocks noGrp="1"/>
          </p:cNvSpPr>
          <p:nvPr>
            <p:ph type="body" sz="quarter" idx="10"/>
          </p:nvPr>
        </p:nvSpPr>
        <p:spPr/>
        <p:txBody>
          <a:bodyPr/>
          <a:lstStyle/>
          <a:p>
            <a:pPr lvl="1">
              <a:spcAft>
                <a:spcPts val="600"/>
              </a:spcAft>
            </a:pPr>
            <a:r>
              <a:rPr lang="en-US" dirty="0" smtClean="0"/>
              <a:t>Test Planning is the activity of defining the objectives of testing and the specification of test activities in order to meet the objectives and mission.</a:t>
            </a:r>
          </a:p>
          <a:p>
            <a:pPr lvl="1">
              <a:spcAft>
                <a:spcPts val="600"/>
              </a:spcAft>
            </a:pPr>
            <a:r>
              <a:rPr lang="en-US" dirty="0" smtClean="0"/>
              <a:t>Test plan is a document detailing a systematic approach to testing a system.</a:t>
            </a:r>
          </a:p>
          <a:p>
            <a:pPr lvl="1">
              <a:spcAft>
                <a:spcPts val="600"/>
              </a:spcAft>
            </a:pPr>
            <a:r>
              <a:rPr lang="en-US" dirty="0" smtClean="0"/>
              <a:t>A test plan documents the strategy that will be used to verify and ensure that a product or system meets its design specifications and other requirements.</a:t>
            </a:r>
            <a:endParaRPr lang="en-US" b="1" dirty="0"/>
          </a:p>
        </p:txBody>
      </p:sp>
      <p:sp>
        <p:nvSpPr>
          <p:cNvPr id="4" name="Text Placeholder 3"/>
          <p:cNvSpPr>
            <a:spLocks noGrp="1"/>
          </p:cNvSpPr>
          <p:nvPr>
            <p:ph type="body" sz="quarter" idx="11"/>
          </p:nvPr>
        </p:nvSpPr>
        <p:spPr/>
        <p:txBody>
          <a:bodyPr/>
          <a:lstStyle/>
          <a:p>
            <a:pPr lvl="1">
              <a:spcAft>
                <a:spcPts val="600"/>
              </a:spcAft>
            </a:pPr>
            <a:r>
              <a:rPr lang="en-US" dirty="0" smtClean="0"/>
              <a:t>Test control is the ongoing activity of comparing actual progress against the plan, and reporting the status, including deviations from the plan. </a:t>
            </a:r>
          </a:p>
          <a:p>
            <a:pPr lvl="1">
              <a:spcAft>
                <a:spcPts val="600"/>
              </a:spcAft>
            </a:pPr>
            <a:r>
              <a:rPr lang="en-US" dirty="0" smtClean="0"/>
              <a:t>It involves taking actions necessary to meet the mission and objectives of the project. </a:t>
            </a:r>
          </a:p>
          <a:p>
            <a:pPr lvl="1">
              <a:spcAft>
                <a:spcPts val="600"/>
              </a:spcAft>
            </a:pPr>
            <a:r>
              <a:rPr lang="en-US" dirty="0" smtClean="0"/>
              <a:t>In order to control testing, the testing activities should be monitored throughout the project.</a:t>
            </a:r>
          </a:p>
          <a:p>
            <a:pPr lvl="1">
              <a:spcAft>
                <a:spcPts val="600"/>
              </a:spcAft>
            </a:pPr>
            <a:r>
              <a:rPr lang="en-US" dirty="0" smtClean="0"/>
              <a:t>Test planning takes into account the feedback from monitoring and control activities</a:t>
            </a:r>
            <a:endParaRPr lang="en-US" dirty="0"/>
          </a:p>
        </p:txBody>
      </p:sp>
      <p:sp>
        <p:nvSpPr>
          <p:cNvPr id="5" name="Text Placeholder 4"/>
          <p:cNvSpPr>
            <a:spLocks noGrp="1"/>
          </p:cNvSpPr>
          <p:nvPr>
            <p:ph type="body" sz="quarter" idx="12"/>
          </p:nvPr>
        </p:nvSpPr>
        <p:spPr/>
        <p:txBody>
          <a:bodyPr/>
          <a:lstStyle/>
          <a:p>
            <a:r>
              <a:rPr lang="en-US" dirty="0" smtClean="0"/>
              <a:t>Test Planning</a:t>
            </a:r>
            <a:endParaRPr lang="en-US" dirty="0"/>
          </a:p>
        </p:txBody>
      </p:sp>
      <p:sp>
        <p:nvSpPr>
          <p:cNvPr id="6" name="Text Placeholder 5"/>
          <p:cNvSpPr>
            <a:spLocks noGrp="1"/>
          </p:cNvSpPr>
          <p:nvPr>
            <p:ph type="body" sz="quarter" idx="13"/>
          </p:nvPr>
        </p:nvSpPr>
        <p:spPr/>
        <p:txBody>
          <a:bodyPr/>
          <a:lstStyle/>
          <a:p>
            <a:r>
              <a:rPr lang="en-US" dirty="0" smtClean="0"/>
              <a:t>Test Control</a:t>
            </a:r>
            <a:endParaRPr lang="en-US" dirty="0"/>
          </a:p>
        </p:txBody>
      </p:sp>
      <p:graphicFrame>
        <p:nvGraphicFramePr>
          <p:cNvPr id="7" name="Object 6"/>
          <p:cNvGraphicFramePr>
            <a:graphicFrameLocks noChangeAspect="1"/>
          </p:cNvGraphicFramePr>
          <p:nvPr/>
        </p:nvGraphicFramePr>
        <p:xfrm>
          <a:off x="1500389" y="5505922"/>
          <a:ext cx="1145446" cy="894880"/>
        </p:xfrm>
        <a:graphic>
          <a:graphicData uri="http://schemas.openxmlformats.org/presentationml/2006/ole">
            <p:oleObj spid="_x0000_s1026" name="Acrobat Document" showAsIcon="1" r:id="rId3" imgW="914400" imgH="714240" progId="AcroExch.Document.7">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Test Analysis and Design</a:t>
            </a:r>
            <a:endParaRPr lang="en-US" dirty="0"/>
          </a:p>
        </p:txBody>
      </p:sp>
      <p:sp>
        <p:nvSpPr>
          <p:cNvPr id="4" name="Text Placeholder 3"/>
          <p:cNvSpPr>
            <a:spLocks noGrp="1"/>
          </p:cNvSpPr>
          <p:nvPr>
            <p:ph type="body" sz="quarter" idx="10"/>
          </p:nvPr>
        </p:nvSpPr>
        <p:spPr>
          <a:xfrm>
            <a:off x="302931" y="1066258"/>
            <a:ext cx="8544207" cy="4216539"/>
          </a:xfrm>
        </p:spPr>
        <p:txBody>
          <a:bodyPr/>
          <a:lstStyle/>
          <a:p>
            <a:pPr lvl="1">
              <a:spcAft>
                <a:spcPts val="600"/>
              </a:spcAft>
              <a:buFont typeface="Wingdings" pitchFamily="2" charset="2"/>
              <a:buChar char="q"/>
            </a:pPr>
            <a:r>
              <a:rPr lang="en-US" dirty="0" smtClean="0"/>
              <a:t>Test analysis and design is the activity during which general testing objectives are transformed into tangible </a:t>
            </a:r>
            <a:r>
              <a:rPr lang="en-US" b="1" dirty="0" smtClean="0"/>
              <a:t>test conditions</a:t>
            </a:r>
            <a:r>
              <a:rPr lang="en-US" dirty="0" smtClean="0"/>
              <a:t> and </a:t>
            </a:r>
            <a:r>
              <a:rPr lang="en-US" b="1" dirty="0" smtClean="0"/>
              <a:t>test cases</a:t>
            </a:r>
            <a:r>
              <a:rPr lang="en-US" dirty="0" smtClean="0"/>
              <a:t>.</a:t>
            </a:r>
          </a:p>
          <a:p>
            <a:pPr lvl="1">
              <a:spcAft>
                <a:spcPts val="600"/>
              </a:spcAft>
              <a:buFont typeface="Wingdings" pitchFamily="2" charset="2"/>
              <a:buChar char="q"/>
            </a:pPr>
            <a:r>
              <a:rPr lang="en-US" dirty="0" smtClean="0"/>
              <a:t>It has the following major tasks:</a:t>
            </a:r>
          </a:p>
          <a:p>
            <a:pPr lvl="2">
              <a:spcAft>
                <a:spcPts val="600"/>
              </a:spcAft>
              <a:buFont typeface="Wingdings" pitchFamily="2" charset="2"/>
              <a:buChar char="ü"/>
            </a:pPr>
            <a:r>
              <a:rPr lang="en-US" dirty="0" smtClean="0"/>
              <a:t>Reviewing the test basis (such as requirements, risk level, risk analysis reports, architecture, design, interface specifications).</a:t>
            </a:r>
          </a:p>
          <a:p>
            <a:pPr lvl="2">
              <a:spcAft>
                <a:spcPts val="600"/>
              </a:spcAft>
              <a:buFont typeface="Wingdings" pitchFamily="2" charset="2"/>
              <a:buChar char="ü"/>
            </a:pPr>
            <a:r>
              <a:rPr lang="en-US" dirty="0" smtClean="0"/>
              <a:t>Evaluating testability of the test basis and test objects.</a:t>
            </a:r>
          </a:p>
          <a:p>
            <a:pPr lvl="2">
              <a:spcAft>
                <a:spcPts val="600"/>
              </a:spcAft>
              <a:buFont typeface="Wingdings" pitchFamily="2" charset="2"/>
              <a:buChar char="ü"/>
            </a:pPr>
            <a:r>
              <a:rPr lang="en-US" dirty="0" smtClean="0"/>
              <a:t>Identifying and prioritizing test conditions based on analysis of test items, the specification, behavior and structure of the software.</a:t>
            </a:r>
          </a:p>
          <a:p>
            <a:pPr lvl="2">
              <a:spcAft>
                <a:spcPts val="600"/>
              </a:spcAft>
              <a:buFont typeface="Wingdings" pitchFamily="2" charset="2"/>
              <a:buChar char="ü"/>
            </a:pPr>
            <a:r>
              <a:rPr lang="en-US" dirty="0" smtClean="0"/>
              <a:t>Designing and prioritizing high level test cases.</a:t>
            </a:r>
          </a:p>
          <a:p>
            <a:pPr lvl="2">
              <a:spcAft>
                <a:spcPts val="600"/>
              </a:spcAft>
              <a:buFont typeface="Wingdings" pitchFamily="2" charset="2"/>
              <a:buChar char="ü"/>
            </a:pPr>
            <a:r>
              <a:rPr lang="en-US" dirty="0" smtClean="0"/>
              <a:t>Identifying necessary test data to support the test conditions and test cases.</a:t>
            </a:r>
          </a:p>
          <a:p>
            <a:pPr lvl="2">
              <a:spcAft>
                <a:spcPts val="600"/>
              </a:spcAft>
              <a:buFont typeface="Wingdings" pitchFamily="2" charset="2"/>
              <a:buChar char="ü"/>
            </a:pPr>
            <a:r>
              <a:rPr lang="en-US" dirty="0" smtClean="0"/>
              <a:t>Designing the test environment setup and identifying and required infrastructure and tools.</a:t>
            </a:r>
          </a:p>
          <a:p>
            <a:pPr lvl="2">
              <a:spcAft>
                <a:spcPts val="600"/>
              </a:spcAft>
              <a:buFont typeface="Wingdings" pitchFamily="2" charset="2"/>
              <a:buChar char="ü"/>
            </a:pPr>
            <a:r>
              <a:rPr lang="en-US" dirty="0" smtClean="0"/>
              <a:t>Creating bi-directional traceability between test basis and test cases.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Implementation and Execution</a:t>
            </a:r>
            <a:endParaRPr lang="en-US" dirty="0"/>
          </a:p>
        </p:txBody>
      </p:sp>
      <p:sp>
        <p:nvSpPr>
          <p:cNvPr id="5" name="Text Placeholder 4"/>
          <p:cNvSpPr>
            <a:spLocks noGrp="1"/>
          </p:cNvSpPr>
          <p:nvPr>
            <p:ph type="body" sz="quarter" idx="10"/>
          </p:nvPr>
        </p:nvSpPr>
        <p:spPr>
          <a:xfrm>
            <a:off x="302931" y="976105"/>
            <a:ext cx="8544207" cy="5632311"/>
          </a:xfrm>
        </p:spPr>
        <p:txBody>
          <a:bodyPr/>
          <a:lstStyle/>
          <a:p>
            <a:pPr lvl="1">
              <a:spcAft>
                <a:spcPts val="600"/>
              </a:spcAft>
              <a:buFont typeface="Wingdings" pitchFamily="2" charset="2"/>
              <a:buChar char="q"/>
            </a:pPr>
            <a:r>
              <a:rPr lang="en-US" sz="1600" dirty="0" smtClean="0"/>
              <a:t>Test implementation and execution is the activity where test procedures or scripts are specified by combining the test cases in a particular order for execution.</a:t>
            </a:r>
          </a:p>
          <a:p>
            <a:pPr lvl="1">
              <a:spcAft>
                <a:spcPts val="600"/>
              </a:spcAft>
              <a:buFont typeface="Wingdings" pitchFamily="2" charset="2"/>
              <a:buChar char="q"/>
            </a:pPr>
            <a:r>
              <a:rPr lang="en-US" sz="1600" dirty="0" smtClean="0"/>
              <a:t>It has the following major tasks:</a:t>
            </a:r>
          </a:p>
          <a:p>
            <a:pPr lvl="2">
              <a:spcAft>
                <a:spcPts val="600"/>
              </a:spcAft>
              <a:buFont typeface="Wingdings" pitchFamily="2" charset="2"/>
              <a:buChar char="ü"/>
            </a:pPr>
            <a:r>
              <a:rPr lang="en-US" sz="1600" dirty="0" smtClean="0"/>
              <a:t>Finalizing, implementing and prioritizing test cases (including the identification of test data).</a:t>
            </a:r>
          </a:p>
          <a:p>
            <a:pPr lvl="2">
              <a:spcAft>
                <a:spcPts val="600"/>
              </a:spcAft>
              <a:buFont typeface="Wingdings" pitchFamily="2" charset="2"/>
              <a:buChar char="ü"/>
            </a:pPr>
            <a:r>
              <a:rPr lang="en-US" sz="1600" dirty="0" smtClean="0"/>
              <a:t>Developing and prioritizing test procedures, creating test data and, optionally preparing test harnesses and writing automated test scripts.</a:t>
            </a:r>
          </a:p>
          <a:p>
            <a:pPr lvl="2">
              <a:spcAft>
                <a:spcPts val="600"/>
              </a:spcAft>
              <a:buFont typeface="Wingdings" pitchFamily="2" charset="2"/>
              <a:buChar char="ü"/>
            </a:pPr>
            <a:r>
              <a:rPr lang="en-US" sz="1600" dirty="0" smtClean="0"/>
              <a:t>Creating test suites from the test procedures for efficient test execution.</a:t>
            </a:r>
          </a:p>
          <a:p>
            <a:pPr lvl="2">
              <a:spcAft>
                <a:spcPts val="600"/>
              </a:spcAft>
              <a:buFont typeface="Wingdings" pitchFamily="2" charset="2"/>
              <a:buChar char="ü"/>
            </a:pPr>
            <a:r>
              <a:rPr lang="en-US" sz="1600" dirty="0" smtClean="0"/>
              <a:t>Verifying that the test environment has been set up correctly.</a:t>
            </a:r>
          </a:p>
          <a:p>
            <a:pPr lvl="2">
              <a:spcAft>
                <a:spcPts val="600"/>
              </a:spcAft>
              <a:buFont typeface="Wingdings" pitchFamily="2" charset="2"/>
              <a:buChar char="ü"/>
            </a:pPr>
            <a:r>
              <a:rPr lang="en-US" sz="1600" dirty="0" smtClean="0"/>
              <a:t>Verifying  and updating bi-directional traceability between test basis and test cases.</a:t>
            </a:r>
          </a:p>
          <a:p>
            <a:pPr lvl="2">
              <a:spcAft>
                <a:spcPts val="600"/>
              </a:spcAft>
              <a:buFont typeface="Wingdings" pitchFamily="2" charset="2"/>
              <a:buChar char="ü"/>
            </a:pPr>
            <a:r>
              <a:rPr lang="en-US" sz="1600" dirty="0" smtClean="0"/>
              <a:t>Executing test procedures either manually or by using test execution tools, according to the planned sequence.</a:t>
            </a:r>
          </a:p>
          <a:p>
            <a:pPr lvl="2">
              <a:spcAft>
                <a:spcPts val="600"/>
              </a:spcAft>
              <a:buFont typeface="Wingdings" pitchFamily="2" charset="2"/>
              <a:buChar char="ü"/>
            </a:pPr>
            <a:r>
              <a:rPr lang="en-US" sz="1600" dirty="0" smtClean="0"/>
              <a:t>Logging the outcome of test execution and recording the identities and versions of the software under test, test tools and testware.</a:t>
            </a:r>
          </a:p>
          <a:p>
            <a:pPr lvl="2">
              <a:spcAft>
                <a:spcPts val="600"/>
              </a:spcAft>
              <a:buFont typeface="Wingdings" pitchFamily="2" charset="2"/>
              <a:buChar char="ü"/>
            </a:pPr>
            <a:r>
              <a:rPr lang="en-US" sz="1600" dirty="0" smtClean="0"/>
              <a:t>Comparing actual results with expected </a:t>
            </a:r>
            <a:r>
              <a:rPr lang="en-US" sz="1600" dirty="0" smtClean="0"/>
              <a:t>results.</a:t>
            </a:r>
            <a:endParaRPr lang="en-US" sz="1600" dirty="0" smtClean="0"/>
          </a:p>
          <a:p>
            <a:pPr lvl="2">
              <a:spcAft>
                <a:spcPts val="600"/>
              </a:spcAft>
              <a:buFont typeface="Wingdings" pitchFamily="2" charset="2"/>
              <a:buChar char="ü"/>
            </a:pPr>
            <a:r>
              <a:rPr lang="en-US" sz="1600" dirty="0" smtClean="0"/>
              <a:t>Reporting discrepancies as incidents and analyzing them in order to establish their cause.</a:t>
            </a:r>
          </a:p>
          <a:p>
            <a:pPr lvl="2">
              <a:spcAft>
                <a:spcPts val="600"/>
              </a:spcAft>
              <a:buFont typeface="Wingdings" pitchFamily="2" charset="2"/>
              <a:buChar char="ü"/>
            </a:pPr>
            <a:r>
              <a:rPr lang="en-US" sz="1600" dirty="0" smtClean="0"/>
              <a:t>Repeating test activities as a result of action taken for each discrepancy.</a:t>
            </a:r>
          </a:p>
          <a:p>
            <a:pPr lvl="3">
              <a:spcAft>
                <a:spcPts val="600"/>
              </a:spcAft>
              <a:buNone/>
            </a:pPr>
            <a:r>
              <a:rPr lang="en-US" sz="1600" b="1" dirty="0" smtClean="0"/>
              <a:t>Example: </a:t>
            </a:r>
            <a:r>
              <a:rPr lang="en-US" sz="1600" dirty="0" smtClean="0"/>
              <a:t>Re-execution of a test that previously failed in order to confirm a fix.</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anim calcmode="lin" valueType="num">
                                      <p:cBhvr>
                                        <p:cTn id="115"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Exit Criteria and Reporting</a:t>
            </a:r>
            <a:endParaRPr lang="en-US" dirty="0"/>
          </a:p>
        </p:txBody>
      </p:sp>
      <p:sp>
        <p:nvSpPr>
          <p:cNvPr id="5" name="Text Placeholder 4"/>
          <p:cNvSpPr>
            <a:spLocks noGrp="1"/>
          </p:cNvSpPr>
          <p:nvPr>
            <p:ph type="body" sz="quarter" idx="10"/>
          </p:nvPr>
        </p:nvSpPr>
        <p:spPr>
          <a:xfrm>
            <a:off x="302931" y="1169290"/>
            <a:ext cx="8287277" cy="2600712"/>
          </a:xfrm>
        </p:spPr>
        <p:txBody>
          <a:bodyPr/>
          <a:lstStyle/>
          <a:p>
            <a:pPr lvl="1">
              <a:spcAft>
                <a:spcPts val="600"/>
              </a:spcAft>
              <a:buFont typeface="Wingdings" pitchFamily="2" charset="2"/>
              <a:buChar char="q"/>
            </a:pPr>
            <a:r>
              <a:rPr lang="en-US" dirty="0" smtClean="0"/>
              <a:t>Evaluating exit criteria is the activity where test execution is assessed against the defined objectives. </a:t>
            </a:r>
          </a:p>
          <a:p>
            <a:pPr lvl="1">
              <a:spcAft>
                <a:spcPts val="600"/>
              </a:spcAft>
              <a:buFont typeface="Wingdings" pitchFamily="2" charset="2"/>
              <a:buChar char="q"/>
            </a:pPr>
            <a:r>
              <a:rPr lang="en-US" dirty="0" smtClean="0"/>
              <a:t>This should be done for each test level.</a:t>
            </a:r>
          </a:p>
          <a:p>
            <a:pPr lvl="1">
              <a:spcAft>
                <a:spcPts val="600"/>
              </a:spcAft>
              <a:buFont typeface="Wingdings" pitchFamily="2" charset="2"/>
              <a:buChar char="q"/>
            </a:pPr>
            <a:r>
              <a:rPr lang="en-US" dirty="0" smtClean="0"/>
              <a:t>It has the following major tasks:</a:t>
            </a:r>
          </a:p>
          <a:p>
            <a:pPr lvl="2">
              <a:spcAft>
                <a:spcPts val="600"/>
              </a:spcAft>
              <a:buFont typeface="Wingdings" pitchFamily="2" charset="2"/>
              <a:buChar char="ü"/>
            </a:pPr>
            <a:r>
              <a:rPr lang="en-US" dirty="0" smtClean="0"/>
              <a:t>Checking test logs against the exit criteria specified in test planning.</a:t>
            </a:r>
          </a:p>
          <a:p>
            <a:pPr lvl="2">
              <a:spcAft>
                <a:spcPts val="600"/>
              </a:spcAft>
              <a:buFont typeface="Wingdings" pitchFamily="2" charset="2"/>
              <a:buChar char="ü"/>
            </a:pPr>
            <a:r>
              <a:rPr lang="en-US" dirty="0" smtClean="0"/>
              <a:t>Assessing if more tests are needed or if the exit criteria specified should be changed.</a:t>
            </a:r>
          </a:p>
          <a:p>
            <a:pPr lvl="2">
              <a:spcAft>
                <a:spcPts val="600"/>
              </a:spcAft>
              <a:buFont typeface="Wingdings" pitchFamily="2" charset="2"/>
              <a:buChar char="ü"/>
            </a:pPr>
            <a:r>
              <a:rPr lang="en-US" dirty="0" smtClean="0"/>
              <a:t>Writing a test summary report for stakeholders.</a:t>
            </a:r>
          </a:p>
        </p:txBody>
      </p:sp>
      <p:graphicFrame>
        <p:nvGraphicFramePr>
          <p:cNvPr id="6" name="Object 5"/>
          <p:cNvGraphicFramePr>
            <a:graphicFrameLocks noChangeAspect="1"/>
          </p:cNvGraphicFramePr>
          <p:nvPr/>
        </p:nvGraphicFramePr>
        <p:xfrm>
          <a:off x="3367826" y="4166517"/>
          <a:ext cx="1307205" cy="1021254"/>
        </p:xfrm>
        <a:graphic>
          <a:graphicData uri="http://schemas.openxmlformats.org/presentationml/2006/ole">
            <p:oleObj spid="_x0000_s2050" name="Document" showAsIcon="1" r:id="rId3" imgW="914400" imgH="71424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par>
                          <p:cTn id="57" fill="hold">
                            <p:stCondLst>
                              <p:cond delay="2000"/>
                            </p:stCondLst>
                            <p:childTnLst>
                              <p:par>
                                <p:cTn id="58" presetID="4" presetClass="entr" presetSubtype="16"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in)">
                                      <p:cBhvr>
                                        <p:cTn id="6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Closure</a:t>
            </a:r>
            <a:endParaRPr lang="en-US" dirty="0"/>
          </a:p>
        </p:txBody>
      </p:sp>
      <p:sp>
        <p:nvSpPr>
          <p:cNvPr id="5" name="Text Placeholder 4"/>
          <p:cNvSpPr>
            <a:spLocks noGrp="1"/>
          </p:cNvSpPr>
          <p:nvPr>
            <p:ph type="body" sz="quarter" idx="10"/>
          </p:nvPr>
        </p:nvSpPr>
        <p:spPr>
          <a:xfrm>
            <a:off x="302931" y="1066258"/>
            <a:ext cx="8544207" cy="4847481"/>
          </a:xfrm>
        </p:spPr>
        <p:txBody>
          <a:bodyPr/>
          <a:lstStyle/>
          <a:p>
            <a:pPr lvl="1">
              <a:spcAft>
                <a:spcPts val="600"/>
              </a:spcAft>
              <a:buFont typeface="Wingdings" pitchFamily="2" charset="2"/>
              <a:buChar char="q"/>
            </a:pPr>
            <a:r>
              <a:rPr lang="en-US" dirty="0" smtClean="0">
                <a:latin typeface="+mn-lt"/>
              </a:rPr>
              <a:t>Test closure activities collect data from completed test activities to consolidate experience, testware, facts and numbers.</a:t>
            </a:r>
          </a:p>
          <a:p>
            <a:pPr lvl="1">
              <a:spcAft>
                <a:spcPts val="600"/>
              </a:spcAft>
              <a:buFont typeface="Wingdings" pitchFamily="2" charset="2"/>
              <a:buChar char="q"/>
            </a:pPr>
            <a:r>
              <a:rPr lang="en-US" dirty="0" smtClean="0">
                <a:latin typeface="+mn-lt"/>
              </a:rPr>
              <a:t>Test closure activities occur at project milestones such as when a software system is released, a test project is completed, a milestone has been achieved, or a maintenance release has been completed.</a:t>
            </a:r>
          </a:p>
          <a:p>
            <a:pPr lvl="1">
              <a:spcAft>
                <a:spcPts val="600"/>
              </a:spcAft>
              <a:buFont typeface="Wingdings" pitchFamily="2" charset="2"/>
              <a:buChar char="q"/>
            </a:pPr>
            <a:r>
              <a:rPr lang="en-US" dirty="0" smtClean="0">
                <a:latin typeface="+mn-lt"/>
              </a:rPr>
              <a:t>It has the following major tasks:</a:t>
            </a:r>
          </a:p>
          <a:p>
            <a:pPr lvl="2">
              <a:spcAft>
                <a:spcPts val="600"/>
              </a:spcAft>
              <a:buFont typeface="Wingdings" pitchFamily="2" charset="2"/>
              <a:buChar char="ü"/>
            </a:pPr>
            <a:r>
              <a:rPr lang="en-US" dirty="0" smtClean="0">
                <a:latin typeface="+mn-lt"/>
              </a:rPr>
              <a:t>Checking which planned deliverables have been delivered.</a:t>
            </a:r>
          </a:p>
          <a:p>
            <a:pPr lvl="2">
              <a:spcAft>
                <a:spcPts val="600"/>
              </a:spcAft>
              <a:buFont typeface="Wingdings" pitchFamily="2" charset="2"/>
              <a:buChar char="ü"/>
            </a:pPr>
            <a:r>
              <a:rPr lang="en-US" dirty="0" smtClean="0">
                <a:latin typeface="+mn-lt"/>
              </a:rPr>
              <a:t>Closing incident reports or raising change records for any that remain open.</a:t>
            </a:r>
          </a:p>
          <a:p>
            <a:pPr lvl="2">
              <a:spcAft>
                <a:spcPts val="600"/>
              </a:spcAft>
              <a:buFont typeface="Wingdings" pitchFamily="2" charset="2"/>
              <a:buChar char="ü"/>
            </a:pPr>
            <a:r>
              <a:rPr lang="en-US" dirty="0" smtClean="0">
                <a:latin typeface="+mn-lt"/>
              </a:rPr>
              <a:t>Documenting the acceptance of the system.</a:t>
            </a:r>
          </a:p>
          <a:p>
            <a:pPr lvl="2">
              <a:spcAft>
                <a:spcPts val="600"/>
              </a:spcAft>
              <a:buFont typeface="Wingdings" pitchFamily="2" charset="2"/>
              <a:buChar char="ü"/>
            </a:pPr>
            <a:r>
              <a:rPr lang="en-US" dirty="0" smtClean="0">
                <a:latin typeface="+mn-lt"/>
              </a:rPr>
              <a:t>Finalizing and archiving testware, the test environment and the test infrastructure for later reuse.</a:t>
            </a:r>
          </a:p>
          <a:p>
            <a:pPr lvl="2">
              <a:spcAft>
                <a:spcPts val="600"/>
              </a:spcAft>
              <a:buFont typeface="Wingdings" pitchFamily="2" charset="2"/>
              <a:buChar char="ü"/>
            </a:pPr>
            <a:r>
              <a:rPr lang="en-US" dirty="0" smtClean="0">
                <a:latin typeface="+mn-lt"/>
              </a:rPr>
              <a:t>Handing over the testware to the maintenance organization.</a:t>
            </a:r>
          </a:p>
          <a:p>
            <a:pPr lvl="2">
              <a:spcAft>
                <a:spcPts val="600"/>
              </a:spcAft>
              <a:buFont typeface="Wingdings" pitchFamily="2" charset="2"/>
              <a:buChar char="ü"/>
            </a:pPr>
            <a:r>
              <a:rPr lang="en-US" dirty="0" smtClean="0">
                <a:latin typeface="+mn-lt"/>
              </a:rPr>
              <a:t>Analyzing lessons learned to determine changes needed for future releases and projects.</a:t>
            </a:r>
          </a:p>
          <a:p>
            <a:pPr lvl="2">
              <a:spcAft>
                <a:spcPts val="600"/>
              </a:spcAft>
              <a:buFont typeface="Wingdings" pitchFamily="2" charset="2"/>
              <a:buChar char="ü"/>
            </a:pPr>
            <a:r>
              <a:rPr lang="en-US" dirty="0" smtClean="0">
                <a:latin typeface="+mn-lt"/>
              </a:rPr>
              <a:t>Using the information gathered to improve test maturity.</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1802</TotalTime>
  <Words>746</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Mahindra Satyam Corporate Template</vt:lpstr>
      <vt:lpstr>Acrobat Document</vt:lpstr>
      <vt:lpstr>Document</vt:lpstr>
      <vt:lpstr>Fundamental Test Process</vt:lpstr>
      <vt:lpstr>Learning Objectives</vt:lpstr>
      <vt:lpstr>Test Process</vt:lpstr>
      <vt:lpstr>Test planning and control</vt:lpstr>
      <vt:lpstr>Test Analysis and Design</vt:lpstr>
      <vt:lpstr>Test Implementation and Execution</vt:lpstr>
      <vt:lpstr>Evaluating Exit Criteria and Reporting</vt:lpstr>
      <vt:lpstr>Test Closure</vt:lpstr>
      <vt:lpstr>Thank you</vt:lpstr>
    </vt:vector>
  </TitlesOfParts>
  <Company>Mahindra Satyam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creator/>
  <cp:lastModifiedBy>ky99269</cp:lastModifiedBy>
  <cp:revision>450</cp:revision>
  <dcterms:created xsi:type="dcterms:W3CDTF">2008-12-11T11:38:48Z</dcterms:created>
  <dcterms:modified xsi:type="dcterms:W3CDTF">2012-01-30T12:24:43Z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