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diagrams/colors1.xml" ContentType="application/vnd.openxmlformats-officedocument.drawingml.diagramColors+xml"/>
  <Override PartName="/ppt/diagrams/quickStyle4.xml" ContentType="application/vnd.openxmlformats-officedocument.drawingml.diagramStyle+xml"/>
  <Override PartName="/ppt/diagrams/drawing2.xml" ContentType="application/vnd.ms-office.drawingml.diagramDrawin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diagrams/layout7.xml" ContentType="application/vnd.openxmlformats-officedocument.drawingml.diagram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docProps/custom.xml" ContentType="application/vnd.openxmlformats-officedocument.custom-properties+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ata5.xml" ContentType="application/vnd.openxmlformats-officedocument.drawingml.diagramData+xml"/>
  <Override PartName="/ppt/diagrams/colors7.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colors6.xml" ContentType="application/vnd.openxmlformats-officedocument.drawingml.diagramColors+xml"/>
  <Override PartName="/ppt/diagrams/drawing7.xml" ContentType="application/vnd.ms-office.drawingml.diagramDrawing+xml"/>
  <Override PartName="/ppt/diagrams/drawing6.xml" ContentType="application/vnd.ms-office.drawingml.diagramDrawing+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quickStyle6.xml" ContentType="application/vnd.openxmlformats-officedocument.drawingml.diagramStyle+xml"/>
  <Override PartName="/ppt/diagrams/quickStyle7.xml" ContentType="application/vnd.openxmlformats-officedocument.drawingml.diagramStyle+xml"/>
  <Override PartName="/docProps/core.xml" ContentType="application/vnd.openxmlformats-package.core-properties+xml"/>
  <Override PartName="/ppt/diagrams/drawing4.xml" ContentType="application/vnd.ms-office.drawingml.diagramDrawing+xml"/>
  <Override PartName="/ppt/diagrams/drawing5.xml" ContentType="application/vnd.ms-office.drawingml.diagramDrawing+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sldIdLst>
    <p:sldId id="270" r:id="rId5"/>
    <p:sldId id="271" r:id="rId6"/>
    <p:sldId id="256" r:id="rId7"/>
    <p:sldId id="257" r:id="rId8"/>
    <p:sldId id="278" r:id="rId9"/>
    <p:sldId id="279" r:id="rId10"/>
    <p:sldId id="258" r:id="rId11"/>
    <p:sldId id="273" r:id="rId12"/>
    <p:sldId id="259" r:id="rId13"/>
    <p:sldId id="260" r:id="rId14"/>
    <p:sldId id="261" r:id="rId15"/>
    <p:sldId id="274" r:id="rId16"/>
    <p:sldId id="262" r:id="rId17"/>
    <p:sldId id="263" r:id="rId18"/>
    <p:sldId id="280" r:id="rId19"/>
    <p:sldId id="264" r:id="rId20"/>
    <p:sldId id="277" r:id="rId21"/>
    <p:sldId id="281" r:id="rId22"/>
    <p:sldId id="26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FFC000"/>
    <a:srgbClr val="BE3A3A"/>
    <a:srgbClr val="625753"/>
    <a:srgbClr val="A092B4"/>
    <a:srgbClr val="E6E3E2"/>
    <a:srgbClr val="968A86"/>
    <a:srgbClr val="B4ABA8"/>
    <a:srgbClr val="615753"/>
    <a:srgbClr val="62575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017" autoAdjust="0"/>
    <p:restoredTop sz="94619" autoAdjust="0"/>
  </p:normalViewPr>
  <p:slideViewPr>
    <p:cSldViewPr snapToGrid="0" showGuides="1">
      <p:cViewPr varScale="1">
        <p:scale>
          <a:sx n="74" d="100"/>
          <a:sy n="74" d="100"/>
        </p:scale>
        <p:origin x="-444" y="-102"/>
      </p:cViewPr>
      <p:guideLst>
        <p:guide orient="horz" pos="243"/>
        <p:guide orient="horz" pos="3844"/>
        <p:guide orient="horz" pos="729"/>
        <p:guide orient="horz" pos="3758"/>
        <p:guide pos="190"/>
        <p:guide pos="5581"/>
        <p:guide pos="557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60" d="100"/>
          <a:sy n="60" d="100"/>
        </p:scale>
        <p:origin x="-163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_rels/data5.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41.jpe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FDC31C-9FB5-4D2E-A9F8-42164948C7AC}" type="doc">
      <dgm:prSet loTypeId="urn:microsoft.com/office/officeart/2005/8/layout/vProcess5" loCatId="process" qsTypeId="urn:microsoft.com/office/officeart/2005/8/quickstyle/simple5" qsCatId="simple" csTypeId="urn:microsoft.com/office/officeart/2005/8/colors/colorful1" csCatId="colorful" phldr="1"/>
      <dgm:spPr/>
      <dgm:t>
        <a:bodyPr/>
        <a:lstStyle/>
        <a:p>
          <a:endParaRPr lang="en-US"/>
        </a:p>
      </dgm:t>
    </dgm:pt>
    <dgm:pt modelId="{19F3EBF9-4FF7-4735-8161-6886F59712E0}">
      <dgm:prSet phldrT="[Text]"/>
      <dgm:spPr/>
      <dgm:t>
        <a:bodyPr/>
        <a:lstStyle/>
        <a:p>
          <a:r>
            <a:rPr lang="en-US" dirty="0" smtClean="0"/>
            <a:t>Component Testing</a:t>
          </a:r>
          <a:endParaRPr lang="en-US" dirty="0"/>
        </a:p>
      </dgm:t>
    </dgm:pt>
    <dgm:pt modelId="{4C836A40-5FBD-4DA8-96A2-4BA96D6D4B9F}" type="parTrans" cxnId="{071B09B3-F5C6-4720-BBAD-3C8067981696}">
      <dgm:prSet/>
      <dgm:spPr/>
      <dgm:t>
        <a:bodyPr/>
        <a:lstStyle/>
        <a:p>
          <a:endParaRPr lang="en-US"/>
        </a:p>
      </dgm:t>
    </dgm:pt>
    <dgm:pt modelId="{8ADDA591-DABD-4189-962D-C51E56F86047}" type="sibTrans" cxnId="{071B09B3-F5C6-4720-BBAD-3C8067981696}">
      <dgm:prSet/>
      <dgm:spPr/>
      <dgm:t>
        <a:bodyPr/>
        <a:lstStyle/>
        <a:p>
          <a:endParaRPr lang="en-US"/>
        </a:p>
      </dgm:t>
    </dgm:pt>
    <dgm:pt modelId="{CC4D978A-9E3F-41D6-8449-7502DE18582F}">
      <dgm:prSet phldrT="[Text]"/>
      <dgm:spPr/>
      <dgm:t>
        <a:bodyPr/>
        <a:lstStyle/>
        <a:p>
          <a:r>
            <a:rPr lang="en-US" dirty="0" smtClean="0"/>
            <a:t>Integration Testing</a:t>
          </a:r>
          <a:endParaRPr lang="en-US" dirty="0"/>
        </a:p>
      </dgm:t>
    </dgm:pt>
    <dgm:pt modelId="{957A34A3-C279-4B3E-B0EF-294AEAE5588E}" type="parTrans" cxnId="{DCFA492E-8BB2-4BEF-8A63-62CAA30FF735}">
      <dgm:prSet/>
      <dgm:spPr/>
      <dgm:t>
        <a:bodyPr/>
        <a:lstStyle/>
        <a:p>
          <a:endParaRPr lang="en-US"/>
        </a:p>
      </dgm:t>
    </dgm:pt>
    <dgm:pt modelId="{17184A84-8E86-4BC1-A016-9457D0633D9A}" type="sibTrans" cxnId="{DCFA492E-8BB2-4BEF-8A63-62CAA30FF735}">
      <dgm:prSet/>
      <dgm:spPr/>
      <dgm:t>
        <a:bodyPr/>
        <a:lstStyle/>
        <a:p>
          <a:endParaRPr lang="en-US"/>
        </a:p>
      </dgm:t>
    </dgm:pt>
    <dgm:pt modelId="{353D074E-CD93-4677-810A-6340ACE08B7E}">
      <dgm:prSet phldrT="[Text]"/>
      <dgm:spPr/>
      <dgm:t>
        <a:bodyPr/>
        <a:lstStyle/>
        <a:p>
          <a:r>
            <a:rPr lang="en-US" dirty="0" smtClean="0"/>
            <a:t>System Testing</a:t>
          </a:r>
          <a:endParaRPr lang="en-US" dirty="0"/>
        </a:p>
      </dgm:t>
    </dgm:pt>
    <dgm:pt modelId="{6D433242-8A9E-41DB-8475-C9AB3CD7B9A8}" type="parTrans" cxnId="{BC9A2BFE-E722-4F2E-B8BD-EB23E3EA0572}">
      <dgm:prSet/>
      <dgm:spPr/>
      <dgm:t>
        <a:bodyPr/>
        <a:lstStyle/>
        <a:p>
          <a:endParaRPr lang="en-US"/>
        </a:p>
      </dgm:t>
    </dgm:pt>
    <dgm:pt modelId="{C3B7E1B8-CBC6-4CC5-9040-3F02A89D3798}" type="sibTrans" cxnId="{BC9A2BFE-E722-4F2E-B8BD-EB23E3EA0572}">
      <dgm:prSet/>
      <dgm:spPr/>
      <dgm:t>
        <a:bodyPr/>
        <a:lstStyle/>
        <a:p>
          <a:endParaRPr lang="en-US"/>
        </a:p>
      </dgm:t>
    </dgm:pt>
    <dgm:pt modelId="{3DB19FEA-8BE4-41C5-8BB7-865D8B2D048A}">
      <dgm:prSet phldrT="[Text]"/>
      <dgm:spPr/>
      <dgm:t>
        <a:bodyPr/>
        <a:lstStyle/>
        <a:p>
          <a:r>
            <a:rPr lang="en-US" dirty="0" smtClean="0"/>
            <a:t>User Acceptance Testing</a:t>
          </a:r>
          <a:endParaRPr lang="en-US" dirty="0"/>
        </a:p>
      </dgm:t>
    </dgm:pt>
    <dgm:pt modelId="{2471A8AD-05D7-4C09-8A9C-9D453828485B}" type="parTrans" cxnId="{7DB41674-0149-406D-9B01-82AC4ABD5F8D}">
      <dgm:prSet/>
      <dgm:spPr/>
      <dgm:t>
        <a:bodyPr/>
        <a:lstStyle/>
        <a:p>
          <a:endParaRPr lang="en-US"/>
        </a:p>
      </dgm:t>
    </dgm:pt>
    <dgm:pt modelId="{C866413E-EF7E-4986-99D4-11A33890D708}" type="sibTrans" cxnId="{7DB41674-0149-406D-9B01-82AC4ABD5F8D}">
      <dgm:prSet/>
      <dgm:spPr/>
      <dgm:t>
        <a:bodyPr/>
        <a:lstStyle/>
        <a:p>
          <a:endParaRPr lang="en-US"/>
        </a:p>
      </dgm:t>
    </dgm:pt>
    <dgm:pt modelId="{A3EAEE98-62BA-4697-A9B8-B5A4340A0ADE}" type="pres">
      <dgm:prSet presAssocID="{66FDC31C-9FB5-4D2E-A9F8-42164948C7AC}" presName="outerComposite" presStyleCnt="0">
        <dgm:presLayoutVars>
          <dgm:chMax val="5"/>
          <dgm:dir/>
          <dgm:resizeHandles val="exact"/>
        </dgm:presLayoutVars>
      </dgm:prSet>
      <dgm:spPr/>
      <dgm:t>
        <a:bodyPr/>
        <a:lstStyle/>
        <a:p>
          <a:endParaRPr lang="en-US"/>
        </a:p>
      </dgm:t>
    </dgm:pt>
    <dgm:pt modelId="{6A3F53D3-D962-457B-86A9-70FED697AEB2}" type="pres">
      <dgm:prSet presAssocID="{66FDC31C-9FB5-4D2E-A9F8-42164948C7AC}" presName="dummyMaxCanvas" presStyleCnt="0">
        <dgm:presLayoutVars/>
      </dgm:prSet>
      <dgm:spPr/>
      <dgm:t>
        <a:bodyPr/>
        <a:lstStyle/>
        <a:p>
          <a:endParaRPr lang="en-US"/>
        </a:p>
      </dgm:t>
    </dgm:pt>
    <dgm:pt modelId="{3DF7832B-E81C-4915-9024-749C79541BED}" type="pres">
      <dgm:prSet presAssocID="{66FDC31C-9FB5-4D2E-A9F8-42164948C7AC}" presName="FourNodes_1" presStyleLbl="node1" presStyleIdx="0" presStyleCnt="4" custLinFactNeighborY="-1440">
        <dgm:presLayoutVars>
          <dgm:bulletEnabled val="1"/>
        </dgm:presLayoutVars>
      </dgm:prSet>
      <dgm:spPr/>
      <dgm:t>
        <a:bodyPr/>
        <a:lstStyle/>
        <a:p>
          <a:endParaRPr lang="en-US"/>
        </a:p>
      </dgm:t>
    </dgm:pt>
    <dgm:pt modelId="{AE4CDD7F-36D5-403E-BB5D-77275BF55D75}" type="pres">
      <dgm:prSet presAssocID="{66FDC31C-9FB5-4D2E-A9F8-42164948C7AC}" presName="FourNodes_2" presStyleLbl="node1" presStyleIdx="1" presStyleCnt="4">
        <dgm:presLayoutVars>
          <dgm:bulletEnabled val="1"/>
        </dgm:presLayoutVars>
      </dgm:prSet>
      <dgm:spPr/>
      <dgm:t>
        <a:bodyPr/>
        <a:lstStyle/>
        <a:p>
          <a:endParaRPr lang="en-US"/>
        </a:p>
      </dgm:t>
    </dgm:pt>
    <dgm:pt modelId="{7A0A3763-975D-40BE-A9ED-EAE2B5F509EC}" type="pres">
      <dgm:prSet presAssocID="{66FDC31C-9FB5-4D2E-A9F8-42164948C7AC}" presName="FourNodes_3" presStyleLbl="node1" presStyleIdx="2" presStyleCnt="4">
        <dgm:presLayoutVars>
          <dgm:bulletEnabled val="1"/>
        </dgm:presLayoutVars>
      </dgm:prSet>
      <dgm:spPr/>
      <dgm:t>
        <a:bodyPr/>
        <a:lstStyle/>
        <a:p>
          <a:endParaRPr lang="en-US"/>
        </a:p>
      </dgm:t>
    </dgm:pt>
    <dgm:pt modelId="{E69AC9E0-D6AD-4CD5-882D-C0D85E26BF9A}" type="pres">
      <dgm:prSet presAssocID="{66FDC31C-9FB5-4D2E-A9F8-42164948C7AC}" presName="FourNodes_4" presStyleLbl="node1" presStyleIdx="3" presStyleCnt="4">
        <dgm:presLayoutVars>
          <dgm:bulletEnabled val="1"/>
        </dgm:presLayoutVars>
      </dgm:prSet>
      <dgm:spPr/>
      <dgm:t>
        <a:bodyPr/>
        <a:lstStyle/>
        <a:p>
          <a:endParaRPr lang="en-US"/>
        </a:p>
      </dgm:t>
    </dgm:pt>
    <dgm:pt modelId="{E51C2BBF-9C40-49C5-A75D-25704EEF8619}" type="pres">
      <dgm:prSet presAssocID="{66FDC31C-9FB5-4D2E-A9F8-42164948C7AC}" presName="FourConn_1-2" presStyleLbl="fgAccFollowNode1" presStyleIdx="0" presStyleCnt="3">
        <dgm:presLayoutVars>
          <dgm:bulletEnabled val="1"/>
        </dgm:presLayoutVars>
      </dgm:prSet>
      <dgm:spPr/>
      <dgm:t>
        <a:bodyPr/>
        <a:lstStyle/>
        <a:p>
          <a:endParaRPr lang="en-US"/>
        </a:p>
      </dgm:t>
    </dgm:pt>
    <dgm:pt modelId="{4D2BEDD5-8961-44D4-B62E-88934C361A29}" type="pres">
      <dgm:prSet presAssocID="{66FDC31C-9FB5-4D2E-A9F8-42164948C7AC}" presName="FourConn_2-3" presStyleLbl="fgAccFollowNode1" presStyleIdx="1" presStyleCnt="3">
        <dgm:presLayoutVars>
          <dgm:bulletEnabled val="1"/>
        </dgm:presLayoutVars>
      </dgm:prSet>
      <dgm:spPr/>
      <dgm:t>
        <a:bodyPr/>
        <a:lstStyle/>
        <a:p>
          <a:endParaRPr lang="en-US"/>
        </a:p>
      </dgm:t>
    </dgm:pt>
    <dgm:pt modelId="{8AC99E77-4820-42F7-A84A-029FF530F1FF}" type="pres">
      <dgm:prSet presAssocID="{66FDC31C-9FB5-4D2E-A9F8-42164948C7AC}" presName="FourConn_3-4" presStyleLbl="fgAccFollowNode1" presStyleIdx="2" presStyleCnt="3">
        <dgm:presLayoutVars>
          <dgm:bulletEnabled val="1"/>
        </dgm:presLayoutVars>
      </dgm:prSet>
      <dgm:spPr/>
      <dgm:t>
        <a:bodyPr/>
        <a:lstStyle/>
        <a:p>
          <a:endParaRPr lang="en-US"/>
        </a:p>
      </dgm:t>
    </dgm:pt>
    <dgm:pt modelId="{7E3E9521-54FB-4512-B057-96716C2538D6}" type="pres">
      <dgm:prSet presAssocID="{66FDC31C-9FB5-4D2E-A9F8-42164948C7AC}" presName="FourNodes_1_text" presStyleLbl="node1" presStyleIdx="3" presStyleCnt="4">
        <dgm:presLayoutVars>
          <dgm:bulletEnabled val="1"/>
        </dgm:presLayoutVars>
      </dgm:prSet>
      <dgm:spPr/>
      <dgm:t>
        <a:bodyPr/>
        <a:lstStyle/>
        <a:p>
          <a:endParaRPr lang="en-US"/>
        </a:p>
      </dgm:t>
    </dgm:pt>
    <dgm:pt modelId="{C6EBF222-984F-4638-8586-46FD4B488752}" type="pres">
      <dgm:prSet presAssocID="{66FDC31C-9FB5-4D2E-A9F8-42164948C7AC}" presName="FourNodes_2_text" presStyleLbl="node1" presStyleIdx="3" presStyleCnt="4">
        <dgm:presLayoutVars>
          <dgm:bulletEnabled val="1"/>
        </dgm:presLayoutVars>
      </dgm:prSet>
      <dgm:spPr/>
      <dgm:t>
        <a:bodyPr/>
        <a:lstStyle/>
        <a:p>
          <a:endParaRPr lang="en-US"/>
        </a:p>
      </dgm:t>
    </dgm:pt>
    <dgm:pt modelId="{F9123113-20C5-4EC2-90CC-31B36A997AE7}" type="pres">
      <dgm:prSet presAssocID="{66FDC31C-9FB5-4D2E-A9F8-42164948C7AC}" presName="FourNodes_3_text" presStyleLbl="node1" presStyleIdx="3" presStyleCnt="4">
        <dgm:presLayoutVars>
          <dgm:bulletEnabled val="1"/>
        </dgm:presLayoutVars>
      </dgm:prSet>
      <dgm:spPr/>
      <dgm:t>
        <a:bodyPr/>
        <a:lstStyle/>
        <a:p>
          <a:endParaRPr lang="en-US"/>
        </a:p>
      </dgm:t>
    </dgm:pt>
    <dgm:pt modelId="{33BC9676-A8E3-4437-ACF9-F8031599C63E}" type="pres">
      <dgm:prSet presAssocID="{66FDC31C-9FB5-4D2E-A9F8-42164948C7AC}" presName="FourNodes_4_text" presStyleLbl="node1" presStyleIdx="3" presStyleCnt="4">
        <dgm:presLayoutVars>
          <dgm:bulletEnabled val="1"/>
        </dgm:presLayoutVars>
      </dgm:prSet>
      <dgm:spPr/>
      <dgm:t>
        <a:bodyPr/>
        <a:lstStyle/>
        <a:p>
          <a:endParaRPr lang="en-US"/>
        </a:p>
      </dgm:t>
    </dgm:pt>
  </dgm:ptLst>
  <dgm:cxnLst>
    <dgm:cxn modelId="{7DB41674-0149-406D-9B01-82AC4ABD5F8D}" srcId="{66FDC31C-9FB5-4D2E-A9F8-42164948C7AC}" destId="{3DB19FEA-8BE4-41C5-8BB7-865D8B2D048A}" srcOrd="3" destOrd="0" parTransId="{2471A8AD-05D7-4C09-8A9C-9D453828485B}" sibTransId="{C866413E-EF7E-4986-99D4-11A33890D708}"/>
    <dgm:cxn modelId="{E9B6D4E0-EBE2-45C2-B1C7-5E073E56CA9E}" type="presOf" srcId="{3DB19FEA-8BE4-41C5-8BB7-865D8B2D048A}" destId="{33BC9676-A8E3-4437-ACF9-F8031599C63E}" srcOrd="1" destOrd="0" presId="urn:microsoft.com/office/officeart/2005/8/layout/vProcess5"/>
    <dgm:cxn modelId="{20A2A799-E5D7-41AA-B715-F3752DD1BCA8}" type="presOf" srcId="{353D074E-CD93-4677-810A-6340ACE08B7E}" destId="{F9123113-20C5-4EC2-90CC-31B36A997AE7}" srcOrd="1" destOrd="0" presId="urn:microsoft.com/office/officeart/2005/8/layout/vProcess5"/>
    <dgm:cxn modelId="{071B09B3-F5C6-4720-BBAD-3C8067981696}" srcId="{66FDC31C-9FB5-4D2E-A9F8-42164948C7AC}" destId="{19F3EBF9-4FF7-4735-8161-6886F59712E0}" srcOrd="0" destOrd="0" parTransId="{4C836A40-5FBD-4DA8-96A2-4BA96D6D4B9F}" sibTransId="{8ADDA591-DABD-4189-962D-C51E56F86047}"/>
    <dgm:cxn modelId="{8F64535C-63E1-4515-B294-1BA587847255}" type="presOf" srcId="{8ADDA591-DABD-4189-962D-C51E56F86047}" destId="{E51C2BBF-9C40-49C5-A75D-25704EEF8619}" srcOrd="0" destOrd="0" presId="urn:microsoft.com/office/officeart/2005/8/layout/vProcess5"/>
    <dgm:cxn modelId="{770FD4E2-BCB5-4364-A353-A1D7AE4D127F}" type="presOf" srcId="{CC4D978A-9E3F-41D6-8449-7502DE18582F}" destId="{AE4CDD7F-36D5-403E-BB5D-77275BF55D75}" srcOrd="0" destOrd="0" presId="urn:microsoft.com/office/officeart/2005/8/layout/vProcess5"/>
    <dgm:cxn modelId="{87C7FD17-AB33-487B-8DCD-43162408912A}" type="presOf" srcId="{66FDC31C-9FB5-4D2E-A9F8-42164948C7AC}" destId="{A3EAEE98-62BA-4697-A9B8-B5A4340A0ADE}" srcOrd="0" destOrd="0" presId="urn:microsoft.com/office/officeart/2005/8/layout/vProcess5"/>
    <dgm:cxn modelId="{307A2791-7FD2-40E1-8019-DEE162714EDE}" type="presOf" srcId="{C3B7E1B8-CBC6-4CC5-9040-3F02A89D3798}" destId="{8AC99E77-4820-42F7-A84A-029FF530F1FF}" srcOrd="0" destOrd="0" presId="urn:microsoft.com/office/officeart/2005/8/layout/vProcess5"/>
    <dgm:cxn modelId="{40071108-DDBC-495F-ADE5-011795393AFF}" type="presOf" srcId="{19F3EBF9-4FF7-4735-8161-6886F59712E0}" destId="{7E3E9521-54FB-4512-B057-96716C2538D6}" srcOrd="1" destOrd="0" presId="urn:microsoft.com/office/officeart/2005/8/layout/vProcess5"/>
    <dgm:cxn modelId="{54AA1DCA-D91F-4F77-8DE2-FCDE976780C5}" type="presOf" srcId="{CC4D978A-9E3F-41D6-8449-7502DE18582F}" destId="{C6EBF222-984F-4638-8586-46FD4B488752}" srcOrd="1" destOrd="0" presId="urn:microsoft.com/office/officeart/2005/8/layout/vProcess5"/>
    <dgm:cxn modelId="{81F3D2AC-5247-4485-9C87-67C91B6ED54C}" type="presOf" srcId="{3DB19FEA-8BE4-41C5-8BB7-865D8B2D048A}" destId="{E69AC9E0-D6AD-4CD5-882D-C0D85E26BF9A}" srcOrd="0" destOrd="0" presId="urn:microsoft.com/office/officeart/2005/8/layout/vProcess5"/>
    <dgm:cxn modelId="{DCFA492E-8BB2-4BEF-8A63-62CAA30FF735}" srcId="{66FDC31C-9FB5-4D2E-A9F8-42164948C7AC}" destId="{CC4D978A-9E3F-41D6-8449-7502DE18582F}" srcOrd="1" destOrd="0" parTransId="{957A34A3-C279-4B3E-B0EF-294AEAE5588E}" sibTransId="{17184A84-8E86-4BC1-A016-9457D0633D9A}"/>
    <dgm:cxn modelId="{48583CD5-5444-4AFA-B6D9-BB43AB203B7E}" type="presOf" srcId="{353D074E-CD93-4677-810A-6340ACE08B7E}" destId="{7A0A3763-975D-40BE-A9ED-EAE2B5F509EC}" srcOrd="0" destOrd="0" presId="urn:microsoft.com/office/officeart/2005/8/layout/vProcess5"/>
    <dgm:cxn modelId="{BC9A2BFE-E722-4F2E-B8BD-EB23E3EA0572}" srcId="{66FDC31C-9FB5-4D2E-A9F8-42164948C7AC}" destId="{353D074E-CD93-4677-810A-6340ACE08B7E}" srcOrd="2" destOrd="0" parTransId="{6D433242-8A9E-41DB-8475-C9AB3CD7B9A8}" sibTransId="{C3B7E1B8-CBC6-4CC5-9040-3F02A89D3798}"/>
    <dgm:cxn modelId="{712E39E3-9183-46C7-BB21-98545A98157F}" type="presOf" srcId="{17184A84-8E86-4BC1-A016-9457D0633D9A}" destId="{4D2BEDD5-8961-44D4-B62E-88934C361A29}" srcOrd="0" destOrd="0" presId="urn:microsoft.com/office/officeart/2005/8/layout/vProcess5"/>
    <dgm:cxn modelId="{A4109E61-98AB-437C-B5B9-F1E4EDA1BF36}" type="presOf" srcId="{19F3EBF9-4FF7-4735-8161-6886F59712E0}" destId="{3DF7832B-E81C-4915-9024-749C79541BED}" srcOrd="0" destOrd="0" presId="urn:microsoft.com/office/officeart/2005/8/layout/vProcess5"/>
    <dgm:cxn modelId="{153E1167-2D85-4FBB-8F17-4D3507D863AA}" type="presParOf" srcId="{A3EAEE98-62BA-4697-A9B8-B5A4340A0ADE}" destId="{6A3F53D3-D962-457B-86A9-70FED697AEB2}" srcOrd="0" destOrd="0" presId="urn:microsoft.com/office/officeart/2005/8/layout/vProcess5"/>
    <dgm:cxn modelId="{CFC53AB4-AD60-435D-8A42-CB538F355C19}" type="presParOf" srcId="{A3EAEE98-62BA-4697-A9B8-B5A4340A0ADE}" destId="{3DF7832B-E81C-4915-9024-749C79541BED}" srcOrd="1" destOrd="0" presId="urn:microsoft.com/office/officeart/2005/8/layout/vProcess5"/>
    <dgm:cxn modelId="{152435B1-C1D1-4972-81C2-81E79E34C5E4}" type="presParOf" srcId="{A3EAEE98-62BA-4697-A9B8-B5A4340A0ADE}" destId="{AE4CDD7F-36D5-403E-BB5D-77275BF55D75}" srcOrd="2" destOrd="0" presId="urn:microsoft.com/office/officeart/2005/8/layout/vProcess5"/>
    <dgm:cxn modelId="{AE224C25-FF7C-4E22-A7AF-463EA53D6187}" type="presParOf" srcId="{A3EAEE98-62BA-4697-A9B8-B5A4340A0ADE}" destId="{7A0A3763-975D-40BE-A9ED-EAE2B5F509EC}" srcOrd="3" destOrd="0" presId="urn:microsoft.com/office/officeart/2005/8/layout/vProcess5"/>
    <dgm:cxn modelId="{98E4EECF-9EC3-4B2E-92B2-AE5558637D81}" type="presParOf" srcId="{A3EAEE98-62BA-4697-A9B8-B5A4340A0ADE}" destId="{E69AC9E0-D6AD-4CD5-882D-C0D85E26BF9A}" srcOrd="4" destOrd="0" presId="urn:microsoft.com/office/officeart/2005/8/layout/vProcess5"/>
    <dgm:cxn modelId="{0FE5ECCB-1B74-465C-9020-C692880D2D4B}" type="presParOf" srcId="{A3EAEE98-62BA-4697-A9B8-B5A4340A0ADE}" destId="{E51C2BBF-9C40-49C5-A75D-25704EEF8619}" srcOrd="5" destOrd="0" presId="urn:microsoft.com/office/officeart/2005/8/layout/vProcess5"/>
    <dgm:cxn modelId="{DE231289-F086-4FFD-9F0C-017E207A2C1D}" type="presParOf" srcId="{A3EAEE98-62BA-4697-A9B8-B5A4340A0ADE}" destId="{4D2BEDD5-8961-44D4-B62E-88934C361A29}" srcOrd="6" destOrd="0" presId="urn:microsoft.com/office/officeart/2005/8/layout/vProcess5"/>
    <dgm:cxn modelId="{B9780A42-D9A5-40E6-B3C1-36612E4CD09A}" type="presParOf" srcId="{A3EAEE98-62BA-4697-A9B8-B5A4340A0ADE}" destId="{8AC99E77-4820-42F7-A84A-029FF530F1FF}" srcOrd="7" destOrd="0" presId="urn:microsoft.com/office/officeart/2005/8/layout/vProcess5"/>
    <dgm:cxn modelId="{2F79ED15-209E-4EC5-A61F-AA4B4D1F6A3F}" type="presParOf" srcId="{A3EAEE98-62BA-4697-A9B8-B5A4340A0ADE}" destId="{7E3E9521-54FB-4512-B057-96716C2538D6}" srcOrd="8" destOrd="0" presId="urn:microsoft.com/office/officeart/2005/8/layout/vProcess5"/>
    <dgm:cxn modelId="{58DFD3BC-C859-4AE3-94ED-D4A2EA9E699C}" type="presParOf" srcId="{A3EAEE98-62BA-4697-A9B8-B5A4340A0ADE}" destId="{C6EBF222-984F-4638-8586-46FD4B488752}" srcOrd="9" destOrd="0" presId="urn:microsoft.com/office/officeart/2005/8/layout/vProcess5"/>
    <dgm:cxn modelId="{D2B41586-9570-46BA-AB7A-04DAA7BEF3EE}" type="presParOf" srcId="{A3EAEE98-62BA-4697-A9B8-B5A4340A0ADE}" destId="{F9123113-20C5-4EC2-90CC-31B36A997AE7}" srcOrd="10" destOrd="0" presId="urn:microsoft.com/office/officeart/2005/8/layout/vProcess5"/>
    <dgm:cxn modelId="{AA3E777E-FAFC-44A5-8F76-FFD572732599}" type="presParOf" srcId="{A3EAEE98-62BA-4697-A9B8-B5A4340A0ADE}" destId="{33BC9676-A8E3-4437-ACF9-F8031599C63E}" srcOrd="11" destOrd="0" presId="urn:microsoft.com/office/officeart/2005/8/layout/vProcess5"/>
  </dgm:cxnLst>
  <dgm:bg>
    <a:noFill/>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7D4764-C79D-45DF-B36F-677D2CFAC987}" type="doc">
      <dgm:prSet loTypeId="urn:microsoft.com/office/officeart/2005/8/layout/vList2" loCatId="list" qsTypeId="urn:microsoft.com/office/officeart/2005/8/quickstyle/simple5" qsCatId="simple" csTypeId="urn:microsoft.com/office/officeart/2005/8/colors/colorful2" csCatId="colorful" phldr="1"/>
      <dgm:spPr/>
      <dgm:t>
        <a:bodyPr/>
        <a:lstStyle/>
        <a:p>
          <a:endParaRPr lang="en-US"/>
        </a:p>
      </dgm:t>
    </dgm:pt>
    <dgm:pt modelId="{D3D8A855-6526-46F0-AFE8-FF3ECF69BDAD}">
      <dgm:prSet phldrT="[Text]"/>
      <dgm:spPr/>
      <dgm:t>
        <a:bodyPr/>
        <a:lstStyle/>
        <a:p>
          <a:r>
            <a:rPr lang="en-US" b="1" smtClean="0"/>
            <a:t>Big-Bang Integration</a:t>
          </a:r>
          <a:endParaRPr lang="en-US" b="1"/>
        </a:p>
      </dgm:t>
    </dgm:pt>
    <dgm:pt modelId="{4A12CDCE-05B2-46C6-846D-5243CCA41C93}" type="parTrans" cxnId="{3003862F-6980-44BB-9D31-ACBD78A0E8FB}">
      <dgm:prSet/>
      <dgm:spPr/>
      <dgm:t>
        <a:bodyPr/>
        <a:lstStyle/>
        <a:p>
          <a:endParaRPr lang="en-US"/>
        </a:p>
      </dgm:t>
    </dgm:pt>
    <dgm:pt modelId="{71E22F8B-33F5-4DC5-B486-66906EB329A8}" type="sibTrans" cxnId="{3003862F-6980-44BB-9D31-ACBD78A0E8FB}">
      <dgm:prSet/>
      <dgm:spPr/>
      <dgm:t>
        <a:bodyPr/>
        <a:lstStyle/>
        <a:p>
          <a:endParaRPr lang="en-US"/>
        </a:p>
      </dgm:t>
    </dgm:pt>
    <dgm:pt modelId="{FFA49365-38A6-43DA-B981-221AA5E32857}">
      <dgm:prSet phldrT="[Text]"/>
      <dgm:spPr/>
      <dgm:t>
        <a:bodyPr/>
        <a:lstStyle/>
        <a:p>
          <a:r>
            <a:rPr lang="en-US" dirty="0" smtClean="0">
              <a:latin typeface="Arial" pitchFamily="34" charset="0"/>
              <a:cs typeface="Arial" pitchFamily="34" charset="0"/>
            </a:rPr>
            <a:t>A type of integration testing in which software elements, hardware elements, or both are combined all at once into a component or an overall system, rather than in stages.</a:t>
          </a:r>
          <a:endParaRPr lang="en-US" dirty="0">
            <a:latin typeface="Arial" pitchFamily="34" charset="0"/>
            <a:cs typeface="Arial" pitchFamily="34" charset="0"/>
          </a:endParaRPr>
        </a:p>
      </dgm:t>
    </dgm:pt>
    <dgm:pt modelId="{8D8ACB1A-EB47-4568-825D-9DB9388BD373}" type="parTrans" cxnId="{BAA1447C-C8F4-4775-9EE5-8462DDDA187B}">
      <dgm:prSet/>
      <dgm:spPr/>
      <dgm:t>
        <a:bodyPr/>
        <a:lstStyle/>
        <a:p>
          <a:endParaRPr lang="en-US"/>
        </a:p>
      </dgm:t>
    </dgm:pt>
    <dgm:pt modelId="{B7D4B9BE-E9D7-444F-B156-0FDFE69CE435}" type="sibTrans" cxnId="{BAA1447C-C8F4-4775-9EE5-8462DDDA187B}">
      <dgm:prSet/>
      <dgm:spPr/>
      <dgm:t>
        <a:bodyPr/>
        <a:lstStyle/>
        <a:p>
          <a:endParaRPr lang="en-US"/>
        </a:p>
      </dgm:t>
    </dgm:pt>
    <dgm:pt modelId="{4D34B3D4-1FDB-4F31-B98F-A518B302EB49}">
      <dgm:prSet/>
      <dgm:spPr/>
      <dgm:t>
        <a:bodyPr/>
        <a:lstStyle/>
        <a:p>
          <a:r>
            <a:rPr lang="en-US" dirty="0" smtClean="0">
              <a:latin typeface="Arial" pitchFamily="34" charset="0"/>
              <a:cs typeface="Arial" pitchFamily="34" charset="0"/>
            </a:rPr>
            <a:t>When testing this system, it is difficult to isolate any errors found, because attention is not paid to verifying the interfaces across individual units.</a:t>
          </a:r>
          <a:endParaRPr lang="en-US" dirty="0">
            <a:latin typeface="Arial" pitchFamily="34" charset="0"/>
            <a:cs typeface="Arial" pitchFamily="34" charset="0"/>
          </a:endParaRPr>
        </a:p>
      </dgm:t>
    </dgm:pt>
    <dgm:pt modelId="{7205AEAE-A987-4152-AE31-0736D91DFCD8}" type="parTrans" cxnId="{FA4D0245-9B89-4272-90DB-24238955B8A0}">
      <dgm:prSet/>
      <dgm:spPr/>
      <dgm:t>
        <a:bodyPr/>
        <a:lstStyle/>
        <a:p>
          <a:endParaRPr lang="en-US"/>
        </a:p>
      </dgm:t>
    </dgm:pt>
    <dgm:pt modelId="{C233E457-3E54-478D-8C10-E87B3702BE0D}" type="sibTrans" cxnId="{FA4D0245-9B89-4272-90DB-24238955B8A0}">
      <dgm:prSet/>
      <dgm:spPr/>
      <dgm:t>
        <a:bodyPr/>
        <a:lstStyle/>
        <a:p>
          <a:endParaRPr lang="en-US"/>
        </a:p>
      </dgm:t>
    </dgm:pt>
    <dgm:pt modelId="{A0F50EF2-EADA-4BD7-9FCD-9BDCBF8C3E40}">
      <dgm:prSet/>
      <dgm:spPr/>
      <dgm:t>
        <a:bodyPr/>
        <a:lstStyle/>
        <a:p>
          <a:r>
            <a:rPr lang="en-US" dirty="0" smtClean="0">
              <a:latin typeface="Arial" pitchFamily="34" charset="0"/>
              <a:cs typeface="Arial" pitchFamily="34" charset="0"/>
            </a:rPr>
            <a:t>This type of integration is generally regarded as a poor choice of integration strategy. It introduces the risk that problems may be discovered late in the project, where they are more expensive to fix.</a:t>
          </a:r>
          <a:endParaRPr lang="en-US" dirty="0">
            <a:latin typeface="Arial" pitchFamily="34" charset="0"/>
            <a:cs typeface="Arial" pitchFamily="34" charset="0"/>
          </a:endParaRPr>
        </a:p>
      </dgm:t>
    </dgm:pt>
    <dgm:pt modelId="{42561CCC-6ACA-4AF6-BABC-6CBEBF91DB18}" type="parTrans" cxnId="{DD0F1D66-7129-4EF3-A47D-F288336EEFD8}">
      <dgm:prSet/>
      <dgm:spPr/>
      <dgm:t>
        <a:bodyPr/>
        <a:lstStyle/>
        <a:p>
          <a:endParaRPr lang="en-US"/>
        </a:p>
      </dgm:t>
    </dgm:pt>
    <dgm:pt modelId="{28D5544B-62A0-412C-A8DB-D0AA7BA901B7}" type="sibTrans" cxnId="{DD0F1D66-7129-4EF3-A47D-F288336EEFD8}">
      <dgm:prSet/>
      <dgm:spPr/>
      <dgm:t>
        <a:bodyPr/>
        <a:lstStyle/>
        <a:p>
          <a:endParaRPr lang="en-US"/>
        </a:p>
      </dgm:t>
    </dgm:pt>
    <dgm:pt modelId="{B35D4EC6-73FD-4B6E-B21C-CAFC7BAF4367}" type="pres">
      <dgm:prSet presAssocID="{BF7D4764-C79D-45DF-B36F-677D2CFAC987}" presName="linear" presStyleCnt="0">
        <dgm:presLayoutVars>
          <dgm:animLvl val="lvl"/>
          <dgm:resizeHandles val="exact"/>
        </dgm:presLayoutVars>
      </dgm:prSet>
      <dgm:spPr/>
      <dgm:t>
        <a:bodyPr/>
        <a:lstStyle/>
        <a:p>
          <a:endParaRPr lang="en-US"/>
        </a:p>
      </dgm:t>
    </dgm:pt>
    <dgm:pt modelId="{B2FC657F-FEF3-4DC0-B390-1FFA351FCA7B}" type="pres">
      <dgm:prSet presAssocID="{D3D8A855-6526-46F0-AFE8-FF3ECF69BDAD}" presName="parentText" presStyleLbl="node1" presStyleIdx="0" presStyleCnt="1">
        <dgm:presLayoutVars>
          <dgm:chMax val="0"/>
          <dgm:bulletEnabled val="1"/>
        </dgm:presLayoutVars>
      </dgm:prSet>
      <dgm:spPr/>
      <dgm:t>
        <a:bodyPr/>
        <a:lstStyle/>
        <a:p>
          <a:endParaRPr lang="en-US"/>
        </a:p>
      </dgm:t>
    </dgm:pt>
    <dgm:pt modelId="{9319A297-1DB0-44AC-B793-FA2504D97D81}" type="pres">
      <dgm:prSet presAssocID="{D3D8A855-6526-46F0-AFE8-FF3ECF69BDAD}" presName="childText" presStyleLbl="revTx" presStyleIdx="0" presStyleCnt="1">
        <dgm:presLayoutVars>
          <dgm:bulletEnabled val="1"/>
        </dgm:presLayoutVars>
      </dgm:prSet>
      <dgm:spPr/>
      <dgm:t>
        <a:bodyPr/>
        <a:lstStyle/>
        <a:p>
          <a:endParaRPr lang="en-US"/>
        </a:p>
      </dgm:t>
    </dgm:pt>
  </dgm:ptLst>
  <dgm:cxnLst>
    <dgm:cxn modelId="{3003862F-6980-44BB-9D31-ACBD78A0E8FB}" srcId="{BF7D4764-C79D-45DF-B36F-677D2CFAC987}" destId="{D3D8A855-6526-46F0-AFE8-FF3ECF69BDAD}" srcOrd="0" destOrd="0" parTransId="{4A12CDCE-05B2-46C6-846D-5243CCA41C93}" sibTransId="{71E22F8B-33F5-4DC5-B486-66906EB329A8}"/>
    <dgm:cxn modelId="{1805AE22-1F7E-4CF8-BBA1-5866381AFC77}" type="presOf" srcId="{4D34B3D4-1FDB-4F31-B98F-A518B302EB49}" destId="{9319A297-1DB0-44AC-B793-FA2504D97D81}" srcOrd="0" destOrd="1" presId="urn:microsoft.com/office/officeart/2005/8/layout/vList2"/>
    <dgm:cxn modelId="{3607CB2A-AFAF-49C9-ACF7-A47B908F9CB2}" type="presOf" srcId="{BF7D4764-C79D-45DF-B36F-677D2CFAC987}" destId="{B35D4EC6-73FD-4B6E-B21C-CAFC7BAF4367}" srcOrd="0" destOrd="0" presId="urn:microsoft.com/office/officeart/2005/8/layout/vList2"/>
    <dgm:cxn modelId="{792E1A73-015C-47EB-A28A-DF8DF3285D95}" type="presOf" srcId="{FFA49365-38A6-43DA-B981-221AA5E32857}" destId="{9319A297-1DB0-44AC-B793-FA2504D97D81}" srcOrd="0" destOrd="0" presId="urn:microsoft.com/office/officeart/2005/8/layout/vList2"/>
    <dgm:cxn modelId="{DD0F1D66-7129-4EF3-A47D-F288336EEFD8}" srcId="{D3D8A855-6526-46F0-AFE8-FF3ECF69BDAD}" destId="{A0F50EF2-EADA-4BD7-9FCD-9BDCBF8C3E40}" srcOrd="2" destOrd="0" parTransId="{42561CCC-6ACA-4AF6-BABC-6CBEBF91DB18}" sibTransId="{28D5544B-62A0-412C-A8DB-D0AA7BA901B7}"/>
    <dgm:cxn modelId="{532E7A77-595E-4CC5-A6B2-97978DD08618}" type="presOf" srcId="{A0F50EF2-EADA-4BD7-9FCD-9BDCBF8C3E40}" destId="{9319A297-1DB0-44AC-B793-FA2504D97D81}" srcOrd="0" destOrd="2" presId="urn:microsoft.com/office/officeart/2005/8/layout/vList2"/>
    <dgm:cxn modelId="{BAA1447C-C8F4-4775-9EE5-8462DDDA187B}" srcId="{D3D8A855-6526-46F0-AFE8-FF3ECF69BDAD}" destId="{FFA49365-38A6-43DA-B981-221AA5E32857}" srcOrd="0" destOrd="0" parTransId="{8D8ACB1A-EB47-4568-825D-9DB9388BD373}" sibTransId="{B7D4B9BE-E9D7-444F-B156-0FDFE69CE435}"/>
    <dgm:cxn modelId="{FA4D0245-9B89-4272-90DB-24238955B8A0}" srcId="{D3D8A855-6526-46F0-AFE8-FF3ECF69BDAD}" destId="{4D34B3D4-1FDB-4F31-B98F-A518B302EB49}" srcOrd="1" destOrd="0" parTransId="{7205AEAE-A987-4152-AE31-0736D91DFCD8}" sibTransId="{C233E457-3E54-478D-8C10-E87B3702BE0D}"/>
    <dgm:cxn modelId="{41D43CCC-3C6F-4590-A7EE-C1E20BFB1E64}" type="presOf" srcId="{D3D8A855-6526-46F0-AFE8-FF3ECF69BDAD}" destId="{B2FC657F-FEF3-4DC0-B390-1FFA351FCA7B}" srcOrd="0" destOrd="0" presId="urn:microsoft.com/office/officeart/2005/8/layout/vList2"/>
    <dgm:cxn modelId="{CE1473F6-6CFD-4D5C-8FC8-016C545DDD30}" type="presParOf" srcId="{B35D4EC6-73FD-4B6E-B21C-CAFC7BAF4367}" destId="{B2FC657F-FEF3-4DC0-B390-1FFA351FCA7B}" srcOrd="0" destOrd="0" presId="urn:microsoft.com/office/officeart/2005/8/layout/vList2"/>
    <dgm:cxn modelId="{C0A28CF4-95AE-498B-BAB3-C443B4F757FC}" type="presParOf" srcId="{B35D4EC6-73FD-4B6E-B21C-CAFC7BAF4367}" destId="{9319A297-1DB0-44AC-B793-FA2504D97D81}" srcOrd="1"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A702BD-5563-48A8-B995-A7F2DB0BA265}" type="doc">
      <dgm:prSet loTypeId="urn:microsoft.com/office/officeart/2005/8/layout/vList2" loCatId="list" qsTypeId="urn:microsoft.com/office/officeart/2005/8/quickstyle/simple5" qsCatId="simple" csTypeId="urn:microsoft.com/office/officeart/2005/8/colors/colorful2" csCatId="colorful" phldr="1"/>
      <dgm:spPr/>
      <dgm:t>
        <a:bodyPr/>
        <a:lstStyle/>
        <a:p>
          <a:endParaRPr lang="en-US"/>
        </a:p>
      </dgm:t>
    </dgm:pt>
    <dgm:pt modelId="{002E7679-3C3B-40CD-A521-64B60EF59D72}">
      <dgm:prSet phldrT="[Text]" custT="1"/>
      <dgm:spPr/>
      <dgm:t>
        <a:bodyPr/>
        <a:lstStyle/>
        <a:p>
          <a:r>
            <a:rPr lang="en-US" sz="2000" b="1" dirty="0" smtClean="0"/>
            <a:t>Top-Down Integration</a:t>
          </a:r>
          <a:endParaRPr lang="en-US" sz="2000" b="1" dirty="0"/>
        </a:p>
      </dgm:t>
    </dgm:pt>
    <dgm:pt modelId="{35EFA162-C11D-4401-8A0D-AB20FCE65682}" type="parTrans" cxnId="{E99073F9-0D92-41DD-B101-3FF85F87E24F}">
      <dgm:prSet/>
      <dgm:spPr/>
      <dgm:t>
        <a:bodyPr/>
        <a:lstStyle/>
        <a:p>
          <a:endParaRPr lang="en-US" sz="1800"/>
        </a:p>
      </dgm:t>
    </dgm:pt>
    <dgm:pt modelId="{C193E51F-B9C1-43E7-B58C-1CC4FE8EBD2E}" type="sibTrans" cxnId="{E99073F9-0D92-41DD-B101-3FF85F87E24F}">
      <dgm:prSet/>
      <dgm:spPr/>
      <dgm:t>
        <a:bodyPr/>
        <a:lstStyle/>
        <a:p>
          <a:endParaRPr lang="en-US" sz="1800"/>
        </a:p>
      </dgm:t>
    </dgm:pt>
    <dgm:pt modelId="{A4D75AFA-BA36-4997-B124-3B0DA657B40F}">
      <dgm:prSet phldrT="[Text]" custT="1"/>
      <dgm:spPr/>
      <dgm:t>
        <a:bodyPr/>
        <a:lstStyle/>
        <a:p>
          <a:r>
            <a:rPr lang="en-US" sz="1800" dirty="0" smtClean="0"/>
            <a:t>An incremental approach to integration testing where the component at the top of the component hierarchy is tested first, with lower level components being simulated by stubs. Tested components are then used to test lower level components. The process is repeated until the lowest level components have been tested.</a:t>
          </a:r>
          <a:r>
            <a:rPr lang="en-US" sz="1800" b="1" dirty="0" smtClean="0"/>
            <a:t> </a:t>
          </a:r>
          <a:endParaRPr lang="en-US" sz="1800" dirty="0"/>
        </a:p>
      </dgm:t>
    </dgm:pt>
    <dgm:pt modelId="{81A5B38F-FFFC-4C95-9513-D3D38C04435B}" type="parTrans" cxnId="{9AAC7AC2-D465-442B-BADE-EB62FF7E97C9}">
      <dgm:prSet/>
      <dgm:spPr/>
      <dgm:t>
        <a:bodyPr/>
        <a:lstStyle/>
        <a:p>
          <a:endParaRPr lang="en-US" sz="1800"/>
        </a:p>
      </dgm:t>
    </dgm:pt>
    <dgm:pt modelId="{022F93C4-236D-44B7-AC4F-30D3645B56D1}" type="sibTrans" cxnId="{9AAC7AC2-D465-442B-BADE-EB62FF7E97C9}">
      <dgm:prSet/>
      <dgm:spPr/>
      <dgm:t>
        <a:bodyPr/>
        <a:lstStyle/>
        <a:p>
          <a:endParaRPr lang="en-US" sz="1800"/>
        </a:p>
      </dgm:t>
    </dgm:pt>
    <dgm:pt modelId="{9B631D23-6412-4006-9259-B181E33F8D8F}" type="pres">
      <dgm:prSet presAssocID="{FCA702BD-5563-48A8-B995-A7F2DB0BA265}" presName="linear" presStyleCnt="0">
        <dgm:presLayoutVars>
          <dgm:animLvl val="lvl"/>
          <dgm:resizeHandles val="exact"/>
        </dgm:presLayoutVars>
      </dgm:prSet>
      <dgm:spPr/>
      <dgm:t>
        <a:bodyPr/>
        <a:lstStyle/>
        <a:p>
          <a:endParaRPr lang="en-US"/>
        </a:p>
      </dgm:t>
    </dgm:pt>
    <dgm:pt modelId="{357307B3-9E8A-4036-9893-4D9662D387DB}" type="pres">
      <dgm:prSet presAssocID="{002E7679-3C3B-40CD-A521-64B60EF59D72}" presName="parentText" presStyleLbl="node1" presStyleIdx="0" presStyleCnt="1" custScaleY="36132" custLinFactNeighborY="-4183">
        <dgm:presLayoutVars>
          <dgm:chMax val="0"/>
          <dgm:bulletEnabled val="1"/>
        </dgm:presLayoutVars>
      </dgm:prSet>
      <dgm:spPr/>
      <dgm:t>
        <a:bodyPr/>
        <a:lstStyle/>
        <a:p>
          <a:endParaRPr lang="en-US"/>
        </a:p>
      </dgm:t>
    </dgm:pt>
    <dgm:pt modelId="{A8FA366C-85EC-496B-8B78-0B43FB40602C}" type="pres">
      <dgm:prSet presAssocID="{002E7679-3C3B-40CD-A521-64B60EF59D72}" presName="childText" presStyleLbl="revTx" presStyleIdx="0" presStyleCnt="1" custLinFactNeighborY="6016">
        <dgm:presLayoutVars>
          <dgm:bulletEnabled val="1"/>
        </dgm:presLayoutVars>
      </dgm:prSet>
      <dgm:spPr/>
      <dgm:t>
        <a:bodyPr/>
        <a:lstStyle/>
        <a:p>
          <a:endParaRPr lang="en-US"/>
        </a:p>
      </dgm:t>
    </dgm:pt>
  </dgm:ptLst>
  <dgm:cxnLst>
    <dgm:cxn modelId="{0534F54B-CE43-47A7-91D7-8D2B2023486C}" type="presOf" srcId="{A4D75AFA-BA36-4997-B124-3B0DA657B40F}" destId="{A8FA366C-85EC-496B-8B78-0B43FB40602C}" srcOrd="0" destOrd="0" presId="urn:microsoft.com/office/officeart/2005/8/layout/vList2"/>
    <dgm:cxn modelId="{523C6ED0-B045-4675-B9B6-2C7770AB6D26}" type="presOf" srcId="{FCA702BD-5563-48A8-B995-A7F2DB0BA265}" destId="{9B631D23-6412-4006-9259-B181E33F8D8F}" srcOrd="0" destOrd="0" presId="urn:microsoft.com/office/officeart/2005/8/layout/vList2"/>
    <dgm:cxn modelId="{F31B545B-DF6C-441D-9ECD-1987E82347DC}" type="presOf" srcId="{002E7679-3C3B-40CD-A521-64B60EF59D72}" destId="{357307B3-9E8A-4036-9893-4D9662D387DB}" srcOrd="0" destOrd="0" presId="urn:microsoft.com/office/officeart/2005/8/layout/vList2"/>
    <dgm:cxn modelId="{9AAC7AC2-D465-442B-BADE-EB62FF7E97C9}" srcId="{002E7679-3C3B-40CD-A521-64B60EF59D72}" destId="{A4D75AFA-BA36-4997-B124-3B0DA657B40F}" srcOrd="0" destOrd="0" parTransId="{81A5B38F-FFFC-4C95-9513-D3D38C04435B}" sibTransId="{022F93C4-236D-44B7-AC4F-30D3645B56D1}"/>
    <dgm:cxn modelId="{E99073F9-0D92-41DD-B101-3FF85F87E24F}" srcId="{FCA702BD-5563-48A8-B995-A7F2DB0BA265}" destId="{002E7679-3C3B-40CD-A521-64B60EF59D72}" srcOrd="0" destOrd="0" parTransId="{35EFA162-C11D-4401-8A0D-AB20FCE65682}" sibTransId="{C193E51F-B9C1-43E7-B58C-1CC4FE8EBD2E}"/>
    <dgm:cxn modelId="{EE2AE25A-0D97-40CD-A734-B7C2066AC892}" type="presParOf" srcId="{9B631D23-6412-4006-9259-B181E33F8D8F}" destId="{357307B3-9E8A-4036-9893-4D9662D387DB}" srcOrd="0" destOrd="0" presId="urn:microsoft.com/office/officeart/2005/8/layout/vList2"/>
    <dgm:cxn modelId="{BDE81DE3-0DFD-4C01-8034-9A323E0A14E0}" type="presParOf" srcId="{9B631D23-6412-4006-9259-B181E33F8D8F}" destId="{A8FA366C-85EC-496B-8B78-0B43FB40602C}" srcOrd="1" destOrd="0" presId="urn:microsoft.com/office/officeart/2005/8/layout/vList2"/>
  </dgm:cxnLst>
  <dgm:bg>
    <a:noFill/>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A3A4FB-D65F-4E3D-BE60-8A99D0403AB3}" type="doc">
      <dgm:prSet loTypeId="urn:microsoft.com/office/officeart/2005/8/layout/vList2" loCatId="list" qsTypeId="urn:microsoft.com/office/officeart/2005/8/quickstyle/simple5" qsCatId="simple" csTypeId="urn:microsoft.com/office/officeart/2005/8/colors/colorful2" csCatId="colorful" phldr="1"/>
      <dgm:spPr/>
      <dgm:t>
        <a:bodyPr/>
        <a:lstStyle/>
        <a:p>
          <a:endParaRPr lang="en-US"/>
        </a:p>
      </dgm:t>
    </dgm:pt>
    <dgm:pt modelId="{ACA49766-E7D8-449C-8A53-232654AD94E7}">
      <dgm:prSet phldrT="[Text]" custT="1"/>
      <dgm:spPr/>
      <dgm:t>
        <a:bodyPr/>
        <a:lstStyle/>
        <a:p>
          <a:r>
            <a:rPr lang="en-US" sz="2000" b="1" dirty="0" smtClean="0"/>
            <a:t>Bottom-Up Integration</a:t>
          </a:r>
          <a:endParaRPr lang="en-US" sz="2000" b="1" dirty="0"/>
        </a:p>
      </dgm:t>
    </dgm:pt>
    <dgm:pt modelId="{C1D5E03E-E186-4121-82AD-E313FC0149A1}" type="parTrans" cxnId="{21A3951F-0CB3-4614-ADC5-7A5607E74E53}">
      <dgm:prSet/>
      <dgm:spPr/>
      <dgm:t>
        <a:bodyPr/>
        <a:lstStyle/>
        <a:p>
          <a:endParaRPr lang="en-US" sz="1800"/>
        </a:p>
      </dgm:t>
    </dgm:pt>
    <dgm:pt modelId="{B69428AF-7884-4039-915F-B1F071FC488D}" type="sibTrans" cxnId="{21A3951F-0CB3-4614-ADC5-7A5607E74E53}">
      <dgm:prSet/>
      <dgm:spPr/>
      <dgm:t>
        <a:bodyPr/>
        <a:lstStyle/>
        <a:p>
          <a:endParaRPr lang="en-US" sz="1800"/>
        </a:p>
      </dgm:t>
    </dgm:pt>
    <dgm:pt modelId="{EFDBF417-59BF-46B8-A1AE-B32AAF4E10AE}">
      <dgm:prSet phldrT="[Text]" custT="1"/>
      <dgm:spPr/>
      <dgm:t>
        <a:bodyPr/>
        <a:lstStyle/>
        <a:p>
          <a:r>
            <a:rPr lang="en-US" sz="1800" dirty="0" smtClean="0"/>
            <a:t>An incremental approach to integration testing where the lowest level components are tested first, and then used to facilitate the testing of higher level components. This process is repeated until the component at the top of the hierarchy is tested.</a:t>
          </a:r>
          <a:endParaRPr lang="en-US" sz="1800" dirty="0"/>
        </a:p>
      </dgm:t>
    </dgm:pt>
    <dgm:pt modelId="{C4188F32-B7C9-4108-A1C0-0356038C164C}" type="parTrans" cxnId="{F6A9FE1D-5203-414F-B25C-51AC8FACAB45}">
      <dgm:prSet/>
      <dgm:spPr/>
      <dgm:t>
        <a:bodyPr/>
        <a:lstStyle/>
        <a:p>
          <a:endParaRPr lang="en-US" sz="1800"/>
        </a:p>
      </dgm:t>
    </dgm:pt>
    <dgm:pt modelId="{42526874-1DB3-4E62-B0F6-3D2FBD0C2A63}" type="sibTrans" cxnId="{F6A9FE1D-5203-414F-B25C-51AC8FACAB45}">
      <dgm:prSet/>
      <dgm:spPr/>
      <dgm:t>
        <a:bodyPr/>
        <a:lstStyle/>
        <a:p>
          <a:endParaRPr lang="en-US" sz="1800"/>
        </a:p>
      </dgm:t>
    </dgm:pt>
    <dgm:pt modelId="{A028830C-562A-4B51-90A5-7A035D6D4AF9}" type="pres">
      <dgm:prSet presAssocID="{FCA3A4FB-D65F-4E3D-BE60-8A99D0403AB3}" presName="linear" presStyleCnt="0">
        <dgm:presLayoutVars>
          <dgm:animLvl val="lvl"/>
          <dgm:resizeHandles val="exact"/>
        </dgm:presLayoutVars>
      </dgm:prSet>
      <dgm:spPr/>
      <dgm:t>
        <a:bodyPr/>
        <a:lstStyle/>
        <a:p>
          <a:endParaRPr lang="en-US"/>
        </a:p>
      </dgm:t>
    </dgm:pt>
    <dgm:pt modelId="{933E4C69-1AEE-4931-9566-B5E7EDBE6CB4}" type="pres">
      <dgm:prSet presAssocID="{ACA49766-E7D8-449C-8A53-232654AD94E7}" presName="parentText" presStyleLbl="node1" presStyleIdx="0" presStyleCnt="1" custScaleY="36334" custLinFactNeighborY="-9230">
        <dgm:presLayoutVars>
          <dgm:chMax val="0"/>
          <dgm:bulletEnabled val="1"/>
        </dgm:presLayoutVars>
      </dgm:prSet>
      <dgm:spPr/>
      <dgm:t>
        <a:bodyPr/>
        <a:lstStyle/>
        <a:p>
          <a:endParaRPr lang="en-US"/>
        </a:p>
      </dgm:t>
    </dgm:pt>
    <dgm:pt modelId="{A5D415C2-51D3-44A8-B2B4-C3F7D86AE3A1}" type="pres">
      <dgm:prSet presAssocID="{ACA49766-E7D8-449C-8A53-232654AD94E7}" presName="childText" presStyleLbl="revTx" presStyleIdx="0" presStyleCnt="1" custLinFactNeighborY="-2470">
        <dgm:presLayoutVars>
          <dgm:bulletEnabled val="1"/>
        </dgm:presLayoutVars>
      </dgm:prSet>
      <dgm:spPr/>
      <dgm:t>
        <a:bodyPr/>
        <a:lstStyle/>
        <a:p>
          <a:endParaRPr lang="en-US"/>
        </a:p>
      </dgm:t>
    </dgm:pt>
  </dgm:ptLst>
  <dgm:cxnLst>
    <dgm:cxn modelId="{F6A9FE1D-5203-414F-B25C-51AC8FACAB45}" srcId="{ACA49766-E7D8-449C-8A53-232654AD94E7}" destId="{EFDBF417-59BF-46B8-A1AE-B32AAF4E10AE}" srcOrd="0" destOrd="0" parTransId="{C4188F32-B7C9-4108-A1C0-0356038C164C}" sibTransId="{42526874-1DB3-4E62-B0F6-3D2FBD0C2A63}"/>
    <dgm:cxn modelId="{21A3951F-0CB3-4614-ADC5-7A5607E74E53}" srcId="{FCA3A4FB-D65F-4E3D-BE60-8A99D0403AB3}" destId="{ACA49766-E7D8-449C-8A53-232654AD94E7}" srcOrd="0" destOrd="0" parTransId="{C1D5E03E-E186-4121-82AD-E313FC0149A1}" sibTransId="{B69428AF-7884-4039-915F-B1F071FC488D}"/>
    <dgm:cxn modelId="{FE3FC347-D601-460E-B571-EC2D72A7A901}" type="presOf" srcId="{EFDBF417-59BF-46B8-A1AE-B32AAF4E10AE}" destId="{A5D415C2-51D3-44A8-B2B4-C3F7D86AE3A1}" srcOrd="0" destOrd="0" presId="urn:microsoft.com/office/officeart/2005/8/layout/vList2"/>
    <dgm:cxn modelId="{7BD43634-D3B6-497F-9285-054F59593616}" type="presOf" srcId="{ACA49766-E7D8-449C-8A53-232654AD94E7}" destId="{933E4C69-1AEE-4931-9566-B5E7EDBE6CB4}" srcOrd="0" destOrd="0" presId="urn:microsoft.com/office/officeart/2005/8/layout/vList2"/>
    <dgm:cxn modelId="{A73E404A-9A1A-4597-AE21-833DA0EEE95F}" type="presOf" srcId="{FCA3A4FB-D65F-4E3D-BE60-8A99D0403AB3}" destId="{A028830C-562A-4B51-90A5-7A035D6D4AF9}" srcOrd="0" destOrd="0" presId="urn:microsoft.com/office/officeart/2005/8/layout/vList2"/>
    <dgm:cxn modelId="{258678D0-CA41-4460-B6B1-575EE5AF7C7B}" type="presParOf" srcId="{A028830C-562A-4B51-90A5-7A035D6D4AF9}" destId="{933E4C69-1AEE-4931-9566-B5E7EDBE6CB4}" srcOrd="0" destOrd="0" presId="urn:microsoft.com/office/officeart/2005/8/layout/vList2"/>
    <dgm:cxn modelId="{EF8FF476-5DF3-416A-BF92-A62F01785E29}" type="presParOf" srcId="{A028830C-562A-4B51-90A5-7A035D6D4AF9}" destId="{A5D415C2-51D3-44A8-B2B4-C3F7D86AE3A1}" srcOrd="1" destOrd="0" presId="urn:microsoft.com/office/officeart/2005/8/layout/vList2"/>
  </dgm:cxnLst>
  <dgm:bg>
    <a:noFill/>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701A7DB-46BB-41C8-921B-8CB9178C10C7}" type="doc">
      <dgm:prSet loTypeId="urn:microsoft.com/office/officeart/2005/8/layout/list1" loCatId="list" qsTypeId="urn:microsoft.com/office/officeart/2005/8/quickstyle/simple5" qsCatId="simple" csTypeId="urn:microsoft.com/office/officeart/2005/8/colors/colorful4" csCatId="colorful" phldr="1"/>
      <dgm:spPr/>
      <dgm:t>
        <a:bodyPr/>
        <a:lstStyle/>
        <a:p>
          <a:endParaRPr lang="en-US"/>
        </a:p>
      </dgm:t>
    </dgm:pt>
    <dgm:pt modelId="{22F3D1E7-1D46-4285-8610-41017D5809BB}">
      <dgm:prSet phldrT="[Text]"/>
      <dgm:spPr/>
      <dgm:t>
        <a:bodyPr/>
        <a:lstStyle/>
        <a:p>
          <a:r>
            <a:rPr lang="en-US" b="1" dirty="0" smtClean="0"/>
            <a:t>User Acceptance Testing</a:t>
          </a:r>
          <a:endParaRPr lang="en-US" dirty="0"/>
        </a:p>
      </dgm:t>
    </dgm:pt>
    <dgm:pt modelId="{95547B7B-AD66-41B7-AED3-DC969FF6A133}" type="parTrans" cxnId="{70970180-A157-4061-9589-57CF08E665DC}">
      <dgm:prSet/>
      <dgm:spPr/>
      <dgm:t>
        <a:bodyPr/>
        <a:lstStyle/>
        <a:p>
          <a:endParaRPr lang="en-US"/>
        </a:p>
      </dgm:t>
    </dgm:pt>
    <dgm:pt modelId="{2C5D6580-0BF0-46A0-8E4E-86CB17D1BFCB}" type="sibTrans" cxnId="{70970180-A157-4061-9589-57CF08E665DC}">
      <dgm:prSet/>
      <dgm:spPr/>
      <dgm:t>
        <a:bodyPr/>
        <a:lstStyle/>
        <a:p>
          <a:endParaRPr lang="en-US"/>
        </a:p>
      </dgm:t>
    </dgm:pt>
    <dgm:pt modelId="{CBBD5154-C0BB-404E-BD88-2EE741A9FC83}">
      <dgm:prSet phldrT="[Text]"/>
      <dgm:spPr/>
      <dgm:t>
        <a:bodyPr/>
        <a:lstStyle/>
        <a:p>
          <a:r>
            <a:rPr lang="en-US" b="1" dirty="0" smtClean="0"/>
            <a:t>Operational (acceptance) testing</a:t>
          </a:r>
          <a:endParaRPr lang="en-US" dirty="0"/>
        </a:p>
      </dgm:t>
    </dgm:pt>
    <dgm:pt modelId="{08374B12-C2A6-4411-AB39-20F4BFCBDB05}" type="parTrans" cxnId="{CCEF16C7-963F-49FD-966C-6EC49AFE008C}">
      <dgm:prSet/>
      <dgm:spPr/>
      <dgm:t>
        <a:bodyPr/>
        <a:lstStyle/>
        <a:p>
          <a:endParaRPr lang="en-US"/>
        </a:p>
      </dgm:t>
    </dgm:pt>
    <dgm:pt modelId="{175563A6-BB74-488B-A8F3-92C60877CE0D}" type="sibTrans" cxnId="{CCEF16C7-963F-49FD-966C-6EC49AFE008C}">
      <dgm:prSet/>
      <dgm:spPr/>
      <dgm:t>
        <a:bodyPr/>
        <a:lstStyle/>
        <a:p>
          <a:endParaRPr lang="en-US"/>
        </a:p>
      </dgm:t>
    </dgm:pt>
    <dgm:pt modelId="{64FB8878-C732-4408-B878-7BDC1E88C8A6}">
      <dgm:prSet/>
      <dgm:spPr>
        <a:blipFill rotWithShape="0">
          <a:blip xmlns:r="http://schemas.openxmlformats.org/officeDocument/2006/relationships" r:embed="rId1"/>
          <a:tile tx="0" ty="0" sx="100000" sy="100000" flip="none" algn="tl"/>
        </a:blipFill>
      </dgm:spPr>
      <dgm:t>
        <a:bodyPr/>
        <a:lstStyle/>
        <a:p>
          <a:r>
            <a:rPr lang="en-US" dirty="0" smtClean="0"/>
            <a:t>Typically verifies the fitness for use of the system by business users.</a:t>
          </a:r>
          <a:endParaRPr lang="en-US" dirty="0"/>
        </a:p>
      </dgm:t>
    </dgm:pt>
    <dgm:pt modelId="{3339985F-7569-4301-9C20-B5777CA3DB50}" type="parTrans" cxnId="{C7828675-10A2-49EA-A646-B37F57F79CF0}">
      <dgm:prSet/>
      <dgm:spPr/>
      <dgm:t>
        <a:bodyPr/>
        <a:lstStyle/>
        <a:p>
          <a:endParaRPr lang="en-US"/>
        </a:p>
      </dgm:t>
    </dgm:pt>
    <dgm:pt modelId="{F90B92CD-23CC-477B-94D0-8162D366FA38}" type="sibTrans" cxnId="{C7828675-10A2-49EA-A646-B37F57F79CF0}">
      <dgm:prSet/>
      <dgm:spPr/>
      <dgm:t>
        <a:bodyPr/>
        <a:lstStyle/>
        <a:p>
          <a:endParaRPr lang="en-US"/>
        </a:p>
      </dgm:t>
    </dgm:pt>
    <dgm:pt modelId="{285FE610-3B64-453C-9938-CCF3168F5A99}">
      <dgm:prSet/>
      <dgm:spPr>
        <a:blipFill rotWithShape="0">
          <a:blip xmlns:r="http://schemas.openxmlformats.org/officeDocument/2006/relationships" r:embed="rId1"/>
          <a:tile tx="0" ty="0" sx="100000" sy="100000" flip="none" algn="tl"/>
        </a:blipFill>
      </dgm:spPr>
      <dgm:t>
        <a:bodyPr/>
        <a:lstStyle/>
        <a:p>
          <a:pPr algn="l"/>
          <a:r>
            <a:rPr lang="en-US" dirty="0" smtClean="0"/>
            <a:t>Operational testing in the acceptance test phase, typically performed in a (simulated) operational environment by operations and/or systems administration staff focusing on operational aspects, e.g. recoverability, resource-behavior, installability and technical compliance.</a:t>
          </a:r>
          <a:endParaRPr lang="en-US" dirty="0"/>
        </a:p>
      </dgm:t>
    </dgm:pt>
    <dgm:pt modelId="{8E1558AD-41BD-4923-B622-09E0894966C8}" type="parTrans" cxnId="{506E74D8-860B-48B7-9825-05B97DA172E5}">
      <dgm:prSet/>
      <dgm:spPr/>
      <dgm:t>
        <a:bodyPr/>
        <a:lstStyle/>
        <a:p>
          <a:endParaRPr lang="en-US"/>
        </a:p>
      </dgm:t>
    </dgm:pt>
    <dgm:pt modelId="{A4415315-4500-45E3-ACE3-C6BBA75C9014}" type="sibTrans" cxnId="{506E74D8-860B-48B7-9825-05B97DA172E5}">
      <dgm:prSet/>
      <dgm:spPr/>
      <dgm:t>
        <a:bodyPr/>
        <a:lstStyle/>
        <a:p>
          <a:endParaRPr lang="en-US"/>
        </a:p>
      </dgm:t>
    </dgm:pt>
    <dgm:pt modelId="{6371E4FD-3393-45C4-B6BA-DA6DBA64C56A}">
      <dgm:prSet/>
      <dgm:spPr>
        <a:blipFill rotWithShape="0">
          <a:blip xmlns:r="http://schemas.openxmlformats.org/officeDocument/2006/relationships" r:embed="rId1"/>
          <a:tile tx="0" ty="0" sx="100000" sy="100000" flip="none" algn="tl"/>
        </a:blipFill>
      </dgm:spPr>
      <dgm:t>
        <a:bodyPr/>
        <a:lstStyle/>
        <a:p>
          <a:pPr algn="l"/>
          <a:r>
            <a:rPr lang="en-US" b="1" cap="none" spc="0" smtClean="0">
              <a:ln w="1905"/>
              <a:effectLst>
                <a:innerShdw blurRad="69850" dist="43180" dir="5400000">
                  <a:srgbClr val="000000">
                    <a:alpha val="65000"/>
                  </a:srgbClr>
                </a:innerShdw>
              </a:effectLst>
            </a:rPr>
            <a:t>Operational Testing: Testing conducted to evaluate a component or system in its operational environment.</a:t>
          </a:r>
          <a:endParaRPr lang="en-US" b="1" cap="none" spc="0" dirty="0" smtClean="0">
            <a:ln w="1905"/>
            <a:effectLst>
              <a:innerShdw blurRad="69850" dist="43180" dir="5400000">
                <a:srgbClr val="000000">
                  <a:alpha val="65000"/>
                </a:srgbClr>
              </a:innerShdw>
            </a:effectLst>
          </a:endParaRPr>
        </a:p>
      </dgm:t>
    </dgm:pt>
    <dgm:pt modelId="{AE792500-BA5D-4471-B1DA-C760BFED6790}" type="parTrans" cxnId="{86B56F09-605C-4BBF-AB8D-24A2066A0A85}">
      <dgm:prSet/>
      <dgm:spPr/>
      <dgm:t>
        <a:bodyPr/>
        <a:lstStyle/>
        <a:p>
          <a:endParaRPr lang="en-US"/>
        </a:p>
      </dgm:t>
    </dgm:pt>
    <dgm:pt modelId="{51E77A3C-B5C1-494B-A608-F6567DA56A89}" type="sibTrans" cxnId="{86B56F09-605C-4BBF-AB8D-24A2066A0A85}">
      <dgm:prSet/>
      <dgm:spPr/>
      <dgm:t>
        <a:bodyPr/>
        <a:lstStyle/>
        <a:p>
          <a:endParaRPr lang="en-US"/>
        </a:p>
      </dgm:t>
    </dgm:pt>
    <dgm:pt modelId="{B5028CA4-5539-486E-B3F4-412ACA9A75C9}">
      <dgm:prSet/>
      <dgm:spPr>
        <a:blipFill rotWithShape="0">
          <a:blip xmlns:r="http://schemas.openxmlformats.org/officeDocument/2006/relationships" r:embed="rId1"/>
          <a:tile tx="0" ty="0" sx="100000" sy="100000" flip="none" algn="tl"/>
        </a:blipFill>
      </dgm:spPr>
      <dgm:t>
        <a:bodyPr/>
        <a:lstStyle/>
        <a:p>
          <a:pPr algn="l"/>
          <a:r>
            <a:rPr lang="en-US" dirty="0" smtClean="0"/>
            <a:t>The acceptance of the system by the system administrators, including:</a:t>
          </a:r>
        </a:p>
      </dgm:t>
    </dgm:pt>
    <dgm:pt modelId="{84723546-815C-4A79-B256-E0DD64866D45}" type="parTrans" cxnId="{A6F8AE84-95C0-4F0A-855B-C652602C9C75}">
      <dgm:prSet/>
      <dgm:spPr/>
      <dgm:t>
        <a:bodyPr/>
        <a:lstStyle/>
        <a:p>
          <a:endParaRPr lang="en-US"/>
        </a:p>
      </dgm:t>
    </dgm:pt>
    <dgm:pt modelId="{4D52FF00-5BB8-426F-BFD3-50D6A75B1D25}" type="sibTrans" cxnId="{A6F8AE84-95C0-4F0A-855B-C652602C9C75}">
      <dgm:prSet/>
      <dgm:spPr/>
      <dgm:t>
        <a:bodyPr/>
        <a:lstStyle/>
        <a:p>
          <a:endParaRPr lang="en-US"/>
        </a:p>
      </dgm:t>
    </dgm:pt>
    <dgm:pt modelId="{C6644D5E-5975-4D0A-968A-2D1DA51AD574}">
      <dgm:prSet/>
      <dgm:spPr>
        <a:blipFill rotWithShape="0">
          <a:blip xmlns:r="http://schemas.openxmlformats.org/officeDocument/2006/relationships" r:embed="rId1"/>
          <a:tile tx="0" ty="0" sx="100000" sy="100000" flip="none" algn="tl"/>
        </a:blipFill>
      </dgm:spPr>
      <dgm:t>
        <a:bodyPr/>
        <a:lstStyle/>
        <a:p>
          <a:pPr algn="l"/>
          <a:r>
            <a:rPr lang="en-US" i="0" u="none" spc="0" smtClean="0"/>
            <a:t>Testing of backup/restore</a:t>
          </a:r>
          <a:endParaRPr lang="en-US" i="0" u="none" spc="0" dirty="0"/>
        </a:p>
      </dgm:t>
    </dgm:pt>
    <dgm:pt modelId="{B0598C89-B4C9-4A01-8A24-3FB1A8DD6C48}" type="parTrans" cxnId="{619A0BF6-FBC3-4719-9CBA-71EF627DE346}">
      <dgm:prSet/>
      <dgm:spPr/>
      <dgm:t>
        <a:bodyPr/>
        <a:lstStyle/>
        <a:p>
          <a:endParaRPr lang="en-US"/>
        </a:p>
      </dgm:t>
    </dgm:pt>
    <dgm:pt modelId="{5184EF1D-06E0-4E46-A543-C4183AC6340D}" type="sibTrans" cxnId="{619A0BF6-FBC3-4719-9CBA-71EF627DE346}">
      <dgm:prSet/>
      <dgm:spPr/>
      <dgm:t>
        <a:bodyPr/>
        <a:lstStyle/>
        <a:p>
          <a:endParaRPr lang="en-US"/>
        </a:p>
      </dgm:t>
    </dgm:pt>
    <dgm:pt modelId="{F6578458-CF17-4A02-AB89-B4D69DBDB6FE}">
      <dgm:prSet/>
      <dgm:spPr>
        <a:blipFill rotWithShape="0">
          <a:blip xmlns:r="http://schemas.openxmlformats.org/officeDocument/2006/relationships" r:embed="rId1"/>
          <a:tile tx="0" ty="0" sx="100000" sy="100000" flip="none" algn="tl"/>
        </a:blipFill>
      </dgm:spPr>
      <dgm:t>
        <a:bodyPr/>
        <a:lstStyle/>
        <a:p>
          <a:pPr algn="l"/>
          <a:r>
            <a:rPr lang="en-US" i="0" u="none" spc="0" smtClean="0"/>
            <a:t>Disaster recovery</a:t>
          </a:r>
          <a:endParaRPr lang="en-US" i="0" u="none" spc="0" dirty="0"/>
        </a:p>
      </dgm:t>
    </dgm:pt>
    <dgm:pt modelId="{DB4DFDD4-8A26-43D8-93BB-F50743FD44BA}" type="parTrans" cxnId="{ED57392E-A85A-4995-A343-ABF7BCBCFBBA}">
      <dgm:prSet/>
      <dgm:spPr/>
      <dgm:t>
        <a:bodyPr/>
        <a:lstStyle/>
        <a:p>
          <a:endParaRPr lang="en-US"/>
        </a:p>
      </dgm:t>
    </dgm:pt>
    <dgm:pt modelId="{1E38A992-3B9C-41CD-8ABB-CAE6A788D2C1}" type="sibTrans" cxnId="{ED57392E-A85A-4995-A343-ABF7BCBCFBBA}">
      <dgm:prSet/>
      <dgm:spPr/>
      <dgm:t>
        <a:bodyPr/>
        <a:lstStyle/>
        <a:p>
          <a:endParaRPr lang="en-US"/>
        </a:p>
      </dgm:t>
    </dgm:pt>
    <dgm:pt modelId="{FBF81C63-13D8-40E0-A31D-B2B8049616BD}">
      <dgm:prSet/>
      <dgm:spPr>
        <a:blipFill rotWithShape="0">
          <a:blip xmlns:r="http://schemas.openxmlformats.org/officeDocument/2006/relationships" r:embed="rId1"/>
          <a:tile tx="0" ty="0" sx="100000" sy="100000" flip="none" algn="tl"/>
        </a:blipFill>
      </dgm:spPr>
      <dgm:t>
        <a:bodyPr/>
        <a:lstStyle/>
        <a:p>
          <a:pPr algn="l"/>
          <a:r>
            <a:rPr lang="en-US" i="0" u="none" spc="0" smtClean="0"/>
            <a:t>User management</a:t>
          </a:r>
          <a:endParaRPr lang="en-US" i="0" u="none" spc="0" dirty="0"/>
        </a:p>
      </dgm:t>
    </dgm:pt>
    <dgm:pt modelId="{62BA4CFE-70F2-4F8B-BB5A-85913CD65B94}" type="parTrans" cxnId="{78A383B9-AA10-4DD7-81AC-40E27373D36F}">
      <dgm:prSet/>
      <dgm:spPr/>
      <dgm:t>
        <a:bodyPr/>
        <a:lstStyle/>
        <a:p>
          <a:endParaRPr lang="en-US"/>
        </a:p>
      </dgm:t>
    </dgm:pt>
    <dgm:pt modelId="{A2B85FA2-1F1C-47D9-A777-2BB8D771DF3A}" type="sibTrans" cxnId="{78A383B9-AA10-4DD7-81AC-40E27373D36F}">
      <dgm:prSet/>
      <dgm:spPr/>
      <dgm:t>
        <a:bodyPr/>
        <a:lstStyle/>
        <a:p>
          <a:endParaRPr lang="en-US"/>
        </a:p>
      </dgm:t>
    </dgm:pt>
    <dgm:pt modelId="{1B3AF99A-1D37-449D-AC88-6A225262F37C}">
      <dgm:prSet/>
      <dgm:spPr>
        <a:blipFill rotWithShape="0">
          <a:blip xmlns:r="http://schemas.openxmlformats.org/officeDocument/2006/relationships" r:embed="rId1"/>
          <a:tile tx="0" ty="0" sx="100000" sy="100000" flip="none" algn="tl"/>
        </a:blipFill>
      </dgm:spPr>
      <dgm:t>
        <a:bodyPr/>
        <a:lstStyle/>
        <a:p>
          <a:pPr algn="l"/>
          <a:r>
            <a:rPr lang="en-US" i="0" u="none" spc="0" smtClean="0"/>
            <a:t>Maintenance tasks</a:t>
          </a:r>
          <a:endParaRPr lang="en-US" i="0" u="none" spc="0" dirty="0"/>
        </a:p>
      </dgm:t>
    </dgm:pt>
    <dgm:pt modelId="{56086FC5-E3B5-435E-B9CC-D6FDC72C6D7D}" type="parTrans" cxnId="{57EB3A84-060C-447C-9796-E193D5B4950C}">
      <dgm:prSet/>
      <dgm:spPr/>
      <dgm:t>
        <a:bodyPr/>
        <a:lstStyle/>
        <a:p>
          <a:endParaRPr lang="en-US"/>
        </a:p>
      </dgm:t>
    </dgm:pt>
    <dgm:pt modelId="{9EEA3DCE-709B-4CB9-9438-B80AEC45F333}" type="sibTrans" cxnId="{57EB3A84-060C-447C-9796-E193D5B4950C}">
      <dgm:prSet/>
      <dgm:spPr/>
      <dgm:t>
        <a:bodyPr/>
        <a:lstStyle/>
        <a:p>
          <a:endParaRPr lang="en-US"/>
        </a:p>
      </dgm:t>
    </dgm:pt>
    <dgm:pt modelId="{DC1E2EE7-B526-458C-8A23-E3484EF08BCA}">
      <dgm:prSet/>
      <dgm:spPr>
        <a:blipFill rotWithShape="0">
          <a:blip xmlns:r="http://schemas.openxmlformats.org/officeDocument/2006/relationships" r:embed="rId1"/>
          <a:tile tx="0" ty="0" sx="100000" sy="100000" flip="none" algn="tl"/>
        </a:blipFill>
      </dgm:spPr>
      <dgm:t>
        <a:bodyPr/>
        <a:lstStyle/>
        <a:p>
          <a:pPr algn="l"/>
          <a:r>
            <a:rPr lang="en-US" i="0" u="none" spc="0" smtClean="0"/>
            <a:t>Data load and migration tasks</a:t>
          </a:r>
          <a:endParaRPr lang="en-US" i="0" u="none" spc="0" dirty="0"/>
        </a:p>
      </dgm:t>
    </dgm:pt>
    <dgm:pt modelId="{056D7D57-FB97-40A0-96D1-6AF0D5022479}" type="parTrans" cxnId="{86311A7B-2DEB-45C3-8DBB-1DA41EC8E3D5}">
      <dgm:prSet/>
      <dgm:spPr/>
      <dgm:t>
        <a:bodyPr/>
        <a:lstStyle/>
        <a:p>
          <a:endParaRPr lang="en-US"/>
        </a:p>
      </dgm:t>
    </dgm:pt>
    <dgm:pt modelId="{9700956A-B5E8-4E6D-AB56-A47E1C8DC85A}" type="sibTrans" cxnId="{86311A7B-2DEB-45C3-8DBB-1DA41EC8E3D5}">
      <dgm:prSet/>
      <dgm:spPr/>
      <dgm:t>
        <a:bodyPr/>
        <a:lstStyle/>
        <a:p>
          <a:endParaRPr lang="en-US"/>
        </a:p>
      </dgm:t>
    </dgm:pt>
    <dgm:pt modelId="{1DB03BD3-96DC-43D9-AF4B-118372425DF7}">
      <dgm:prSet/>
      <dgm:spPr>
        <a:blipFill rotWithShape="0">
          <a:blip xmlns:r="http://schemas.openxmlformats.org/officeDocument/2006/relationships" r:embed="rId1"/>
          <a:tile tx="0" ty="0" sx="100000" sy="100000" flip="none" algn="tl"/>
        </a:blipFill>
      </dgm:spPr>
      <dgm:t>
        <a:bodyPr/>
        <a:lstStyle/>
        <a:p>
          <a:pPr algn="l"/>
          <a:r>
            <a:rPr lang="en-US" i="0" u="none" spc="0" dirty="0" smtClean="0"/>
            <a:t>Periodic checks of security vulnerabilities.</a:t>
          </a:r>
          <a:endParaRPr lang="en-US" i="0" u="none" spc="0" dirty="0"/>
        </a:p>
      </dgm:t>
    </dgm:pt>
    <dgm:pt modelId="{7092542A-5F4E-404F-BD6E-5445B4C67B30}" type="parTrans" cxnId="{EC020959-9257-489B-875A-26EBDE91370E}">
      <dgm:prSet/>
      <dgm:spPr/>
      <dgm:t>
        <a:bodyPr/>
        <a:lstStyle/>
        <a:p>
          <a:endParaRPr lang="en-US"/>
        </a:p>
      </dgm:t>
    </dgm:pt>
    <dgm:pt modelId="{F43AFC05-68A6-4DB6-8B70-75F1745CA83B}" type="sibTrans" cxnId="{EC020959-9257-489B-875A-26EBDE91370E}">
      <dgm:prSet/>
      <dgm:spPr/>
      <dgm:t>
        <a:bodyPr/>
        <a:lstStyle/>
        <a:p>
          <a:endParaRPr lang="en-US"/>
        </a:p>
      </dgm:t>
    </dgm:pt>
    <dgm:pt modelId="{B6C5D060-37C4-438F-B806-98A0D536A35E}" type="pres">
      <dgm:prSet presAssocID="{A701A7DB-46BB-41C8-921B-8CB9178C10C7}" presName="linear" presStyleCnt="0">
        <dgm:presLayoutVars>
          <dgm:dir/>
          <dgm:animLvl val="lvl"/>
          <dgm:resizeHandles val="exact"/>
        </dgm:presLayoutVars>
      </dgm:prSet>
      <dgm:spPr/>
      <dgm:t>
        <a:bodyPr/>
        <a:lstStyle/>
        <a:p>
          <a:endParaRPr lang="en-US"/>
        </a:p>
      </dgm:t>
    </dgm:pt>
    <dgm:pt modelId="{5419A73E-85EF-495D-A00B-A312D504D23A}" type="pres">
      <dgm:prSet presAssocID="{22F3D1E7-1D46-4285-8610-41017D5809BB}" presName="parentLin" presStyleCnt="0"/>
      <dgm:spPr/>
      <dgm:t>
        <a:bodyPr/>
        <a:lstStyle/>
        <a:p>
          <a:endParaRPr lang="en-US"/>
        </a:p>
      </dgm:t>
    </dgm:pt>
    <dgm:pt modelId="{A44121C4-B582-45C0-B413-EBB5C3C49310}" type="pres">
      <dgm:prSet presAssocID="{22F3D1E7-1D46-4285-8610-41017D5809BB}" presName="parentLeftMargin" presStyleLbl="node1" presStyleIdx="0" presStyleCnt="2"/>
      <dgm:spPr/>
      <dgm:t>
        <a:bodyPr/>
        <a:lstStyle/>
        <a:p>
          <a:endParaRPr lang="en-US"/>
        </a:p>
      </dgm:t>
    </dgm:pt>
    <dgm:pt modelId="{8874CF39-9DA6-4623-A051-4786DA162D7C}" type="pres">
      <dgm:prSet presAssocID="{22F3D1E7-1D46-4285-8610-41017D5809BB}" presName="parentText" presStyleLbl="node1" presStyleIdx="0" presStyleCnt="2">
        <dgm:presLayoutVars>
          <dgm:chMax val="0"/>
          <dgm:bulletEnabled val="1"/>
        </dgm:presLayoutVars>
      </dgm:prSet>
      <dgm:spPr/>
      <dgm:t>
        <a:bodyPr/>
        <a:lstStyle/>
        <a:p>
          <a:endParaRPr lang="en-US"/>
        </a:p>
      </dgm:t>
    </dgm:pt>
    <dgm:pt modelId="{31DE84B6-46EE-4D9E-A7DA-F312B7E4BACF}" type="pres">
      <dgm:prSet presAssocID="{22F3D1E7-1D46-4285-8610-41017D5809BB}" presName="negativeSpace" presStyleCnt="0"/>
      <dgm:spPr/>
      <dgm:t>
        <a:bodyPr/>
        <a:lstStyle/>
        <a:p>
          <a:endParaRPr lang="en-US"/>
        </a:p>
      </dgm:t>
    </dgm:pt>
    <dgm:pt modelId="{50635AED-F786-4BF1-A5B9-3AFB365B4000}" type="pres">
      <dgm:prSet presAssocID="{22F3D1E7-1D46-4285-8610-41017D5809BB}" presName="childText" presStyleLbl="conFgAcc1" presStyleIdx="0" presStyleCnt="2">
        <dgm:presLayoutVars>
          <dgm:bulletEnabled val="1"/>
        </dgm:presLayoutVars>
      </dgm:prSet>
      <dgm:spPr/>
      <dgm:t>
        <a:bodyPr/>
        <a:lstStyle/>
        <a:p>
          <a:endParaRPr lang="en-US"/>
        </a:p>
      </dgm:t>
    </dgm:pt>
    <dgm:pt modelId="{08091952-F721-40F9-861E-161C47E43779}" type="pres">
      <dgm:prSet presAssocID="{2C5D6580-0BF0-46A0-8E4E-86CB17D1BFCB}" presName="spaceBetweenRectangles" presStyleCnt="0"/>
      <dgm:spPr/>
      <dgm:t>
        <a:bodyPr/>
        <a:lstStyle/>
        <a:p>
          <a:endParaRPr lang="en-US"/>
        </a:p>
      </dgm:t>
    </dgm:pt>
    <dgm:pt modelId="{2D4C4350-BD4A-4A8A-AAFC-5DBD3D0009C9}" type="pres">
      <dgm:prSet presAssocID="{CBBD5154-C0BB-404E-BD88-2EE741A9FC83}" presName="parentLin" presStyleCnt="0"/>
      <dgm:spPr/>
      <dgm:t>
        <a:bodyPr/>
        <a:lstStyle/>
        <a:p>
          <a:endParaRPr lang="en-US"/>
        </a:p>
      </dgm:t>
    </dgm:pt>
    <dgm:pt modelId="{165D9FA2-C423-43EF-AC62-87A655C76AEF}" type="pres">
      <dgm:prSet presAssocID="{CBBD5154-C0BB-404E-BD88-2EE741A9FC83}" presName="parentLeftMargin" presStyleLbl="node1" presStyleIdx="0" presStyleCnt="2"/>
      <dgm:spPr/>
      <dgm:t>
        <a:bodyPr/>
        <a:lstStyle/>
        <a:p>
          <a:endParaRPr lang="en-US"/>
        </a:p>
      </dgm:t>
    </dgm:pt>
    <dgm:pt modelId="{35353484-A8BB-43EA-B84A-5F6A8C3B54F1}" type="pres">
      <dgm:prSet presAssocID="{CBBD5154-C0BB-404E-BD88-2EE741A9FC83}" presName="parentText" presStyleLbl="node1" presStyleIdx="1" presStyleCnt="2">
        <dgm:presLayoutVars>
          <dgm:chMax val="0"/>
          <dgm:bulletEnabled val="1"/>
        </dgm:presLayoutVars>
      </dgm:prSet>
      <dgm:spPr/>
      <dgm:t>
        <a:bodyPr/>
        <a:lstStyle/>
        <a:p>
          <a:endParaRPr lang="en-US"/>
        </a:p>
      </dgm:t>
    </dgm:pt>
    <dgm:pt modelId="{EB1A01C8-CB97-4D7A-A736-53F9C176C9AA}" type="pres">
      <dgm:prSet presAssocID="{CBBD5154-C0BB-404E-BD88-2EE741A9FC83}" presName="negativeSpace" presStyleCnt="0"/>
      <dgm:spPr/>
      <dgm:t>
        <a:bodyPr/>
        <a:lstStyle/>
        <a:p>
          <a:endParaRPr lang="en-US"/>
        </a:p>
      </dgm:t>
    </dgm:pt>
    <dgm:pt modelId="{52E68848-9647-4FD7-B174-197B8D0F0E80}" type="pres">
      <dgm:prSet presAssocID="{CBBD5154-C0BB-404E-BD88-2EE741A9FC83}" presName="childText" presStyleLbl="conFgAcc1" presStyleIdx="1" presStyleCnt="2">
        <dgm:presLayoutVars>
          <dgm:bulletEnabled val="1"/>
        </dgm:presLayoutVars>
      </dgm:prSet>
      <dgm:spPr/>
      <dgm:t>
        <a:bodyPr/>
        <a:lstStyle/>
        <a:p>
          <a:endParaRPr lang="en-US"/>
        </a:p>
      </dgm:t>
    </dgm:pt>
  </dgm:ptLst>
  <dgm:cxnLst>
    <dgm:cxn modelId="{86B56F09-605C-4BBF-AB8D-24A2066A0A85}" srcId="{CBBD5154-C0BB-404E-BD88-2EE741A9FC83}" destId="{6371E4FD-3393-45C4-B6BA-DA6DBA64C56A}" srcOrd="1" destOrd="0" parTransId="{AE792500-BA5D-4471-B1DA-C760BFED6790}" sibTransId="{51E77A3C-B5C1-494B-A608-F6567DA56A89}"/>
    <dgm:cxn modelId="{506E74D8-860B-48B7-9825-05B97DA172E5}" srcId="{CBBD5154-C0BB-404E-BD88-2EE741A9FC83}" destId="{285FE610-3B64-453C-9938-CCF3168F5A99}" srcOrd="0" destOrd="0" parTransId="{8E1558AD-41BD-4923-B622-09E0894966C8}" sibTransId="{A4415315-4500-45E3-ACE3-C6BBA75C9014}"/>
    <dgm:cxn modelId="{86311A7B-2DEB-45C3-8DBB-1DA41EC8E3D5}" srcId="{B5028CA4-5539-486E-B3F4-412ACA9A75C9}" destId="{DC1E2EE7-B526-458C-8A23-E3484EF08BCA}" srcOrd="4" destOrd="0" parTransId="{056D7D57-FB97-40A0-96D1-6AF0D5022479}" sibTransId="{9700956A-B5E8-4E6D-AB56-A47E1C8DC85A}"/>
    <dgm:cxn modelId="{619A0BF6-FBC3-4719-9CBA-71EF627DE346}" srcId="{B5028CA4-5539-486E-B3F4-412ACA9A75C9}" destId="{C6644D5E-5975-4D0A-968A-2D1DA51AD574}" srcOrd="0" destOrd="0" parTransId="{B0598C89-B4C9-4A01-8A24-3FB1A8DD6C48}" sibTransId="{5184EF1D-06E0-4E46-A543-C4183AC6340D}"/>
    <dgm:cxn modelId="{D74979C1-988A-450A-A973-84D7663B9CF5}" type="presOf" srcId="{1DB03BD3-96DC-43D9-AF4B-118372425DF7}" destId="{52E68848-9647-4FD7-B174-197B8D0F0E80}" srcOrd="0" destOrd="8" presId="urn:microsoft.com/office/officeart/2005/8/layout/list1"/>
    <dgm:cxn modelId="{8969F1C7-79F4-41EB-8679-43A8263668C1}" type="presOf" srcId="{64FB8878-C732-4408-B878-7BDC1E88C8A6}" destId="{50635AED-F786-4BF1-A5B9-3AFB365B4000}" srcOrd="0" destOrd="0" presId="urn:microsoft.com/office/officeart/2005/8/layout/list1"/>
    <dgm:cxn modelId="{C7828675-10A2-49EA-A646-B37F57F79CF0}" srcId="{22F3D1E7-1D46-4285-8610-41017D5809BB}" destId="{64FB8878-C732-4408-B878-7BDC1E88C8A6}" srcOrd="0" destOrd="0" parTransId="{3339985F-7569-4301-9C20-B5777CA3DB50}" sibTransId="{F90B92CD-23CC-477B-94D0-8162D366FA38}"/>
    <dgm:cxn modelId="{E7C02DF0-2675-4B4C-8BED-3546AC9D95DD}" type="presOf" srcId="{C6644D5E-5975-4D0A-968A-2D1DA51AD574}" destId="{52E68848-9647-4FD7-B174-197B8D0F0E80}" srcOrd="0" destOrd="3" presId="urn:microsoft.com/office/officeart/2005/8/layout/list1"/>
    <dgm:cxn modelId="{6EA3F7BA-2B1D-44C8-A3A6-98F03F8681D5}" type="presOf" srcId="{FBF81C63-13D8-40E0-A31D-B2B8049616BD}" destId="{52E68848-9647-4FD7-B174-197B8D0F0E80}" srcOrd="0" destOrd="5" presId="urn:microsoft.com/office/officeart/2005/8/layout/list1"/>
    <dgm:cxn modelId="{A6F8AE84-95C0-4F0A-855B-C652602C9C75}" srcId="{CBBD5154-C0BB-404E-BD88-2EE741A9FC83}" destId="{B5028CA4-5539-486E-B3F4-412ACA9A75C9}" srcOrd="2" destOrd="0" parTransId="{84723546-815C-4A79-B256-E0DD64866D45}" sibTransId="{4D52FF00-5BB8-426F-BFD3-50D6A75B1D25}"/>
    <dgm:cxn modelId="{EC020959-9257-489B-875A-26EBDE91370E}" srcId="{B5028CA4-5539-486E-B3F4-412ACA9A75C9}" destId="{1DB03BD3-96DC-43D9-AF4B-118372425DF7}" srcOrd="5" destOrd="0" parTransId="{7092542A-5F4E-404F-BD6E-5445B4C67B30}" sibTransId="{F43AFC05-68A6-4DB6-8B70-75F1745CA83B}"/>
    <dgm:cxn modelId="{DFDB9FB5-49D4-4F5B-8B43-ECFFB2C2B38A}" type="presOf" srcId="{CBBD5154-C0BB-404E-BD88-2EE741A9FC83}" destId="{165D9FA2-C423-43EF-AC62-87A655C76AEF}" srcOrd="0" destOrd="0" presId="urn:microsoft.com/office/officeart/2005/8/layout/list1"/>
    <dgm:cxn modelId="{70970180-A157-4061-9589-57CF08E665DC}" srcId="{A701A7DB-46BB-41C8-921B-8CB9178C10C7}" destId="{22F3D1E7-1D46-4285-8610-41017D5809BB}" srcOrd="0" destOrd="0" parTransId="{95547B7B-AD66-41B7-AED3-DC969FF6A133}" sibTransId="{2C5D6580-0BF0-46A0-8E4E-86CB17D1BFCB}"/>
    <dgm:cxn modelId="{922CA2E6-E526-4921-9E98-BFDAB773A629}" type="presOf" srcId="{1B3AF99A-1D37-449D-AC88-6A225262F37C}" destId="{52E68848-9647-4FD7-B174-197B8D0F0E80}" srcOrd="0" destOrd="6" presId="urn:microsoft.com/office/officeart/2005/8/layout/list1"/>
    <dgm:cxn modelId="{FDC8F1D2-3AAE-4EC2-9D14-92D0836C1051}" type="presOf" srcId="{F6578458-CF17-4A02-AB89-B4D69DBDB6FE}" destId="{52E68848-9647-4FD7-B174-197B8D0F0E80}" srcOrd="0" destOrd="4" presId="urn:microsoft.com/office/officeart/2005/8/layout/list1"/>
    <dgm:cxn modelId="{94AE88AB-E4B7-4658-BA9B-9D79B240165A}" type="presOf" srcId="{DC1E2EE7-B526-458C-8A23-E3484EF08BCA}" destId="{52E68848-9647-4FD7-B174-197B8D0F0E80}" srcOrd="0" destOrd="7" presId="urn:microsoft.com/office/officeart/2005/8/layout/list1"/>
    <dgm:cxn modelId="{57EB3A84-060C-447C-9796-E193D5B4950C}" srcId="{B5028CA4-5539-486E-B3F4-412ACA9A75C9}" destId="{1B3AF99A-1D37-449D-AC88-6A225262F37C}" srcOrd="3" destOrd="0" parTransId="{56086FC5-E3B5-435E-B9CC-D6FDC72C6D7D}" sibTransId="{9EEA3DCE-709B-4CB9-9438-B80AEC45F333}"/>
    <dgm:cxn modelId="{7787BFAE-0ADF-4179-ADC3-38EF8A4D4DFF}" type="presOf" srcId="{22F3D1E7-1D46-4285-8610-41017D5809BB}" destId="{A44121C4-B582-45C0-B413-EBB5C3C49310}" srcOrd="0" destOrd="0" presId="urn:microsoft.com/office/officeart/2005/8/layout/list1"/>
    <dgm:cxn modelId="{41B6EA5D-7663-44AD-AB40-5B0ABE0A0F48}" type="presOf" srcId="{A701A7DB-46BB-41C8-921B-8CB9178C10C7}" destId="{B6C5D060-37C4-438F-B806-98A0D536A35E}" srcOrd="0" destOrd="0" presId="urn:microsoft.com/office/officeart/2005/8/layout/list1"/>
    <dgm:cxn modelId="{3BA6B168-F7D5-4612-A560-32A6ADEAF6A8}" type="presOf" srcId="{22F3D1E7-1D46-4285-8610-41017D5809BB}" destId="{8874CF39-9DA6-4623-A051-4786DA162D7C}" srcOrd="1" destOrd="0" presId="urn:microsoft.com/office/officeart/2005/8/layout/list1"/>
    <dgm:cxn modelId="{FEC6B4EB-0AF7-4FA5-BC41-F9DC8865664A}" type="presOf" srcId="{CBBD5154-C0BB-404E-BD88-2EE741A9FC83}" destId="{35353484-A8BB-43EA-B84A-5F6A8C3B54F1}" srcOrd="1" destOrd="0" presId="urn:microsoft.com/office/officeart/2005/8/layout/list1"/>
    <dgm:cxn modelId="{ED57392E-A85A-4995-A343-ABF7BCBCFBBA}" srcId="{B5028CA4-5539-486E-B3F4-412ACA9A75C9}" destId="{F6578458-CF17-4A02-AB89-B4D69DBDB6FE}" srcOrd="1" destOrd="0" parTransId="{DB4DFDD4-8A26-43D8-93BB-F50743FD44BA}" sibTransId="{1E38A992-3B9C-41CD-8ABB-CAE6A788D2C1}"/>
    <dgm:cxn modelId="{CCEF16C7-963F-49FD-966C-6EC49AFE008C}" srcId="{A701A7DB-46BB-41C8-921B-8CB9178C10C7}" destId="{CBBD5154-C0BB-404E-BD88-2EE741A9FC83}" srcOrd="1" destOrd="0" parTransId="{08374B12-C2A6-4411-AB39-20F4BFCBDB05}" sibTransId="{175563A6-BB74-488B-A8F3-92C60877CE0D}"/>
    <dgm:cxn modelId="{FBDD3CD5-AB38-4842-BE09-418BF996FABB}" type="presOf" srcId="{6371E4FD-3393-45C4-B6BA-DA6DBA64C56A}" destId="{52E68848-9647-4FD7-B174-197B8D0F0E80}" srcOrd="0" destOrd="1" presId="urn:microsoft.com/office/officeart/2005/8/layout/list1"/>
    <dgm:cxn modelId="{78A383B9-AA10-4DD7-81AC-40E27373D36F}" srcId="{B5028CA4-5539-486E-B3F4-412ACA9A75C9}" destId="{FBF81C63-13D8-40E0-A31D-B2B8049616BD}" srcOrd="2" destOrd="0" parTransId="{62BA4CFE-70F2-4F8B-BB5A-85913CD65B94}" sibTransId="{A2B85FA2-1F1C-47D9-A777-2BB8D771DF3A}"/>
    <dgm:cxn modelId="{E22DC246-4BC0-4474-AE6A-3F67180C1C0B}" type="presOf" srcId="{B5028CA4-5539-486E-B3F4-412ACA9A75C9}" destId="{52E68848-9647-4FD7-B174-197B8D0F0E80}" srcOrd="0" destOrd="2" presId="urn:microsoft.com/office/officeart/2005/8/layout/list1"/>
    <dgm:cxn modelId="{567A48D9-6294-46BE-BBB2-0AAB6BFE6BBC}" type="presOf" srcId="{285FE610-3B64-453C-9938-CCF3168F5A99}" destId="{52E68848-9647-4FD7-B174-197B8D0F0E80}" srcOrd="0" destOrd="0" presId="urn:microsoft.com/office/officeart/2005/8/layout/list1"/>
    <dgm:cxn modelId="{3B5586E7-4A51-4943-8287-3A835E1BAFA1}" type="presParOf" srcId="{B6C5D060-37C4-438F-B806-98A0D536A35E}" destId="{5419A73E-85EF-495D-A00B-A312D504D23A}" srcOrd="0" destOrd="0" presId="urn:microsoft.com/office/officeart/2005/8/layout/list1"/>
    <dgm:cxn modelId="{CAD1EA91-44AF-4472-9DE3-2FFE8E4E1EAA}" type="presParOf" srcId="{5419A73E-85EF-495D-A00B-A312D504D23A}" destId="{A44121C4-B582-45C0-B413-EBB5C3C49310}" srcOrd="0" destOrd="0" presId="urn:microsoft.com/office/officeart/2005/8/layout/list1"/>
    <dgm:cxn modelId="{A20B9009-34FB-4423-9724-472F6043F8C1}" type="presParOf" srcId="{5419A73E-85EF-495D-A00B-A312D504D23A}" destId="{8874CF39-9DA6-4623-A051-4786DA162D7C}" srcOrd="1" destOrd="0" presId="urn:microsoft.com/office/officeart/2005/8/layout/list1"/>
    <dgm:cxn modelId="{C77DA9D2-9452-470A-9399-9F2A70ADCEEB}" type="presParOf" srcId="{B6C5D060-37C4-438F-B806-98A0D536A35E}" destId="{31DE84B6-46EE-4D9E-A7DA-F312B7E4BACF}" srcOrd="1" destOrd="0" presId="urn:microsoft.com/office/officeart/2005/8/layout/list1"/>
    <dgm:cxn modelId="{CAC9F5D8-FDCE-49BE-8FAF-CA7FDCB84DF4}" type="presParOf" srcId="{B6C5D060-37C4-438F-B806-98A0D536A35E}" destId="{50635AED-F786-4BF1-A5B9-3AFB365B4000}" srcOrd="2" destOrd="0" presId="urn:microsoft.com/office/officeart/2005/8/layout/list1"/>
    <dgm:cxn modelId="{5F9D780B-424A-4C8A-AED6-6343AD39ECA7}" type="presParOf" srcId="{B6C5D060-37C4-438F-B806-98A0D536A35E}" destId="{08091952-F721-40F9-861E-161C47E43779}" srcOrd="3" destOrd="0" presId="urn:microsoft.com/office/officeart/2005/8/layout/list1"/>
    <dgm:cxn modelId="{3D2FD834-A257-4195-ACBA-FE56A645D602}" type="presParOf" srcId="{B6C5D060-37C4-438F-B806-98A0D536A35E}" destId="{2D4C4350-BD4A-4A8A-AAFC-5DBD3D0009C9}" srcOrd="4" destOrd="0" presId="urn:microsoft.com/office/officeart/2005/8/layout/list1"/>
    <dgm:cxn modelId="{7E37819A-3642-4FB8-9E30-C39991A834BA}" type="presParOf" srcId="{2D4C4350-BD4A-4A8A-AAFC-5DBD3D0009C9}" destId="{165D9FA2-C423-43EF-AC62-87A655C76AEF}" srcOrd="0" destOrd="0" presId="urn:microsoft.com/office/officeart/2005/8/layout/list1"/>
    <dgm:cxn modelId="{9DC85DBB-FA7D-4D6E-922B-33CCC786844E}" type="presParOf" srcId="{2D4C4350-BD4A-4A8A-AAFC-5DBD3D0009C9}" destId="{35353484-A8BB-43EA-B84A-5F6A8C3B54F1}" srcOrd="1" destOrd="0" presId="urn:microsoft.com/office/officeart/2005/8/layout/list1"/>
    <dgm:cxn modelId="{196BE0E9-CC85-44E6-B952-A30BEABD7C2E}" type="presParOf" srcId="{B6C5D060-37C4-438F-B806-98A0D536A35E}" destId="{EB1A01C8-CB97-4D7A-A736-53F9C176C9AA}" srcOrd="5" destOrd="0" presId="urn:microsoft.com/office/officeart/2005/8/layout/list1"/>
    <dgm:cxn modelId="{14FADC50-F8CB-4482-AD04-D9C5A5751546}" type="presParOf" srcId="{B6C5D060-37C4-438F-B806-98A0D536A35E}" destId="{52E68848-9647-4FD7-B174-197B8D0F0E80}" srcOrd="6" destOrd="0" presId="urn:microsoft.com/office/officeart/2005/8/layout/list1"/>
  </dgm:cxnLst>
  <dgm:bg>
    <a:noFill/>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44C3262-489B-4DEF-B062-1DB82E42AAA2}" type="doc">
      <dgm:prSet loTypeId="urn:microsoft.com/office/officeart/2005/8/layout/list1" loCatId="list" qsTypeId="urn:microsoft.com/office/officeart/2005/8/quickstyle/simple5" qsCatId="simple" csTypeId="urn:microsoft.com/office/officeart/2005/8/colors/colorful4" csCatId="colorful" phldr="1"/>
      <dgm:spPr/>
      <dgm:t>
        <a:bodyPr/>
        <a:lstStyle/>
        <a:p>
          <a:endParaRPr lang="en-US"/>
        </a:p>
      </dgm:t>
    </dgm:pt>
    <dgm:pt modelId="{006BBCBE-5BEC-4C3D-A7E2-679F3569F6F7}">
      <dgm:prSet phldrT="[Text]"/>
      <dgm:spPr/>
      <dgm:t>
        <a:bodyPr/>
        <a:lstStyle/>
        <a:p>
          <a:r>
            <a:rPr lang="en-US" b="1" dirty="0" smtClean="0"/>
            <a:t>Contract and Regulation Acceptance Testing</a:t>
          </a:r>
          <a:endParaRPr lang="en-US" b="1" dirty="0"/>
        </a:p>
      </dgm:t>
    </dgm:pt>
    <dgm:pt modelId="{BB6B914D-A9EF-4EF6-A15D-6F989BC28DAC}" type="parTrans" cxnId="{C66FC886-24CE-47D6-810F-29FA8D079605}">
      <dgm:prSet/>
      <dgm:spPr/>
      <dgm:t>
        <a:bodyPr/>
        <a:lstStyle/>
        <a:p>
          <a:endParaRPr lang="en-US"/>
        </a:p>
      </dgm:t>
    </dgm:pt>
    <dgm:pt modelId="{A9D43A99-1FA9-4602-9E3B-5FAA5D2CFED6}" type="sibTrans" cxnId="{C66FC886-24CE-47D6-810F-29FA8D079605}">
      <dgm:prSet/>
      <dgm:spPr/>
      <dgm:t>
        <a:bodyPr/>
        <a:lstStyle/>
        <a:p>
          <a:endParaRPr lang="en-US"/>
        </a:p>
      </dgm:t>
    </dgm:pt>
    <dgm:pt modelId="{5B6F6E71-063C-4F2B-A966-2A4CAD758907}">
      <dgm:prSet phldrT="[Text]"/>
      <dgm:spPr/>
      <dgm:t>
        <a:bodyPr/>
        <a:lstStyle/>
        <a:p>
          <a:r>
            <a:rPr lang="en-US" b="1" dirty="0" smtClean="0"/>
            <a:t>Alpha Testing</a:t>
          </a:r>
          <a:endParaRPr lang="en-US" b="1" dirty="0"/>
        </a:p>
      </dgm:t>
    </dgm:pt>
    <dgm:pt modelId="{DB0E4D8B-E605-4040-A81D-732F230C054D}" type="parTrans" cxnId="{477381B1-B3F6-411F-9CC3-DB360919A57F}">
      <dgm:prSet/>
      <dgm:spPr/>
      <dgm:t>
        <a:bodyPr/>
        <a:lstStyle/>
        <a:p>
          <a:endParaRPr lang="en-US"/>
        </a:p>
      </dgm:t>
    </dgm:pt>
    <dgm:pt modelId="{2B6F18EE-1E30-4C28-8AAE-BA5AD3D9C9BC}" type="sibTrans" cxnId="{477381B1-B3F6-411F-9CC3-DB360919A57F}">
      <dgm:prSet/>
      <dgm:spPr/>
      <dgm:t>
        <a:bodyPr/>
        <a:lstStyle/>
        <a:p>
          <a:endParaRPr lang="en-US"/>
        </a:p>
      </dgm:t>
    </dgm:pt>
    <dgm:pt modelId="{BD19CF82-5BC2-489B-8441-D85781642848}">
      <dgm:prSet phldrT="[Text]" custT="1"/>
      <dgm:spPr/>
      <dgm:t>
        <a:bodyPr/>
        <a:lstStyle/>
        <a:p>
          <a:r>
            <a:rPr lang="en-US" sz="1800" dirty="0" smtClean="0"/>
            <a:t>Contract Acceptance Testing is performed against a contract’s acceptance criteria for producing custom-developed software. Acceptance criteria should be defined when the parties agrees to the contract.</a:t>
          </a:r>
          <a:endParaRPr lang="en-US" sz="1800" dirty="0"/>
        </a:p>
      </dgm:t>
    </dgm:pt>
    <dgm:pt modelId="{CEBEA624-5727-42D2-A486-ACA5192A0AC0}" type="parTrans" cxnId="{0A382C01-885D-4979-897E-30A387768200}">
      <dgm:prSet/>
      <dgm:spPr/>
      <dgm:t>
        <a:bodyPr/>
        <a:lstStyle/>
        <a:p>
          <a:endParaRPr lang="en-US"/>
        </a:p>
      </dgm:t>
    </dgm:pt>
    <dgm:pt modelId="{61515394-0A38-4B21-A99C-3E6C39475225}" type="sibTrans" cxnId="{0A382C01-885D-4979-897E-30A387768200}">
      <dgm:prSet/>
      <dgm:spPr/>
      <dgm:t>
        <a:bodyPr/>
        <a:lstStyle/>
        <a:p>
          <a:endParaRPr lang="en-US"/>
        </a:p>
      </dgm:t>
    </dgm:pt>
    <dgm:pt modelId="{EF1A9029-C492-4670-9709-BE8241EFECE9}">
      <dgm:prSet custT="1"/>
      <dgm:spPr/>
      <dgm:t>
        <a:bodyPr/>
        <a:lstStyle/>
        <a:p>
          <a:r>
            <a:rPr lang="en-US" sz="1800" dirty="0" smtClean="0"/>
            <a:t>Regulation Acceptance Testing is performed against any regulations that must be adhered to, such as government, legal or safety regulations.</a:t>
          </a:r>
          <a:endParaRPr lang="en-US" sz="1800" dirty="0"/>
        </a:p>
      </dgm:t>
    </dgm:pt>
    <dgm:pt modelId="{CFA4030E-8127-48FE-A6E7-D49164C51681}" type="parTrans" cxnId="{1579BAC2-0A52-49C4-9971-44AC4773A74B}">
      <dgm:prSet/>
      <dgm:spPr/>
      <dgm:t>
        <a:bodyPr/>
        <a:lstStyle/>
        <a:p>
          <a:endParaRPr lang="en-US"/>
        </a:p>
      </dgm:t>
    </dgm:pt>
    <dgm:pt modelId="{72570CFE-9D5E-41C9-A663-0EBE7B73724D}" type="sibTrans" cxnId="{1579BAC2-0A52-49C4-9971-44AC4773A74B}">
      <dgm:prSet/>
      <dgm:spPr/>
      <dgm:t>
        <a:bodyPr/>
        <a:lstStyle/>
        <a:p>
          <a:endParaRPr lang="en-US"/>
        </a:p>
      </dgm:t>
    </dgm:pt>
    <dgm:pt modelId="{4D647806-AD11-42BD-9A25-6F9DF9B5AB96}">
      <dgm:prSet phldrT="[Text]" custT="1"/>
      <dgm:spPr/>
      <dgm:t>
        <a:bodyPr/>
        <a:lstStyle/>
        <a:p>
          <a:r>
            <a:rPr lang="en-US" sz="1800" dirty="0" smtClean="0"/>
            <a:t>Simulated or actual operational testing by potential users/customers or an independent test team at the developers’ site, but outside the development organization.</a:t>
          </a:r>
          <a:endParaRPr lang="en-US" sz="1800" dirty="0"/>
        </a:p>
      </dgm:t>
    </dgm:pt>
    <dgm:pt modelId="{AC658773-293A-4054-8BA5-AE910C3732AA}" type="sibTrans" cxnId="{B2FA6A3C-D1F6-4932-A1C5-7497E4FA13D1}">
      <dgm:prSet/>
      <dgm:spPr/>
      <dgm:t>
        <a:bodyPr/>
        <a:lstStyle/>
        <a:p>
          <a:endParaRPr lang="en-US"/>
        </a:p>
      </dgm:t>
    </dgm:pt>
    <dgm:pt modelId="{CA93CDEF-F1F1-41A7-B9A8-099112D7B5B2}" type="parTrans" cxnId="{B2FA6A3C-D1F6-4932-A1C5-7497E4FA13D1}">
      <dgm:prSet/>
      <dgm:spPr/>
      <dgm:t>
        <a:bodyPr/>
        <a:lstStyle/>
        <a:p>
          <a:endParaRPr lang="en-US"/>
        </a:p>
      </dgm:t>
    </dgm:pt>
    <dgm:pt modelId="{B079CBE2-61BE-4ADE-B319-5A05D8DDCDED}">
      <dgm:prSet phldrT="[Text]" custT="1"/>
      <dgm:spPr/>
      <dgm:t>
        <a:bodyPr/>
        <a:lstStyle/>
        <a:p>
          <a:r>
            <a:rPr lang="en-US" sz="1800" dirty="0" smtClean="0"/>
            <a:t>Alpha testing is often employed for off-the-shelf software as a form of internal acceptance testing.</a:t>
          </a:r>
          <a:endParaRPr lang="en-US" sz="1800" dirty="0"/>
        </a:p>
      </dgm:t>
    </dgm:pt>
    <dgm:pt modelId="{0CBC87E2-2B0C-4866-B839-5AD806CEFC38}" type="parTrans" cxnId="{C6BBD290-CF78-4CD3-8F9D-2B6FBFBD1F12}">
      <dgm:prSet/>
      <dgm:spPr/>
      <dgm:t>
        <a:bodyPr/>
        <a:lstStyle/>
        <a:p>
          <a:endParaRPr lang="en-US"/>
        </a:p>
      </dgm:t>
    </dgm:pt>
    <dgm:pt modelId="{D65E07BB-D4A5-4E86-902A-1425A0A6F6FC}" type="sibTrans" cxnId="{C6BBD290-CF78-4CD3-8F9D-2B6FBFBD1F12}">
      <dgm:prSet/>
      <dgm:spPr/>
      <dgm:t>
        <a:bodyPr/>
        <a:lstStyle/>
        <a:p>
          <a:endParaRPr lang="en-US"/>
        </a:p>
      </dgm:t>
    </dgm:pt>
    <dgm:pt modelId="{9D16D972-0588-4042-90AF-098060D3C2E9}" type="pres">
      <dgm:prSet presAssocID="{244C3262-489B-4DEF-B062-1DB82E42AAA2}" presName="linear" presStyleCnt="0">
        <dgm:presLayoutVars>
          <dgm:dir/>
          <dgm:animLvl val="lvl"/>
          <dgm:resizeHandles val="exact"/>
        </dgm:presLayoutVars>
      </dgm:prSet>
      <dgm:spPr/>
      <dgm:t>
        <a:bodyPr/>
        <a:lstStyle/>
        <a:p>
          <a:endParaRPr lang="en-US"/>
        </a:p>
      </dgm:t>
    </dgm:pt>
    <dgm:pt modelId="{3CB76407-8D89-4130-A03B-8379BCF18B7C}" type="pres">
      <dgm:prSet presAssocID="{006BBCBE-5BEC-4C3D-A7E2-679F3569F6F7}" presName="parentLin" presStyleCnt="0"/>
      <dgm:spPr/>
      <dgm:t>
        <a:bodyPr/>
        <a:lstStyle/>
        <a:p>
          <a:endParaRPr lang="en-US"/>
        </a:p>
      </dgm:t>
    </dgm:pt>
    <dgm:pt modelId="{A2D52EF5-ADFD-4D11-9D4E-6D1F5ACE4684}" type="pres">
      <dgm:prSet presAssocID="{006BBCBE-5BEC-4C3D-A7E2-679F3569F6F7}" presName="parentLeftMargin" presStyleLbl="node1" presStyleIdx="0" presStyleCnt="2"/>
      <dgm:spPr/>
      <dgm:t>
        <a:bodyPr/>
        <a:lstStyle/>
        <a:p>
          <a:endParaRPr lang="en-US"/>
        </a:p>
      </dgm:t>
    </dgm:pt>
    <dgm:pt modelId="{D25ABF1A-39C9-4327-AA9B-820234D02668}" type="pres">
      <dgm:prSet presAssocID="{006BBCBE-5BEC-4C3D-A7E2-679F3569F6F7}" presName="parentText" presStyleLbl="node1" presStyleIdx="0" presStyleCnt="2">
        <dgm:presLayoutVars>
          <dgm:chMax val="0"/>
          <dgm:bulletEnabled val="1"/>
        </dgm:presLayoutVars>
      </dgm:prSet>
      <dgm:spPr/>
      <dgm:t>
        <a:bodyPr/>
        <a:lstStyle/>
        <a:p>
          <a:endParaRPr lang="en-US"/>
        </a:p>
      </dgm:t>
    </dgm:pt>
    <dgm:pt modelId="{58C6E5DC-FCC3-4DC6-9CF8-D3B05E4FD30B}" type="pres">
      <dgm:prSet presAssocID="{006BBCBE-5BEC-4C3D-A7E2-679F3569F6F7}" presName="negativeSpace" presStyleCnt="0"/>
      <dgm:spPr/>
      <dgm:t>
        <a:bodyPr/>
        <a:lstStyle/>
        <a:p>
          <a:endParaRPr lang="en-US"/>
        </a:p>
      </dgm:t>
    </dgm:pt>
    <dgm:pt modelId="{5A499780-2272-46E2-BA30-80D31E5DBCF2}" type="pres">
      <dgm:prSet presAssocID="{006BBCBE-5BEC-4C3D-A7E2-679F3569F6F7}" presName="childText" presStyleLbl="conFgAcc1" presStyleIdx="0" presStyleCnt="2">
        <dgm:presLayoutVars>
          <dgm:bulletEnabled val="1"/>
        </dgm:presLayoutVars>
      </dgm:prSet>
      <dgm:spPr/>
      <dgm:t>
        <a:bodyPr/>
        <a:lstStyle/>
        <a:p>
          <a:endParaRPr lang="en-US"/>
        </a:p>
      </dgm:t>
    </dgm:pt>
    <dgm:pt modelId="{0DAF923A-5711-49FE-ADD6-2129ECD76EA6}" type="pres">
      <dgm:prSet presAssocID="{A9D43A99-1FA9-4602-9E3B-5FAA5D2CFED6}" presName="spaceBetweenRectangles" presStyleCnt="0"/>
      <dgm:spPr/>
      <dgm:t>
        <a:bodyPr/>
        <a:lstStyle/>
        <a:p>
          <a:endParaRPr lang="en-US"/>
        </a:p>
      </dgm:t>
    </dgm:pt>
    <dgm:pt modelId="{20C7A8AC-227E-4343-BC17-23190B2FA985}" type="pres">
      <dgm:prSet presAssocID="{5B6F6E71-063C-4F2B-A966-2A4CAD758907}" presName="parentLin" presStyleCnt="0"/>
      <dgm:spPr/>
      <dgm:t>
        <a:bodyPr/>
        <a:lstStyle/>
        <a:p>
          <a:endParaRPr lang="en-US"/>
        </a:p>
      </dgm:t>
    </dgm:pt>
    <dgm:pt modelId="{E5B28E45-DF53-4A8A-9489-5B68F8096F67}" type="pres">
      <dgm:prSet presAssocID="{5B6F6E71-063C-4F2B-A966-2A4CAD758907}" presName="parentLeftMargin" presStyleLbl="node1" presStyleIdx="0" presStyleCnt="2"/>
      <dgm:spPr/>
      <dgm:t>
        <a:bodyPr/>
        <a:lstStyle/>
        <a:p>
          <a:endParaRPr lang="en-US"/>
        </a:p>
      </dgm:t>
    </dgm:pt>
    <dgm:pt modelId="{1421A089-4E0F-49B4-97D8-0F33EEB42876}" type="pres">
      <dgm:prSet presAssocID="{5B6F6E71-063C-4F2B-A966-2A4CAD758907}" presName="parentText" presStyleLbl="node1" presStyleIdx="1" presStyleCnt="2">
        <dgm:presLayoutVars>
          <dgm:chMax val="0"/>
          <dgm:bulletEnabled val="1"/>
        </dgm:presLayoutVars>
      </dgm:prSet>
      <dgm:spPr/>
      <dgm:t>
        <a:bodyPr/>
        <a:lstStyle/>
        <a:p>
          <a:endParaRPr lang="en-US"/>
        </a:p>
      </dgm:t>
    </dgm:pt>
    <dgm:pt modelId="{8E589E77-5019-4D6A-B321-09501D77E68D}" type="pres">
      <dgm:prSet presAssocID="{5B6F6E71-063C-4F2B-A966-2A4CAD758907}" presName="negativeSpace" presStyleCnt="0"/>
      <dgm:spPr/>
      <dgm:t>
        <a:bodyPr/>
        <a:lstStyle/>
        <a:p>
          <a:endParaRPr lang="en-US"/>
        </a:p>
      </dgm:t>
    </dgm:pt>
    <dgm:pt modelId="{DD2065CF-F9A7-4626-A4D9-EE907060FB0E}" type="pres">
      <dgm:prSet presAssocID="{5B6F6E71-063C-4F2B-A966-2A4CAD758907}" presName="childText" presStyleLbl="conFgAcc1" presStyleIdx="1" presStyleCnt="2">
        <dgm:presLayoutVars>
          <dgm:bulletEnabled val="1"/>
        </dgm:presLayoutVars>
      </dgm:prSet>
      <dgm:spPr/>
      <dgm:t>
        <a:bodyPr/>
        <a:lstStyle/>
        <a:p>
          <a:endParaRPr lang="en-US"/>
        </a:p>
      </dgm:t>
    </dgm:pt>
  </dgm:ptLst>
  <dgm:cxnLst>
    <dgm:cxn modelId="{D90BB1A2-3F20-45CC-917A-9405DFB0CD19}" type="presOf" srcId="{5B6F6E71-063C-4F2B-A966-2A4CAD758907}" destId="{1421A089-4E0F-49B4-97D8-0F33EEB42876}" srcOrd="1" destOrd="0" presId="urn:microsoft.com/office/officeart/2005/8/layout/list1"/>
    <dgm:cxn modelId="{B2FA6A3C-D1F6-4932-A1C5-7497E4FA13D1}" srcId="{5B6F6E71-063C-4F2B-A966-2A4CAD758907}" destId="{4D647806-AD11-42BD-9A25-6F9DF9B5AB96}" srcOrd="0" destOrd="0" parTransId="{CA93CDEF-F1F1-41A7-B9A8-099112D7B5B2}" sibTransId="{AC658773-293A-4054-8BA5-AE910C3732AA}"/>
    <dgm:cxn modelId="{C6BBD290-CF78-4CD3-8F9D-2B6FBFBD1F12}" srcId="{5B6F6E71-063C-4F2B-A966-2A4CAD758907}" destId="{B079CBE2-61BE-4ADE-B319-5A05D8DDCDED}" srcOrd="1" destOrd="0" parTransId="{0CBC87E2-2B0C-4866-B839-5AD806CEFC38}" sibTransId="{D65E07BB-D4A5-4E86-902A-1425A0A6F6FC}"/>
    <dgm:cxn modelId="{2C4D3BE2-8DE1-43E0-935D-33CB5F750202}" type="presOf" srcId="{BD19CF82-5BC2-489B-8441-D85781642848}" destId="{5A499780-2272-46E2-BA30-80D31E5DBCF2}" srcOrd="0" destOrd="0" presId="urn:microsoft.com/office/officeart/2005/8/layout/list1"/>
    <dgm:cxn modelId="{E6664F02-C737-4DEF-B0B4-6BAC48D22740}" type="presOf" srcId="{B079CBE2-61BE-4ADE-B319-5A05D8DDCDED}" destId="{DD2065CF-F9A7-4626-A4D9-EE907060FB0E}" srcOrd="0" destOrd="1" presId="urn:microsoft.com/office/officeart/2005/8/layout/list1"/>
    <dgm:cxn modelId="{0A382C01-885D-4979-897E-30A387768200}" srcId="{006BBCBE-5BEC-4C3D-A7E2-679F3569F6F7}" destId="{BD19CF82-5BC2-489B-8441-D85781642848}" srcOrd="0" destOrd="0" parTransId="{CEBEA624-5727-42D2-A486-ACA5192A0AC0}" sibTransId="{61515394-0A38-4B21-A99C-3E6C39475225}"/>
    <dgm:cxn modelId="{0FA508D6-A7EF-4B4B-B4CB-22B2064D1578}" type="presOf" srcId="{006BBCBE-5BEC-4C3D-A7E2-679F3569F6F7}" destId="{A2D52EF5-ADFD-4D11-9D4E-6D1F5ACE4684}" srcOrd="0" destOrd="0" presId="urn:microsoft.com/office/officeart/2005/8/layout/list1"/>
    <dgm:cxn modelId="{A423F64A-53FD-4968-BE77-2AF8E8DB9FCD}" type="presOf" srcId="{EF1A9029-C492-4670-9709-BE8241EFECE9}" destId="{5A499780-2272-46E2-BA30-80D31E5DBCF2}" srcOrd="0" destOrd="1" presId="urn:microsoft.com/office/officeart/2005/8/layout/list1"/>
    <dgm:cxn modelId="{71267C9E-3832-4B9D-AEFE-A0B1CAB6F096}" type="presOf" srcId="{006BBCBE-5BEC-4C3D-A7E2-679F3569F6F7}" destId="{D25ABF1A-39C9-4327-AA9B-820234D02668}" srcOrd="1" destOrd="0" presId="urn:microsoft.com/office/officeart/2005/8/layout/list1"/>
    <dgm:cxn modelId="{10486779-E470-41DA-A035-1A2A1EA370FB}" type="presOf" srcId="{244C3262-489B-4DEF-B062-1DB82E42AAA2}" destId="{9D16D972-0588-4042-90AF-098060D3C2E9}" srcOrd="0" destOrd="0" presId="urn:microsoft.com/office/officeart/2005/8/layout/list1"/>
    <dgm:cxn modelId="{1579BAC2-0A52-49C4-9971-44AC4773A74B}" srcId="{006BBCBE-5BEC-4C3D-A7E2-679F3569F6F7}" destId="{EF1A9029-C492-4670-9709-BE8241EFECE9}" srcOrd="1" destOrd="0" parTransId="{CFA4030E-8127-48FE-A6E7-D49164C51681}" sibTransId="{72570CFE-9D5E-41C9-A663-0EBE7B73724D}"/>
    <dgm:cxn modelId="{71B4142E-17F6-4EE8-8935-8789E06E5BEC}" type="presOf" srcId="{5B6F6E71-063C-4F2B-A966-2A4CAD758907}" destId="{E5B28E45-DF53-4A8A-9489-5B68F8096F67}" srcOrd="0" destOrd="0" presId="urn:microsoft.com/office/officeart/2005/8/layout/list1"/>
    <dgm:cxn modelId="{77F405B6-FB1F-4F88-9A21-8ECB795EC004}" type="presOf" srcId="{4D647806-AD11-42BD-9A25-6F9DF9B5AB96}" destId="{DD2065CF-F9A7-4626-A4D9-EE907060FB0E}" srcOrd="0" destOrd="0" presId="urn:microsoft.com/office/officeart/2005/8/layout/list1"/>
    <dgm:cxn modelId="{C66FC886-24CE-47D6-810F-29FA8D079605}" srcId="{244C3262-489B-4DEF-B062-1DB82E42AAA2}" destId="{006BBCBE-5BEC-4C3D-A7E2-679F3569F6F7}" srcOrd="0" destOrd="0" parTransId="{BB6B914D-A9EF-4EF6-A15D-6F989BC28DAC}" sibTransId="{A9D43A99-1FA9-4602-9E3B-5FAA5D2CFED6}"/>
    <dgm:cxn modelId="{477381B1-B3F6-411F-9CC3-DB360919A57F}" srcId="{244C3262-489B-4DEF-B062-1DB82E42AAA2}" destId="{5B6F6E71-063C-4F2B-A966-2A4CAD758907}" srcOrd="1" destOrd="0" parTransId="{DB0E4D8B-E605-4040-A81D-732F230C054D}" sibTransId="{2B6F18EE-1E30-4C28-8AAE-BA5AD3D9C9BC}"/>
    <dgm:cxn modelId="{B78D2207-76DA-4B03-B7B4-D7ACA02945C2}" type="presParOf" srcId="{9D16D972-0588-4042-90AF-098060D3C2E9}" destId="{3CB76407-8D89-4130-A03B-8379BCF18B7C}" srcOrd="0" destOrd="0" presId="urn:microsoft.com/office/officeart/2005/8/layout/list1"/>
    <dgm:cxn modelId="{5983C73C-00EC-4923-AE73-76B1F04F951C}" type="presParOf" srcId="{3CB76407-8D89-4130-A03B-8379BCF18B7C}" destId="{A2D52EF5-ADFD-4D11-9D4E-6D1F5ACE4684}" srcOrd="0" destOrd="0" presId="urn:microsoft.com/office/officeart/2005/8/layout/list1"/>
    <dgm:cxn modelId="{6ADD6B34-E7BE-400D-B0D6-35A176BA5EEE}" type="presParOf" srcId="{3CB76407-8D89-4130-A03B-8379BCF18B7C}" destId="{D25ABF1A-39C9-4327-AA9B-820234D02668}" srcOrd="1" destOrd="0" presId="urn:microsoft.com/office/officeart/2005/8/layout/list1"/>
    <dgm:cxn modelId="{866AB082-A210-4FA4-824D-AD86647A3B02}" type="presParOf" srcId="{9D16D972-0588-4042-90AF-098060D3C2E9}" destId="{58C6E5DC-FCC3-4DC6-9CF8-D3B05E4FD30B}" srcOrd="1" destOrd="0" presId="urn:microsoft.com/office/officeart/2005/8/layout/list1"/>
    <dgm:cxn modelId="{3A3D15D6-67BD-4F7D-B52B-4A75B0E15E85}" type="presParOf" srcId="{9D16D972-0588-4042-90AF-098060D3C2E9}" destId="{5A499780-2272-46E2-BA30-80D31E5DBCF2}" srcOrd="2" destOrd="0" presId="urn:microsoft.com/office/officeart/2005/8/layout/list1"/>
    <dgm:cxn modelId="{7A9BA4CC-F1E4-4AEA-98D8-92A6DC8CD4B6}" type="presParOf" srcId="{9D16D972-0588-4042-90AF-098060D3C2E9}" destId="{0DAF923A-5711-49FE-ADD6-2129ECD76EA6}" srcOrd="3" destOrd="0" presId="urn:microsoft.com/office/officeart/2005/8/layout/list1"/>
    <dgm:cxn modelId="{2E9ED3F1-F0A3-49F4-B8BE-F4C0C9F1B5AD}" type="presParOf" srcId="{9D16D972-0588-4042-90AF-098060D3C2E9}" destId="{20C7A8AC-227E-4343-BC17-23190B2FA985}" srcOrd="4" destOrd="0" presId="urn:microsoft.com/office/officeart/2005/8/layout/list1"/>
    <dgm:cxn modelId="{90FBBA4B-AF2C-4B65-897C-DCDA5E02F35C}" type="presParOf" srcId="{20C7A8AC-227E-4343-BC17-23190B2FA985}" destId="{E5B28E45-DF53-4A8A-9489-5B68F8096F67}" srcOrd="0" destOrd="0" presId="urn:microsoft.com/office/officeart/2005/8/layout/list1"/>
    <dgm:cxn modelId="{E04BCAAA-2430-45EE-BF71-72BC2E7D991C}" type="presParOf" srcId="{20C7A8AC-227E-4343-BC17-23190B2FA985}" destId="{1421A089-4E0F-49B4-97D8-0F33EEB42876}" srcOrd="1" destOrd="0" presId="urn:microsoft.com/office/officeart/2005/8/layout/list1"/>
    <dgm:cxn modelId="{EB1D3D2E-A27F-4196-B164-22AF771C25BD}" type="presParOf" srcId="{9D16D972-0588-4042-90AF-098060D3C2E9}" destId="{8E589E77-5019-4D6A-B321-09501D77E68D}" srcOrd="5" destOrd="0" presId="urn:microsoft.com/office/officeart/2005/8/layout/list1"/>
    <dgm:cxn modelId="{73D90E2E-8B72-4AF6-B9BD-B5116E9CD162}" type="presParOf" srcId="{9D16D972-0588-4042-90AF-098060D3C2E9}" destId="{DD2065CF-F9A7-4626-A4D9-EE907060FB0E}" srcOrd="6" destOrd="0" presId="urn:microsoft.com/office/officeart/2005/8/layout/list1"/>
  </dgm:cxnLst>
  <dgm:bg>
    <a:noFill/>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7F51601-888C-47A2-98CE-ECD8D93E2234}" type="doc">
      <dgm:prSet loTypeId="urn:microsoft.com/office/officeart/2005/8/layout/list1" loCatId="list" qsTypeId="urn:microsoft.com/office/officeart/2005/8/quickstyle/simple5" qsCatId="simple" csTypeId="urn:microsoft.com/office/officeart/2005/8/colors/colorful4" csCatId="colorful" phldr="1"/>
      <dgm:spPr/>
      <dgm:t>
        <a:bodyPr/>
        <a:lstStyle/>
        <a:p>
          <a:endParaRPr lang="en-US"/>
        </a:p>
      </dgm:t>
    </dgm:pt>
    <dgm:pt modelId="{1DC0B25D-C5EF-4F78-8E2C-91386621A1E8}">
      <dgm:prSet phldrT="[Text]"/>
      <dgm:spPr/>
      <dgm:t>
        <a:bodyPr/>
        <a:lstStyle/>
        <a:p>
          <a:r>
            <a:rPr lang="en-US" b="1" dirty="0" smtClean="0"/>
            <a:t>Beta/ Field Testing</a:t>
          </a:r>
          <a:endParaRPr lang="en-US" dirty="0"/>
        </a:p>
      </dgm:t>
    </dgm:pt>
    <dgm:pt modelId="{D8656B96-F175-491A-A8FE-39A71FF0BA28}" type="parTrans" cxnId="{53D9A1AF-2F75-414F-8DEE-96111012E9CD}">
      <dgm:prSet/>
      <dgm:spPr/>
      <dgm:t>
        <a:bodyPr/>
        <a:lstStyle/>
        <a:p>
          <a:endParaRPr lang="en-US"/>
        </a:p>
      </dgm:t>
    </dgm:pt>
    <dgm:pt modelId="{B88E43EA-0FAD-4DDC-9EB7-1DAA8D26E1EC}" type="sibTrans" cxnId="{53D9A1AF-2F75-414F-8DEE-96111012E9CD}">
      <dgm:prSet/>
      <dgm:spPr/>
      <dgm:t>
        <a:bodyPr/>
        <a:lstStyle/>
        <a:p>
          <a:endParaRPr lang="en-US"/>
        </a:p>
      </dgm:t>
    </dgm:pt>
    <dgm:pt modelId="{DEECCAB1-EC65-4E48-B07B-74040060BDE8}">
      <dgm:prSet phldrT="[Text]"/>
      <dgm:spPr/>
      <dgm:t>
        <a:bodyPr/>
        <a:lstStyle/>
        <a:p>
          <a:r>
            <a:rPr lang="en-US" dirty="0" smtClean="0"/>
            <a:t>Operational testing by potential and/or existing users/customers at an external site not otherwise involved with the developers, to determine whether or not a component or system satisfies the user/customer needs and fits within the business processes. </a:t>
          </a:r>
          <a:endParaRPr lang="en-US" dirty="0"/>
        </a:p>
      </dgm:t>
    </dgm:pt>
    <dgm:pt modelId="{405872A5-1245-4DDF-AE53-4D3075841659}" type="parTrans" cxnId="{30E180D6-73C4-47AC-828F-EAC2551522EC}">
      <dgm:prSet/>
      <dgm:spPr/>
      <dgm:t>
        <a:bodyPr/>
        <a:lstStyle/>
        <a:p>
          <a:endParaRPr lang="en-US"/>
        </a:p>
      </dgm:t>
    </dgm:pt>
    <dgm:pt modelId="{4EE3DAF9-FA17-48B2-823B-1F66434A1B04}" type="sibTrans" cxnId="{30E180D6-73C4-47AC-828F-EAC2551522EC}">
      <dgm:prSet/>
      <dgm:spPr/>
      <dgm:t>
        <a:bodyPr/>
        <a:lstStyle/>
        <a:p>
          <a:endParaRPr lang="en-US"/>
        </a:p>
      </dgm:t>
    </dgm:pt>
    <dgm:pt modelId="{6FF63064-5A20-4663-A82F-BD9B97886B74}">
      <dgm:prSet phldrT="[Text]"/>
      <dgm:spPr/>
      <dgm:t>
        <a:bodyPr/>
        <a:lstStyle/>
        <a:p>
          <a:r>
            <a:rPr lang="en-US" dirty="0" smtClean="0"/>
            <a:t>Beta testing is often employed as a form of external acceptance testing for off-the-shelf software in order to acquire feedback from the market.</a:t>
          </a:r>
          <a:endParaRPr lang="en-US" dirty="0"/>
        </a:p>
      </dgm:t>
    </dgm:pt>
    <dgm:pt modelId="{84992064-857F-4B9C-8641-27AB9E0C1A14}" type="parTrans" cxnId="{333FC018-0132-4DD6-9EF4-61E278554722}">
      <dgm:prSet/>
      <dgm:spPr/>
      <dgm:t>
        <a:bodyPr/>
        <a:lstStyle/>
        <a:p>
          <a:endParaRPr lang="en-US"/>
        </a:p>
      </dgm:t>
    </dgm:pt>
    <dgm:pt modelId="{06714B69-2704-4201-9C6C-D564F2790444}" type="sibTrans" cxnId="{333FC018-0132-4DD6-9EF4-61E278554722}">
      <dgm:prSet/>
      <dgm:spPr/>
      <dgm:t>
        <a:bodyPr/>
        <a:lstStyle/>
        <a:p>
          <a:endParaRPr lang="en-US"/>
        </a:p>
      </dgm:t>
    </dgm:pt>
    <dgm:pt modelId="{5103F351-8E33-4EDF-8078-3B86ACDBFED1}">
      <dgm:prSet phldrT="[Text]"/>
      <dgm:spPr/>
      <dgm:t>
        <a:bodyPr/>
        <a:lstStyle/>
        <a:p>
          <a:r>
            <a:rPr lang="en-US" b="1" smtClean="0"/>
            <a:t>Site Acceptance Testing</a:t>
          </a:r>
          <a:endParaRPr lang="en-US" dirty="0"/>
        </a:p>
      </dgm:t>
    </dgm:pt>
    <dgm:pt modelId="{04E3F8BC-329F-43FD-B600-10F58DC6F893}" type="parTrans" cxnId="{C0F5C363-108C-49E9-BC3B-EBCE4E9CF059}">
      <dgm:prSet/>
      <dgm:spPr/>
      <dgm:t>
        <a:bodyPr/>
        <a:lstStyle/>
        <a:p>
          <a:endParaRPr lang="en-US"/>
        </a:p>
      </dgm:t>
    </dgm:pt>
    <dgm:pt modelId="{225AFF97-75B1-4B92-9D34-5FE34D0716B9}" type="sibTrans" cxnId="{C0F5C363-108C-49E9-BC3B-EBCE4E9CF059}">
      <dgm:prSet/>
      <dgm:spPr/>
      <dgm:t>
        <a:bodyPr/>
        <a:lstStyle/>
        <a:p>
          <a:endParaRPr lang="en-US"/>
        </a:p>
      </dgm:t>
    </dgm:pt>
    <dgm:pt modelId="{C2DC1689-8F07-4399-981C-4C537159860E}">
      <dgm:prSet phldrT="[Text]"/>
      <dgm:spPr/>
      <dgm:t>
        <a:bodyPr/>
        <a:lstStyle/>
        <a:p>
          <a:r>
            <a:rPr lang="en-US" dirty="0" smtClean="0"/>
            <a:t>Acceptance testing by users/customers at their site, to determine whether or not a component or system satisfies the user/customer needs and fits within the business processes, normally including hardware as well as software.</a:t>
          </a:r>
          <a:endParaRPr lang="en-US" dirty="0"/>
        </a:p>
      </dgm:t>
    </dgm:pt>
    <dgm:pt modelId="{8DD4796C-5E1F-48DA-9B98-A1C1E188BA5C}" type="parTrans" cxnId="{ADDE1DA8-530B-44C9-A12F-31C99A3CAD98}">
      <dgm:prSet/>
      <dgm:spPr/>
      <dgm:t>
        <a:bodyPr/>
        <a:lstStyle/>
        <a:p>
          <a:endParaRPr lang="en-US"/>
        </a:p>
      </dgm:t>
    </dgm:pt>
    <dgm:pt modelId="{E6AFFDF0-9654-4C88-94B4-391189922906}" type="sibTrans" cxnId="{ADDE1DA8-530B-44C9-A12F-31C99A3CAD98}">
      <dgm:prSet/>
      <dgm:spPr/>
      <dgm:t>
        <a:bodyPr/>
        <a:lstStyle/>
        <a:p>
          <a:endParaRPr lang="en-US"/>
        </a:p>
      </dgm:t>
    </dgm:pt>
    <dgm:pt modelId="{FC90305B-D062-4918-8772-A2DEA2BA9B78}" type="pres">
      <dgm:prSet presAssocID="{67F51601-888C-47A2-98CE-ECD8D93E2234}" presName="linear" presStyleCnt="0">
        <dgm:presLayoutVars>
          <dgm:dir/>
          <dgm:animLvl val="lvl"/>
          <dgm:resizeHandles val="exact"/>
        </dgm:presLayoutVars>
      </dgm:prSet>
      <dgm:spPr/>
      <dgm:t>
        <a:bodyPr/>
        <a:lstStyle/>
        <a:p>
          <a:endParaRPr lang="en-US"/>
        </a:p>
      </dgm:t>
    </dgm:pt>
    <dgm:pt modelId="{E6CE0A27-1467-4507-A45D-929D8FF1A444}" type="pres">
      <dgm:prSet presAssocID="{1DC0B25D-C5EF-4F78-8E2C-91386621A1E8}" presName="parentLin" presStyleCnt="0"/>
      <dgm:spPr/>
    </dgm:pt>
    <dgm:pt modelId="{FBF01291-2E4E-4385-9AF6-C1C59F7DF5CA}" type="pres">
      <dgm:prSet presAssocID="{1DC0B25D-C5EF-4F78-8E2C-91386621A1E8}" presName="parentLeftMargin" presStyleLbl="node1" presStyleIdx="0" presStyleCnt="2"/>
      <dgm:spPr/>
      <dgm:t>
        <a:bodyPr/>
        <a:lstStyle/>
        <a:p>
          <a:endParaRPr lang="en-US"/>
        </a:p>
      </dgm:t>
    </dgm:pt>
    <dgm:pt modelId="{B484780A-46C7-4CF1-B87A-F1D4028CACE7}" type="pres">
      <dgm:prSet presAssocID="{1DC0B25D-C5EF-4F78-8E2C-91386621A1E8}" presName="parentText" presStyleLbl="node1" presStyleIdx="0" presStyleCnt="2">
        <dgm:presLayoutVars>
          <dgm:chMax val="0"/>
          <dgm:bulletEnabled val="1"/>
        </dgm:presLayoutVars>
      </dgm:prSet>
      <dgm:spPr/>
      <dgm:t>
        <a:bodyPr/>
        <a:lstStyle/>
        <a:p>
          <a:endParaRPr lang="en-US"/>
        </a:p>
      </dgm:t>
    </dgm:pt>
    <dgm:pt modelId="{32C0ABAD-896D-48A9-AF01-B776236F8C5A}" type="pres">
      <dgm:prSet presAssocID="{1DC0B25D-C5EF-4F78-8E2C-91386621A1E8}" presName="negativeSpace" presStyleCnt="0"/>
      <dgm:spPr/>
    </dgm:pt>
    <dgm:pt modelId="{A10667A1-29CC-4833-8BFD-588DEF817280}" type="pres">
      <dgm:prSet presAssocID="{1DC0B25D-C5EF-4F78-8E2C-91386621A1E8}" presName="childText" presStyleLbl="conFgAcc1" presStyleIdx="0" presStyleCnt="2">
        <dgm:presLayoutVars>
          <dgm:bulletEnabled val="1"/>
        </dgm:presLayoutVars>
      </dgm:prSet>
      <dgm:spPr/>
      <dgm:t>
        <a:bodyPr/>
        <a:lstStyle/>
        <a:p>
          <a:endParaRPr lang="en-US"/>
        </a:p>
      </dgm:t>
    </dgm:pt>
    <dgm:pt modelId="{0A8D2447-F304-4031-BF9D-A9D27C7899CB}" type="pres">
      <dgm:prSet presAssocID="{B88E43EA-0FAD-4DDC-9EB7-1DAA8D26E1EC}" presName="spaceBetweenRectangles" presStyleCnt="0"/>
      <dgm:spPr/>
    </dgm:pt>
    <dgm:pt modelId="{D4C8FADD-CF32-4DE9-A653-40CE0EBB2A40}" type="pres">
      <dgm:prSet presAssocID="{5103F351-8E33-4EDF-8078-3B86ACDBFED1}" presName="parentLin" presStyleCnt="0"/>
      <dgm:spPr/>
    </dgm:pt>
    <dgm:pt modelId="{C82454A2-119B-4AD3-9986-66465FBDB4E7}" type="pres">
      <dgm:prSet presAssocID="{5103F351-8E33-4EDF-8078-3B86ACDBFED1}" presName="parentLeftMargin" presStyleLbl="node1" presStyleIdx="0" presStyleCnt="2"/>
      <dgm:spPr/>
      <dgm:t>
        <a:bodyPr/>
        <a:lstStyle/>
        <a:p>
          <a:endParaRPr lang="en-US"/>
        </a:p>
      </dgm:t>
    </dgm:pt>
    <dgm:pt modelId="{0AB84A09-1DE9-4F80-B34B-740B77BA3950}" type="pres">
      <dgm:prSet presAssocID="{5103F351-8E33-4EDF-8078-3B86ACDBFED1}" presName="parentText" presStyleLbl="node1" presStyleIdx="1" presStyleCnt="2">
        <dgm:presLayoutVars>
          <dgm:chMax val="0"/>
          <dgm:bulletEnabled val="1"/>
        </dgm:presLayoutVars>
      </dgm:prSet>
      <dgm:spPr/>
      <dgm:t>
        <a:bodyPr/>
        <a:lstStyle/>
        <a:p>
          <a:endParaRPr lang="en-US"/>
        </a:p>
      </dgm:t>
    </dgm:pt>
    <dgm:pt modelId="{92F7BFE9-6DE2-4C04-80CF-D9973D5AD50A}" type="pres">
      <dgm:prSet presAssocID="{5103F351-8E33-4EDF-8078-3B86ACDBFED1}" presName="negativeSpace" presStyleCnt="0"/>
      <dgm:spPr/>
    </dgm:pt>
    <dgm:pt modelId="{1C9C4316-8F38-49A4-ADD0-128C944178DB}" type="pres">
      <dgm:prSet presAssocID="{5103F351-8E33-4EDF-8078-3B86ACDBFED1}" presName="childText" presStyleLbl="conFgAcc1" presStyleIdx="1" presStyleCnt="2">
        <dgm:presLayoutVars>
          <dgm:bulletEnabled val="1"/>
        </dgm:presLayoutVars>
      </dgm:prSet>
      <dgm:spPr/>
      <dgm:t>
        <a:bodyPr/>
        <a:lstStyle/>
        <a:p>
          <a:endParaRPr lang="en-US"/>
        </a:p>
      </dgm:t>
    </dgm:pt>
  </dgm:ptLst>
  <dgm:cxnLst>
    <dgm:cxn modelId="{C0F5C363-108C-49E9-BC3B-EBCE4E9CF059}" srcId="{67F51601-888C-47A2-98CE-ECD8D93E2234}" destId="{5103F351-8E33-4EDF-8078-3B86ACDBFED1}" srcOrd="1" destOrd="0" parTransId="{04E3F8BC-329F-43FD-B600-10F58DC6F893}" sibTransId="{225AFF97-75B1-4B92-9D34-5FE34D0716B9}"/>
    <dgm:cxn modelId="{ADDE1DA8-530B-44C9-A12F-31C99A3CAD98}" srcId="{5103F351-8E33-4EDF-8078-3B86ACDBFED1}" destId="{C2DC1689-8F07-4399-981C-4C537159860E}" srcOrd="0" destOrd="0" parTransId="{8DD4796C-5E1F-48DA-9B98-A1C1E188BA5C}" sibTransId="{E6AFFDF0-9654-4C88-94B4-391189922906}"/>
    <dgm:cxn modelId="{8790997F-9803-4EB4-B6B2-E968738BB0C9}" type="presOf" srcId="{5103F351-8E33-4EDF-8078-3B86ACDBFED1}" destId="{C82454A2-119B-4AD3-9986-66465FBDB4E7}" srcOrd="0" destOrd="0" presId="urn:microsoft.com/office/officeart/2005/8/layout/list1"/>
    <dgm:cxn modelId="{4277B343-53B9-4E84-9BAF-9C066C4BB2AD}" type="presOf" srcId="{1DC0B25D-C5EF-4F78-8E2C-91386621A1E8}" destId="{B484780A-46C7-4CF1-B87A-F1D4028CACE7}" srcOrd="1" destOrd="0" presId="urn:microsoft.com/office/officeart/2005/8/layout/list1"/>
    <dgm:cxn modelId="{30E180D6-73C4-47AC-828F-EAC2551522EC}" srcId="{1DC0B25D-C5EF-4F78-8E2C-91386621A1E8}" destId="{DEECCAB1-EC65-4E48-B07B-74040060BDE8}" srcOrd="0" destOrd="0" parTransId="{405872A5-1245-4DDF-AE53-4D3075841659}" sibTransId="{4EE3DAF9-FA17-48B2-823B-1F66434A1B04}"/>
    <dgm:cxn modelId="{6A6AA950-292B-4F05-9168-41953460B762}" type="presOf" srcId="{67F51601-888C-47A2-98CE-ECD8D93E2234}" destId="{FC90305B-D062-4918-8772-A2DEA2BA9B78}" srcOrd="0" destOrd="0" presId="urn:microsoft.com/office/officeart/2005/8/layout/list1"/>
    <dgm:cxn modelId="{BB04796C-E09D-4CF1-8F86-128ADC2D4CDF}" type="presOf" srcId="{DEECCAB1-EC65-4E48-B07B-74040060BDE8}" destId="{A10667A1-29CC-4833-8BFD-588DEF817280}" srcOrd="0" destOrd="0" presId="urn:microsoft.com/office/officeart/2005/8/layout/list1"/>
    <dgm:cxn modelId="{333FC018-0132-4DD6-9EF4-61E278554722}" srcId="{1DC0B25D-C5EF-4F78-8E2C-91386621A1E8}" destId="{6FF63064-5A20-4663-A82F-BD9B97886B74}" srcOrd="1" destOrd="0" parTransId="{84992064-857F-4B9C-8641-27AB9E0C1A14}" sibTransId="{06714B69-2704-4201-9C6C-D564F2790444}"/>
    <dgm:cxn modelId="{93B805C3-554B-4039-AC5A-17234A70CB9D}" type="presOf" srcId="{6FF63064-5A20-4663-A82F-BD9B97886B74}" destId="{A10667A1-29CC-4833-8BFD-588DEF817280}" srcOrd="0" destOrd="1" presId="urn:microsoft.com/office/officeart/2005/8/layout/list1"/>
    <dgm:cxn modelId="{179FA6F9-4DBD-400F-960B-572983D83454}" type="presOf" srcId="{5103F351-8E33-4EDF-8078-3B86ACDBFED1}" destId="{0AB84A09-1DE9-4F80-B34B-740B77BA3950}" srcOrd="1" destOrd="0" presId="urn:microsoft.com/office/officeart/2005/8/layout/list1"/>
    <dgm:cxn modelId="{B33505EB-3570-4497-957A-96E1F875AED8}" type="presOf" srcId="{1DC0B25D-C5EF-4F78-8E2C-91386621A1E8}" destId="{FBF01291-2E4E-4385-9AF6-C1C59F7DF5CA}" srcOrd="0" destOrd="0" presId="urn:microsoft.com/office/officeart/2005/8/layout/list1"/>
    <dgm:cxn modelId="{0C86983A-2B81-43AA-93AD-5F164FB66BAE}" type="presOf" srcId="{C2DC1689-8F07-4399-981C-4C537159860E}" destId="{1C9C4316-8F38-49A4-ADD0-128C944178DB}" srcOrd="0" destOrd="0" presId="urn:microsoft.com/office/officeart/2005/8/layout/list1"/>
    <dgm:cxn modelId="{53D9A1AF-2F75-414F-8DEE-96111012E9CD}" srcId="{67F51601-888C-47A2-98CE-ECD8D93E2234}" destId="{1DC0B25D-C5EF-4F78-8E2C-91386621A1E8}" srcOrd="0" destOrd="0" parTransId="{D8656B96-F175-491A-A8FE-39A71FF0BA28}" sibTransId="{B88E43EA-0FAD-4DDC-9EB7-1DAA8D26E1EC}"/>
    <dgm:cxn modelId="{2E91940C-3337-40CF-B521-20B589952461}" type="presParOf" srcId="{FC90305B-D062-4918-8772-A2DEA2BA9B78}" destId="{E6CE0A27-1467-4507-A45D-929D8FF1A444}" srcOrd="0" destOrd="0" presId="urn:microsoft.com/office/officeart/2005/8/layout/list1"/>
    <dgm:cxn modelId="{B83C8C87-C9F9-4157-AD0A-4E8F1CC61B3A}" type="presParOf" srcId="{E6CE0A27-1467-4507-A45D-929D8FF1A444}" destId="{FBF01291-2E4E-4385-9AF6-C1C59F7DF5CA}" srcOrd="0" destOrd="0" presId="urn:microsoft.com/office/officeart/2005/8/layout/list1"/>
    <dgm:cxn modelId="{D5EF04FE-52CE-4039-A2F6-BDE979C89AF1}" type="presParOf" srcId="{E6CE0A27-1467-4507-A45D-929D8FF1A444}" destId="{B484780A-46C7-4CF1-B87A-F1D4028CACE7}" srcOrd="1" destOrd="0" presId="urn:microsoft.com/office/officeart/2005/8/layout/list1"/>
    <dgm:cxn modelId="{2C595542-4475-4322-B69E-1C9C89B4EEBD}" type="presParOf" srcId="{FC90305B-D062-4918-8772-A2DEA2BA9B78}" destId="{32C0ABAD-896D-48A9-AF01-B776236F8C5A}" srcOrd="1" destOrd="0" presId="urn:microsoft.com/office/officeart/2005/8/layout/list1"/>
    <dgm:cxn modelId="{96924A33-1495-4D08-AE01-C6EAFDC13810}" type="presParOf" srcId="{FC90305B-D062-4918-8772-A2DEA2BA9B78}" destId="{A10667A1-29CC-4833-8BFD-588DEF817280}" srcOrd="2" destOrd="0" presId="urn:microsoft.com/office/officeart/2005/8/layout/list1"/>
    <dgm:cxn modelId="{1B22206A-46D8-4250-A4B6-E229CB6B2242}" type="presParOf" srcId="{FC90305B-D062-4918-8772-A2DEA2BA9B78}" destId="{0A8D2447-F304-4031-BF9D-A9D27C7899CB}" srcOrd="3" destOrd="0" presId="urn:microsoft.com/office/officeart/2005/8/layout/list1"/>
    <dgm:cxn modelId="{1966B9D3-E024-4D11-B897-F8E905DAB7F5}" type="presParOf" srcId="{FC90305B-D062-4918-8772-A2DEA2BA9B78}" destId="{D4C8FADD-CF32-4DE9-A653-40CE0EBB2A40}" srcOrd="4" destOrd="0" presId="urn:microsoft.com/office/officeart/2005/8/layout/list1"/>
    <dgm:cxn modelId="{5E7BAC6B-D8DA-4DD2-9840-05E23816F8C3}" type="presParOf" srcId="{D4C8FADD-CF32-4DE9-A653-40CE0EBB2A40}" destId="{C82454A2-119B-4AD3-9986-66465FBDB4E7}" srcOrd="0" destOrd="0" presId="urn:microsoft.com/office/officeart/2005/8/layout/list1"/>
    <dgm:cxn modelId="{1ECD083E-5D95-4622-B8F3-76EBAA91A083}" type="presParOf" srcId="{D4C8FADD-CF32-4DE9-A653-40CE0EBB2A40}" destId="{0AB84A09-1DE9-4F80-B34B-740B77BA3950}" srcOrd="1" destOrd="0" presId="urn:microsoft.com/office/officeart/2005/8/layout/list1"/>
    <dgm:cxn modelId="{B1CB299E-4C9C-42AF-B16D-BD7CFAD6C570}" type="presParOf" srcId="{FC90305B-D062-4918-8772-A2DEA2BA9B78}" destId="{92F7BFE9-6DE2-4C04-80CF-D9973D5AD50A}" srcOrd="5" destOrd="0" presId="urn:microsoft.com/office/officeart/2005/8/layout/list1"/>
    <dgm:cxn modelId="{6A88534D-1E39-43C0-BA7B-D572CBD181EE}" type="presParOf" srcId="{FC90305B-D062-4918-8772-A2DEA2BA9B78}" destId="{1C9C4316-8F38-49A4-ADD0-128C944178DB}" srcOrd="6" destOrd="0" presId="urn:microsoft.com/office/officeart/2005/8/layout/list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DF7832B-E81C-4915-9024-749C79541BED}">
      <dsp:nvSpPr>
        <dsp:cNvPr id="0" name=""/>
        <dsp:cNvSpPr/>
      </dsp:nvSpPr>
      <dsp:spPr>
        <a:xfrm>
          <a:off x="0" y="0"/>
          <a:ext cx="4876800" cy="894080"/>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Component Testing</a:t>
          </a:r>
          <a:endParaRPr lang="en-US" sz="2600" kern="1200" dirty="0"/>
        </a:p>
      </dsp:txBody>
      <dsp:txXfrm>
        <a:off x="0" y="0"/>
        <a:ext cx="3888841" cy="894080"/>
      </dsp:txXfrm>
    </dsp:sp>
    <dsp:sp modelId="{AE4CDD7F-36D5-403E-BB5D-77275BF55D75}">
      <dsp:nvSpPr>
        <dsp:cNvPr id="0" name=""/>
        <dsp:cNvSpPr/>
      </dsp:nvSpPr>
      <dsp:spPr>
        <a:xfrm>
          <a:off x="408432" y="1056640"/>
          <a:ext cx="4876800" cy="894080"/>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Integration Testing</a:t>
          </a:r>
          <a:endParaRPr lang="en-US" sz="2600" kern="1200" dirty="0"/>
        </a:p>
      </dsp:txBody>
      <dsp:txXfrm>
        <a:off x="408432" y="1056640"/>
        <a:ext cx="3887215" cy="894080"/>
      </dsp:txXfrm>
    </dsp:sp>
    <dsp:sp modelId="{7A0A3763-975D-40BE-A9ED-EAE2B5F509EC}">
      <dsp:nvSpPr>
        <dsp:cNvPr id="0" name=""/>
        <dsp:cNvSpPr/>
      </dsp:nvSpPr>
      <dsp:spPr>
        <a:xfrm>
          <a:off x="810768" y="2113280"/>
          <a:ext cx="4876800" cy="894080"/>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System Testing</a:t>
          </a:r>
          <a:endParaRPr lang="en-US" sz="2600" kern="1200" dirty="0"/>
        </a:p>
      </dsp:txBody>
      <dsp:txXfrm>
        <a:off x="810768" y="2113280"/>
        <a:ext cx="3893311" cy="894080"/>
      </dsp:txXfrm>
    </dsp:sp>
    <dsp:sp modelId="{E69AC9E0-D6AD-4CD5-882D-C0D85E26BF9A}">
      <dsp:nvSpPr>
        <dsp:cNvPr id="0" name=""/>
        <dsp:cNvSpPr/>
      </dsp:nvSpPr>
      <dsp:spPr>
        <a:xfrm>
          <a:off x="1219200" y="3169919"/>
          <a:ext cx="4876800" cy="894080"/>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User Acceptance Testing</a:t>
          </a:r>
          <a:endParaRPr lang="en-US" sz="2600" kern="1200" dirty="0"/>
        </a:p>
      </dsp:txBody>
      <dsp:txXfrm>
        <a:off x="1219200" y="3169919"/>
        <a:ext cx="3887215" cy="894080"/>
      </dsp:txXfrm>
    </dsp:sp>
    <dsp:sp modelId="{E51C2BBF-9C40-49C5-A75D-25704EEF8619}">
      <dsp:nvSpPr>
        <dsp:cNvPr id="0" name=""/>
        <dsp:cNvSpPr/>
      </dsp:nvSpPr>
      <dsp:spPr>
        <a:xfrm>
          <a:off x="4295647" y="684783"/>
          <a:ext cx="581152" cy="581152"/>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a:p>
      </dsp:txBody>
      <dsp:txXfrm>
        <a:off x="4295647" y="684783"/>
        <a:ext cx="581152" cy="581152"/>
      </dsp:txXfrm>
    </dsp:sp>
    <dsp:sp modelId="{4D2BEDD5-8961-44D4-B62E-88934C361A29}">
      <dsp:nvSpPr>
        <dsp:cNvPr id="0" name=""/>
        <dsp:cNvSpPr/>
      </dsp:nvSpPr>
      <dsp:spPr>
        <a:xfrm>
          <a:off x="4704080" y="1741423"/>
          <a:ext cx="581152" cy="581152"/>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a:p>
      </dsp:txBody>
      <dsp:txXfrm>
        <a:off x="4704080" y="1741423"/>
        <a:ext cx="581152" cy="581152"/>
      </dsp:txXfrm>
    </dsp:sp>
    <dsp:sp modelId="{8AC99E77-4820-42F7-A84A-029FF530F1FF}">
      <dsp:nvSpPr>
        <dsp:cNvPr id="0" name=""/>
        <dsp:cNvSpPr/>
      </dsp:nvSpPr>
      <dsp:spPr>
        <a:xfrm>
          <a:off x="5106415" y="2798064"/>
          <a:ext cx="581152" cy="581152"/>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a:p>
      </dsp:txBody>
      <dsp:txXfrm>
        <a:off x="5106415" y="2798064"/>
        <a:ext cx="581152" cy="58115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2FC657F-FEF3-4DC0-B390-1FFA351FCA7B}">
      <dsp:nvSpPr>
        <dsp:cNvPr id="0" name=""/>
        <dsp:cNvSpPr/>
      </dsp:nvSpPr>
      <dsp:spPr>
        <a:xfrm>
          <a:off x="0" y="95111"/>
          <a:ext cx="7375302" cy="63180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b="1" kern="1200" smtClean="0"/>
            <a:t>Big-Bang Integration</a:t>
          </a:r>
          <a:endParaRPr lang="en-US" sz="2700" b="1" kern="1200"/>
        </a:p>
      </dsp:txBody>
      <dsp:txXfrm>
        <a:off x="0" y="95111"/>
        <a:ext cx="7375302" cy="631800"/>
      </dsp:txXfrm>
    </dsp:sp>
    <dsp:sp modelId="{9319A297-1DB0-44AC-B793-FA2504D97D81}">
      <dsp:nvSpPr>
        <dsp:cNvPr id="0" name=""/>
        <dsp:cNvSpPr/>
      </dsp:nvSpPr>
      <dsp:spPr>
        <a:xfrm>
          <a:off x="0" y="726911"/>
          <a:ext cx="7375302" cy="3241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166"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smtClean="0">
              <a:latin typeface="Arial" pitchFamily="34" charset="0"/>
              <a:cs typeface="Arial" pitchFamily="34" charset="0"/>
            </a:rPr>
            <a:t>A type of integration testing in which software elements, hardware elements, or both are combined all at once into a component or an overall system, rather than in stages.</a:t>
          </a:r>
          <a:endParaRPr lang="en-US" sz="2100" kern="1200" dirty="0">
            <a:latin typeface="Arial" pitchFamily="34" charset="0"/>
            <a:cs typeface="Arial" pitchFamily="34" charset="0"/>
          </a:endParaRPr>
        </a:p>
        <a:p>
          <a:pPr marL="228600" lvl="1" indent="-228600" algn="l" defTabSz="933450">
            <a:lnSpc>
              <a:spcPct val="90000"/>
            </a:lnSpc>
            <a:spcBef>
              <a:spcPct val="0"/>
            </a:spcBef>
            <a:spcAft>
              <a:spcPct val="20000"/>
            </a:spcAft>
            <a:buChar char="••"/>
          </a:pPr>
          <a:r>
            <a:rPr lang="en-US" sz="2100" kern="1200" dirty="0" smtClean="0">
              <a:latin typeface="Arial" pitchFamily="34" charset="0"/>
              <a:cs typeface="Arial" pitchFamily="34" charset="0"/>
            </a:rPr>
            <a:t>When testing this system, it is difficult to isolate any errors found, because attention is not paid to verifying the interfaces across individual units.</a:t>
          </a:r>
          <a:endParaRPr lang="en-US" sz="2100" kern="1200" dirty="0">
            <a:latin typeface="Arial" pitchFamily="34" charset="0"/>
            <a:cs typeface="Arial" pitchFamily="34" charset="0"/>
          </a:endParaRPr>
        </a:p>
        <a:p>
          <a:pPr marL="228600" lvl="1" indent="-228600" algn="l" defTabSz="933450">
            <a:lnSpc>
              <a:spcPct val="90000"/>
            </a:lnSpc>
            <a:spcBef>
              <a:spcPct val="0"/>
            </a:spcBef>
            <a:spcAft>
              <a:spcPct val="20000"/>
            </a:spcAft>
            <a:buChar char="••"/>
          </a:pPr>
          <a:r>
            <a:rPr lang="en-US" sz="2100" kern="1200" dirty="0" smtClean="0">
              <a:latin typeface="Arial" pitchFamily="34" charset="0"/>
              <a:cs typeface="Arial" pitchFamily="34" charset="0"/>
            </a:rPr>
            <a:t>This type of integration is generally regarded as a poor choice of integration strategy. It introduces the risk that problems may be discovered late in the project, where they are more expensive to fix.</a:t>
          </a:r>
          <a:endParaRPr lang="en-US" sz="2100" kern="1200" dirty="0">
            <a:latin typeface="Arial" pitchFamily="34" charset="0"/>
            <a:cs typeface="Arial" pitchFamily="34" charset="0"/>
          </a:endParaRPr>
        </a:p>
      </dsp:txBody>
      <dsp:txXfrm>
        <a:off x="0" y="726911"/>
        <a:ext cx="7375302" cy="3241619"/>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57307B3-9E8A-4036-9893-4D9662D387DB}">
      <dsp:nvSpPr>
        <dsp:cNvPr id="0" name=""/>
        <dsp:cNvSpPr/>
      </dsp:nvSpPr>
      <dsp:spPr>
        <a:xfrm>
          <a:off x="0" y="96700"/>
          <a:ext cx="7993487" cy="43289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t>Top-Down Integration</a:t>
          </a:r>
          <a:endParaRPr lang="en-US" sz="2000" b="1" kern="1200" dirty="0"/>
        </a:p>
      </dsp:txBody>
      <dsp:txXfrm>
        <a:off x="0" y="96700"/>
        <a:ext cx="7993487" cy="432890"/>
      </dsp:txXfrm>
    </dsp:sp>
    <dsp:sp modelId="{A8FA366C-85EC-496B-8B78-0B43FB40602C}">
      <dsp:nvSpPr>
        <dsp:cNvPr id="0" name=""/>
        <dsp:cNvSpPr/>
      </dsp:nvSpPr>
      <dsp:spPr>
        <a:xfrm>
          <a:off x="0" y="654313"/>
          <a:ext cx="7993487" cy="1258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793"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An incremental approach to integration testing where the component at the top of the component hierarchy is tested first, with lower level components being simulated by stubs. Tested components are then used to test lower level components. The process is repeated until the lowest level components have been tested.</a:t>
          </a:r>
          <a:r>
            <a:rPr lang="en-US" sz="1800" b="1" kern="1200" dirty="0" smtClean="0"/>
            <a:t> </a:t>
          </a:r>
          <a:endParaRPr lang="en-US" sz="1800" kern="1200" dirty="0"/>
        </a:p>
      </dsp:txBody>
      <dsp:txXfrm>
        <a:off x="0" y="654313"/>
        <a:ext cx="7993487" cy="125856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33E4C69-1AEE-4931-9566-B5E7EDBE6CB4}">
      <dsp:nvSpPr>
        <dsp:cNvPr id="0" name=""/>
        <dsp:cNvSpPr/>
      </dsp:nvSpPr>
      <dsp:spPr>
        <a:xfrm>
          <a:off x="0" y="66240"/>
          <a:ext cx="7871792" cy="43531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t>Bottom-Up Integration</a:t>
          </a:r>
          <a:endParaRPr lang="en-US" sz="2000" b="1" kern="1200" dirty="0"/>
        </a:p>
      </dsp:txBody>
      <dsp:txXfrm>
        <a:off x="0" y="66240"/>
        <a:ext cx="7871792" cy="435310"/>
      </dsp:txXfrm>
    </dsp:sp>
    <dsp:sp modelId="{A5D415C2-51D3-44A8-B2B4-C3F7D86AE3A1}">
      <dsp:nvSpPr>
        <dsp:cNvPr id="0" name=""/>
        <dsp:cNvSpPr/>
      </dsp:nvSpPr>
      <dsp:spPr>
        <a:xfrm>
          <a:off x="0" y="569781"/>
          <a:ext cx="7871792"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9929"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An incremental approach to integration testing where the lowest level components are tested first, and then used to facilitate the testing of higher level components. This process is repeated until the component at the top of the hierarchy is tested.</a:t>
          </a:r>
          <a:endParaRPr lang="en-US" sz="1800" kern="1200" dirty="0"/>
        </a:p>
      </dsp:txBody>
      <dsp:txXfrm>
        <a:off x="0" y="569781"/>
        <a:ext cx="7871792" cy="105984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0635AED-F786-4BF1-A5B9-3AFB365B4000}">
      <dsp:nvSpPr>
        <dsp:cNvPr id="0" name=""/>
        <dsp:cNvSpPr/>
      </dsp:nvSpPr>
      <dsp:spPr>
        <a:xfrm>
          <a:off x="0" y="426603"/>
          <a:ext cx="8418505" cy="709537"/>
        </a:xfrm>
        <a:prstGeom prst="rect">
          <a:avLst/>
        </a:prstGeom>
        <a:blipFill rotWithShape="0">
          <a:blip xmlns:r="http://schemas.openxmlformats.org/officeDocument/2006/relationships" r:embed="rId1"/>
          <a:tile tx="0" ty="0" sx="100000" sy="100000" flip="none" algn="tl"/>
        </a:blip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53370" tIns="354076" rIns="65337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Typically verifies the fitness for use of the system by business users.</a:t>
          </a:r>
          <a:endParaRPr lang="en-US" sz="1700" kern="1200" dirty="0"/>
        </a:p>
      </dsp:txBody>
      <dsp:txXfrm>
        <a:off x="0" y="426603"/>
        <a:ext cx="8418505" cy="709537"/>
      </dsp:txXfrm>
    </dsp:sp>
    <dsp:sp modelId="{8874CF39-9DA6-4623-A051-4786DA162D7C}">
      <dsp:nvSpPr>
        <dsp:cNvPr id="0" name=""/>
        <dsp:cNvSpPr/>
      </dsp:nvSpPr>
      <dsp:spPr>
        <a:xfrm>
          <a:off x="420925" y="175683"/>
          <a:ext cx="5892953" cy="50184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2740" tIns="0" rIns="222740" bIns="0" numCol="1" spcCol="1270" anchor="ctr" anchorCtr="0">
          <a:noAutofit/>
        </a:bodyPr>
        <a:lstStyle/>
        <a:p>
          <a:pPr lvl="0" algn="l" defTabSz="755650">
            <a:lnSpc>
              <a:spcPct val="90000"/>
            </a:lnSpc>
            <a:spcBef>
              <a:spcPct val="0"/>
            </a:spcBef>
            <a:spcAft>
              <a:spcPct val="35000"/>
            </a:spcAft>
          </a:pPr>
          <a:r>
            <a:rPr lang="en-US" sz="1700" b="1" kern="1200" dirty="0" smtClean="0"/>
            <a:t>User Acceptance Testing</a:t>
          </a:r>
          <a:endParaRPr lang="en-US" sz="1700" kern="1200" dirty="0"/>
        </a:p>
      </dsp:txBody>
      <dsp:txXfrm>
        <a:off x="420925" y="175683"/>
        <a:ext cx="5892953" cy="501840"/>
      </dsp:txXfrm>
    </dsp:sp>
    <dsp:sp modelId="{52E68848-9647-4FD7-B174-197B8D0F0E80}">
      <dsp:nvSpPr>
        <dsp:cNvPr id="0" name=""/>
        <dsp:cNvSpPr/>
      </dsp:nvSpPr>
      <dsp:spPr>
        <a:xfrm>
          <a:off x="0" y="1478861"/>
          <a:ext cx="8418505" cy="3748500"/>
        </a:xfrm>
        <a:prstGeom prst="rect">
          <a:avLst/>
        </a:prstGeom>
        <a:blipFill rotWithShape="0">
          <a:blip xmlns:r="http://schemas.openxmlformats.org/officeDocument/2006/relationships" r:embed="rId1"/>
          <a:tile tx="0" ty="0" sx="100000" sy="100000" flip="none" algn="tl"/>
        </a:blipFill>
        <a:ln w="9525" cap="flat" cmpd="sng" algn="ctr">
          <a:solidFill>
            <a:schemeClr val="accent4">
              <a:hueOff val="2710599"/>
              <a:satOff val="46773"/>
              <a:lumOff val="1373"/>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53370" tIns="354076" rIns="65337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Operational testing in the acceptance test phase, typically performed in a (simulated) operational environment by operations and/or systems administration staff focusing on operational aspects, e.g. recoverability, resource-behavior, installability and technical compliance.</a:t>
          </a:r>
          <a:endParaRPr lang="en-US" sz="1700" kern="1200" dirty="0"/>
        </a:p>
        <a:p>
          <a:pPr marL="171450" lvl="1" indent="-171450" algn="l" defTabSz="755650">
            <a:lnSpc>
              <a:spcPct val="90000"/>
            </a:lnSpc>
            <a:spcBef>
              <a:spcPct val="0"/>
            </a:spcBef>
            <a:spcAft>
              <a:spcPct val="15000"/>
            </a:spcAft>
            <a:buChar char="••"/>
          </a:pPr>
          <a:r>
            <a:rPr lang="en-US" sz="1700" b="1" kern="1200" cap="none" spc="0" smtClean="0">
              <a:ln w="1905"/>
              <a:effectLst>
                <a:innerShdw blurRad="69850" dist="43180" dir="5400000">
                  <a:srgbClr val="000000">
                    <a:alpha val="65000"/>
                  </a:srgbClr>
                </a:innerShdw>
              </a:effectLst>
            </a:rPr>
            <a:t>Operational Testing: Testing conducted to evaluate a component or system in its operational environment.</a:t>
          </a:r>
          <a:endParaRPr lang="en-US" sz="1700" b="1" kern="1200" cap="none" spc="0" dirty="0" smtClean="0">
            <a:ln w="1905"/>
            <a:effectLst>
              <a:innerShdw blurRad="69850" dist="43180" dir="5400000">
                <a:srgbClr val="000000">
                  <a:alpha val="65000"/>
                </a:srgbClr>
              </a:innerShdw>
            </a:effectLst>
          </a:endParaRPr>
        </a:p>
        <a:p>
          <a:pPr marL="171450" lvl="1" indent="-171450" algn="l" defTabSz="755650">
            <a:lnSpc>
              <a:spcPct val="90000"/>
            </a:lnSpc>
            <a:spcBef>
              <a:spcPct val="0"/>
            </a:spcBef>
            <a:spcAft>
              <a:spcPct val="15000"/>
            </a:spcAft>
            <a:buChar char="••"/>
          </a:pPr>
          <a:r>
            <a:rPr lang="en-US" sz="1700" kern="1200" dirty="0" smtClean="0"/>
            <a:t>The acceptance of the system by the system administrators, including:</a:t>
          </a:r>
        </a:p>
        <a:p>
          <a:pPr marL="342900" lvl="2" indent="-171450" algn="l" defTabSz="755650">
            <a:lnSpc>
              <a:spcPct val="90000"/>
            </a:lnSpc>
            <a:spcBef>
              <a:spcPct val="0"/>
            </a:spcBef>
            <a:spcAft>
              <a:spcPct val="15000"/>
            </a:spcAft>
            <a:buChar char="••"/>
          </a:pPr>
          <a:r>
            <a:rPr lang="en-US" sz="1700" i="0" u="none" kern="1200" spc="0" smtClean="0"/>
            <a:t>Testing of backup/restore</a:t>
          </a:r>
          <a:endParaRPr lang="en-US" sz="1700" i="0" u="none" kern="1200" spc="0" dirty="0"/>
        </a:p>
        <a:p>
          <a:pPr marL="342900" lvl="2" indent="-171450" algn="l" defTabSz="755650">
            <a:lnSpc>
              <a:spcPct val="90000"/>
            </a:lnSpc>
            <a:spcBef>
              <a:spcPct val="0"/>
            </a:spcBef>
            <a:spcAft>
              <a:spcPct val="15000"/>
            </a:spcAft>
            <a:buChar char="••"/>
          </a:pPr>
          <a:r>
            <a:rPr lang="en-US" sz="1700" i="0" u="none" kern="1200" spc="0" smtClean="0"/>
            <a:t>Disaster recovery</a:t>
          </a:r>
          <a:endParaRPr lang="en-US" sz="1700" i="0" u="none" kern="1200" spc="0" dirty="0"/>
        </a:p>
        <a:p>
          <a:pPr marL="342900" lvl="2" indent="-171450" algn="l" defTabSz="755650">
            <a:lnSpc>
              <a:spcPct val="90000"/>
            </a:lnSpc>
            <a:spcBef>
              <a:spcPct val="0"/>
            </a:spcBef>
            <a:spcAft>
              <a:spcPct val="15000"/>
            </a:spcAft>
            <a:buChar char="••"/>
          </a:pPr>
          <a:r>
            <a:rPr lang="en-US" sz="1700" i="0" u="none" kern="1200" spc="0" smtClean="0"/>
            <a:t>User management</a:t>
          </a:r>
          <a:endParaRPr lang="en-US" sz="1700" i="0" u="none" kern="1200" spc="0" dirty="0"/>
        </a:p>
        <a:p>
          <a:pPr marL="342900" lvl="2" indent="-171450" algn="l" defTabSz="755650">
            <a:lnSpc>
              <a:spcPct val="90000"/>
            </a:lnSpc>
            <a:spcBef>
              <a:spcPct val="0"/>
            </a:spcBef>
            <a:spcAft>
              <a:spcPct val="15000"/>
            </a:spcAft>
            <a:buChar char="••"/>
          </a:pPr>
          <a:r>
            <a:rPr lang="en-US" sz="1700" i="0" u="none" kern="1200" spc="0" smtClean="0"/>
            <a:t>Maintenance tasks</a:t>
          </a:r>
          <a:endParaRPr lang="en-US" sz="1700" i="0" u="none" kern="1200" spc="0" dirty="0"/>
        </a:p>
        <a:p>
          <a:pPr marL="342900" lvl="2" indent="-171450" algn="l" defTabSz="755650">
            <a:lnSpc>
              <a:spcPct val="90000"/>
            </a:lnSpc>
            <a:spcBef>
              <a:spcPct val="0"/>
            </a:spcBef>
            <a:spcAft>
              <a:spcPct val="15000"/>
            </a:spcAft>
            <a:buChar char="••"/>
          </a:pPr>
          <a:r>
            <a:rPr lang="en-US" sz="1700" i="0" u="none" kern="1200" spc="0" smtClean="0"/>
            <a:t>Data load and migration tasks</a:t>
          </a:r>
          <a:endParaRPr lang="en-US" sz="1700" i="0" u="none" kern="1200" spc="0" dirty="0"/>
        </a:p>
        <a:p>
          <a:pPr marL="342900" lvl="2" indent="-171450" algn="l" defTabSz="755650">
            <a:lnSpc>
              <a:spcPct val="90000"/>
            </a:lnSpc>
            <a:spcBef>
              <a:spcPct val="0"/>
            </a:spcBef>
            <a:spcAft>
              <a:spcPct val="15000"/>
            </a:spcAft>
            <a:buChar char="••"/>
          </a:pPr>
          <a:r>
            <a:rPr lang="en-US" sz="1700" i="0" u="none" kern="1200" spc="0" dirty="0" smtClean="0"/>
            <a:t>Periodic checks of security vulnerabilities.</a:t>
          </a:r>
          <a:endParaRPr lang="en-US" sz="1700" i="0" u="none" kern="1200" spc="0" dirty="0"/>
        </a:p>
      </dsp:txBody>
      <dsp:txXfrm>
        <a:off x="0" y="1478861"/>
        <a:ext cx="8418505" cy="3748500"/>
      </dsp:txXfrm>
    </dsp:sp>
    <dsp:sp modelId="{35353484-A8BB-43EA-B84A-5F6A8C3B54F1}">
      <dsp:nvSpPr>
        <dsp:cNvPr id="0" name=""/>
        <dsp:cNvSpPr/>
      </dsp:nvSpPr>
      <dsp:spPr>
        <a:xfrm>
          <a:off x="420925" y="1227941"/>
          <a:ext cx="5892953" cy="501840"/>
        </a:xfrm>
        <a:prstGeom prst="roundRect">
          <a:avLst/>
        </a:prstGeom>
        <a:gradFill rotWithShape="0">
          <a:gsLst>
            <a:gs pos="0">
              <a:schemeClr val="accent4">
                <a:hueOff val="2710599"/>
                <a:satOff val="46773"/>
                <a:lumOff val="1373"/>
                <a:alphaOff val="0"/>
                <a:shade val="51000"/>
                <a:satMod val="130000"/>
              </a:schemeClr>
            </a:gs>
            <a:gs pos="80000">
              <a:schemeClr val="accent4">
                <a:hueOff val="2710599"/>
                <a:satOff val="46773"/>
                <a:lumOff val="1373"/>
                <a:alphaOff val="0"/>
                <a:shade val="93000"/>
                <a:satMod val="130000"/>
              </a:schemeClr>
            </a:gs>
            <a:gs pos="100000">
              <a:schemeClr val="accent4">
                <a:hueOff val="2710599"/>
                <a:satOff val="46773"/>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2740" tIns="0" rIns="222740" bIns="0" numCol="1" spcCol="1270" anchor="ctr" anchorCtr="0">
          <a:noAutofit/>
        </a:bodyPr>
        <a:lstStyle/>
        <a:p>
          <a:pPr lvl="0" algn="l" defTabSz="755650">
            <a:lnSpc>
              <a:spcPct val="90000"/>
            </a:lnSpc>
            <a:spcBef>
              <a:spcPct val="0"/>
            </a:spcBef>
            <a:spcAft>
              <a:spcPct val="35000"/>
            </a:spcAft>
          </a:pPr>
          <a:r>
            <a:rPr lang="en-US" sz="1700" b="1" kern="1200" dirty="0" smtClean="0"/>
            <a:t>Operational (acceptance) testing</a:t>
          </a:r>
          <a:endParaRPr lang="en-US" sz="1700" kern="1200" dirty="0"/>
        </a:p>
      </dsp:txBody>
      <dsp:txXfrm>
        <a:off x="420925" y="1227941"/>
        <a:ext cx="5892953" cy="501840"/>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A499780-2272-46E2-BA30-80D31E5DBCF2}">
      <dsp:nvSpPr>
        <dsp:cNvPr id="0" name=""/>
        <dsp:cNvSpPr/>
      </dsp:nvSpPr>
      <dsp:spPr>
        <a:xfrm>
          <a:off x="0" y="276912"/>
          <a:ext cx="8122276" cy="22113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30379" tIns="374904" rIns="630379"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Contract Acceptance Testing is performed against a contract’s acceptance criteria for producing custom-developed software. Acceptance criteria should be defined when the parties agrees to the contract.</a:t>
          </a:r>
          <a:endParaRPr lang="en-US" sz="1800" kern="1200" dirty="0"/>
        </a:p>
        <a:p>
          <a:pPr marL="171450" lvl="1" indent="-171450" algn="l" defTabSz="800100">
            <a:lnSpc>
              <a:spcPct val="90000"/>
            </a:lnSpc>
            <a:spcBef>
              <a:spcPct val="0"/>
            </a:spcBef>
            <a:spcAft>
              <a:spcPct val="15000"/>
            </a:spcAft>
            <a:buChar char="••"/>
          </a:pPr>
          <a:r>
            <a:rPr lang="en-US" sz="1800" kern="1200" dirty="0" smtClean="0"/>
            <a:t>Regulation Acceptance Testing is performed against any regulations that must be adhered to, such as government, legal or safety regulations.</a:t>
          </a:r>
          <a:endParaRPr lang="en-US" sz="1800" kern="1200" dirty="0"/>
        </a:p>
      </dsp:txBody>
      <dsp:txXfrm>
        <a:off x="0" y="276912"/>
        <a:ext cx="8122276" cy="2211300"/>
      </dsp:txXfrm>
    </dsp:sp>
    <dsp:sp modelId="{D25ABF1A-39C9-4327-AA9B-820234D02668}">
      <dsp:nvSpPr>
        <dsp:cNvPr id="0" name=""/>
        <dsp:cNvSpPr/>
      </dsp:nvSpPr>
      <dsp:spPr>
        <a:xfrm>
          <a:off x="406113" y="11232"/>
          <a:ext cx="5685593" cy="53136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4902" tIns="0" rIns="214902" bIns="0" numCol="1" spcCol="1270" anchor="ctr" anchorCtr="0">
          <a:noAutofit/>
        </a:bodyPr>
        <a:lstStyle/>
        <a:p>
          <a:pPr lvl="0" algn="l" defTabSz="800100">
            <a:lnSpc>
              <a:spcPct val="90000"/>
            </a:lnSpc>
            <a:spcBef>
              <a:spcPct val="0"/>
            </a:spcBef>
            <a:spcAft>
              <a:spcPct val="35000"/>
            </a:spcAft>
          </a:pPr>
          <a:r>
            <a:rPr lang="en-US" sz="1800" b="1" kern="1200" dirty="0" smtClean="0"/>
            <a:t>Contract and Regulation Acceptance Testing</a:t>
          </a:r>
          <a:endParaRPr lang="en-US" sz="1800" b="1" kern="1200" dirty="0"/>
        </a:p>
      </dsp:txBody>
      <dsp:txXfrm>
        <a:off x="406113" y="11232"/>
        <a:ext cx="5685593" cy="531360"/>
      </dsp:txXfrm>
    </dsp:sp>
    <dsp:sp modelId="{DD2065CF-F9A7-4626-A4D9-EE907060FB0E}">
      <dsp:nvSpPr>
        <dsp:cNvPr id="0" name=""/>
        <dsp:cNvSpPr/>
      </dsp:nvSpPr>
      <dsp:spPr>
        <a:xfrm>
          <a:off x="0" y="2851093"/>
          <a:ext cx="8122276" cy="1729350"/>
        </a:xfrm>
        <a:prstGeom prst="rect">
          <a:avLst/>
        </a:prstGeom>
        <a:solidFill>
          <a:schemeClr val="lt1">
            <a:alpha val="90000"/>
            <a:hueOff val="0"/>
            <a:satOff val="0"/>
            <a:lumOff val="0"/>
            <a:alphaOff val="0"/>
          </a:schemeClr>
        </a:solidFill>
        <a:ln w="9525" cap="flat" cmpd="sng" algn="ctr">
          <a:solidFill>
            <a:schemeClr val="accent4">
              <a:hueOff val="2710599"/>
              <a:satOff val="46773"/>
              <a:lumOff val="1373"/>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30379" tIns="374904" rIns="630379"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Simulated or actual operational testing by potential users/customers or an independent test team at the developers’ site, but outside the development organization.</a:t>
          </a:r>
          <a:endParaRPr lang="en-US" sz="1800" kern="1200" dirty="0"/>
        </a:p>
        <a:p>
          <a:pPr marL="171450" lvl="1" indent="-171450" algn="l" defTabSz="800100">
            <a:lnSpc>
              <a:spcPct val="90000"/>
            </a:lnSpc>
            <a:spcBef>
              <a:spcPct val="0"/>
            </a:spcBef>
            <a:spcAft>
              <a:spcPct val="15000"/>
            </a:spcAft>
            <a:buChar char="••"/>
          </a:pPr>
          <a:r>
            <a:rPr lang="en-US" sz="1800" kern="1200" dirty="0" smtClean="0"/>
            <a:t>Alpha testing is often employed for off-the-shelf software as a form of internal acceptance testing.</a:t>
          </a:r>
          <a:endParaRPr lang="en-US" sz="1800" kern="1200" dirty="0"/>
        </a:p>
      </dsp:txBody>
      <dsp:txXfrm>
        <a:off x="0" y="2851093"/>
        <a:ext cx="8122276" cy="1729350"/>
      </dsp:txXfrm>
    </dsp:sp>
    <dsp:sp modelId="{1421A089-4E0F-49B4-97D8-0F33EEB42876}">
      <dsp:nvSpPr>
        <dsp:cNvPr id="0" name=""/>
        <dsp:cNvSpPr/>
      </dsp:nvSpPr>
      <dsp:spPr>
        <a:xfrm>
          <a:off x="406113" y="2585413"/>
          <a:ext cx="5685593" cy="531360"/>
        </a:xfrm>
        <a:prstGeom prst="roundRect">
          <a:avLst/>
        </a:prstGeom>
        <a:gradFill rotWithShape="0">
          <a:gsLst>
            <a:gs pos="0">
              <a:schemeClr val="accent4">
                <a:hueOff val="2710599"/>
                <a:satOff val="46773"/>
                <a:lumOff val="1373"/>
                <a:alphaOff val="0"/>
                <a:shade val="51000"/>
                <a:satMod val="130000"/>
              </a:schemeClr>
            </a:gs>
            <a:gs pos="80000">
              <a:schemeClr val="accent4">
                <a:hueOff val="2710599"/>
                <a:satOff val="46773"/>
                <a:lumOff val="1373"/>
                <a:alphaOff val="0"/>
                <a:shade val="93000"/>
                <a:satMod val="130000"/>
              </a:schemeClr>
            </a:gs>
            <a:gs pos="100000">
              <a:schemeClr val="accent4">
                <a:hueOff val="2710599"/>
                <a:satOff val="46773"/>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4902" tIns="0" rIns="214902" bIns="0" numCol="1" spcCol="1270" anchor="ctr" anchorCtr="0">
          <a:noAutofit/>
        </a:bodyPr>
        <a:lstStyle/>
        <a:p>
          <a:pPr lvl="0" algn="l" defTabSz="800100">
            <a:lnSpc>
              <a:spcPct val="90000"/>
            </a:lnSpc>
            <a:spcBef>
              <a:spcPct val="0"/>
            </a:spcBef>
            <a:spcAft>
              <a:spcPct val="35000"/>
            </a:spcAft>
          </a:pPr>
          <a:r>
            <a:rPr lang="en-US" sz="1800" b="1" kern="1200" dirty="0" smtClean="0"/>
            <a:t>Alpha Testing</a:t>
          </a:r>
          <a:endParaRPr lang="en-US" sz="1800" b="1" kern="1200" dirty="0"/>
        </a:p>
      </dsp:txBody>
      <dsp:txXfrm>
        <a:off x="406113" y="2585413"/>
        <a:ext cx="5685593" cy="53136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10667A1-29CC-4833-8BFD-588DEF817280}">
      <dsp:nvSpPr>
        <dsp:cNvPr id="0" name=""/>
        <dsp:cNvSpPr/>
      </dsp:nvSpPr>
      <dsp:spPr>
        <a:xfrm>
          <a:off x="0" y="355482"/>
          <a:ext cx="7864698" cy="24381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10388" tIns="374904" rIns="61038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Operational testing by potential and/or existing users/customers at an external site not otherwise involved with the developers, to determine whether or not a component or system satisfies the user/customer needs and fits within the business processes. </a:t>
          </a:r>
          <a:endParaRPr lang="en-US" sz="1800" kern="1200" dirty="0"/>
        </a:p>
        <a:p>
          <a:pPr marL="171450" lvl="1" indent="-171450" algn="l" defTabSz="800100">
            <a:lnSpc>
              <a:spcPct val="90000"/>
            </a:lnSpc>
            <a:spcBef>
              <a:spcPct val="0"/>
            </a:spcBef>
            <a:spcAft>
              <a:spcPct val="15000"/>
            </a:spcAft>
            <a:buChar char="••"/>
          </a:pPr>
          <a:r>
            <a:rPr lang="en-US" sz="1800" kern="1200" dirty="0" smtClean="0"/>
            <a:t>Beta testing is often employed as a form of external acceptance testing for off-the-shelf software in order to acquire feedback from the market.</a:t>
          </a:r>
          <a:endParaRPr lang="en-US" sz="1800" kern="1200" dirty="0"/>
        </a:p>
      </dsp:txBody>
      <dsp:txXfrm>
        <a:off x="0" y="355482"/>
        <a:ext cx="7864698" cy="2438100"/>
      </dsp:txXfrm>
    </dsp:sp>
    <dsp:sp modelId="{B484780A-46C7-4CF1-B87A-F1D4028CACE7}">
      <dsp:nvSpPr>
        <dsp:cNvPr id="0" name=""/>
        <dsp:cNvSpPr/>
      </dsp:nvSpPr>
      <dsp:spPr>
        <a:xfrm>
          <a:off x="393234" y="89802"/>
          <a:ext cx="5505288" cy="53136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8087" tIns="0" rIns="208087" bIns="0" numCol="1" spcCol="1270" anchor="ctr" anchorCtr="0">
          <a:noAutofit/>
        </a:bodyPr>
        <a:lstStyle/>
        <a:p>
          <a:pPr lvl="0" algn="l" defTabSz="800100">
            <a:lnSpc>
              <a:spcPct val="90000"/>
            </a:lnSpc>
            <a:spcBef>
              <a:spcPct val="0"/>
            </a:spcBef>
            <a:spcAft>
              <a:spcPct val="35000"/>
            </a:spcAft>
          </a:pPr>
          <a:r>
            <a:rPr lang="en-US" sz="1800" b="1" kern="1200" dirty="0" smtClean="0"/>
            <a:t>Beta/ Field Testing</a:t>
          </a:r>
          <a:endParaRPr lang="en-US" sz="1800" kern="1200" dirty="0"/>
        </a:p>
      </dsp:txBody>
      <dsp:txXfrm>
        <a:off x="393234" y="89802"/>
        <a:ext cx="5505288" cy="531360"/>
      </dsp:txXfrm>
    </dsp:sp>
    <dsp:sp modelId="{1C9C4316-8F38-49A4-ADD0-128C944178DB}">
      <dsp:nvSpPr>
        <dsp:cNvPr id="0" name=""/>
        <dsp:cNvSpPr/>
      </dsp:nvSpPr>
      <dsp:spPr>
        <a:xfrm>
          <a:off x="0" y="3156463"/>
          <a:ext cx="7864698" cy="1474200"/>
        </a:xfrm>
        <a:prstGeom prst="rect">
          <a:avLst/>
        </a:prstGeom>
        <a:solidFill>
          <a:schemeClr val="lt1">
            <a:alpha val="90000"/>
            <a:hueOff val="0"/>
            <a:satOff val="0"/>
            <a:lumOff val="0"/>
            <a:alphaOff val="0"/>
          </a:schemeClr>
        </a:solidFill>
        <a:ln w="9525" cap="flat" cmpd="sng" algn="ctr">
          <a:solidFill>
            <a:schemeClr val="accent4">
              <a:hueOff val="2710599"/>
              <a:satOff val="46773"/>
              <a:lumOff val="1373"/>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10388" tIns="374904" rIns="61038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Acceptance testing by users/customers at their site, to determine whether or not a component or system satisfies the user/customer needs and fits within the business processes, normally including hardware as well as software.</a:t>
          </a:r>
          <a:endParaRPr lang="en-US" sz="1800" kern="1200" dirty="0"/>
        </a:p>
      </dsp:txBody>
      <dsp:txXfrm>
        <a:off x="0" y="3156463"/>
        <a:ext cx="7864698" cy="1474200"/>
      </dsp:txXfrm>
    </dsp:sp>
    <dsp:sp modelId="{0AB84A09-1DE9-4F80-B34B-740B77BA3950}">
      <dsp:nvSpPr>
        <dsp:cNvPr id="0" name=""/>
        <dsp:cNvSpPr/>
      </dsp:nvSpPr>
      <dsp:spPr>
        <a:xfrm>
          <a:off x="393234" y="2890782"/>
          <a:ext cx="5505288" cy="531360"/>
        </a:xfrm>
        <a:prstGeom prst="roundRect">
          <a:avLst/>
        </a:prstGeom>
        <a:gradFill rotWithShape="0">
          <a:gsLst>
            <a:gs pos="0">
              <a:schemeClr val="accent4">
                <a:hueOff val="2710599"/>
                <a:satOff val="46773"/>
                <a:lumOff val="1373"/>
                <a:alphaOff val="0"/>
                <a:shade val="51000"/>
                <a:satMod val="130000"/>
              </a:schemeClr>
            </a:gs>
            <a:gs pos="80000">
              <a:schemeClr val="accent4">
                <a:hueOff val="2710599"/>
                <a:satOff val="46773"/>
                <a:lumOff val="1373"/>
                <a:alphaOff val="0"/>
                <a:shade val="93000"/>
                <a:satMod val="130000"/>
              </a:schemeClr>
            </a:gs>
            <a:gs pos="100000">
              <a:schemeClr val="accent4">
                <a:hueOff val="2710599"/>
                <a:satOff val="46773"/>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8087" tIns="0" rIns="208087" bIns="0" numCol="1" spcCol="1270" anchor="ctr" anchorCtr="0">
          <a:noAutofit/>
        </a:bodyPr>
        <a:lstStyle/>
        <a:p>
          <a:pPr lvl="0" algn="l" defTabSz="800100">
            <a:lnSpc>
              <a:spcPct val="90000"/>
            </a:lnSpc>
            <a:spcBef>
              <a:spcPct val="0"/>
            </a:spcBef>
            <a:spcAft>
              <a:spcPct val="35000"/>
            </a:spcAft>
          </a:pPr>
          <a:r>
            <a:rPr lang="en-US" sz="1800" b="1" kern="1200" smtClean="0"/>
            <a:t>Site Acceptance Testing</a:t>
          </a:r>
          <a:endParaRPr lang="en-US" sz="1800" kern="1200" dirty="0"/>
        </a:p>
      </dsp:txBody>
      <dsp:txXfrm>
        <a:off x="393234" y="2890782"/>
        <a:ext cx="5505288" cy="53136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2/13/2012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791229A-C96A-4E39-B143-E67B181674E7}"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pic>
        <p:nvPicPr>
          <p:cNvPr id="8" name="Picture 7" descr="small.png"/>
          <p:cNvPicPr>
            <a:picLocks noChangeAspect="1"/>
          </p:cNvPicPr>
          <p:nvPr userDrawn="1"/>
        </p:nvPicPr>
        <p:blipFill>
          <a:blip r:embed="rId2"/>
          <a:stretch>
            <a:fillRect/>
          </a:stretch>
        </p:blipFill>
        <p:spPr>
          <a:xfrm>
            <a:off x="5498630" y="404815"/>
            <a:ext cx="3048000" cy="246486"/>
          </a:xfrm>
          <a:prstGeom prst="rect">
            <a:avLst/>
          </a:prstGeom>
        </p:spPr>
      </p:pic>
      <p:sp>
        <p:nvSpPr>
          <p:cNvPr id="11" name="TextBox 20"/>
          <p:cNvSpPr txBox="1">
            <a:spLocks noChangeArrowheads="1"/>
          </p:cNvSpPr>
          <p:nvPr userDrawn="1"/>
        </p:nvSpPr>
        <p:spPr bwMode="auto">
          <a:xfrm>
            <a:off x="304799" y="6471273"/>
            <a:ext cx="2156461" cy="153888"/>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1000" kern="1200" dirty="0">
                <a:solidFill>
                  <a:schemeClr val="accent3"/>
                </a:solidFill>
                <a:latin typeface="+mn-lt"/>
                <a:ea typeface="+mn-ea"/>
                <a:cs typeface="+mn-cs"/>
              </a:rPr>
              <a:t>© </a:t>
            </a:r>
            <a:r>
              <a:rPr lang="en-US" sz="1000" kern="1200" dirty="0" smtClean="0">
                <a:solidFill>
                  <a:schemeClr val="accent3"/>
                </a:solidFill>
                <a:latin typeface="+mn-lt"/>
                <a:ea typeface="+mn-ea"/>
                <a:cs typeface="+mn-cs"/>
              </a:rPr>
              <a:t>Mahindra Satyam 2011</a:t>
            </a:r>
            <a:endParaRPr lang="en-US" sz="1000" kern="1200" dirty="0">
              <a:solidFill>
                <a:schemeClr val="accent3"/>
              </a:solidFill>
              <a:latin typeface="+mn-lt"/>
              <a:ea typeface="+mn-ea"/>
              <a:cs typeface="+mn-cs"/>
            </a:endParaRPr>
          </a:p>
        </p:txBody>
      </p:sp>
      <p:sp>
        <p:nvSpPr>
          <p:cNvPr id="12" name="TextBox 20"/>
          <p:cNvSpPr txBox="1">
            <a:spLocks noChangeArrowheads="1"/>
          </p:cNvSpPr>
          <p:nvPr userDrawn="1"/>
        </p:nvSpPr>
        <p:spPr bwMode="auto">
          <a:xfrm>
            <a:off x="2415787" y="6471273"/>
            <a:ext cx="3946914" cy="153888"/>
          </a:xfrm>
          <a:prstGeom prst="rect">
            <a:avLst/>
          </a:prstGeom>
          <a:noFill/>
          <a:ln w="9525">
            <a:noFill/>
            <a:miter lim="800000"/>
            <a:headEnd/>
            <a:tailEnd/>
          </a:ln>
        </p:spPr>
        <p:txBody>
          <a:bodyPr wrap="square" lIns="0" tIns="0" rIns="0" bIns="0">
            <a:spAutoFit/>
          </a:bodyPr>
          <a:lstStyle/>
          <a:p>
            <a:pPr marL="0" algn="ctr" defTabSz="914400" rtl="0" eaLnBrk="1" latinLnBrk="0" hangingPunct="1">
              <a:defRPr/>
            </a:pPr>
            <a:r>
              <a:rPr lang="en-US" sz="1000" kern="1200" dirty="0" smtClean="0">
                <a:solidFill>
                  <a:schemeClr val="accent3"/>
                </a:solidFill>
                <a:latin typeface="+mn-lt"/>
                <a:ea typeface="+mn-ea"/>
                <a:cs typeface="+mn-cs"/>
              </a:rPr>
              <a:t>Mahindra Satyam Learning World 2011</a:t>
            </a:r>
            <a:endParaRPr lang="en-US" sz="1000" kern="1200" dirty="0">
              <a:solidFill>
                <a:schemeClr val="accent3"/>
              </a:solidFill>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dirty="0" smtClean="0"/>
              <a:t>Click to edit Master title style</a:t>
            </a:r>
            <a:endParaRPr lang="en-US" dirty="0"/>
          </a:p>
        </p:txBody>
      </p:sp>
      <p:sp>
        <p:nvSpPr>
          <p:cNvPr id="3" name="Text Placeholder 4"/>
          <p:cNvSpPr>
            <a:spLocks noGrp="1"/>
          </p:cNvSpPr>
          <p:nvPr>
            <p:ph type="body" sz="quarter" idx="10" hasCustomPrompt="1"/>
          </p:nvPr>
        </p:nvSpPr>
        <p:spPr>
          <a:xfrm>
            <a:off x="302931" y="1465507"/>
            <a:ext cx="8544207" cy="1938992"/>
          </a:xfr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Text Placeholder 4"/>
          <p:cNvSpPr>
            <a:spLocks noGrp="1"/>
          </p:cNvSpPr>
          <p:nvPr>
            <p:ph type="body" sz="quarter" idx="10" hasCustomPrompt="1"/>
          </p:nvPr>
        </p:nvSpPr>
        <p:spPr>
          <a:xfrm>
            <a:off x="302931"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 Placeholder 4"/>
          <p:cNvSpPr>
            <a:spLocks noGrp="1"/>
          </p:cNvSpPr>
          <p:nvPr>
            <p:ph type="body" sz="quarter" idx="11" hasCustomPrompt="1"/>
          </p:nvPr>
        </p:nvSpPr>
        <p:spPr>
          <a:xfrm>
            <a:off x="4648200"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4"/>
          <p:cNvSpPr>
            <a:spLocks noGrp="1"/>
          </p:cNvSpPr>
          <p:nvPr>
            <p:ph type="body" sz="quarter" idx="12" hasCustomPrompt="1"/>
          </p:nvPr>
        </p:nvSpPr>
        <p:spPr>
          <a:xfrm>
            <a:off x="302931"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a:xfrm>
            <a:off x="4648200"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dirty="0" smtClean="0"/>
              <a:t>Click to edit Master title style</a:t>
            </a:r>
            <a:endParaRPr lang="en-US" dirty="0"/>
          </a:p>
        </p:txBody>
      </p:sp>
      <p:sp>
        <p:nvSpPr>
          <p:cNvPr id="11" name="Text Placeholder 4"/>
          <p:cNvSpPr>
            <a:spLocks noGrp="1"/>
          </p:cNvSpPr>
          <p:nvPr>
            <p:ph type="body" sz="quarter" idx="10" hasCustomPrompt="1"/>
          </p:nvPr>
        </p:nvSpPr>
        <p:spPr>
          <a:xfrm>
            <a:off x="302931"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 Placeholder 4"/>
          <p:cNvSpPr>
            <a:spLocks noGrp="1"/>
          </p:cNvSpPr>
          <p:nvPr>
            <p:ph type="body" sz="quarter" idx="11" hasCustomPrompt="1"/>
          </p:nvPr>
        </p:nvSpPr>
        <p:spPr>
          <a:xfrm>
            <a:off x="4648200"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ext Placeholder 4"/>
          <p:cNvSpPr>
            <a:spLocks noGrp="1"/>
          </p:cNvSpPr>
          <p:nvPr>
            <p:ph type="body" sz="quarter" idx="12" hasCustomPrompt="1"/>
          </p:nvPr>
        </p:nvSpPr>
        <p:spPr>
          <a:xfrm>
            <a:off x="302931"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14" name="Text Placeholder 4"/>
          <p:cNvSpPr>
            <a:spLocks noGrp="1"/>
          </p:cNvSpPr>
          <p:nvPr>
            <p:ph type="body" sz="quarter" idx="13" hasCustomPrompt="1"/>
          </p:nvPr>
        </p:nvSpPr>
        <p:spPr>
          <a:xfrm>
            <a:off x="4648200"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
        <p:nvSpPr>
          <p:cNvPr id="15" name="Text Placeholder 4"/>
          <p:cNvSpPr>
            <a:spLocks noGrp="1"/>
          </p:cNvSpPr>
          <p:nvPr>
            <p:ph type="body" sz="quarter" idx="14" hasCustomPrompt="1"/>
          </p:nvPr>
        </p:nvSpPr>
        <p:spPr>
          <a:xfrm>
            <a:off x="302931"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6" name="Text Placeholder 4"/>
          <p:cNvSpPr>
            <a:spLocks noGrp="1"/>
          </p:cNvSpPr>
          <p:nvPr>
            <p:ph type="body" sz="quarter" idx="15" hasCustomPrompt="1"/>
          </p:nvPr>
        </p:nvSpPr>
        <p:spPr>
          <a:xfrm>
            <a:off x="4648200"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6" hasCustomPrompt="1"/>
          </p:nvPr>
        </p:nvSpPr>
        <p:spPr>
          <a:xfrm>
            <a:off x="302931"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3</a:t>
            </a:r>
          </a:p>
        </p:txBody>
      </p:sp>
      <p:sp>
        <p:nvSpPr>
          <p:cNvPr id="18" name="Text Placeholder 4"/>
          <p:cNvSpPr>
            <a:spLocks noGrp="1"/>
          </p:cNvSpPr>
          <p:nvPr>
            <p:ph type="body" sz="quarter" idx="17" hasCustomPrompt="1"/>
          </p:nvPr>
        </p:nvSpPr>
        <p:spPr>
          <a:xfrm>
            <a:off x="4648200"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4</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6838" y="1367641"/>
            <a:ext cx="6729984" cy="338554"/>
          </a:xfrm>
        </p:spPr>
        <p:txBody>
          <a:bodyPr/>
          <a:lstStyle>
            <a:lvl1pPr algn="l">
              <a:defRPr/>
            </a:lvl1pPr>
          </a:lstStyle>
          <a:p>
            <a:r>
              <a:rPr lang="en-US" dirty="0" smtClean="0"/>
              <a:t>Click to edit master title style</a:t>
            </a:r>
            <a:endParaRPr lang="en-US" dirty="0"/>
          </a:p>
        </p:txBody>
      </p:sp>
      <p:sp>
        <p:nvSpPr>
          <p:cNvPr id="8" name="TextBox 7"/>
          <p:cNvSpPr txBox="1">
            <a:spLocks noChangeArrowheads="1"/>
          </p:cNvSpPr>
          <p:nvPr userDrawn="1"/>
        </p:nvSpPr>
        <p:spPr bwMode="gray">
          <a:xfrm>
            <a:off x="1366839" y="3517604"/>
            <a:ext cx="2244204" cy="276999"/>
          </a:xfrm>
          <a:prstGeom prst="rect">
            <a:avLst/>
          </a:prstGeom>
          <a:noFill/>
          <a:ln w="9525">
            <a:noFill/>
            <a:miter lim="800000"/>
            <a:headEnd/>
            <a:tailEnd/>
          </a:ln>
        </p:spPr>
        <p:txBody>
          <a:bodyPr wrap="none" lIns="0" tIns="0" rIns="0" bIns="0" anchor="b" anchorCtr="0">
            <a:spAutoFit/>
          </a:bodyPr>
          <a:lstStyle/>
          <a:p>
            <a:pPr algn="l"/>
            <a:r>
              <a:rPr lang="en-US" b="1" dirty="0" smtClean="0">
                <a:solidFill>
                  <a:schemeClr val="bg2"/>
                </a:solidFill>
                <a:latin typeface="Arial" pitchFamily="34" charset="0"/>
                <a:cs typeface="Arial" pitchFamily="34" charset="0"/>
              </a:rPr>
              <a:t>mahindrasatyam.net</a:t>
            </a:r>
            <a:endParaRPr lang="en-US" b="1" dirty="0">
              <a:solidFill>
                <a:schemeClr val="bg2"/>
              </a:solidFill>
              <a:latin typeface="Arial" pitchFamily="34" charset="0"/>
              <a:cs typeface="Arial" pitchFamily="34" charset="0"/>
            </a:endParaRPr>
          </a:p>
        </p:txBody>
      </p:sp>
      <p:sp>
        <p:nvSpPr>
          <p:cNvPr id="9" name="TextBox 8"/>
          <p:cNvSpPr txBox="1">
            <a:spLocks noChangeArrowheads="1"/>
          </p:cNvSpPr>
          <p:nvPr userDrawn="1"/>
        </p:nvSpPr>
        <p:spPr bwMode="gray">
          <a:xfrm>
            <a:off x="1366839" y="4233113"/>
            <a:ext cx="6729412" cy="1184940"/>
          </a:xfrm>
          <a:prstGeom prst="rect">
            <a:avLst/>
          </a:prstGeom>
          <a:noFill/>
          <a:ln w="9525">
            <a:noFill/>
            <a:miter lim="800000"/>
            <a:headEnd/>
            <a:tailEnd/>
          </a:ln>
        </p:spPr>
        <p:txBody>
          <a:bodyPr wrap="square" lIns="0" tIns="0" rIns="0" bIns="0">
            <a:spAutoFit/>
          </a:bodyPr>
          <a:lstStyle/>
          <a:p>
            <a:pPr algn="just">
              <a:spcBef>
                <a:spcPts val="600"/>
              </a:spcBef>
            </a:pPr>
            <a:r>
              <a:rPr lang="en-US" sz="900" b="1" dirty="0" smtClean="0">
                <a:solidFill>
                  <a:schemeClr val="bg2"/>
                </a:solidFill>
              </a:rPr>
              <a:t>Safe Harbor</a:t>
            </a:r>
          </a:p>
          <a:p>
            <a:pPr algn="just">
              <a:spcBef>
                <a:spcPts val="600"/>
              </a:spcBef>
            </a:pPr>
            <a:r>
              <a:rPr lang="en-US" sz="900" dirty="0" smtClean="0">
                <a:solidFill>
                  <a:schemeClr val="bg2"/>
                </a:solidFill>
              </a:rPr>
              <a:t>This document contains forward-looking statements within the meaning of section 27A of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Satyam undertakes no duty to update any forward-looking statements. For a discussion of the risks associated with our business, please see the discussions under the heading “Risk Factors” in our report on Form 6-K concerning the quarter ended September 30, 2008, furnished to the Securities and Exchange Commission on 07 November, 2008, and the other reports filed with the Securities and Exchange Commission from time to time. These filings are available at http://www.sec.gov</a:t>
            </a:r>
            <a:endParaRPr lang="en-US" sz="900" b="1" dirty="0">
              <a:solidFill>
                <a:schemeClr val="bg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small.png"/>
          <p:cNvPicPr>
            <a:picLocks noChangeAspect="1"/>
          </p:cNvPicPr>
          <p:nvPr userDrawn="1"/>
        </p:nvPicPr>
        <p:blipFill>
          <a:blip r:embed="rId7"/>
          <a:stretch>
            <a:fillRect/>
          </a:stretch>
        </p:blipFill>
        <p:spPr>
          <a:xfrm>
            <a:off x="6749430" y="153990"/>
            <a:ext cx="2061195" cy="166685"/>
          </a:xfrm>
          <a:prstGeom prst="rect">
            <a:avLst/>
          </a:prstGeom>
        </p:spPr>
      </p:pic>
      <p:sp>
        <p:nvSpPr>
          <p:cNvPr id="9" name="Rectangle 8"/>
          <p:cNvSpPr/>
          <p:nvPr userDrawn="1"/>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Placeholder 1"/>
          <p:cNvSpPr>
            <a:spLocks noGrp="1"/>
          </p:cNvSpPr>
          <p:nvPr>
            <p:ph type="title"/>
          </p:nvPr>
        </p:nvSpPr>
        <p:spPr>
          <a:xfrm>
            <a:off x="304799" y="469484"/>
            <a:ext cx="8539163" cy="3385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dirty="0" smtClean="0"/>
              <a:t>Click to edit master title style</a:t>
            </a:r>
            <a:endParaRPr lang="en-US" dirty="0"/>
          </a:p>
        </p:txBody>
      </p:sp>
      <p:sp>
        <p:nvSpPr>
          <p:cNvPr id="3" name="Text Placeholder 2"/>
          <p:cNvSpPr>
            <a:spLocks noGrp="1"/>
          </p:cNvSpPr>
          <p:nvPr>
            <p:ph type="body" idx="1"/>
          </p:nvPr>
        </p:nvSpPr>
        <p:spPr>
          <a:xfrm>
            <a:off x="304799" y="1262568"/>
            <a:ext cx="8539164" cy="13849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Fifth level</a:t>
            </a:r>
            <a:endParaRPr lang="en-US" dirty="0"/>
          </a:p>
        </p:txBody>
      </p:sp>
      <p:sp>
        <p:nvSpPr>
          <p:cNvPr id="10" name="Slide Number Placeholder 5"/>
          <p:cNvSpPr txBox="1">
            <a:spLocks/>
          </p:cNvSpPr>
          <p:nvPr userDrawn="1"/>
        </p:nvSpPr>
        <p:spPr bwMode="auto">
          <a:xfrm>
            <a:off x="8718928" y="6705005"/>
            <a:ext cx="125034" cy="123111"/>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800">
                <a:solidFill>
                  <a:schemeClr val="accent3"/>
                </a:solidFill>
              </a:rPr>
              <a:pPr algn="r">
                <a:defRPr/>
              </a:pPr>
              <a:t>‹#›</a:t>
            </a:fld>
            <a:endParaRPr lang="en-US" sz="800" dirty="0">
              <a:solidFill>
                <a:schemeClr val="accent3"/>
              </a:solidFill>
            </a:endParaRPr>
          </a:p>
        </p:txBody>
      </p:sp>
      <p:sp>
        <p:nvSpPr>
          <p:cNvPr id="8" name="TextBox 20"/>
          <p:cNvSpPr txBox="1">
            <a:spLocks noChangeArrowheads="1"/>
          </p:cNvSpPr>
          <p:nvPr userDrawn="1"/>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Satyam 2011</a:t>
            </a:r>
            <a:endParaRPr lang="en-US" sz="800" kern="1200" dirty="0">
              <a:solidFill>
                <a:schemeClr val="accent3"/>
              </a:solidFill>
              <a:latin typeface="+mn-lt"/>
              <a:ea typeface="+mn-ea"/>
              <a:cs typeface="+mn-cs"/>
            </a:endParaRPr>
          </a:p>
        </p:txBody>
      </p:sp>
      <p:sp>
        <p:nvSpPr>
          <p:cNvPr id="13" name="TextBox 20"/>
          <p:cNvSpPr txBox="1">
            <a:spLocks noChangeArrowheads="1"/>
          </p:cNvSpPr>
          <p:nvPr userDrawn="1"/>
        </p:nvSpPr>
        <p:spPr bwMode="auto">
          <a:xfrm>
            <a:off x="2415787" y="6471273"/>
            <a:ext cx="3946914" cy="153888"/>
          </a:xfrm>
          <a:prstGeom prst="rect">
            <a:avLst/>
          </a:prstGeom>
          <a:noFill/>
          <a:ln w="9525">
            <a:noFill/>
            <a:miter lim="800000"/>
            <a:headEnd/>
            <a:tailEnd/>
          </a:ln>
        </p:spPr>
        <p:txBody>
          <a:bodyPr wrap="square" lIns="0" tIns="0" rIns="0" bIns="0">
            <a:spAutoFit/>
          </a:bodyPr>
          <a:lstStyle/>
          <a:p>
            <a:pPr marL="0" algn="ctr" defTabSz="914400" rtl="0" eaLnBrk="1" latinLnBrk="0" hangingPunct="1">
              <a:defRPr/>
            </a:pPr>
            <a:r>
              <a:rPr lang="en-US" sz="1000" kern="1200" dirty="0" smtClean="0">
                <a:solidFill>
                  <a:schemeClr val="accent3"/>
                </a:solidFill>
                <a:latin typeface="+mn-lt"/>
                <a:ea typeface="+mn-ea"/>
                <a:cs typeface="+mn-cs"/>
              </a:rPr>
              <a:t>Mahindra Satyam Learning World 2011</a:t>
            </a:r>
            <a:endParaRPr lang="en-US" sz="1000" kern="1200" dirty="0">
              <a:solidFill>
                <a:schemeClr val="accent3"/>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0" r:id="rId4"/>
    <p:sldLayoutId id="2147483656" r:id="rId5"/>
  </p:sldLayoutIdLst>
  <p:txStyles>
    <p:titleStyle>
      <a:lvl1pPr algn="l" defTabSz="914400" rtl="0" eaLnBrk="1" latinLnBrk="0" hangingPunct="1">
        <a:spcBef>
          <a:spcPct val="0"/>
        </a:spcBef>
        <a:buNone/>
        <a:defRPr lang="en-US" sz="2200" b="1" kern="1200" dirty="0" smtClean="0">
          <a:solidFill>
            <a:schemeClr val="tx2"/>
          </a:solidFill>
          <a:latin typeface="Arial" pitchFamily="34" charset="0"/>
          <a:ea typeface="+mj-ea"/>
          <a:cs typeface="+mj-cs"/>
        </a:defRPr>
      </a:lvl1pPr>
    </p:titleStyle>
    <p:bodyStyle>
      <a:lvl1pPr marL="0" indent="0" algn="l" defTabSz="914400" rtl="0" eaLnBrk="1" fontAlgn="base" latinLnBrk="0" hangingPunct="1">
        <a:spcBef>
          <a:spcPts val="0"/>
        </a:spcBef>
        <a:spcAft>
          <a:spcPct val="0"/>
        </a:spcAft>
        <a:buFont typeface="Arial" pitchFamily="34" charset="0"/>
        <a:buNone/>
        <a:defRPr lang="en-US" sz="1800" b="0" kern="1200" baseline="0" dirty="0" smtClean="0">
          <a:solidFill>
            <a:schemeClr val="tx1"/>
          </a:solidFill>
          <a:latin typeface="Arial" pitchFamily="34" charset="0"/>
          <a:ea typeface="+mn-ea"/>
          <a:cs typeface="+mn-cs"/>
        </a:defRPr>
      </a:lvl1pPr>
      <a:lvl2pPr marL="285750" indent="-285750" algn="l" defTabSz="914400" rtl="0" eaLnBrk="1" fontAlgn="base" latinLnBrk="0" hangingPunct="1">
        <a:spcBef>
          <a:spcPts val="0"/>
        </a:spcBef>
        <a:spcAft>
          <a:spcPct val="0"/>
        </a:spcAft>
        <a:buClr>
          <a:schemeClr val="tx2"/>
        </a:buClr>
        <a:buSzPct val="120000"/>
        <a:buFont typeface="Wingdings" pitchFamily="2" charset="2"/>
        <a:buChar char="§"/>
        <a:defRPr lang="en-US" sz="1800" b="0" kern="1200" baseline="0" dirty="0" smtClean="0">
          <a:solidFill>
            <a:schemeClr val="tx1"/>
          </a:solidFill>
          <a:latin typeface="Arial" pitchFamily="34" charset="0"/>
          <a:ea typeface="+mn-ea"/>
          <a:cs typeface="+mn-cs"/>
        </a:defRPr>
      </a:lvl2pPr>
      <a:lvl3pPr marL="571500" indent="-279400" algn="l" defTabSz="914400" rtl="0" eaLnBrk="1" fontAlgn="base" latinLnBrk="0" hangingPunct="1">
        <a:spcBef>
          <a:spcPts val="0"/>
        </a:spcBef>
        <a:spcAft>
          <a:spcPct val="0"/>
        </a:spcAft>
        <a:buClr>
          <a:schemeClr val="tx2"/>
        </a:buClr>
        <a:buSzPct val="110000"/>
        <a:buFont typeface="Arial" pitchFamily="34" charset="0"/>
        <a:buChar char="–"/>
        <a:defRPr lang="en-US" sz="1800" b="0" kern="1200" baseline="0" dirty="0" smtClean="0">
          <a:solidFill>
            <a:schemeClr val="tx1"/>
          </a:solidFill>
          <a:latin typeface="Arial" pitchFamily="34" charset="0"/>
          <a:ea typeface="+mn-ea"/>
          <a:cs typeface="+mn-cs"/>
        </a:defRPr>
      </a:lvl3pPr>
      <a:lvl4pPr marL="850900" indent="-279400" algn="l" defTabSz="914400" rtl="0" eaLnBrk="1" fontAlgn="base" latinLnBrk="0" hangingPunct="1">
        <a:spcBef>
          <a:spcPts val="0"/>
        </a:spcBef>
        <a:spcAft>
          <a:spcPct val="0"/>
        </a:spcAft>
        <a:buClr>
          <a:schemeClr val="tx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tx2"/>
        </a:buClr>
        <a:buSzPct val="80000"/>
        <a:buFont typeface="Arial" pitchFamily="34" charset="0"/>
        <a:buChar char="–"/>
        <a:defRPr lang="en-US" sz="1800" b="0" kern="1200" baseline="0" dirty="0" smtClean="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66839" y="2214563"/>
            <a:ext cx="5341936" cy="615553"/>
          </a:xfrm>
        </p:spPr>
        <p:txBody>
          <a:bodyPr/>
          <a:lstStyle/>
          <a:p>
            <a:r>
              <a:rPr lang="en-US" dirty="0" smtClean="0"/>
              <a:t>Test Levels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repeatCount="indefinite" fill="hold" grpId="0" nodeType="withEffect">
                                  <p:stCondLst>
                                    <p:cond delay="1000"/>
                                  </p:stCondLst>
                                  <p:endCondLst>
                                    <p:cond evt="onNext" delay="0">
                                      <p:tgtEl>
                                        <p:sldTgt/>
                                      </p:tgtEl>
                                    </p:cond>
                                  </p:endCondLst>
                                  <p:iterate type="wd">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30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3000" fill="hold"/>
                                        <p:tgtEl>
                                          <p:spTgt spid="4"/>
                                        </p:tgtEl>
                                        <p:attrNameLst>
                                          <p:attrName>ppt_y</p:attrName>
                                        </p:attrNameLst>
                                      </p:cBhvr>
                                      <p:tavLst>
                                        <p:tav tm="0">
                                          <p:val>
                                            <p:strVal val="#ppt_y"/>
                                          </p:val>
                                        </p:tav>
                                        <p:tav tm="100000">
                                          <p:val>
                                            <p:strVal val="#ppt_y"/>
                                          </p:val>
                                        </p:tav>
                                      </p:tavLst>
                                    </p:anim>
                                    <p:anim calcmode="lin" valueType="num">
                                      <p:cBhvr>
                                        <p:cTn id="9" dur="30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30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30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04799" y="381000"/>
            <a:ext cx="8539163" cy="338554"/>
          </a:xfrm>
        </p:spPr>
        <p:txBody>
          <a:bodyPr/>
          <a:lstStyle/>
          <a:p>
            <a:r>
              <a:rPr lang="en-US" dirty="0" smtClean="0"/>
              <a:t>Contd..</a:t>
            </a:r>
            <a:endParaRPr lang="en-US" dirty="0"/>
          </a:p>
        </p:txBody>
      </p:sp>
      <p:sp>
        <p:nvSpPr>
          <p:cNvPr id="10" name="Text Placeholder 9"/>
          <p:cNvSpPr>
            <a:spLocks noGrp="1"/>
          </p:cNvSpPr>
          <p:nvPr>
            <p:ph type="body" sz="quarter" idx="10"/>
          </p:nvPr>
        </p:nvSpPr>
        <p:spPr>
          <a:xfrm>
            <a:off x="228600" y="1004553"/>
            <a:ext cx="8686800" cy="5478423"/>
          </a:xfrm>
          <a:noFill/>
        </p:spPr>
        <p:txBody>
          <a:bodyPr/>
          <a:lstStyle/>
          <a:p>
            <a:pPr lvl="1">
              <a:spcBef>
                <a:spcPts val="600"/>
              </a:spcBef>
              <a:spcAft>
                <a:spcPts val="600"/>
              </a:spcAft>
              <a:buFont typeface="Wingdings" pitchFamily="2" charset="2"/>
              <a:buChar char="q"/>
            </a:pPr>
            <a:r>
              <a:rPr lang="en-US" dirty="0" smtClean="0"/>
              <a:t>In the above figure, </a:t>
            </a:r>
          </a:p>
          <a:p>
            <a:pPr lvl="2">
              <a:buFont typeface="Wingdings" pitchFamily="2" charset="2"/>
              <a:buChar char="§"/>
            </a:pPr>
            <a:r>
              <a:rPr lang="en-US" dirty="0" smtClean="0"/>
              <a:t>Component 1 can call components 2 and 3. Thus in the structure, component 1 is placed above components 2 and 3. </a:t>
            </a:r>
          </a:p>
          <a:p>
            <a:pPr lvl="2">
              <a:buFont typeface="Wingdings" pitchFamily="2" charset="2"/>
              <a:buChar char="§"/>
            </a:pPr>
            <a:r>
              <a:rPr lang="en-US" dirty="0" smtClean="0"/>
              <a:t>Component 2 can call components 4 and 5. </a:t>
            </a:r>
          </a:p>
          <a:p>
            <a:pPr lvl="2">
              <a:buFont typeface="Wingdings" pitchFamily="2" charset="2"/>
              <a:buChar char="§"/>
            </a:pPr>
            <a:r>
              <a:rPr lang="en-US" dirty="0" smtClean="0"/>
              <a:t>Component 3 can call components 6 and 7. </a:t>
            </a:r>
          </a:p>
          <a:p>
            <a:pPr lvl="2">
              <a:buFont typeface="Wingdings" pitchFamily="2" charset="2"/>
              <a:buChar char="§"/>
            </a:pPr>
            <a:r>
              <a:rPr lang="en-US" dirty="0" smtClean="0"/>
              <a:t>In the structure, components 2 and 3 are placed above components 4 and 5 and components 6 and 7, respectively.</a:t>
            </a:r>
          </a:p>
          <a:p>
            <a:pPr lvl="3">
              <a:spcBef>
                <a:spcPts val="600"/>
              </a:spcBef>
              <a:spcAft>
                <a:spcPts val="600"/>
              </a:spcAft>
              <a:buNone/>
            </a:pPr>
            <a:r>
              <a:rPr lang="en-US" dirty="0" smtClean="0">
                <a:solidFill>
                  <a:schemeClr val="tx2"/>
                </a:solidFill>
              </a:rPr>
              <a:t>Now the order of integration might be: 1,2 or 1,3 or 2,4 or 2,5 or 3,6 or 3,7</a:t>
            </a:r>
          </a:p>
          <a:p>
            <a:pPr lvl="1">
              <a:spcBef>
                <a:spcPts val="600"/>
              </a:spcBef>
              <a:spcAft>
                <a:spcPts val="600"/>
              </a:spcAft>
              <a:buFont typeface="Wingdings" pitchFamily="2" charset="2"/>
              <a:buChar char="q"/>
            </a:pPr>
            <a:r>
              <a:rPr lang="en-US" dirty="0" smtClean="0"/>
              <a:t>In the Top-down integration testing the interactions of each component must be tested when it is built. If not…</a:t>
            </a:r>
          </a:p>
          <a:p>
            <a:pPr lvl="2">
              <a:spcBef>
                <a:spcPts val="600"/>
              </a:spcBef>
              <a:spcAft>
                <a:spcPts val="600"/>
              </a:spcAft>
              <a:buFont typeface="Wingdings" pitchFamily="2" charset="2"/>
              <a:buChar char="§"/>
            </a:pPr>
            <a:r>
              <a:rPr lang="en-US" dirty="0" smtClean="0"/>
              <a:t>This is done by creating a skeletal implementation of the component, called a </a:t>
            </a:r>
            <a:r>
              <a:rPr lang="en-US" b="1" dirty="0" smtClean="0"/>
              <a:t>stub</a:t>
            </a:r>
            <a:r>
              <a:rPr lang="en-US" dirty="0" smtClean="0"/>
              <a:t>. </a:t>
            </a:r>
          </a:p>
          <a:p>
            <a:pPr lvl="2">
              <a:spcBef>
                <a:spcPts val="600"/>
              </a:spcBef>
              <a:spcAft>
                <a:spcPts val="600"/>
              </a:spcAft>
              <a:buFont typeface="Wingdings" pitchFamily="2" charset="2"/>
              <a:buChar char="v"/>
            </a:pPr>
            <a:r>
              <a:rPr lang="en-US" b="1" dirty="0" smtClean="0">
                <a:solidFill>
                  <a:srgbClr val="0070C0"/>
                </a:solidFill>
                <a:effectLst>
                  <a:outerShdw blurRad="38100" dist="38100" dir="2700000" algn="tl">
                    <a:srgbClr val="000000">
                      <a:alpha val="43137"/>
                    </a:srgbClr>
                  </a:outerShdw>
                </a:effectLst>
              </a:rPr>
              <a:t>Stub:</a:t>
            </a:r>
            <a:r>
              <a:rPr lang="en-US" dirty="0" smtClean="0">
                <a:solidFill>
                  <a:srgbClr val="0070C0"/>
                </a:solidFill>
                <a:effectLst>
                  <a:outerShdw blurRad="38100" dist="38100" dir="2700000" algn="tl">
                    <a:srgbClr val="000000">
                      <a:alpha val="43137"/>
                    </a:srgbClr>
                  </a:outerShdw>
                </a:effectLst>
              </a:rPr>
              <a:t> A skeletal or special-purpose implementation of a software component, used to develop or test a component that calls or is otherwise dependent on it. It replaces a called component</a:t>
            </a:r>
            <a:r>
              <a:rPr lang="en-US" sz="1200" dirty="0" smtClean="0">
                <a:solidFill>
                  <a:srgbClr val="0070C0"/>
                </a:solidFill>
                <a:effectLst>
                  <a:outerShdw blurRad="38100" dist="38100" dir="2700000" algn="tl">
                    <a:srgbClr val="000000">
                      <a:alpha val="43137"/>
                    </a:srgbClr>
                  </a:outerShdw>
                </a:effectLst>
              </a:rPr>
              <a:t>. </a:t>
            </a:r>
          </a:p>
          <a:p>
            <a:pPr lvl="1">
              <a:spcBef>
                <a:spcPts val="600"/>
              </a:spcBef>
              <a:spcAft>
                <a:spcPts val="600"/>
              </a:spcAft>
              <a:buFont typeface="Wingdings" pitchFamily="2" charset="2"/>
              <a:buChar char="q"/>
            </a:pPr>
            <a:r>
              <a:rPr lang="en-US" dirty="0" smtClean="0"/>
              <a:t>In this example, stubs may be used to replace components 4 and 5, when testing component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p:cTn id="7" dur="2000" fill="hold"/>
                                        <p:tgtEl>
                                          <p:spTgt spid="1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10">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1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1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10">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anim calcmode="lin" valueType="num">
                                      <p:cBhvr>
                                        <p:cTn id="16" dur="2000" fill="hold"/>
                                        <p:tgtEl>
                                          <p:spTgt spid="10">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10">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10">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10">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10">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anim calcmode="lin" valueType="num">
                                      <p:cBhvr>
                                        <p:cTn id="25" dur="2000" fill="hold"/>
                                        <p:tgtEl>
                                          <p:spTgt spid="10">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10">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10">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10">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10">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10">
                                            <p:txEl>
                                              <p:pRg st="3" end="3"/>
                                            </p:txEl>
                                          </p:spTgt>
                                        </p:tgtEl>
                                        <p:attrNameLst>
                                          <p:attrName>style.visibility</p:attrName>
                                        </p:attrNameLst>
                                      </p:cBhvr>
                                      <p:to>
                                        <p:strVal val="visible"/>
                                      </p:to>
                                    </p:set>
                                    <p:anim calcmode="lin" valueType="num">
                                      <p:cBhvr>
                                        <p:cTn id="34" dur="2000" fill="hold"/>
                                        <p:tgtEl>
                                          <p:spTgt spid="10">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10">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10">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10">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10">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10">
                                            <p:txEl>
                                              <p:pRg st="4" end="4"/>
                                            </p:txEl>
                                          </p:spTgt>
                                        </p:tgtEl>
                                        <p:attrNameLst>
                                          <p:attrName>style.visibility</p:attrName>
                                        </p:attrNameLst>
                                      </p:cBhvr>
                                      <p:to>
                                        <p:strVal val="visible"/>
                                      </p:to>
                                    </p:set>
                                    <p:anim calcmode="lin" valueType="num">
                                      <p:cBhvr>
                                        <p:cTn id="43" dur="2000" fill="hold"/>
                                        <p:tgtEl>
                                          <p:spTgt spid="10">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10">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10">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10">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10">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10">
                                            <p:txEl>
                                              <p:pRg st="5" end="5"/>
                                            </p:txEl>
                                          </p:spTgt>
                                        </p:tgtEl>
                                        <p:attrNameLst>
                                          <p:attrName>style.visibility</p:attrName>
                                        </p:attrNameLst>
                                      </p:cBhvr>
                                      <p:to>
                                        <p:strVal val="visible"/>
                                      </p:to>
                                    </p:set>
                                    <p:anim calcmode="lin" valueType="num">
                                      <p:cBhvr>
                                        <p:cTn id="52" dur="2000" fill="hold"/>
                                        <p:tgtEl>
                                          <p:spTgt spid="10">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10">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10">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10">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10">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10">
                                            <p:txEl>
                                              <p:pRg st="6" end="6"/>
                                            </p:txEl>
                                          </p:spTgt>
                                        </p:tgtEl>
                                        <p:attrNameLst>
                                          <p:attrName>style.visibility</p:attrName>
                                        </p:attrNameLst>
                                      </p:cBhvr>
                                      <p:to>
                                        <p:strVal val="visible"/>
                                      </p:to>
                                    </p:set>
                                    <p:anim calcmode="lin" valueType="num">
                                      <p:cBhvr>
                                        <p:cTn id="61" dur="2000" fill="hold"/>
                                        <p:tgtEl>
                                          <p:spTgt spid="10">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10">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10">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10">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10">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10">
                                            <p:txEl>
                                              <p:pRg st="7" end="7"/>
                                            </p:txEl>
                                          </p:spTgt>
                                        </p:tgtEl>
                                        <p:attrNameLst>
                                          <p:attrName>style.visibility</p:attrName>
                                        </p:attrNameLst>
                                      </p:cBhvr>
                                      <p:to>
                                        <p:strVal val="visible"/>
                                      </p:to>
                                    </p:set>
                                    <p:anim calcmode="lin" valueType="num">
                                      <p:cBhvr>
                                        <p:cTn id="70" dur="2000" fill="hold"/>
                                        <p:tgtEl>
                                          <p:spTgt spid="10">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10">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10">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10">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10">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10">
                                            <p:txEl>
                                              <p:pRg st="8" end="8"/>
                                            </p:txEl>
                                          </p:spTgt>
                                        </p:tgtEl>
                                        <p:attrNameLst>
                                          <p:attrName>style.visibility</p:attrName>
                                        </p:attrNameLst>
                                      </p:cBhvr>
                                      <p:to>
                                        <p:strVal val="visible"/>
                                      </p:to>
                                    </p:set>
                                    <p:anim calcmode="lin" valueType="num">
                                      <p:cBhvr>
                                        <p:cTn id="79" dur="2000" fill="hold"/>
                                        <p:tgtEl>
                                          <p:spTgt spid="10">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10">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10">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10">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10">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childTnLst>
                                    <p:set>
                                      <p:cBhvr>
                                        <p:cTn id="87" dur="1" fill="hold">
                                          <p:stCondLst>
                                            <p:cond delay="0"/>
                                          </p:stCondLst>
                                        </p:cTn>
                                        <p:tgtEl>
                                          <p:spTgt spid="10">
                                            <p:txEl>
                                              <p:pRg st="9" end="9"/>
                                            </p:txEl>
                                          </p:spTgt>
                                        </p:tgtEl>
                                        <p:attrNameLst>
                                          <p:attrName>style.visibility</p:attrName>
                                        </p:attrNameLst>
                                      </p:cBhvr>
                                      <p:to>
                                        <p:strVal val="visible"/>
                                      </p:to>
                                    </p:set>
                                    <p:anim calcmode="lin" valueType="num">
                                      <p:cBhvr>
                                        <p:cTn id="88" dur="2000" fill="hold"/>
                                        <p:tgtEl>
                                          <p:spTgt spid="10">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2000" fill="hold"/>
                                        <p:tgtEl>
                                          <p:spTgt spid="10">
                                            <p:txEl>
                                              <p:pRg st="9" end="9"/>
                                            </p:txEl>
                                          </p:spTgt>
                                        </p:tgtEl>
                                        <p:attrNameLst>
                                          <p:attrName>ppt_y</p:attrName>
                                        </p:attrNameLst>
                                      </p:cBhvr>
                                      <p:tavLst>
                                        <p:tav tm="0">
                                          <p:val>
                                            <p:strVal val="#ppt_y"/>
                                          </p:val>
                                        </p:tav>
                                        <p:tav tm="100000">
                                          <p:val>
                                            <p:strVal val="#ppt_y"/>
                                          </p:val>
                                        </p:tav>
                                      </p:tavLst>
                                    </p:anim>
                                    <p:anim calcmode="lin" valueType="num">
                                      <p:cBhvr>
                                        <p:cTn id="90" dur="2000" fill="hold"/>
                                        <p:tgtEl>
                                          <p:spTgt spid="10">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2000" fill="hold"/>
                                        <p:tgtEl>
                                          <p:spTgt spid="10">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2000" tmFilter="0,0; .5, 1; 1, 1"/>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Picture 3" descr="http://www.softwaretestinggenius.com/photos/ISBF13B.JPG"/>
          <p:cNvPicPr/>
          <p:nvPr/>
        </p:nvPicPr>
        <p:blipFill>
          <a:blip r:embed="rId2" cstate="print"/>
          <a:srcRect/>
          <a:stretch>
            <a:fillRect/>
          </a:stretch>
        </p:blipFill>
        <p:spPr bwMode="auto">
          <a:xfrm>
            <a:off x="1523113" y="3218925"/>
            <a:ext cx="5257800" cy="2667000"/>
          </a:xfrm>
          <a:prstGeom prst="rect">
            <a:avLst/>
          </a:prstGeom>
          <a:solidFill>
            <a:srgbClr val="FFFFFF">
              <a:shade val="85000"/>
            </a:srgbClr>
          </a:solidFill>
          <a:ln w="88900" cap="sq">
            <a:solidFill>
              <a:srgbClr val="FFFFFF"/>
            </a:solidFill>
            <a:miter lim="800000"/>
          </a:ln>
          <a:effectLst>
            <a:glow rad="228600">
              <a:schemeClr val="accent6">
                <a:satMod val="175000"/>
                <a:alpha val="40000"/>
              </a:schemeClr>
            </a:glow>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7" name="Diagram 6"/>
          <p:cNvGraphicFramePr/>
          <p:nvPr/>
        </p:nvGraphicFramePr>
        <p:xfrm>
          <a:off x="556591" y="972931"/>
          <a:ext cx="7871792" cy="18232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933E4C69-1AEE-4931-9566-B5E7EDBE6CB4}"/>
                                            </p:graphicEl>
                                          </p:spTgt>
                                        </p:tgtEl>
                                        <p:attrNameLst>
                                          <p:attrName>style.visibility</p:attrName>
                                        </p:attrNameLst>
                                      </p:cBhvr>
                                      <p:to>
                                        <p:strVal val="visible"/>
                                      </p:to>
                                    </p:set>
                                    <p:animEffect transition="in" filter="fade">
                                      <p:cBhvr>
                                        <p:cTn id="7" dur="2000"/>
                                        <p:tgtEl>
                                          <p:spTgt spid="7">
                                            <p:graphicEl>
                                              <a:dgm id="{933E4C69-1AEE-4931-9566-B5E7EDBE6CB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A5D415C2-51D3-44A8-B2B4-C3F7D86AE3A1}"/>
                                            </p:graphicEl>
                                          </p:spTgt>
                                        </p:tgtEl>
                                        <p:attrNameLst>
                                          <p:attrName>style.visibility</p:attrName>
                                        </p:attrNameLst>
                                      </p:cBhvr>
                                      <p:to>
                                        <p:strVal val="visible"/>
                                      </p:to>
                                    </p:set>
                                    <p:animEffect transition="in" filter="fade">
                                      <p:cBhvr>
                                        <p:cTn id="12" dur="2000"/>
                                        <p:tgtEl>
                                          <p:spTgt spid="7">
                                            <p:graphicEl>
                                              <a:dgm id="{A5D415C2-51D3-44A8-B2B4-C3F7D86AE3A1}"/>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Text Placeholder 2"/>
          <p:cNvSpPr>
            <a:spLocks noGrp="1"/>
          </p:cNvSpPr>
          <p:nvPr>
            <p:ph type="body" sz="quarter" idx="10"/>
          </p:nvPr>
        </p:nvSpPr>
        <p:spPr>
          <a:xfrm>
            <a:off x="302931" y="1156411"/>
            <a:ext cx="8544207" cy="3662541"/>
          </a:xfrm>
          <a:noFill/>
        </p:spPr>
        <p:txBody>
          <a:bodyPr/>
          <a:lstStyle/>
          <a:p>
            <a:pPr lvl="1">
              <a:lnSpc>
                <a:spcPct val="150000"/>
              </a:lnSpc>
              <a:spcBef>
                <a:spcPts val="600"/>
              </a:spcBef>
              <a:spcAft>
                <a:spcPts val="600"/>
              </a:spcAft>
              <a:buFont typeface="Wingdings" pitchFamily="2" charset="2"/>
              <a:buChar char="q"/>
            </a:pPr>
            <a:r>
              <a:rPr lang="en-US" dirty="0" smtClean="0"/>
              <a:t>As shown in following figure:</a:t>
            </a:r>
            <a:br>
              <a:rPr lang="en-US" dirty="0" smtClean="0"/>
            </a:br>
            <a:r>
              <a:rPr lang="en-US" dirty="0" smtClean="0">
                <a:solidFill>
                  <a:schemeClr val="tx2"/>
                </a:solidFill>
              </a:rPr>
              <a:t>The integration order might be: 4,2 or 5,2 or 6,3 or 7,3 or 2,1 or 3,1</a:t>
            </a:r>
          </a:p>
          <a:p>
            <a:pPr lvl="2">
              <a:spcBef>
                <a:spcPts val="600"/>
              </a:spcBef>
              <a:spcAft>
                <a:spcPts val="600"/>
              </a:spcAft>
              <a:buNone/>
            </a:pPr>
            <a:r>
              <a:rPr lang="en-US" dirty="0" smtClean="0"/>
              <a:t>Components 4 - 7 would be integrated before components 2 and 3. </a:t>
            </a:r>
          </a:p>
          <a:p>
            <a:pPr lvl="1">
              <a:spcBef>
                <a:spcPts val="600"/>
              </a:spcBef>
              <a:spcAft>
                <a:spcPts val="600"/>
              </a:spcAft>
              <a:buFont typeface="Wingdings" pitchFamily="2" charset="2"/>
              <a:buChar char="q"/>
            </a:pPr>
            <a:r>
              <a:rPr lang="en-US" dirty="0" smtClean="0"/>
              <a:t>In this case, the components that may not be in place are those that actively calls other components. When these special components call other components, they are called </a:t>
            </a:r>
            <a:r>
              <a:rPr lang="en-US" b="1" dirty="0" smtClean="0"/>
              <a:t>drivers</a:t>
            </a:r>
            <a:r>
              <a:rPr lang="en-US" dirty="0" smtClean="0"/>
              <a:t>.</a:t>
            </a:r>
          </a:p>
          <a:p>
            <a:pPr lvl="1">
              <a:spcBef>
                <a:spcPts val="600"/>
              </a:spcBef>
              <a:spcAft>
                <a:spcPts val="600"/>
              </a:spcAft>
              <a:buFont typeface="Wingdings" pitchFamily="2" charset="2"/>
              <a:buChar char="v"/>
            </a:pPr>
            <a:r>
              <a:rPr lang="en-US" b="1" dirty="0" smtClean="0">
                <a:solidFill>
                  <a:srgbClr val="0070C0"/>
                </a:solidFill>
                <a:effectLst>
                  <a:outerShdw blurRad="38100" dist="38100" dir="2700000" algn="tl">
                    <a:srgbClr val="000000">
                      <a:alpha val="43137"/>
                    </a:srgbClr>
                  </a:outerShdw>
                </a:effectLst>
              </a:rPr>
              <a:t>Driver: </a:t>
            </a:r>
            <a:r>
              <a:rPr lang="en-US" dirty="0" smtClean="0">
                <a:solidFill>
                  <a:srgbClr val="0070C0"/>
                </a:solidFill>
                <a:effectLst>
                  <a:outerShdw blurRad="38100" dist="38100" dir="2700000" algn="tl">
                    <a:srgbClr val="000000">
                      <a:alpha val="43137"/>
                    </a:srgbClr>
                  </a:outerShdw>
                </a:effectLst>
              </a:rPr>
              <a:t>A software component or test tool that replaces a component that takes care of the control and/or the calling of a component or system.</a:t>
            </a:r>
          </a:p>
          <a:p>
            <a:pPr lvl="1">
              <a:spcBef>
                <a:spcPts val="600"/>
              </a:spcBef>
              <a:spcAft>
                <a:spcPts val="600"/>
              </a:spcAft>
              <a:buFont typeface="Wingdings" pitchFamily="2" charset="2"/>
              <a:buChar char="q"/>
            </a:pPr>
            <a:r>
              <a:rPr lang="en-US" dirty="0" smtClean="0"/>
              <a:t>Components 2 and 3 could be replaced by drivers when testing components 4 – 7. They are generally more complex than stubs.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par>
                          <p:cTn id="12" fill="hold">
                            <p:stCondLst>
                              <p:cond delay="2000"/>
                            </p:stCondLst>
                            <p:childTnLst>
                              <p:par>
                                <p:cTn id="13" presetID="41"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6"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7"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8"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9" dur="2000" tmFilter="0,0; .5, 1; 1, 1"/>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1"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p:cTn id="24"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5"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6"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7"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8" dur="2000" tmFilter="0,0; .5, 1; 1, 1"/>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1"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4"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5"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6"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7" dur="2000" tmFilter="0,0; .5, 1; 1, 1"/>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1"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 calcmode="lin" valueType="num">
                                      <p:cBhvr>
                                        <p:cTn id="42" dur="20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3" dur="20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4" dur="20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5" dur="20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6" dur="2000" tmFilter="0,0; .5, 1; 1, 1"/>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System Testing</a:t>
            </a:r>
            <a:endParaRPr lang="en-US" dirty="0"/>
          </a:p>
        </p:txBody>
      </p:sp>
      <p:sp>
        <p:nvSpPr>
          <p:cNvPr id="7" name="Text Placeholder 6"/>
          <p:cNvSpPr>
            <a:spLocks noGrp="1"/>
          </p:cNvSpPr>
          <p:nvPr>
            <p:ph type="body" sz="quarter" idx="10"/>
          </p:nvPr>
        </p:nvSpPr>
        <p:spPr>
          <a:xfrm>
            <a:off x="302931" y="1130653"/>
            <a:ext cx="8544207" cy="5078313"/>
          </a:xfrm>
        </p:spPr>
        <p:txBody>
          <a:bodyPr/>
          <a:lstStyle/>
          <a:p>
            <a:pPr lvl="1">
              <a:spcAft>
                <a:spcPts val="600"/>
              </a:spcAft>
              <a:buFont typeface="Wingdings" pitchFamily="2" charset="2"/>
              <a:buChar char="q"/>
            </a:pPr>
            <a:r>
              <a:rPr lang="en-US" dirty="0" smtClean="0"/>
              <a:t>The process of testing an integrated system to verify that it meets specified Requirements. [</a:t>
            </a:r>
            <a:r>
              <a:rPr lang="en-US" dirty="0" err="1" smtClean="0"/>
              <a:t>Hetzel</a:t>
            </a:r>
            <a:r>
              <a:rPr lang="en-US" dirty="0" smtClean="0"/>
              <a:t>]</a:t>
            </a:r>
          </a:p>
          <a:p>
            <a:pPr lvl="1">
              <a:spcAft>
                <a:spcPts val="600"/>
              </a:spcAft>
            </a:pPr>
            <a:r>
              <a:rPr lang="en-US" b="1" dirty="0" smtClean="0"/>
              <a:t>Test basis:</a:t>
            </a:r>
          </a:p>
          <a:p>
            <a:pPr lvl="2">
              <a:spcAft>
                <a:spcPts val="600"/>
              </a:spcAft>
              <a:buFont typeface="Courier New" pitchFamily="49" charset="0"/>
              <a:buChar char="o"/>
            </a:pPr>
            <a:r>
              <a:rPr lang="en-US" dirty="0" smtClean="0"/>
              <a:t>System and software requirement specification</a:t>
            </a:r>
          </a:p>
          <a:p>
            <a:pPr lvl="2">
              <a:spcAft>
                <a:spcPts val="600"/>
              </a:spcAft>
              <a:buFont typeface="Courier New" pitchFamily="49" charset="0"/>
              <a:buChar char="o"/>
            </a:pPr>
            <a:r>
              <a:rPr lang="en-US" dirty="0" smtClean="0"/>
              <a:t>Use cases</a:t>
            </a:r>
          </a:p>
          <a:p>
            <a:pPr lvl="2">
              <a:spcAft>
                <a:spcPts val="600"/>
              </a:spcAft>
              <a:buFont typeface="Courier New" pitchFamily="49" charset="0"/>
              <a:buChar char="o"/>
            </a:pPr>
            <a:r>
              <a:rPr lang="en-US" dirty="0" smtClean="0"/>
              <a:t>Functional specification</a:t>
            </a:r>
          </a:p>
          <a:p>
            <a:pPr lvl="2">
              <a:spcAft>
                <a:spcPts val="600"/>
              </a:spcAft>
              <a:buFont typeface="Courier New" pitchFamily="49" charset="0"/>
              <a:buChar char="o"/>
            </a:pPr>
            <a:r>
              <a:rPr lang="en-US" dirty="0" smtClean="0"/>
              <a:t>Risk analysis reports</a:t>
            </a:r>
          </a:p>
          <a:p>
            <a:pPr lvl="1">
              <a:spcAft>
                <a:spcPts val="600"/>
              </a:spcAft>
            </a:pPr>
            <a:r>
              <a:rPr lang="en-US" b="1" dirty="0" smtClean="0"/>
              <a:t>Typical test objects:</a:t>
            </a:r>
          </a:p>
          <a:p>
            <a:pPr lvl="2">
              <a:spcAft>
                <a:spcPts val="600"/>
              </a:spcAft>
              <a:buFont typeface="Courier New" pitchFamily="49" charset="0"/>
              <a:buChar char="o"/>
            </a:pPr>
            <a:r>
              <a:rPr lang="en-US" dirty="0" smtClean="0"/>
              <a:t>System, user and operation manual</a:t>
            </a:r>
          </a:p>
          <a:p>
            <a:pPr lvl="2">
              <a:spcAft>
                <a:spcPts val="600"/>
              </a:spcAft>
              <a:buFont typeface="Courier New" pitchFamily="49" charset="0"/>
              <a:buChar char="o"/>
            </a:pPr>
            <a:r>
              <a:rPr lang="en-US" dirty="0" smtClean="0"/>
              <a:t>System configuration and configuration data</a:t>
            </a:r>
          </a:p>
          <a:p>
            <a:pPr lvl="1">
              <a:spcAft>
                <a:spcPts val="600"/>
              </a:spcAft>
              <a:buFont typeface="Wingdings" pitchFamily="2" charset="2"/>
              <a:buChar char="q"/>
            </a:pPr>
            <a:r>
              <a:rPr lang="en-US" dirty="0" smtClean="0"/>
              <a:t>System testing is concerned with the behavior of a whole system/product.</a:t>
            </a:r>
          </a:p>
          <a:p>
            <a:pPr lvl="1">
              <a:spcAft>
                <a:spcPts val="600"/>
              </a:spcAft>
              <a:buFont typeface="Wingdings" pitchFamily="2" charset="2"/>
              <a:buChar char="q"/>
            </a:pPr>
            <a:r>
              <a:rPr lang="en-US" dirty="0" smtClean="0"/>
              <a:t>The system testing scope shall be clearly addressed in the Master Test Plan.</a:t>
            </a:r>
          </a:p>
          <a:p>
            <a:pPr lvl="1">
              <a:spcAft>
                <a:spcPts val="600"/>
              </a:spcAft>
              <a:buFont typeface="Wingdings" pitchFamily="2" charset="2"/>
              <a:buChar char="q"/>
            </a:pPr>
            <a:r>
              <a:rPr lang="en-US" dirty="0" smtClean="0"/>
              <a:t>In System testing, the test environment should correspond to the final target or production environment.</a:t>
            </a:r>
          </a:p>
          <a:p>
            <a:pPr lvl="1">
              <a:spcAft>
                <a:spcPts val="600"/>
              </a:spcAft>
              <a:buFont typeface="Wingdings" pitchFamily="2" charset="2"/>
              <a:buChar char="q"/>
            </a:pPr>
            <a:r>
              <a:rPr lang="en-US" dirty="0" smtClean="0"/>
              <a:t>An independent test team often carries out system testing.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2000" fill="hold"/>
                                        <p:tgtEl>
                                          <p:spTgt spid="7">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7">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7">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7">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 calcmode="lin" valueType="num">
                                      <p:cBhvr>
                                        <p:cTn id="16" dur="2000" fill="hold"/>
                                        <p:tgtEl>
                                          <p:spTgt spid="7">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7">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7">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7">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p:cTn id="25" dur="2000" fill="hold"/>
                                        <p:tgtEl>
                                          <p:spTgt spid="7">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7">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7">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7">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7">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7">
                                            <p:txEl>
                                              <p:pRg st="3" end="3"/>
                                            </p:txEl>
                                          </p:spTgt>
                                        </p:tgtEl>
                                        <p:attrNameLst>
                                          <p:attrName>style.visibility</p:attrName>
                                        </p:attrNameLst>
                                      </p:cBhvr>
                                      <p:to>
                                        <p:strVal val="visible"/>
                                      </p:to>
                                    </p:set>
                                    <p:anim calcmode="lin" valueType="num">
                                      <p:cBhvr>
                                        <p:cTn id="34" dur="2000" fill="hold"/>
                                        <p:tgtEl>
                                          <p:spTgt spid="7">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7">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7">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7">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7">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anim calcmode="lin" valueType="num">
                                      <p:cBhvr>
                                        <p:cTn id="43" dur="2000" fill="hold"/>
                                        <p:tgtEl>
                                          <p:spTgt spid="7">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7">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7">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7">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7">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7">
                                            <p:txEl>
                                              <p:pRg st="5" end="5"/>
                                            </p:txEl>
                                          </p:spTgt>
                                        </p:tgtEl>
                                        <p:attrNameLst>
                                          <p:attrName>style.visibility</p:attrName>
                                        </p:attrNameLst>
                                      </p:cBhvr>
                                      <p:to>
                                        <p:strVal val="visible"/>
                                      </p:to>
                                    </p:set>
                                    <p:anim calcmode="lin" valueType="num">
                                      <p:cBhvr>
                                        <p:cTn id="52" dur="2000" fill="hold"/>
                                        <p:tgtEl>
                                          <p:spTgt spid="7">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7">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7">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7">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7">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7">
                                            <p:txEl>
                                              <p:pRg st="6" end="6"/>
                                            </p:txEl>
                                          </p:spTgt>
                                        </p:tgtEl>
                                        <p:attrNameLst>
                                          <p:attrName>style.visibility</p:attrName>
                                        </p:attrNameLst>
                                      </p:cBhvr>
                                      <p:to>
                                        <p:strVal val="visible"/>
                                      </p:to>
                                    </p:set>
                                    <p:anim calcmode="lin" valueType="num">
                                      <p:cBhvr>
                                        <p:cTn id="61" dur="2000" fill="hold"/>
                                        <p:tgtEl>
                                          <p:spTgt spid="7">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7">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7">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7">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7">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7">
                                            <p:txEl>
                                              <p:pRg st="7" end="7"/>
                                            </p:txEl>
                                          </p:spTgt>
                                        </p:tgtEl>
                                        <p:attrNameLst>
                                          <p:attrName>style.visibility</p:attrName>
                                        </p:attrNameLst>
                                      </p:cBhvr>
                                      <p:to>
                                        <p:strVal val="visible"/>
                                      </p:to>
                                    </p:set>
                                    <p:anim calcmode="lin" valueType="num">
                                      <p:cBhvr>
                                        <p:cTn id="70" dur="2000" fill="hold"/>
                                        <p:tgtEl>
                                          <p:spTgt spid="7">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7">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7">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7">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7">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7">
                                            <p:txEl>
                                              <p:pRg st="8" end="8"/>
                                            </p:txEl>
                                          </p:spTgt>
                                        </p:tgtEl>
                                        <p:attrNameLst>
                                          <p:attrName>style.visibility</p:attrName>
                                        </p:attrNameLst>
                                      </p:cBhvr>
                                      <p:to>
                                        <p:strVal val="visible"/>
                                      </p:to>
                                    </p:set>
                                    <p:anim calcmode="lin" valueType="num">
                                      <p:cBhvr>
                                        <p:cTn id="79" dur="2000" fill="hold"/>
                                        <p:tgtEl>
                                          <p:spTgt spid="7">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7">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7">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7">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7">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childTnLst>
                                    <p:set>
                                      <p:cBhvr>
                                        <p:cTn id="87" dur="1" fill="hold">
                                          <p:stCondLst>
                                            <p:cond delay="0"/>
                                          </p:stCondLst>
                                        </p:cTn>
                                        <p:tgtEl>
                                          <p:spTgt spid="7">
                                            <p:txEl>
                                              <p:pRg st="9" end="9"/>
                                            </p:txEl>
                                          </p:spTgt>
                                        </p:tgtEl>
                                        <p:attrNameLst>
                                          <p:attrName>style.visibility</p:attrName>
                                        </p:attrNameLst>
                                      </p:cBhvr>
                                      <p:to>
                                        <p:strVal val="visible"/>
                                      </p:to>
                                    </p:set>
                                    <p:anim calcmode="lin" valueType="num">
                                      <p:cBhvr>
                                        <p:cTn id="88" dur="2000" fill="hold"/>
                                        <p:tgtEl>
                                          <p:spTgt spid="7">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2000" fill="hold"/>
                                        <p:tgtEl>
                                          <p:spTgt spid="7">
                                            <p:txEl>
                                              <p:pRg st="9" end="9"/>
                                            </p:txEl>
                                          </p:spTgt>
                                        </p:tgtEl>
                                        <p:attrNameLst>
                                          <p:attrName>ppt_y</p:attrName>
                                        </p:attrNameLst>
                                      </p:cBhvr>
                                      <p:tavLst>
                                        <p:tav tm="0">
                                          <p:val>
                                            <p:strVal val="#ppt_y"/>
                                          </p:val>
                                        </p:tav>
                                        <p:tav tm="100000">
                                          <p:val>
                                            <p:strVal val="#ppt_y"/>
                                          </p:val>
                                        </p:tav>
                                      </p:tavLst>
                                    </p:anim>
                                    <p:anim calcmode="lin" valueType="num">
                                      <p:cBhvr>
                                        <p:cTn id="90" dur="2000" fill="hold"/>
                                        <p:tgtEl>
                                          <p:spTgt spid="7">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2000" fill="hold"/>
                                        <p:tgtEl>
                                          <p:spTgt spid="7">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2000" tmFilter="0,0; .5, 1; 1, 1"/>
                                        <p:tgtEl>
                                          <p:spTgt spid="7">
                                            <p:txEl>
                                              <p:pRg st="9" end="9"/>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1" presetClass="entr" presetSubtype="0" fill="hold" grpId="0" nodeType="clickEffect">
                                  <p:stCondLst>
                                    <p:cond delay="0"/>
                                  </p:stCondLst>
                                  <p:childTnLst>
                                    <p:set>
                                      <p:cBhvr>
                                        <p:cTn id="96" dur="1" fill="hold">
                                          <p:stCondLst>
                                            <p:cond delay="0"/>
                                          </p:stCondLst>
                                        </p:cTn>
                                        <p:tgtEl>
                                          <p:spTgt spid="7">
                                            <p:txEl>
                                              <p:pRg st="10" end="10"/>
                                            </p:txEl>
                                          </p:spTgt>
                                        </p:tgtEl>
                                        <p:attrNameLst>
                                          <p:attrName>style.visibility</p:attrName>
                                        </p:attrNameLst>
                                      </p:cBhvr>
                                      <p:to>
                                        <p:strVal val="visible"/>
                                      </p:to>
                                    </p:set>
                                    <p:anim calcmode="lin" valueType="num">
                                      <p:cBhvr>
                                        <p:cTn id="97" dur="2000" fill="hold"/>
                                        <p:tgtEl>
                                          <p:spTgt spid="7">
                                            <p:txEl>
                                              <p:pRg st="10" end="10"/>
                                            </p:txEl>
                                          </p:spTgt>
                                        </p:tgtEl>
                                        <p:attrNameLst>
                                          <p:attrName>ppt_x</p:attrName>
                                        </p:attrNameLst>
                                      </p:cBhvr>
                                      <p:tavLst>
                                        <p:tav tm="0">
                                          <p:val>
                                            <p:strVal val="#ppt_x"/>
                                          </p:val>
                                        </p:tav>
                                        <p:tav tm="50000">
                                          <p:val>
                                            <p:strVal val="#ppt_x+.1"/>
                                          </p:val>
                                        </p:tav>
                                        <p:tav tm="100000">
                                          <p:val>
                                            <p:strVal val="#ppt_x"/>
                                          </p:val>
                                        </p:tav>
                                      </p:tavLst>
                                    </p:anim>
                                    <p:anim calcmode="lin" valueType="num">
                                      <p:cBhvr>
                                        <p:cTn id="98" dur="2000" fill="hold"/>
                                        <p:tgtEl>
                                          <p:spTgt spid="7">
                                            <p:txEl>
                                              <p:pRg st="10" end="10"/>
                                            </p:txEl>
                                          </p:spTgt>
                                        </p:tgtEl>
                                        <p:attrNameLst>
                                          <p:attrName>ppt_y</p:attrName>
                                        </p:attrNameLst>
                                      </p:cBhvr>
                                      <p:tavLst>
                                        <p:tav tm="0">
                                          <p:val>
                                            <p:strVal val="#ppt_y"/>
                                          </p:val>
                                        </p:tav>
                                        <p:tav tm="100000">
                                          <p:val>
                                            <p:strVal val="#ppt_y"/>
                                          </p:val>
                                        </p:tav>
                                      </p:tavLst>
                                    </p:anim>
                                    <p:anim calcmode="lin" valueType="num">
                                      <p:cBhvr>
                                        <p:cTn id="99" dur="2000" fill="hold"/>
                                        <p:tgtEl>
                                          <p:spTgt spid="7">
                                            <p:txEl>
                                              <p:pRg st="10" end="1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0" dur="2000" fill="hold"/>
                                        <p:tgtEl>
                                          <p:spTgt spid="7">
                                            <p:txEl>
                                              <p:pRg st="10" end="1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1" dur="2000" tmFilter="0,0; .5, 1; 1, 1"/>
                                        <p:tgtEl>
                                          <p:spTgt spid="7">
                                            <p:txEl>
                                              <p:pRg st="10" end="1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41" presetClass="entr" presetSubtype="0" fill="hold" grpId="0" nodeType="clickEffect">
                                  <p:stCondLst>
                                    <p:cond delay="0"/>
                                  </p:stCondLst>
                                  <p:childTnLst>
                                    <p:set>
                                      <p:cBhvr>
                                        <p:cTn id="105" dur="1" fill="hold">
                                          <p:stCondLst>
                                            <p:cond delay="0"/>
                                          </p:stCondLst>
                                        </p:cTn>
                                        <p:tgtEl>
                                          <p:spTgt spid="7">
                                            <p:txEl>
                                              <p:pRg st="11" end="11"/>
                                            </p:txEl>
                                          </p:spTgt>
                                        </p:tgtEl>
                                        <p:attrNameLst>
                                          <p:attrName>style.visibility</p:attrName>
                                        </p:attrNameLst>
                                      </p:cBhvr>
                                      <p:to>
                                        <p:strVal val="visible"/>
                                      </p:to>
                                    </p:set>
                                    <p:anim calcmode="lin" valueType="num">
                                      <p:cBhvr>
                                        <p:cTn id="106" dur="2000" fill="hold"/>
                                        <p:tgtEl>
                                          <p:spTgt spid="7">
                                            <p:txEl>
                                              <p:pRg st="11" end="1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07" dur="2000" fill="hold"/>
                                        <p:tgtEl>
                                          <p:spTgt spid="7">
                                            <p:txEl>
                                              <p:pRg st="11" end="11"/>
                                            </p:txEl>
                                          </p:spTgt>
                                        </p:tgtEl>
                                        <p:attrNameLst>
                                          <p:attrName>ppt_y</p:attrName>
                                        </p:attrNameLst>
                                      </p:cBhvr>
                                      <p:tavLst>
                                        <p:tav tm="0">
                                          <p:val>
                                            <p:strVal val="#ppt_y"/>
                                          </p:val>
                                        </p:tav>
                                        <p:tav tm="100000">
                                          <p:val>
                                            <p:strVal val="#ppt_y"/>
                                          </p:val>
                                        </p:tav>
                                      </p:tavLst>
                                    </p:anim>
                                    <p:anim calcmode="lin" valueType="num">
                                      <p:cBhvr>
                                        <p:cTn id="108" dur="2000" fill="hold"/>
                                        <p:tgtEl>
                                          <p:spTgt spid="7">
                                            <p:txEl>
                                              <p:pRg st="11" end="1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9" dur="2000" fill="hold"/>
                                        <p:tgtEl>
                                          <p:spTgt spid="7">
                                            <p:txEl>
                                              <p:pRg st="11" end="1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0" dur="2000" tmFilter="0,0; .5, 1; 1, 1"/>
                                        <p:tgtEl>
                                          <p:spTgt spid="7">
                                            <p:txEl>
                                              <p:pRg st="11" end="11"/>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41" presetClass="entr" presetSubtype="0" fill="hold" grpId="0" nodeType="clickEffect">
                                  <p:stCondLst>
                                    <p:cond delay="0"/>
                                  </p:stCondLst>
                                  <p:childTnLst>
                                    <p:set>
                                      <p:cBhvr>
                                        <p:cTn id="114" dur="1" fill="hold">
                                          <p:stCondLst>
                                            <p:cond delay="0"/>
                                          </p:stCondLst>
                                        </p:cTn>
                                        <p:tgtEl>
                                          <p:spTgt spid="7">
                                            <p:txEl>
                                              <p:pRg st="12" end="12"/>
                                            </p:txEl>
                                          </p:spTgt>
                                        </p:tgtEl>
                                        <p:attrNameLst>
                                          <p:attrName>style.visibility</p:attrName>
                                        </p:attrNameLst>
                                      </p:cBhvr>
                                      <p:to>
                                        <p:strVal val="visible"/>
                                      </p:to>
                                    </p:set>
                                    <p:anim calcmode="lin" valueType="num">
                                      <p:cBhvr>
                                        <p:cTn id="115" dur="2000" fill="hold"/>
                                        <p:tgtEl>
                                          <p:spTgt spid="7">
                                            <p:txEl>
                                              <p:pRg st="12" end="1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16" dur="2000" fill="hold"/>
                                        <p:tgtEl>
                                          <p:spTgt spid="7">
                                            <p:txEl>
                                              <p:pRg st="12" end="12"/>
                                            </p:txEl>
                                          </p:spTgt>
                                        </p:tgtEl>
                                        <p:attrNameLst>
                                          <p:attrName>ppt_y</p:attrName>
                                        </p:attrNameLst>
                                      </p:cBhvr>
                                      <p:tavLst>
                                        <p:tav tm="0">
                                          <p:val>
                                            <p:strVal val="#ppt_y"/>
                                          </p:val>
                                        </p:tav>
                                        <p:tav tm="100000">
                                          <p:val>
                                            <p:strVal val="#ppt_y"/>
                                          </p:val>
                                        </p:tav>
                                      </p:tavLst>
                                    </p:anim>
                                    <p:anim calcmode="lin" valueType="num">
                                      <p:cBhvr>
                                        <p:cTn id="117" dur="2000" fill="hold"/>
                                        <p:tgtEl>
                                          <p:spTgt spid="7">
                                            <p:txEl>
                                              <p:pRg st="12" end="1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18" dur="2000" fill="hold"/>
                                        <p:tgtEl>
                                          <p:spTgt spid="7">
                                            <p:txEl>
                                              <p:pRg st="12" end="1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9" dur="2000" tmFilter="0,0; .5, 1; 1, 1"/>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799" y="469484"/>
            <a:ext cx="8539163" cy="338554"/>
          </a:xfrm>
        </p:spPr>
        <p:txBody>
          <a:bodyPr/>
          <a:lstStyle/>
          <a:p>
            <a:pPr lvl="0"/>
            <a:r>
              <a:rPr lang="en-US" dirty="0" smtClean="0"/>
              <a:t>User Acceptance Testing</a:t>
            </a:r>
            <a:endParaRPr lang="en-US" dirty="0"/>
          </a:p>
        </p:txBody>
      </p:sp>
      <p:sp>
        <p:nvSpPr>
          <p:cNvPr id="7" name="Text Placeholder 6"/>
          <p:cNvSpPr>
            <a:spLocks noGrp="1"/>
          </p:cNvSpPr>
          <p:nvPr>
            <p:ph type="body" sz="quarter" idx="10"/>
          </p:nvPr>
        </p:nvSpPr>
        <p:spPr>
          <a:xfrm>
            <a:off x="302931" y="1014742"/>
            <a:ext cx="8544207" cy="5709255"/>
          </a:xfrm>
        </p:spPr>
        <p:txBody>
          <a:bodyPr/>
          <a:lstStyle/>
          <a:p>
            <a:pPr lvl="1">
              <a:spcAft>
                <a:spcPts val="600"/>
              </a:spcAft>
              <a:buFont typeface="Wingdings" pitchFamily="2" charset="2"/>
              <a:buChar char="q"/>
            </a:pPr>
            <a:r>
              <a:rPr lang="en-US" dirty="0" smtClean="0"/>
              <a:t>Formal testing with respect to user needs, requirements, and business processes conducted to determine whether or not a system satisfies the acceptance criteria and to enable the user, customers or other authorized entity to determine whether or not to accept the system.</a:t>
            </a:r>
          </a:p>
          <a:p>
            <a:pPr lvl="1">
              <a:spcAft>
                <a:spcPts val="600"/>
              </a:spcAft>
            </a:pPr>
            <a:r>
              <a:rPr lang="en-US" b="1" dirty="0" smtClean="0"/>
              <a:t>Test basis: </a:t>
            </a:r>
          </a:p>
          <a:p>
            <a:pPr lvl="2">
              <a:spcAft>
                <a:spcPts val="600"/>
              </a:spcAft>
              <a:buFont typeface="Courier New" pitchFamily="49" charset="0"/>
              <a:buChar char="o"/>
            </a:pPr>
            <a:r>
              <a:rPr lang="en-US" dirty="0" smtClean="0"/>
              <a:t>User requirements</a:t>
            </a:r>
          </a:p>
          <a:p>
            <a:pPr lvl="2">
              <a:spcAft>
                <a:spcPts val="600"/>
              </a:spcAft>
              <a:buFont typeface="Courier New" pitchFamily="49" charset="0"/>
              <a:buChar char="o"/>
            </a:pPr>
            <a:r>
              <a:rPr lang="en-US" dirty="0" smtClean="0"/>
              <a:t>System requirements</a:t>
            </a:r>
          </a:p>
          <a:p>
            <a:pPr lvl="2">
              <a:spcAft>
                <a:spcPts val="600"/>
              </a:spcAft>
              <a:buFont typeface="Courier New" pitchFamily="49" charset="0"/>
              <a:buChar char="o"/>
            </a:pPr>
            <a:r>
              <a:rPr lang="en-US" dirty="0" smtClean="0"/>
              <a:t>Use cases</a:t>
            </a:r>
          </a:p>
          <a:p>
            <a:pPr lvl="2">
              <a:spcAft>
                <a:spcPts val="600"/>
              </a:spcAft>
              <a:buFont typeface="Courier New" pitchFamily="49" charset="0"/>
              <a:buChar char="o"/>
            </a:pPr>
            <a:r>
              <a:rPr lang="en-US" dirty="0" smtClean="0"/>
              <a:t>Business processes</a:t>
            </a:r>
          </a:p>
          <a:p>
            <a:pPr lvl="2">
              <a:spcAft>
                <a:spcPts val="600"/>
              </a:spcAft>
              <a:buFont typeface="Courier New" pitchFamily="49" charset="0"/>
              <a:buChar char="o"/>
            </a:pPr>
            <a:r>
              <a:rPr lang="en-US" dirty="0" smtClean="0"/>
              <a:t>Risk analysis reports</a:t>
            </a:r>
          </a:p>
          <a:p>
            <a:pPr lvl="1">
              <a:spcAft>
                <a:spcPts val="600"/>
              </a:spcAft>
            </a:pPr>
            <a:r>
              <a:rPr lang="en-US" b="1" dirty="0" smtClean="0"/>
              <a:t>Typical test objects: </a:t>
            </a:r>
          </a:p>
          <a:p>
            <a:pPr lvl="2">
              <a:spcAft>
                <a:spcPts val="600"/>
              </a:spcAft>
              <a:buFont typeface="Courier New" pitchFamily="49" charset="0"/>
              <a:buChar char="o"/>
            </a:pPr>
            <a:r>
              <a:rPr lang="en-US" dirty="0" smtClean="0"/>
              <a:t>Business processes on fully integrated system</a:t>
            </a:r>
          </a:p>
          <a:p>
            <a:pPr lvl="2">
              <a:spcAft>
                <a:spcPts val="600"/>
              </a:spcAft>
              <a:buFont typeface="Courier New" pitchFamily="49" charset="0"/>
              <a:buChar char="o"/>
            </a:pPr>
            <a:r>
              <a:rPr lang="en-US" dirty="0" smtClean="0"/>
              <a:t>Operational and maintenance processes</a:t>
            </a:r>
          </a:p>
          <a:p>
            <a:pPr lvl="2">
              <a:spcAft>
                <a:spcPts val="600"/>
              </a:spcAft>
              <a:buFont typeface="Courier New" pitchFamily="49" charset="0"/>
              <a:buChar char="o"/>
            </a:pPr>
            <a:r>
              <a:rPr lang="en-US" dirty="0" smtClean="0"/>
              <a:t>User procedures</a:t>
            </a:r>
          </a:p>
          <a:p>
            <a:pPr lvl="2">
              <a:spcAft>
                <a:spcPts val="600"/>
              </a:spcAft>
              <a:buFont typeface="Courier New" pitchFamily="49" charset="0"/>
              <a:buChar char="o"/>
            </a:pPr>
            <a:r>
              <a:rPr lang="en-US" dirty="0" smtClean="0"/>
              <a:t>Forms</a:t>
            </a:r>
          </a:p>
          <a:p>
            <a:pPr lvl="2">
              <a:spcAft>
                <a:spcPts val="600"/>
              </a:spcAft>
              <a:buFont typeface="Courier New" pitchFamily="49" charset="0"/>
              <a:buChar char="o"/>
            </a:pPr>
            <a:r>
              <a:rPr lang="en-US" dirty="0" smtClean="0"/>
              <a:t>Reports</a:t>
            </a:r>
          </a:p>
          <a:p>
            <a:pPr lvl="2">
              <a:spcAft>
                <a:spcPts val="600"/>
              </a:spcAft>
              <a:buFont typeface="Courier New" pitchFamily="49" charset="0"/>
              <a:buChar char="o"/>
            </a:pPr>
            <a:r>
              <a:rPr lang="en-US" dirty="0" smtClean="0"/>
              <a:t>Configuration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2000" fill="hold"/>
                                        <p:tgtEl>
                                          <p:spTgt spid="7">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7">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7">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7">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 calcmode="lin" valueType="num">
                                      <p:cBhvr>
                                        <p:cTn id="16" dur="2000" fill="hold"/>
                                        <p:tgtEl>
                                          <p:spTgt spid="7">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7">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7">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7">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p:cTn id="25" dur="2000" fill="hold"/>
                                        <p:tgtEl>
                                          <p:spTgt spid="7">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7">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7">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7">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7">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7">
                                            <p:txEl>
                                              <p:pRg st="3" end="3"/>
                                            </p:txEl>
                                          </p:spTgt>
                                        </p:tgtEl>
                                        <p:attrNameLst>
                                          <p:attrName>style.visibility</p:attrName>
                                        </p:attrNameLst>
                                      </p:cBhvr>
                                      <p:to>
                                        <p:strVal val="visible"/>
                                      </p:to>
                                    </p:set>
                                    <p:anim calcmode="lin" valueType="num">
                                      <p:cBhvr>
                                        <p:cTn id="34" dur="2000" fill="hold"/>
                                        <p:tgtEl>
                                          <p:spTgt spid="7">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7">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7">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7">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7">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anim calcmode="lin" valueType="num">
                                      <p:cBhvr>
                                        <p:cTn id="43" dur="2000" fill="hold"/>
                                        <p:tgtEl>
                                          <p:spTgt spid="7">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7">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7">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7">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7">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7">
                                            <p:txEl>
                                              <p:pRg st="5" end="5"/>
                                            </p:txEl>
                                          </p:spTgt>
                                        </p:tgtEl>
                                        <p:attrNameLst>
                                          <p:attrName>style.visibility</p:attrName>
                                        </p:attrNameLst>
                                      </p:cBhvr>
                                      <p:to>
                                        <p:strVal val="visible"/>
                                      </p:to>
                                    </p:set>
                                    <p:anim calcmode="lin" valueType="num">
                                      <p:cBhvr>
                                        <p:cTn id="52" dur="2000" fill="hold"/>
                                        <p:tgtEl>
                                          <p:spTgt spid="7">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7">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7">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7">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7">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7">
                                            <p:txEl>
                                              <p:pRg st="6" end="6"/>
                                            </p:txEl>
                                          </p:spTgt>
                                        </p:tgtEl>
                                        <p:attrNameLst>
                                          <p:attrName>style.visibility</p:attrName>
                                        </p:attrNameLst>
                                      </p:cBhvr>
                                      <p:to>
                                        <p:strVal val="visible"/>
                                      </p:to>
                                    </p:set>
                                    <p:anim calcmode="lin" valueType="num">
                                      <p:cBhvr>
                                        <p:cTn id="61" dur="2000" fill="hold"/>
                                        <p:tgtEl>
                                          <p:spTgt spid="7">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7">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7">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7">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7">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7">
                                            <p:txEl>
                                              <p:pRg st="7" end="7"/>
                                            </p:txEl>
                                          </p:spTgt>
                                        </p:tgtEl>
                                        <p:attrNameLst>
                                          <p:attrName>style.visibility</p:attrName>
                                        </p:attrNameLst>
                                      </p:cBhvr>
                                      <p:to>
                                        <p:strVal val="visible"/>
                                      </p:to>
                                    </p:set>
                                    <p:anim calcmode="lin" valueType="num">
                                      <p:cBhvr>
                                        <p:cTn id="70" dur="2000" fill="hold"/>
                                        <p:tgtEl>
                                          <p:spTgt spid="7">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7">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7">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7">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7">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7">
                                            <p:txEl>
                                              <p:pRg st="8" end="8"/>
                                            </p:txEl>
                                          </p:spTgt>
                                        </p:tgtEl>
                                        <p:attrNameLst>
                                          <p:attrName>style.visibility</p:attrName>
                                        </p:attrNameLst>
                                      </p:cBhvr>
                                      <p:to>
                                        <p:strVal val="visible"/>
                                      </p:to>
                                    </p:set>
                                    <p:anim calcmode="lin" valueType="num">
                                      <p:cBhvr>
                                        <p:cTn id="79" dur="2000" fill="hold"/>
                                        <p:tgtEl>
                                          <p:spTgt spid="7">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7">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7">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7">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7">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childTnLst>
                                    <p:set>
                                      <p:cBhvr>
                                        <p:cTn id="87" dur="1" fill="hold">
                                          <p:stCondLst>
                                            <p:cond delay="0"/>
                                          </p:stCondLst>
                                        </p:cTn>
                                        <p:tgtEl>
                                          <p:spTgt spid="7">
                                            <p:txEl>
                                              <p:pRg st="9" end="9"/>
                                            </p:txEl>
                                          </p:spTgt>
                                        </p:tgtEl>
                                        <p:attrNameLst>
                                          <p:attrName>style.visibility</p:attrName>
                                        </p:attrNameLst>
                                      </p:cBhvr>
                                      <p:to>
                                        <p:strVal val="visible"/>
                                      </p:to>
                                    </p:set>
                                    <p:anim calcmode="lin" valueType="num">
                                      <p:cBhvr>
                                        <p:cTn id="88" dur="2000" fill="hold"/>
                                        <p:tgtEl>
                                          <p:spTgt spid="7">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2000" fill="hold"/>
                                        <p:tgtEl>
                                          <p:spTgt spid="7">
                                            <p:txEl>
                                              <p:pRg st="9" end="9"/>
                                            </p:txEl>
                                          </p:spTgt>
                                        </p:tgtEl>
                                        <p:attrNameLst>
                                          <p:attrName>ppt_y</p:attrName>
                                        </p:attrNameLst>
                                      </p:cBhvr>
                                      <p:tavLst>
                                        <p:tav tm="0">
                                          <p:val>
                                            <p:strVal val="#ppt_y"/>
                                          </p:val>
                                        </p:tav>
                                        <p:tav tm="100000">
                                          <p:val>
                                            <p:strVal val="#ppt_y"/>
                                          </p:val>
                                        </p:tav>
                                      </p:tavLst>
                                    </p:anim>
                                    <p:anim calcmode="lin" valueType="num">
                                      <p:cBhvr>
                                        <p:cTn id="90" dur="2000" fill="hold"/>
                                        <p:tgtEl>
                                          <p:spTgt spid="7">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2000" fill="hold"/>
                                        <p:tgtEl>
                                          <p:spTgt spid="7">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2000" tmFilter="0,0; .5, 1; 1, 1"/>
                                        <p:tgtEl>
                                          <p:spTgt spid="7">
                                            <p:txEl>
                                              <p:pRg st="9" end="9"/>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1" presetClass="entr" presetSubtype="0" fill="hold" grpId="0" nodeType="clickEffect">
                                  <p:stCondLst>
                                    <p:cond delay="0"/>
                                  </p:stCondLst>
                                  <p:childTnLst>
                                    <p:set>
                                      <p:cBhvr>
                                        <p:cTn id="96" dur="1" fill="hold">
                                          <p:stCondLst>
                                            <p:cond delay="0"/>
                                          </p:stCondLst>
                                        </p:cTn>
                                        <p:tgtEl>
                                          <p:spTgt spid="7">
                                            <p:txEl>
                                              <p:pRg st="10" end="10"/>
                                            </p:txEl>
                                          </p:spTgt>
                                        </p:tgtEl>
                                        <p:attrNameLst>
                                          <p:attrName>style.visibility</p:attrName>
                                        </p:attrNameLst>
                                      </p:cBhvr>
                                      <p:to>
                                        <p:strVal val="visible"/>
                                      </p:to>
                                    </p:set>
                                    <p:anim calcmode="lin" valueType="num">
                                      <p:cBhvr>
                                        <p:cTn id="97" dur="2000" fill="hold"/>
                                        <p:tgtEl>
                                          <p:spTgt spid="7">
                                            <p:txEl>
                                              <p:pRg st="10" end="10"/>
                                            </p:txEl>
                                          </p:spTgt>
                                        </p:tgtEl>
                                        <p:attrNameLst>
                                          <p:attrName>ppt_x</p:attrName>
                                        </p:attrNameLst>
                                      </p:cBhvr>
                                      <p:tavLst>
                                        <p:tav tm="0">
                                          <p:val>
                                            <p:strVal val="#ppt_x"/>
                                          </p:val>
                                        </p:tav>
                                        <p:tav tm="50000">
                                          <p:val>
                                            <p:strVal val="#ppt_x+.1"/>
                                          </p:val>
                                        </p:tav>
                                        <p:tav tm="100000">
                                          <p:val>
                                            <p:strVal val="#ppt_x"/>
                                          </p:val>
                                        </p:tav>
                                      </p:tavLst>
                                    </p:anim>
                                    <p:anim calcmode="lin" valueType="num">
                                      <p:cBhvr>
                                        <p:cTn id="98" dur="2000" fill="hold"/>
                                        <p:tgtEl>
                                          <p:spTgt spid="7">
                                            <p:txEl>
                                              <p:pRg st="10" end="10"/>
                                            </p:txEl>
                                          </p:spTgt>
                                        </p:tgtEl>
                                        <p:attrNameLst>
                                          <p:attrName>ppt_y</p:attrName>
                                        </p:attrNameLst>
                                      </p:cBhvr>
                                      <p:tavLst>
                                        <p:tav tm="0">
                                          <p:val>
                                            <p:strVal val="#ppt_y"/>
                                          </p:val>
                                        </p:tav>
                                        <p:tav tm="100000">
                                          <p:val>
                                            <p:strVal val="#ppt_y"/>
                                          </p:val>
                                        </p:tav>
                                      </p:tavLst>
                                    </p:anim>
                                    <p:anim calcmode="lin" valueType="num">
                                      <p:cBhvr>
                                        <p:cTn id="99" dur="2000" fill="hold"/>
                                        <p:tgtEl>
                                          <p:spTgt spid="7">
                                            <p:txEl>
                                              <p:pRg st="10" end="1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0" dur="2000" fill="hold"/>
                                        <p:tgtEl>
                                          <p:spTgt spid="7">
                                            <p:txEl>
                                              <p:pRg st="10" end="1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1" dur="2000" tmFilter="0,0; .5, 1; 1, 1"/>
                                        <p:tgtEl>
                                          <p:spTgt spid="7">
                                            <p:txEl>
                                              <p:pRg st="10" end="1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41" presetClass="entr" presetSubtype="0" fill="hold" grpId="0" nodeType="clickEffect">
                                  <p:stCondLst>
                                    <p:cond delay="0"/>
                                  </p:stCondLst>
                                  <p:childTnLst>
                                    <p:set>
                                      <p:cBhvr>
                                        <p:cTn id="105" dur="1" fill="hold">
                                          <p:stCondLst>
                                            <p:cond delay="0"/>
                                          </p:stCondLst>
                                        </p:cTn>
                                        <p:tgtEl>
                                          <p:spTgt spid="7">
                                            <p:txEl>
                                              <p:pRg st="11" end="11"/>
                                            </p:txEl>
                                          </p:spTgt>
                                        </p:tgtEl>
                                        <p:attrNameLst>
                                          <p:attrName>style.visibility</p:attrName>
                                        </p:attrNameLst>
                                      </p:cBhvr>
                                      <p:to>
                                        <p:strVal val="visible"/>
                                      </p:to>
                                    </p:set>
                                    <p:anim calcmode="lin" valueType="num">
                                      <p:cBhvr>
                                        <p:cTn id="106" dur="2000" fill="hold"/>
                                        <p:tgtEl>
                                          <p:spTgt spid="7">
                                            <p:txEl>
                                              <p:pRg st="11" end="1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07" dur="2000" fill="hold"/>
                                        <p:tgtEl>
                                          <p:spTgt spid="7">
                                            <p:txEl>
                                              <p:pRg st="11" end="11"/>
                                            </p:txEl>
                                          </p:spTgt>
                                        </p:tgtEl>
                                        <p:attrNameLst>
                                          <p:attrName>ppt_y</p:attrName>
                                        </p:attrNameLst>
                                      </p:cBhvr>
                                      <p:tavLst>
                                        <p:tav tm="0">
                                          <p:val>
                                            <p:strVal val="#ppt_y"/>
                                          </p:val>
                                        </p:tav>
                                        <p:tav tm="100000">
                                          <p:val>
                                            <p:strVal val="#ppt_y"/>
                                          </p:val>
                                        </p:tav>
                                      </p:tavLst>
                                    </p:anim>
                                    <p:anim calcmode="lin" valueType="num">
                                      <p:cBhvr>
                                        <p:cTn id="108" dur="2000" fill="hold"/>
                                        <p:tgtEl>
                                          <p:spTgt spid="7">
                                            <p:txEl>
                                              <p:pRg st="11" end="1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9" dur="2000" fill="hold"/>
                                        <p:tgtEl>
                                          <p:spTgt spid="7">
                                            <p:txEl>
                                              <p:pRg st="11" end="1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0" dur="2000" tmFilter="0,0; .5, 1; 1, 1"/>
                                        <p:tgtEl>
                                          <p:spTgt spid="7">
                                            <p:txEl>
                                              <p:pRg st="11" end="11"/>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41" presetClass="entr" presetSubtype="0" fill="hold" grpId="0" nodeType="clickEffect">
                                  <p:stCondLst>
                                    <p:cond delay="0"/>
                                  </p:stCondLst>
                                  <p:childTnLst>
                                    <p:set>
                                      <p:cBhvr>
                                        <p:cTn id="114" dur="1" fill="hold">
                                          <p:stCondLst>
                                            <p:cond delay="0"/>
                                          </p:stCondLst>
                                        </p:cTn>
                                        <p:tgtEl>
                                          <p:spTgt spid="7">
                                            <p:txEl>
                                              <p:pRg st="12" end="12"/>
                                            </p:txEl>
                                          </p:spTgt>
                                        </p:tgtEl>
                                        <p:attrNameLst>
                                          <p:attrName>style.visibility</p:attrName>
                                        </p:attrNameLst>
                                      </p:cBhvr>
                                      <p:to>
                                        <p:strVal val="visible"/>
                                      </p:to>
                                    </p:set>
                                    <p:anim calcmode="lin" valueType="num">
                                      <p:cBhvr>
                                        <p:cTn id="115" dur="2000" fill="hold"/>
                                        <p:tgtEl>
                                          <p:spTgt spid="7">
                                            <p:txEl>
                                              <p:pRg st="12" end="1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16" dur="2000" fill="hold"/>
                                        <p:tgtEl>
                                          <p:spTgt spid="7">
                                            <p:txEl>
                                              <p:pRg st="12" end="12"/>
                                            </p:txEl>
                                          </p:spTgt>
                                        </p:tgtEl>
                                        <p:attrNameLst>
                                          <p:attrName>ppt_y</p:attrName>
                                        </p:attrNameLst>
                                      </p:cBhvr>
                                      <p:tavLst>
                                        <p:tav tm="0">
                                          <p:val>
                                            <p:strVal val="#ppt_y"/>
                                          </p:val>
                                        </p:tav>
                                        <p:tav tm="100000">
                                          <p:val>
                                            <p:strVal val="#ppt_y"/>
                                          </p:val>
                                        </p:tav>
                                      </p:tavLst>
                                    </p:anim>
                                    <p:anim calcmode="lin" valueType="num">
                                      <p:cBhvr>
                                        <p:cTn id="117" dur="2000" fill="hold"/>
                                        <p:tgtEl>
                                          <p:spTgt spid="7">
                                            <p:txEl>
                                              <p:pRg st="12" end="1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18" dur="2000" fill="hold"/>
                                        <p:tgtEl>
                                          <p:spTgt spid="7">
                                            <p:txEl>
                                              <p:pRg st="12" end="1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9" dur="2000" tmFilter="0,0; .5, 1; 1, 1"/>
                                        <p:tgtEl>
                                          <p:spTgt spid="7">
                                            <p:txEl>
                                              <p:pRg st="12" end="12"/>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41" presetClass="entr" presetSubtype="0" fill="hold" grpId="0" nodeType="clickEffect">
                                  <p:stCondLst>
                                    <p:cond delay="0"/>
                                  </p:stCondLst>
                                  <p:childTnLst>
                                    <p:set>
                                      <p:cBhvr>
                                        <p:cTn id="123" dur="1" fill="hold">
                                          <p:stCondLst>
                                            <p:cond delay="0"/>
                                          </p:stCondLst>
                                        </p:cTn>
                                        <p:tgtEl>
                                          <p:spTgt spid="7">
                                            <p:txEl>
                                              <p:pRg st="13" end="13"/>
                                            </p:txEl>
                                          </p:spTgt>
                                        </p:tgtEl>
                                        <p:attrNameLst>
                                          <p:attrName>style.visibility</p:attrName>
                                        </p:attrNameLst>
                                      </p:cBhvr>
                                      <p:to>
                                        <p:strVal val="visible"/>
                                      </p:to>
                                    </p:set>
                                    <p:anim calcmode="lin" valueType="num">
                                      <p:cBhvr>
                                        <p:cTn id="124" dur="2000" fill="hold"/>
                                        <p:tgtEl>
                                          <p:spTgt spid="7">
                                            <p:txEl>
                                              <p:pRg st="13" end="13"/>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5" dur="2000" fill="hold"/>
                                        <p:tgtEl>
                                          <p:spTgt spid="7">
                                            <p:txEl>
                                              <p:pRg st="13" end="13"/>
                                            </p:txEl>
                                          </p:spTgt>
                                        </p:tgtEl>
                                        <p:attrNameLst>
                                          <p:attrName>ppt_y</p:attrName>
                                        </p:attrNameLst>
                                      </p:cBhvr>
                                      <p:tavLst>
                                        <p:tav tm="0">
                                          <p:val>
                                            <p:strVal val="#ppt_y"/>
                                          </p:val>
                                        </p:tav>
                                        <p:tav tm="100000">
                                          <p:val>
                                            <p:strVal val="#ppt_y"/>
                                          </p:val>
                                        </p:tav>
                                      </p:tavLst>
                                    </p:anim>
                                    <p:anim calcmode="lin" valueType="num">
                                      <p:cBhvr>
                                        <p:cTn id="126" dur="2000" fill="hold"/>
                                        <p:tgtEl>
                                          <p:spTgt spid="7">
                                            <p:txEl>
                                              <p:pRg st="13" end="1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27" dur="2000" fill="hold"/>
                                        <p:tgtEl>
                                          <p:spTgt spid="7">
                                            <p:txEl>
                                              <p:pRg st="13" end="1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28" dur="2000" tmFilter="0,0; .5, 1; 1, 1"/>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Text Placeholder 2"/>
          <p:cNvSpPr>
            <a:spLocks noGrp="1"/>
          </p:cNvSpPr>
          <p:nvPr>
            <p:ph type="body" sz="quarter" idx="10"/>
          </p:nvPr>
        </p:nvSpPr>
        <p:spPr>
          <a:xfrm>
            <a:off x="302931" y="1092016"/>
            <a:ext cx="8544207" cy="3308598"/>
          </a:xfrm>
        </p:spPr>
        <p:txBody>
          <a:bodyPr/>
          <a:lstStyle/>
          <a:p>
            <a:pPr lvl="1">
              <a:spcAft>
                <a:spcPts val="600"/>
              </a:spcAft>
              <a:buFont typeface="Wingdings" pitchFamily="2" charset="2"/>
              <a:buChar char="q"/>
            </a:pPr>
            <a:r>
              <a:rPr lang="en-US" dirty="0" smtClean="0"/>
              <a:t>The goal in acceptance testing is to establish confidence in the system, parts of the system or specific non-functional characteristics of the system.</a:t>
            </a:r>
          </a:p>
          <a:p>
            <a:pPr lvl="1">
              <a:spcAft>
                <a:spcPts val="600"/>
              </a:spcAft>
              <a:buFont typeface="Wingdings" pitchFamily="2" charset="2"/>
              <a:buChar char="q"/>
            </a:pPr>
            <a:r>
              <a:rPr lang="en-US" dirty="0" smtClean="0"/>
              <a:t>Finding defects is not the main focus in acceptance testing.</a:t>
            </a:r>
          </a:p>
          <a:p>
            <a:pPr lvl="1">
              <a:spcAft>
                <a:spcPts val="600"/>
              </a:spcAft>
              <a:buFont typeface="Wingdings" pitchFamily="2" charset="2"/>
              <a:buChar char="q"/>
            </a:pPr>
            <a:r>
              <a:rPr lang="en-US" dirty="0" smtClean="0"/>
              <a:t>Acceptance testing may assess the system’s readiness for deployment and use.</a:t>
            </a:r>
          </a:p>
          <a:p>
            <a:pPr lvl="1">
              <a:spcAft>
                <a:spcPts val="600"/>
              </a:spcAft>
              <a:buFont typeface="Wingdings" pitchFamily="2" charset="2"/>
              <a:buChar char="q"/>
            </a:pPr>
            <a:r>
              <a:rPr lang="en-US" dirty="0" smtClean="0"/>
              <a:t>Acceptance testing is often the responsibility of the customers or users of a system.</a:t>
            </a:r>
          </a:p>
          <a:p>
            <a:pPr lvl="1">
              <a:spcAft>
                <a:spcPts val="600"/>
              </a:spcAft>
              <a:buFont typeface="Wingdings" pitchFamily="2" charset="2"/>
              <a:buChar char="q"/>
            </a:pPr>
            <a:r>
              <a:rPr lang="en-US" dirty="0" smtClean="0"/>
              <a:t>Acceptance testing may occur at various times in the life cycle, for example:</a:t>
            </a:r>
          </a:p>
          <a:p>
            <a:pPr lvl="2">
              <a:spcAft>
                <a:spcPts val="600"/>
              </a:spcAft>
              <a:buFont typeface="Wingdings" pitchFamily="2" charset="2"/>
              <a:buChar char="§"/>
            </a:pPr>
            <a:r>
              <a:rPr lang="en-US" dirty="0" smtClean="0"/>
              <a:t>Before a COTS(commercial of the shelf)  software installed/integrated.</a:t>
            </a:r>
          </a:p>
          <a:p>
            <a:pPr lvl="2">
              <a:spcAft>
                <a:spcPts val="600"/>
              </a:spcAft>
              <a:buFont typeface="Wingdings" pitchFamily="2" charset="2"/>
              <a:buChar char="§"/>
            </a:pPr>
            <a:r>
              <a:rPr lang="en-US" dirty="0" smtClean="0"/>
              <a:t>Usability of a component during component testing.</a:t>
            </a:r>
          </a:p>
          <a:p>
            <a:pPr lvl="2">
              <a:spcAft>
                <a:spcPts val="600"/>
              </a:spcAft>
              <a:buFont typeface="Wingdings" pitchFamily="2" charset="2"/>
              <a:buChar char="§"/>
            </a:pPr>
            <a:r>
              <a:rPr lang="en-US" dirty="0" smtClean="0"/>
              <a:t>New functional enhancements  before system testing(BAT/BVT).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20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20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3">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p:cTn id="61" dur="20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3">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anim calcmode="lin" valueType="num">
                                      <p:cBhvr>
                                        <p:cTn id="70" dur="200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377764" y="1075027"/>
          <a:ext cx="8418505" cy="54030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7"/>
          <p:cNvSpPr>
            <a:spLocks noGrp="1"/>
          </p:cNvSpPr>
          <p:nvPr>
            <p:ph type="title"/>
          </p:nvPr>
        </p:nvSpPr>
        <p:spPr>
          <a:xfrm>
            <a:off x="304799" y="469484"/>
            <a:ext cx="8539163" cy="338554"/>
          </a:xfrm>
        </p:spPr>
        <p:txBody>
          <a:bodyPr/>
          <a:lstStyle/>
          <a:p>
            <a:pPr lvl="0"/>
            <a:r>
              <a:rPr lang="en-US" dirty="0" smtClean="0"/>
              <a:t>Contd..(Typical forms of Acceptance Testing)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8874CF39-9DA6-4623-A051-4786DA162D7C}"/>
                                            </p:graphicEl>
                                          </p:spTgt>
                                        </p:tgtEl>
                                        <p:attrNameLst>
                                          <p:attrName>style.visibility</p:attrName>
                                        </p:attrNameLst>
                                      </p:cBhvr>
                                      <p:to>
                                        <p:strVal val="visible"/>
                                      </p:to>
                                    </p:set>
                                    <p:animEffect transition="in" filter="fade">
                                      <p:cBhvr>
                                        <p:cTn id="7" dur="2000"/>
                                        <p:tgtEl>
                                          <p:spTgt spid="6">
                                            <p:graphicEl>
                                              <a:dgm id="{8874CF39-9DA6-4623-A051-4786DA162D7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50635AED-F786-4BF1-A5B9-3AFB365B4000}"/>
                                            </p:graphicEl>
                                          </p:spTgt>
                                        </p:tgtEl>
                                        <p:attrNameLst>
                                          <p:attrName>style.visibility</p:attrName>
                                        </p:attrNameLst>
                                      </p:cBhvr>
                                      <p:to>
                                        <p:strVal val="visible"/>
                                      </p:to>
                                    </p:set>
                                    <p:animEffect transition="in" filter="fade">
                                      <p:cBhvr>
                                        <p:cTn id="12" dur="2000"/>
                                        <p:tgtEl>
                                          <p:spTgt spid="6">
                                            <p:graphicEl>
                                              <a:dgm id="{50635AED-F786-4BF1-A5B9-3AFB365B400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35353484-A8BB-43EA-B84A-5F6A8C3B54F1}"/>
                                            </p:graphicEl>
                                          </p:spTgt>
                                        </p:tgtEl>
                                        <p:attrNameLst>
                                          <p:attrName>style.visibility</p:attrName>
                                        </p:attrNameLst>
                                      </p:cBhvr>
                                      <p:to>
                                        <p:strVal val="visible"/>
                                      </p:to>
                                    </p:set>
                                    <p:animEffect transition="in" filter="fade">
                                      <p:cBhvr>
                                        <p:cTn id="17" dur="2000"/>
                                        <p:tgtEl>
                                          <p:spTgt spid="6">
                                            <p:graphicEl>
                                              <a:dgm id="{35353484-A8BB-43EA-B84A-5F6A8C3B54F1}"/>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graphicEl>
                                              <a:dgm id="{52E68848-9647-4FD7-B174-197B8D0F0E80}"/>
                                            </p:graphicEl>
                                          </p:spTgt>
                                        </p:tgtEl>
                                        <p:attrNameLst>
                                          <p:attrName>style.visibility</p:attrName>
                                        </p:attrNameLst>
                                      </p:cBhvr>
                                      <p:to>
                                        <p:strVal val="visible"/>
                                      </p:to>
                                    </p:set>
                                    <p:animEffect transition="in" filter="fade">
                                      <p:cBhvr>
                                        <p:cTn id="22" dur="2000"/>
                                        <p:tgtEl>
                                          <p:spTgt spid="6">
                                            <p:graphicEl>
                                              <a:dgm id="{52E68848-9647-4FD7-B174-197B8D0F0E8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graphicFrame>
        <p:nvGraphicFramePr>
          <p:cNvPr id="4" name="Diagram 3"/>
          <p:cNvGraphicFramePr/>
          <p:nvPr/>
        </p:nvGraphicFramePr>
        <p:xfrm>
          <a:off x="570963" y="959118"/>
          <a:ext cx="8122276" cy="45916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D25ABF1A-39C9-4327-AA9B-820234D02668}"/>
                                            </p:graphicEl>
                                          </p:spTgt>
                                        </p:tgtEl>
                                        <p:attrNameLst>
                                          <p:attrName>style.visibility</p:attrName>
                                        </p:attrNameLst>
                                      </p:cBhvr>
                                      <p:to>
                                        <p:strVal val="visible"/>
                                      </p:to>
                                    </p:set>
                                    <p:animEffect transition="in" filter="fade">
                                      <p:cBhvr>
                                        <p:cTn id="7" dur="2000"/>
                                        <p:tgtEl>
                                          <p:spTgt spid="4">
                                            <p:graphicEl>
                                              <a:dgm id="{D25ABF1A-39C9-4327-AA9B-820234D0266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5A499780-2272-46E2-BA30-80D31E5DBCF2}"/>
                                            </p:graphicEl>
                                          </p:spTgt>
                                        </p:tgtEl>
                                        <p:attrNameLst>
                                          <p:attrName>style.visibility</p:attrName>
                                        </p:attrNameLst>
                                      </p:cBhvr>
                                      <p:to>
                                        <p:strVal val="visible"/>
                                      </p:to>
                                    </p:set>
                                    <p:animEffect transition="in" filter="fade">
                                      <p:cBhvr>
                                        <p:cTn id="12" dur="2000"/>
                                        <p:tgtEl>
                                          <p:spTgt spid="4">
                                            <p:graphicEl>
                                              <a:dgm id="{5A499780-2272-46E2-BA30-80D31E5DBCF2}"/>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1421A089-4E0F-49B4-97D8-0F33EEB42876}"/>
                                            </p:graphicEl>
                                          </p:spTgt>
                                        </p:tgtEl>
                                        <p:attrNameLst>
                                          <p:attrName>style.visibility</p:attrName>
                                        </p:attrNameLst>
                                      </p:cBhvr>
                                      <p:to>
                                        <p:strVal val="visible"/>
                                      </p:to>
                                    </p:set>
                                    <p:animEffect transition="in" filter="fade">
                                      <p:cBhvr>
                                        <p:cTn id="17" dur="2000"/>
                                        <p:tgtEl>
                                          <p:spTgt spid="4">
                                            <p:graphicEl>
                                              <a:dgm id="{1421A089-4E0F-49B4-97D8-0F33EEB42876}"/>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DD2065CF-F9A7-4626-A4D9-EE907060FB0E}"/>
                                            </p:graphicEl>
                                          </p:spTgt>
                                        </p:tgtEl>
                                        <p:attrNameLst>
                                          <p:attrName>style.visibility</p:attrName>
                                        </p:attrNameLst>
                                      </p:cBhvr>
                                      <p:to>
                                        <p:strVal val="visible"/>
                                      </p:to>
                                    </p:set>
                                    <p:animEffect transition="in" filter="fade">
                                      <p:cBhvr>
                                        <p:cTn id="22" dur="2000"/>
                                        <p:tgtEl>
                                          <p:spTgt spid="4">
                                            <p:graphicEl>
                                              <a:dgm id="{DD2065CF-F9A7-4626-A4D9-EE907060FB0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graphicFrame>
        <p:nvGraphicFramePr>
          <p:cNvPr id="4" name="Diagram 3"/>
          <p:cNvGraphicFramePr/>
          <p:nvPr/>
        </p:nvGraphicFramePr>
        <p:xfrm>
          <a:off x="545206" y="1178058"/>
          <a:ext cx="7864698" cy="47204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B484780A-46C7-4CF1-B87A-F1D4028CACE7}"/>
                                            </p:graphicEl>
                                          </p:spTgt>
                                        </p:tgtEl>
                                        <p:attrNameLst>
                                          <p:attrName>style.visibility</p:attrName>
                                        </p:attrNameLst>
                                      </p:cBhvr>
                                      <p:to>
                                        <p:strVal val="visible"/>
                                      </p:to>
                                    </p:set>
                                    <p:animEffect transition="in" filter="fade">
                                      <p:cBhvr>
                                        <p:cTn id="7" dur="2000"/>
                                        <p:tgtEl>
                                          <p:spTgt spid="4">
                                            <p:graphicEl>
                                              <a:dgm id="{B484780A-46C7-4CF1-B87A-F1D4028CACE7}"/>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A10667A1-29CC-4833-8BFD-588DEF817280}"/>
                                            </p:graphicEl>
                                          </p:spTgt>
                                        </p:tgtEl>
                                        <p:attrNameLst>
                                          <p:attrName>style.visibility</p:attrName>
                                        </p:attrNameLst>
                                      </p:cBhvr>
                                      <p:to>
                                        <p:strVal val="visible"/>
                                      </p:to>
                                    </p:set>
                                    <p:animEffect transition="in" filter="fade">
                                      <p:cBhvr>
                                        <p:cTn id="12" dur="2000"/>
                                        <p:tgtEl>
                                          <p:spTgt spid="4">
                                            <p:graphicEl>
                                              <a:dgm id="{A10667A1-29CC-4833-8BFD-588DEF81728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0AB84A09-1DE9-4F80-B34B-740B77BA3950}"/>
                                            </p:graphicEl>
                                          </p:spTgt>
                                        </p:tgtEl>
                                        <p:attrNameLst>
                                          <p:attrName>style.visibility</p:attrName>
                                        </p:attrNameLst>
                                      </p:cBhvr>
                                      <p:to>
                                        <p:strVal val="visible"/>
                                      </p:to>
                                    </p:set>
                                    <p:animEffect transition="in" filter="fade">
                                      <p:cBhvr>
                                        <p:cTn id="17" dur="2000"/>
                                        <p:tgtEl>
                                          <p:spTgt spid="4">
                                            <p:graphicEl>
                                              <a:dgm id="{0AB84A09-1DE9-4F80-B34B-740B77BA3950}"/>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1C9C4316-8F38-49A4-ADD0-128C944178DB}"/>
                                            </p:graphicEl>
                                          </p:spTgt>
                                        </p:tgtEl>
                                        <p:attrNameLst>
                                          <p:attrName>style.visibility</p:attrName>
                                        </p:attrNameLst>
                                      </p:cBhvr>
                                      <p:to>
                                        <p:strVal val="visible"/>
                                      </p:to>
                                    </p:set>
                                    <p:animEffect transition="in" filter="fade">
                                      <p:cBhvr>
                                        <p:cTn id="22" dur="2000"/>
                                        <p:tgtEl>
                                          <p:spTgt spid="4">
                                            <p:graphicEl>
                                              <a:dgm id="{1C9C4316-8F38-49A4-ADD0-128C944178D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dirty="0" smtClean="0"/>
              <a:t>Thank you</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Text Placeholder 2"/>
          <p:cNvSpPr>
            <a:spLocks noGrp="1"/>
          </p:cNvSpPr>
          <p:nvPr>
            <p:ph type="body" sz="quarter" idx="10"/>
          </p:nvPr>
        </p:nvSpPr>
        <p:spPr>
          <a:xfrm>
            <a:off x="302931" y="1143532"/>
            <a:ext cx="8544207" cy="1692771"/>
          </a:xfrm>
        </p:spPr>
        <p:txBody>
          <a:bodyPr/>
          <a:lstStyle/>
          <a:p>
            <a:pPr lvl="1">
              <a:spcAft>
                <a:spcPts val="600"/>
              </a:spcAft>
              <a:buFont typeface="Wingdings" pitchFamily="2" charset="2"/>
              <a:buChar char="q"/>
            </a:pPr>
            <a:r>
              <a:rPr lang="en-US" dirty="0" smtClean="0"/>
              <a:t>Levels of Testing</a:t>
            </a:r>
          </a:p>
          <a:p>
            <a:pPr marL="635000" lvl="2" indent="-342900">
              <a:spcAft>
                <a:spcPts val="600"/>
              </a:spcAft>
              <a:buFont typeface="Wingdings" pitchFamily="2" charset="2"/>
              <a:buChar char="§"/>
            </a:pPr>
            <a:r>
              <a:rPr lang="en-US" dirty="0" smtClean="0"/>
              <a:t>Component Testing</a:t>
            </a:r>
          </a:p>
          <a:p>
            <a:pPr marL="635000" lvl="2" indent="-342900">
              <a:spcAft>
                <a:spcPts val="600"/>
              </a:spcAft>
              <a:buFont typeface="Wingdings" pitchFamily="2" charset="2"/>
              <a:buChar char="§"/>
            </a:pPr>
            <a:r>
              <a:rPr lang="en-US" dirty="0" smtClean="0"/>
              <a:t>Integration Testing</a:t>
            </a:r>
          </a:p>
          <a:p>
            <a:pPr marL="635000" lvl="2" indent="-342900">
              <a:spcAft>
                <a:spcPts val="600"/>
              </a:spcAft>
              <a:buFont typeface="Wingdings" pitchFamily="2" charset="2"/>
              <a:buChar char="§"/>
            </a:pPr>
            <a:r>
              <a:rPr lang="en-US" dirty="0" smtClean="0"/>
              <a:t>System Testing</a:t>
            </a:r>
          </a:p>
          <a:p>
            <a:pPr marL="635000" lvl="2" indent="-342900">
              <a:spcAft>
                <a:spcPts val="600"/>
              </a:spcAft>
              <a:buFont typeface="Wingdings" pitchFamily="2" charset="2"/>
              <a:buChar char="§"/>
            </a:pPr>
            <a:r>
              <a:rPr lang="en-US" dirty="0" smtClean="0"/>
              <a:t>User Acceptance Testing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20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Levels</a:t>
            </a:r>
            <a:endParaRPr lang="en-US" dirty="0"/>
          </a:p>
        </p:txBody>
      </p:sp>
      <p:sp>
        <p:nvSpPr>
          <p:cNvPr id="6" name="Text Placeholder 5"/>
          <p:cNvSpPr>
            <a:spLocks noGrp="1"/>
          </p:cNvSpPr>
          <p:nvPr>
            <p:ph type="body" sz="quarter" idx="10"/>
          </p:nvPr>
        </p:nvSpPr>
        <p:spPr>
          <a:xfrm>
            <a:off x="302931" y="963226"/>
            <a:ext cx="8544207" cy="907941"/>
          </a:xfrm>
        </p:spPr>
        <p:txBody>
          <a:bodyPr/>
          <a:lstStyle/>
          <a:p>
            <a:pPr lvl="1">
              <a:spcAft>
                <a:spcPts val="600"/>
              </a:spcAft>
              <a:buFont typeface="Wingdings" pitchFamily="2" charset="2"/>
              <a:buChar char="q"/>
            </a:pPr>
            <a:r>
              <a:rPr lang="en-US" dirty="0" smtClean="0"/>
              <a:t>Test levels are group of test activities that are organized and managed together. A test level is linked to the responsibilities in a project.</a:t>
            </a:r>
          </a:p>
          <a:p>
            <a:pPr lvl="1">
              <a:spcAft>
                <a:spcPts val="600"/>
              </a:spcAft>
              <a:buFont typeface="Wingdings" pitchFamily="2" charset="2"/>
              <a:buChar char="q"/>
            </a:pPr>
            <a:r>
              <a:rPr lang="en-US" dirty="0" smtClean="0"/>
              <a:t>The typical levels of testing are: </a:t>
            </a:r>
            <a:endParaRPr lang="en-US" dirty="0"/>
          </a:p>
        </p:txBody>
      </p:sp>
      <p:graphicFrame>
        <p:nvGraphicFramePr>
          <p:cNvPr id="4" name="Diagram 3"/>
          <p:cNvGraphicFramePr/>
          <p:nvPr/>
        </p:nvGraphicFramePr>
        <p:xfrm>
          <a:off x="1060364" y="2169739"/>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2000" fill="hold"/>
                                        <p:tgtEl>
                                          <p:spTgt spid="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6">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 calcmode="lin" valueType="num">
                                      <p:cBhvr>
                                        <p:cTn id="16" dur="2000" fill="hold"/>
                                        <p:tgtEl>
                                          <p:spTgt spid="6">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6">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6">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6">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graphicEl>
                                              <a:dgm id="{3DF7832B-E81C-4915-9024-749C79541BED}"/>
                                            </p:graphicEl>
                                          </p:spTgt>
                                        </p:tgtEl>
                                        <p:attrNameLst>
                                          <p:attrName>style.visibility</p:attrName>
                                        </p:attrNameLst>
                                      </p:cBhvr>
                                      <p:to>
                                        <p:strVal val="visible"/>
                                      </p:to>
                                    </p:set>
                                    <p:animEffect transition="in" filter="fade">
                                      <p:cBhvr>
                                        <p:cTn id="25" dur="2000"/>
                                        <p:tgtEl>
                                          <p:spTgt spid="4">
                                            <p:graphicEl>
                                              <a:dgm id="{3DF7832B-E81C-4915-9024-749C79541BED}"/>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graphicEl>
                                              <a:dgm id="{E51C2BBF-9C40-49C5-A75D-25704EEF8619}"/>
                                            </p:graphicEl>
                                          </p:spTgt>
                                        </p:tgtEl>
                                        <p:attrNameLst>
                                          <p:attrName>style.visibility</p:attrName>
                                        </p:attrNameLst>
                                      </p:cBhvr>
                                      <p:to>
                                        <p:strVal val="visible"/>
                                      </p:to>
                                    </p:set>
                                    <p:animEffect transition="in" filter="fade">
                                      <p:cBhvr>
                                        <p:cTn id="30" dur="2000"/>
                                        <p:tgtEl>
                                          <p:spTgt spid="4">
                                            <p:graphicEl>
                                              <a:dgm id="{E51C2BBF-9C40-49C5-A75D-25704EEF8619}"/>
                                            </p:graphic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
                                            <p:graphicEl>
                                              <a:dgm id="{AE4CDD7F-36D5-403E-BB5D-77275BF55D75}"/>
                                            </p:graphicEl>
                                          </p:spTgt>
                                        </p:tgtEl>
                                        <p:attrNameLst>
                                          <p:attrName>style.visibility</p:attrName>
                                        </p:attrNameLst>
                                      </p:cBhvr>
                                      <p:to>
                                        <p:strVal val="visible"/>
                                      </p:to>
                                    </p:set>
                                    <p:animEffect transition="in" filter="fade">
                                      <p:cBhvr>
                                        <p:cTn id="33" dur="2000"/>
                                        <p:tgtEl>
                                          <p:spTgt spid="4">
                                            <p:graphicEl>
                                              <a:dgm id="{AE4CDD7F-36D5-403E-BB5D-77275BF55D75}"/>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
                                            <p:graphicEl>
                                              <a:dgm id="{4D2BEDD5-8961-44D4-B62E-88934C361A29}"/>
                                            </p:graphicEl>
                                          </p:spTgt>
                                        </p:tgtEl>
                                        <p:attrNameLst>
                                          <p:attrName>style.visibility</p:attrName>
                                        </p:attrNameLst>
                                      </p:cBhvr>
                                      <p:to>
                                        <p:strVal val="visible"/>
                                      </p:to>
                                    </p:set>
                                    <p:animEffect transition="in" filter="fade">
                                      <p:cBhvr>
                                        <p:cTn id="38" dur="2000"/>
                                        <p:tgtEl>
                                          <p:spTgt spid="4">
                                            <p:graphicEl>
                                              <a:dgm id="{4D2BEDD5-8961-44D4-B62E-88934C361A29}"/>
                                            </p:graphic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
                                            <p:graphicEl>
                                              <a:dgm id="{7A0A3763-975D-40BE-A9ED-EAE2B5F509EC}"/>
                                            </p:graphicEl>
                                          </p:spTgt>
                                        </p:tgtEl>
                                        <p:attrNameLst>
                                          <p:attrName>style.visibility</p:attrName>
                                        </p:attrNameLst>
                                      </p:cBhvr>
                                      <p:to>
                                        <p:strVal val="visible"/>
                                      </p:to>
                                    </p:set>
                                    <p:animEffect transition="in" filter="fade">
                                      <p:cBhvr>
                                        <p:cTn id="41" dur="2000"/>
                                        <p:tgtEl>
                                          <p:spTgt spid="4">
                                            <p:graphicEl>
                                              <a:dgm id="{7A0A3763-975D-40BE-A9ED-EAE2B5F509EC}"/>
                                            </p:graphic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
                                            <p:graphicEl>
                                              <a:dgm id="{8AC99E77-4820-42F7-A84A-029FF530F1FF}"/>
                                            </p:graphicEl>
                                          </p:spTgt>
                                        </p:tgtEl>
                                        <p:attrNameLst>
                                          <p:attrName>style.visibility</p:attrName>
                                        </p:attrNameLst>
                                      </p:cBhvr>
                                      <p:to>
                                        <p:strVal val="visible"/>
                                      </p:to>
                                    </p:set>
                                    <p:animEffect transition="in" filter="fade">
                                      <p:cBhvr>
                                        <p:cTn id="46" dur="2000"/>
                                        <p:tgtEl>
                                          <p:spTgt spid="4">
                                            <p:graphicEl>
                                              <a:dgm id="{8AC99E77-4820-42F7-A84A-029FF530F1FF}"/>
                                            </p:graphic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
                                            <p:graphicEl>
                                              <a:dgm id="{E69AC9E0-D6AD-4CD5-882D-C0D85E26BF9A}"/>
                                            </p:graphicEl>
                                          </p:spTgt>
                                        </p:tgtEl>
                                        <p:attrNameLst>
                                          <p:attrName>style.visibility</p:attrName>
                                        </p:attrNameLst>
                                      </p:cBhvr>
                                      <p:to>
                                        <p:strVal val="visible"/>
                                      </p:to>
                                    </p:set>
                                    <p:animEffect transition="in" filter="fade">
                                      <p:cBhvr>
                                        <p:cTn id="49" dur="2000"/>
                                        <p:tgtEl>
                                          <p:spTgt spid="4">
                                            <p:graphicEl>
                                              <a:dgm id="{E69AC9E0-D6AD-4CD5-882D-C0D85E26BF9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Graphic spid="4"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Component Testing</a:t>
            </a:r>
            <a:endParaRPr lang="en-US" dirty="0"/>
          </a:p>
        </p:txBody>
      </p:sp>
      <p:sp>
        <p:nvSpPr>
          <p:cNvPr id="7" name="Text Placeholder 6"/>
          <p:cNvSpPr>
            <a:spLocks noGrp="1"/>
          </p:cNvSpPr>
          <p:nvPr>
            <p:ph type="body" sz="quarter" idx="10"/>
          </p:nvPr>
        </p:nvSpPr>
        <p:spPr>
          <a:xfrm>
            <a:off x="302931" y="988984"/>
            <a:ext cx="8544207" cy="5709255"/>
          </a:xfrm>
        </p:spPr>
        <p:txBody>
          <a:bodyPr/>
          <a:lstStyle/>
          <a:p>
            <a:pPr lvl="1">
              <a:spcAft>
                <a:spcPts val="600"/>
              </a:spcAft>
              <a:buFont typeface="Wingdings" pitchFamily="2" charset="2"/>
              <a:buChar char="q"/>
            </a:pPr>
            <a:r>
              <a:rPr lang="en-US" dirty="0" smtClean="0"/>
              <a:t>The testing of individual software components is known as Component/Unit Testing.</a:t>
            </a:r>
          </a:p>
          <a:p>
            <a:pPr lvl="1">
              <a:spcAft>
                <a:spcPts val="600"/>
              </a:spcAft>
            </a:pPr>
            <a:r>
              <a:rPr lang="en-US" b="1" dirty="0" smtClean="0"/>
              <a:t>Test basis:</a:t>
            </a:r>
          </a:p>
          <a:p>
            <a:pPr lvl="2">
              <a:spcAft>
                <a:spcPts val="600"/>
              </a:spcAft>
              <a:buFont typeface="Courier New" pitchFamily="49" charset="0"/>
              <a:buChar char="o"/>
            </a:pPr>
            <a:r>
              <a:rPr lang="en-US" dirty="0" smtClean="0"/>
              <a:t>Component Requirements</a:t>
            </a:r>
          </a:p>
          <a:p>
            <a:pPr lvl="2">
              <a:spcAft>
                <a:spcPts val="600"/>
              </a:spcAft>
              <a:buFont typeface="Courier New" pitchFamily="49" charset="0"/>
              <a:buChar char="o"/>
            </a:pPr>
            <a:r>
              <a:rPr lang="en-US" dirty="0" smtClean="0"/>
              <a:t>Detailed design</a:t>
            </a:r>
          </a:p>
          <a:p>
            <a:pPr lvl="2">
              <a:spcAft>
                <a:spcPts val="600"/>
              </a:spcAft>
              <a:buFont typeface="Courier New" pitchFamily="49" charset="0"/>
              <a:buChar char="o"/>
            </a:pPr>
            <a:r>
              <a:rPr lang="en-US" dirty="0" smtClean="0"/>
              <a:t>Code</a:t>
            </a:r>
          </a:p>
          <a:p>
            <a:pPr lvl="1">
              <a:spcAft>
                <a:spcPts val="600"/>
              </a:spcAft>
            </a:pPr>
            <a:r>
              <a:rPr lang="en-US" b="1" dirty="0" smtClean="0"/>
              <a:t>Typical test objects:</a:t>
            </a:r>
          </a:p>
          <a:p>
            <a:pPr lvl="2">
              <a:spcAft>
                <a:spcPts val="600"/>
              </a:spcAft>
              <a:buFont typeface="Courier New" pitchFamily="49" charset="0"/>
              <a:buChar char="o"/>
            </a:pPr>
            <a:r>
              <a:rPr lang="en-US" dirty="0" smtClean="0"/>
              <a:t>Components</a:t>
            </a:r>
          </a:p>
          <a:p>
            <a:pPr lvl="2">
              <a:spcAft>
                <a:spcPts val="600"/>
              </a:spcAft>
              <a:buFont typeface="Courier New" pitchFamily="49" charset="0"/>
              <a:buChar char="o"/>
            </a:pPr>
            <a:r>
              <a:rPr lang="en-US" dirty="0" smtClean="0"/>
              <a:t>Programs</a:t>
            </a:r>
          </a:p>
          <a:p>
            <a:pPr lvl="2">
              <a:spcAft>
                <a:spcPts val="600"/>
              </a:spcAft>
              <a:buFont typeface="Courier New" pitchFamily="49" charset="0"/>
              <a:buChar char="o"/>
            </a:pPr>
            <a:r>
              <a:rPr lang="en-US" dirty="0" smtClean="0"/>
              <a:t>Data conversion/ migration programs</a:t>
            </a:r>
          </a:p>
          <a:p>
            <a:pPr lvl="2">
              <a:spcAft>
                <a:spcPts val="600"/>
              </a:spcAft>
              <a:buFont typeface="Courier New" pitchFamily="49" charset="0"/>
              <a:buChar char="o"/>
            </a:pPr>
            <a:r>
              <a:rPr lang="en-US" dirty="0" smtClean="0"/>
              <a:t>Database modules</a:t>
            </a:r>
          </a:p>
          <a:p>
            <a:pPr lvl="1">
              <a:spcAft>
                <a:spcPts val="600"/>
              </a:spcAft>
              <a:buFont typeface="Wingdings" pitchFamily="2" charset="2"/>
              <a:buChar char="q"/>
            </a:pPr>
            <a:r>
              <a:rPr lang="en-US" dirty="0" smtClean="0"/>
              <a:t>Component testing may include testing of functionality, and specific non-functional characteristics, such as:</a:t>
            </a:r>
          </a:p>
          <a:p>
            <a:pPr lvl="2">
              <a:spcAft>
                <a:spcPts val="600"/>
              </a:spcAft>
              <a:buFont typeface="Wingdings" pitchFamily="2" charset="2"/>
              <a:buChar char="§"/>
            </a:pPr>
            <a:r>
              <a:rPr lang="en-US" dirty="0" smtClean="0"/>
              <a:t>Resource-behavior (ex: searching for memory leaks)</a:t>
            </a:r>
          </a:p>
          <a:p>
            <a:pPr lvl="2">
              <a:spcAft>
                <a:spcPts val="600"/>
              </a:spcAft>
              <a:buFont typeface="Wingdings" pitchFamily="2" charset="2"/>
              <a:buChar char="§"/>
            </a:pPr>
            <a:r>
              <a:rPr lang="en-US" dirty="0" smtClean="0"/>
              <a:t>Robustness testing (testing with invalid inputs or stressful environmental conditions)</a:t>
            </a:r>
          </a:p>
          <a:p>
            <a:pPr lvl="2">
              <a:spcAft>
                <a:spcPts val="600"/>
              </a:spcAft>
              <a:buFont typeface="Wingdings" pitchFamily="2" charset="2"/>
              <a:buChar char="§"/>
            </a:pPr>
            <a:r>
              <a:rPr lang="en-US" dirty="0" smtClean="0"/>
              <a:t>Structural testing(ex: decision coverage)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2000" fill="hold"/>
                                        <p:tgtEl>
                                          <p:spTgt spid="7">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7">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7">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7">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 calcmode="lin" valueType="num">
                                      <p:cBhvr>
                                        <p:cTn id="16" dur="2000" fill="hold"/>
                                        <p:tgtEl>
                                          <p:spTgt spid="7">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7">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7">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7">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p:cTn id="25" dur="2000" fill="hold"/>
                                        <p:tgtEl>
                                          <p:spTgt spid="7">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7">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7">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7">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7">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7">
                                            <p:txEl>
                                              <p:pRg st="3" end="3"/>
                                            </p:txEl>
                                          </p:spTgt>
                                        </p:tgtEl>
                                        <p:attrNameLst>
                                          <p:attrName>style.visibility</p:attrName>
                                        </p:attrNameLst>
                                      </p:cBhvr>
                                      <p:to>
                                        <p:strVal val="visible"/>
                                      </p:to>
                                    </p:set>
                                    <p:anim calcmode="lin" valueType="num">
                                      <p:cBhvr>
                                        <p:cTn id="34" dur="2000" fill="hold"/>
                                        <p:tgtEl>
                                          <p:spTgt spid="7">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7">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7">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7">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7">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anim calcmode="lin" valueType="num">
                                      <p:cBhvr>
                                        <p:cTn id="43" dur="2000" fill="hold"/>
                                        <p:tgtEl>
                                          <p:spTgt spid="7">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7">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7">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7">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7">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7">
                                            <p:txEl>
                                              <p:pRg st="5" end="5"/>
                                            </p:txEl>
                                          </p:spTgt>
                                        </p:tgtEl>
                                        <p:attrNameLst>
                                          <p:attrName>style.visibility</p:attrName>
                                        </p:attrNameLst>
                                      </p:cBhvr>
                                      <p:to>
                                        <p:strVal val="visible"/>
                                      </p:to>
                                    </p:set>
                                    <p:anim calcmode="lin" valueType="num">
                                      <p:cBhvr>
                                        <p:cTn id="52" dur="2000" fill="hold"/>
                                        <p:tgtEl>
                                          <p:spTgt spid="7">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7">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7">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7">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7">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7">
                                            <p:txEl>
                                              <p:pRg st="6" end="6"/>
                                            </p:txEl>
                                          </p:spTgt>
                                        </p:tgtEl>
                                        <p:attrNameLst>
                                          <p:attrName>style.visibility</p:attrName>
                                        </p:attrNameLst>
                                      </p:cBhvr>
                                      <p:to>
                                        <p:strVal val="visible"/>
                                      </p:to>
                                    </p:set>
                                    <p:anim calcmode="lin" valueType="num">
                                      <p:cBhvr>
                                        <p:cTn id="61" dur="2000" fill="hold"/>
                                        <p:tgtEl>
                                          <p:spTgt spid="7">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7">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7">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7">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7">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7">
                                            <p:txEl>
                                              <p:pRg st="7" end="7"/>
                                            </p:txEl>
                                          </p:spTgt>
                                        </p:tgtEl>
                                        <p:attrNameLst>
                                          <p:attrName>style.visibility</p:attrName>
                                        </p:attrNameLst>
                                      </p:cBhvr>
                                      <p:to>
                                        <p:strVal val="visible"/>
                                      </p:to>
                                    </p:set>
                                    <p:anim calcmode="lin" valueType="num">
                                      <p:cBhvr>
                                        <p:cTn id="70" dur="2000" fill="hold"/>
                                        <p:tgtEl>
                                          <p:spTgt spid="7">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7">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7">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7">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7">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7">
                                            <p:txEl>
                                              <p:pRg st="8" end="8"/>
                                            </p:txEl>
                                          </p:spTgt>
                                        </p:tgtEl>
                                        <p:attrNameLst>
                                          <p:attrName>style.visibility</p:attrName>
                                        </p:attrNameLst>
                                      </p:cBhvr>
                                      <p:to>
                                        <p:strVal val="visible"/>
                                      </p:to>
                                    </p:set>
                                    <p:anim calcmode="lin" valueType="num">
                                      <p:cBhvr>
                                        <p:cTn id="79" dur="2000" fill="hold"/>
                                        <p:tgtEl>
                                          <p:spTgt spid="7">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7">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7">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7">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7">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childTnLst>
                                    <p:set>
                                      <p:cBhvr>
                                        <p:cTn id="87" dur="1" fill="hold">
                                          <p:stCondLst>
                                            <p:cond delay="0"/>
                                          </p:stCondLst>
                                        </p:cTn>
                                        <p:tgtEl>
                                          <p:spTgt spid="7">
                                            <p:txEl>
                                              <p:pRg st="9" end="9"/>
                                            </p:txEl>
                                          </p:spTgt>
                                        </p:tgtEl>
                                        <p:attrNameLst>
                                          <p:attrName>style.visibility</p:attrName>
                                        </p:attrNameLst>
                                      </p:cBhvr>
                                      <p:to>
                                        <p:strVal val="visible"/>
                                      </p:to>
                                    </p:set>
                                    <p:anim calcmode="lin" valueType="num">
                                      <p:cBhvr>
                                        <p:cTn id="88" dur="2000" fill="hold"/>
                                        <p:tgtEl>
                                          <p:spTgt spid="7">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2000" fill="hold"/>
                                        <p:tgtEl>
                                          <p:spTgt spid="7">
                                            <p:txEl>
                                              <p:pRg st="9" end="9"/>
                                            </p:txEl>
                                          </p:spTgt>
                                        </p:tgtEl>
                                        <p:attrNameLst>
                                          <p:attrName>ppt_y</p:attrName>
                                        </p:attrNameLst>
                                      </p:cBhvr>
                                      <p:tavLst>
                                        <p:tav tm="0">
                                          <p:val>
                                            <p:strVal val="#ppt_y"/>
                                          </p:val>
                                        </p:tav>
                                        <p:tav tm="100000">
                                          <p:val>
                                            <p:strVal val="#ppt_y"/>
                                          </p:val>
                                        </p:tav>
                                      </p:tavLst>
                                    </p:anim>
                                    <p:anim calcmode="lin" valueType="num">
                                      <p:cBhvr>
                                        <p:cTn id="90" dur="2000" fill="hold"/>
                                        <p:tgtEl>
                                          <p:spTgt spid="7">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2000" fill="hold"/>
                                        <p:tgtEl>
                                          <p:spTgt spid="7">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2000" tmFilter="0,0; .5, 1; 1, 1"/>
                                        <p:tgtEl>
                                          <p:spTgt spid="7">
                                            <p:txEl>
                                              <p:pRg st="9" end="9"/>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1" presetClass="entr" presetSubtype="0" fill="hold" grpId="0" nodeType="clickEffect">
                                  <p:stCondLst>
                                    <p:cond delay="0"/>
                                  </p:stCondLst>
                                  <p:childTnLst>
                                    <p:set>
                                      <p:cBhvr>
                                        <p:cTn id="96" dur="1" fill="hold">
                                          <p:stCondLst>
                                            <p:cond delay="0"/>
                                          </p:stCondLst>
                                        </p:cTn>
                                        <p:tgtEl>
                                          <p:spTgt spid="7">
                                            <p:txEl>
                                              <p:pRg st="10" end="10"/>
                                            </p:txEl>
                                          </p:spTgt>
                                        </p:tgtEl>
                                        <p:attrNameLst>
                                          <p:attrName>style.visibility</p:attrName>
                                        </p:attrNameLst>
                                      </p:cBhvr>
                                      <p:to>
                                        <p:strVal val="visible"/>
                                      </p:to>
                                    </p:set>
                                    <p:anim calcmode="lin" valueType="num">
                                      <p:cBhvr>
                                        <p:cTn id="97" dur="2000" fill="hold"/>
                                        <p:tgtEl>
                                          <p:spTgt spid="7">
                                            <p:txEl>
                                              <p:pRg st="10" end="10"/>
                                            </p:txEl>
                                          </p:spTgt>
                                        </p:tgtEl>
                                        <p:attrNameLst>
                                          <p:attrName>ppt_x</p:attrName>
                                        </p:attrNameLst>
                                      </p:cBhvr>
                                      <p:tavLst>
                                        <p:tav tm="0">
                                          <p:val>
                                            <p:strVal val="#ppt_x"/>
                                          </p:val>
                                        </p:tav>
                                        <p:tav tm="50000">
                                          <p:val>
                                            <p:strVal val="#ppt_x+.1"/>
                                          </p:val>
                                        </p:tav>
                                        <p:tav tm="100000">
                                          <p:val>
                                            <p:strVal val="#ppt_x"/>
                                          </p:val>
                                        </p:tav>
                                      </p:tavLst>
                                    </p:anim>
                                    <p:anim calcmode="lin" valueType="num">
                                      <p:cBhvr>
                                        <p:cTn id="98" dur="2000" fill="hold"/>
                                        <p:tgtEl>
                                          <p:spTgt spid="7">
                                            <p:txEl>
                                              <p:pRg st="10" end="10"/>
                                            </p:txEl>
                                          </p:spTgt>
                                        </p:tgtEl>
                                        <p:attrNameLst>
                                          <p:attrName>ppt_y</p:attrName>
                                        </p:attrNameLst>
                                      </p:cBhvr>
                                      <p:tavLst>
                                        <p:tav tm="0">
                                          <p:val>
                                            <p:strVal val="#ppt_y"/>
                                          </p:val>
                                        </p:tav>
                                        <p:tav tm="100000">
                                          <p:val>
                                            <p:strVal val="#ppt_y"/>
                                          </p:val>
                                        </p:tav>
                                      </p:tavLst>
                                    </p:anim>
                                    <p:anim calcmode="lin" valueType="num">
                                      <p:cBhvr>
                                        <p:cTn id="99" dur="2000" fill="hold"/>
                                        <p:tgtEl>
                                          <p:spTgt spid="7">
                                            <p:txEl>
                                              <p:pRg st="10" end="1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0" dur="2000" fill="hold"/>
                                        <p:tgtEl>
                                          <p:spTgt spid="7">
                                            <p:txEl>
                                              <p:pRg st="10" end="1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1" dur="2000" tmFilter="0,0; .5, 1; 1, 1"/>
                                        <p:tgtEl>
                                          <p:spTgt spid="7">
                                            <p:txEl>
                                              <p:pRg st="10" end="1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41" presetClass="entr" presetSubtype="0" fill="hold" grpId="0" nodeType="clickEffect">
                                  <p:stCondLst>
                                    <p:cond delay="0"/>
                                  </p:stCondLst>
                                  <p:childTnLst>
                                    <p:set>
                                      <p:cBhvr>
                                        <p:cTn id="105" dur="1" fill="hold">
                                          <p:stCondLst>
                                            <p:cond delay="0"/>
                                          </p:stCondLst>
                                        </p:cTn>
                                        <p:tgtEl>
                                          <p:spTgt spid="7">
                                            <p:txEl>
                                              <p:pRg st="11" end="11"/>
                                            </p:txEl>
                                          </p:spTgt>
                                        </p:tgtEl>
                                        <p:attrNameLst>
                                          <p:attrName>style.visibility</p:attrName>
                                        </p:attrNameLst>
                                      </p:cBhvr>
                                      <p:to>
                                        <p:strVal val="visible"/>
                                      </p:to>
                                    </p:set>
                                    <p:anim calcmode="lin" valueType="num">
                                      <p:cBhvr>
                                        <p:cTn id="106" dur="2000" fill="hold"/>
                                        <p:tgtEl>
                                          <p:spTgt spid="7">
                                            <p:txEl>
                                              <p:pRg st="11" end="1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07" dur="2000" fill="hold"/>
                                        <p:tgtEl>
                                          <p:spTgt spid="7">
                                            <p:txEl>
                                              <p:pRg st="11" end="11"/>
                                            </p:txEl>
                                          </p:spTgt>
                                        </p:tgtEl>
                                        <p:attrNameLst>
                                          <p:attrName>ppt_y</p:attrName>
                                        </p:attrNameLst>
                                      </p:cBhvr>
                                      <p:tavLst>
                                        <p:tav tm="0">
                                          <p:val>
                                            <p:strVal val="#ppt_y"/>
                                          </p:val>
                                        </p:tav>
                                        <p:tav tm="100000">
                                          <p:val>
                                            <p:strVal val="#ppt_y"/>
                                          </p:val>
                                        </p:tav>
                                      </p:tavLst>
                                    </p:anim>
                                    <p:anim calcmode="lin" valueType="num">
                                      <p:cBhvr>
                                        <p:cTn id="108" dur="2000" fill="hold"/>
                                        <p:tgtEl>
                                          <p:spTgt spid="7">
                                            <p:txEl>
                                              <p:pRg st="11" end="1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9" dur="2000" fill="hold"/>
                                        <p:tgtEl>
                                          <p:spTgt spid="7">
                                            <p:txEl>
                                              <p:pRg st="11" end="1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0" dur="2000" tmFilter="0,0; .5, 1; 1, 1"/>
                                        <p:tgtEl>
                                          <p:spTgt spid="7">
                                            <p:txEl>
                                              <p:pRg st="11" end="11"/>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41" presetClass="entr" presetSubtype="0" fill="hold" grpId="0" nodeType="clickEffect">
                                  <p:stCondLst>
                                    <p:cond delay="0"/>
                                  </p:stCondLst>
                                  <p:childTnLst>
                                    <p:set>
                                      <p:cBhvr>
                                        <p:cTn id="114" dur="1" fill="hold">
                                          <p:stCondLst>
                                            <p:cond delay="0"/>
                                          </p:stCondLst>
                                        </p:cTn>
                                        <p:tgtEl>
                                          <p:spTgt spid="7">
                                            <p:txEl>
                                              <p:pRg st="12" end="12"/>
                                            </p:txEl>
                                          </p:spTgt>
                                        </p:tgtEl>
                                        <p:attrNameLst>
                                          <p:attrName>style.visibility</p:attrName>
                                        </p:attrNameLst>
                                      </p:cBhvr>
                                      <p:to>
                                        <p:strVal val="visible"/>
                                      </p:to>
                                    </p:set>
                                    <p:anim calcmode="lin" valueType="num">
                                      <p:cBhvr>
                                        <p:cTn id="115" dur="2000" fill="hold"/>
                                        <p:tgtEl>
                                          <p:spTgt spid="7">
                                            <p:txEl>
                                              <p:pRg st="12" end="1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16" dur="2000" fill="hold"/>
                                        <p:tgtEl>
                                          <p:spTgt spid="7">
                                            <p:txEl>
                                              <p:pRg st="12" end="12"/>
                                            </p:txEl>
                                          </p:spTgt>
                                        </p:tgtEl>
                                        <p:attrNameLst>
                                          <p:attrName>ppt_y</p:attrName>
                                        </p:attrNameLst>
                                      </p:cBhvr>
                                      <p:tavLst>
                                        <p:tav tm="0">
                                          <p:val>
                                            <p:strVal val="#ppt_y"/>
                                          </p:val>
                                        </p:tav>
                                        <p:tav tm="100000">
                                          <p:val>
                                            <p:strVal val="#ppt_y"/>
                                          </p:val>
                                        </p:tav>
                                      </p:tavLst>
                                    </p:anim>
                                    <p:anim calcmode="lin" valueType="num">
                                      <p:cBhvr>
                                        <p:cTn id="117" dur="2000" fill="hold"/>
                                        <p:tgtEl>
                                          <p:spTgt spid="7">
                                            <p:txEl>
                                              <p:pRg st="12" end="1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18" dur="2000" fill="hold"/>
                                        <p:tgtEl>
                                          <p:spTgt spid="7">
                                            <p:txEl>
                                              <p:pRg st="12" end="1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9" dur="2000" tmFilter="0,0; .5, 1; 1, 1"/>
                                        <p:tgtEl>
                                          <p:spTgt spid="7">
                                            <p:txEl>
                                              <p:pRg st="12" end="12"/>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41" presetClass="entr" presetSubtype="0" fill="hold" grpId="0" nodeType="clickEffect">
                                  <p:stCondLst>
                                    <p:cond delay="0"/>
                                  </p:stCondLst>
                                  <p:childTnLst>
                                    <p:set>
                                      <p:cBhvr>
                                        <p:cTn id="123" dur="1" fill="hold">
                                          <p:stCondLst>
                                            <p:cond delay="0"/>
                                          </p:stCondLst>
                                        </p:cTn>
                                        <p:tgtEl>
                                          <p:spTgt spid="7">
                                            <p:txEl>
                                              <p:pRg st="13" end="13"/>
                                            </p:txEl>
                                          </p:spTgt>
                                        </p:tgtEl>
                                        <p:attrNameLst>
                                          <p:attrName>style.visibility</p:attrName>
                                        </p:attrNameLst>
                                      </p:cBhvr>
                                      <p:to>
                                        <p:strVal val="visible"/>
                                      </p:to>
                                    </p:set>
                                    <p:anim calcmode="lin" valueType="num">
                                      <p:cBhvr>
                                        <p:cTn id="124" dur="2000" fill="hold"/>
                                        <p:tgtEl>
                                          <p:spTgt spid="7">
                                            <p:txEl>
                                              <p:pRg st="13" end="13"/>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5" dur="2000" fill="hold"/>
                                        <p:tgtEl>
                                          <p:spTgt spid="7">
                                            <p:txEl>
                                              <p:pRg st="13" end="13"/>
                                            </p:txEl>
                                          </p:spTgt>
                                        </p:tgtEl>
                                        <p:attrNameLst>
                                          <p:attrName>ppt_y</p:attrName>
                                        </p:attrNameLst>
                                      </p:cBhvr>
                                      <p:tavLst>
                                        <p:tav tm="0">
                                          <p:val>
                                            <p:strVal val="#ppt_y"/>
                                          </p:val>
                                        </p:tav>
                                        <p:tav tm="100000">
                                          <p:val>
                                            <p:strVal val="#ppt_y"/>
                                          </p:val>
                                        </p:tav>
                                      </p:tavLst>
                                    </p:anim>
                                    <p:anim calcmode="lin" valueType="num">
                                      <p:cBhvr>
                                        <p:cTn id="126" dur="2000" fill="hold"/>
                                        <p:tgtEl>
                                          <p:spTgt spid="7">
                                            <p:txEl>
                                              <p:pRg st="13" end="1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27" dur="2000" fill="hold"/>
                                        <p:tgtEl>
                                          <p:spTgt spid="7">
                                            <p:txEl>
                                              <p:pRg st="13" end="1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28" dur="2000" tmFilter="0,0; .5, 1; 1, 1"/>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Text Placeholder 2"/>
          <p:cNvSpPr>
            <a:spLocks noGrp="1"/>
          </p:cNvSpPr>
          <p:nvPr>
            <p:ph type="body" sz="quarter" idx="10"/>
          </p:nvPr>
        </p:nvSpPr>
        <p:spPr>
          <a:xfrm>
            <a:off x="302931" y="1143531"/>
            <a:ext cx="8132731" cy="2758767"/>
          </a:xfrm>
        </p:spPr>
        <p:txBody>
          <a:bodyPr/>
          <a:lstStyle/>
          <a:p>
            <a:pPr lvl="1">
              <a:spcAft>
                <a:spcPts val="600"/>
              </a:spcAft>
              <a:buFont typeface="Wingdings" pitchFamily="2" charset="2"/>
              <a:buChar char="q"/>
            </a:pPr>
            <a:r>
              <a:rPr lang="en-US" dirty="0" smtClean="0"/>
              <a:t>Component testing occurs with access to the code being tested and with the support of a development environment, such as unit test framework or debugging tool.</a:t>
            </a:r>
          </a:p>
          <a:p>
            <a:pPr lvl="1">
              <a:spcAft>
                <a:spcPts val="600"/>
              </a:spcAft>
              <a:buFont typeface="Wingdings" pitchFamily="2" charset="2"/>
              <a:buChar char="q"/>
            </a:pPr>
            <a:r>
              <a:rPr lang="en-US" dirty="0" smtClean="0"/>
              <a:t>Component testing usually involves the programmer who wrote the code.</a:t>
            </a:r>
          </a:p>
          <a:p>
            <a:pPr lvl="1">
              <a:spcAft>
                <a:spcPts val="600"/>
              </a:spcAft>
              <a:buFont typeface="Wingdings" pitchFamily="2" charset="2"/>
              <a:buChar char="q"/>
            </a:pPr>
            <a:r>
              <a:rPr lang="en-US" dirty="0" smtClean="0"/>
              <a:t>Defects are typically fixed as soon as they are found, without formally managing them.</a:t>
            </a:r>
          </a:p>
          <a:p>
            <a:pPr lvl="1">
              <a:spcAft>
                <a:spcPts val="600"/>
              </a:spcAft>
              <a:buFont typeface="Wingdings" pitchFamily="2" charset="2"/>
              <a:buChar char="q"/>
            </a:pPr>
            <a:r>
              <a:rPr lang="en-US" dirty="0" smtClean="0"/>
              <a:t>One approach to component testing is to prepare and automate test cases before coding. This is called first-test / test-driven development.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353573"/>
            <a:ext cx="8539163" cy="338554"/>
          </a:xfrm>
        </p:spPr>
        <p:txBody>
          <a:bodyPr/>
          <a:lstStyle/>
          <a:p>
            <a:pPr lvl="0"/>
            <a:r>
              <a:rPr lang="en-US" dirty="0" smtClean="0"/>
              <a:t>Integration Testing</a:t>
            </a:r>
            <a:endParaRPr lang="en-US" dirty="0"/>
          </a:p>
        </p:txBody>
      </p:sp>
      <p:sp>
        <p:nvSpPr>
          <p:cNvPr id="3" name="Text Placeholder 2"/>
          <p:cNvSpPr>
            <a:spLocks noGrp="1"/>
          </p:cNvSpPr>
          <p:nvPr>
            <p:ph type="body" sz="quarter" idx="10"/>
          </p:nvPr>
        </p:nvSpPr>
        <p:spPr>
          <a:xfrm>
            <a:off x="302931" y="770041"/>
            <a:ext cx="8544207" cy="5986254"/>
          </a:xfrm>
        </p:spPr>
        <p:txBody>
          <a:bodyPr/>
          <a:lstStyle/>
          <a:p>
            <a:pPr lvl="1">
              <a:spcAft>
                <a:spcPts val="600"/>
              </a:spcAft>
              <a:buFont typeface="Wingdings" pitchFamily="2" charset="2"/>
              <a:buChar char="q"/>
            </a:pPr>
            <a:r>
              <a:rPr lang="en-US" dirty="0" smtClean="0"/>
              <a:t>Testing performed to expose defects in the interfaces and in the interactions between integrated components or systems is known as integration testing.</a:t>
            </a:r>
          </a:p>
          <a:p>
            <a:pPr lvl="1">
              <a:spcAft>
                <a:spcPts val="600"/>
              </a:spcAft>
            </a:pPr>
            <a:r>
              <a:rPr lang="en-US" b="1" dirty="0" smtClean="0"/>
              <a:t>Test basis:</a:t>
            </a:r>
          </a:p>
          <a:p>
            <a:pPr lvl="2">
              <a:spcAft>
                <a:spcPts val="600"/>
              </a:spcAft>
              <a:buFont typeface="Courier New" pitchFamily="49" charset="0"/>
              <a:buChar char="o"/>
            </a:pPr>
            <a:r>
              <a:rPr lang="en-US" dirty="0" smtClean="0"/>
              <a:t>Software and system design</a:t>
            </a:r>
          </a:p>
          <a:p>
            <a:pPr lvl="2">
              <a:spcAft>
                <a:spcPts val="600"/>
              </a:spcAft>
              <a:buFont typeface="Courier New" pitchFamily="49" charset="0"/>
              <a:buChar char="o"/>
            </a:pPr>
            <a:r>
              <a:rPr lang="en-US" dirty="0" smtClean="0"/>
              <a:t>Architecture</a:t>
            </a:r>
          </a:p>
          <a:p>
            <a:pPr lvl="2">
              <a:spcAft>
                <a:spcPts val="600"/>
              </a:spcAft>
              <a:buFont typeface="Courier New" pitchFamily="49" charset="0"/>
              <a:buChar char="o"/>
            </a:pPr>
            <a:r>
              <a:rPr lang="en-US" dirty="0" smtClean="0"/>
              <a:t>Workflows</a:t>
            </a:r>
          </a:p>
          <a:p>
            <a:pPr lvl="2">
              <a:spcAft>
                <a:spcPts val="600"/>
              </a:spcAft>
              <a:buFont typeface="Courier New" pitchFamily="49" charset="0"/>
              <a:buChar char="o"/>
            </a:pPr>
            <a:r>
              <a:rPr lang="en-US" dirty="0" smtClean="0"/>
              <a:t>Use cases</a:t>
            </a:r>
          </a:p>
          <a:p>
            <a:pPr lvl="1">
              <a:spcAft>
                <a:spcPts val="600"/>
              </a:spcAft>
            </a:pPr>
            <a:r>
              <a:rPr lang="en-US" b="1" dirty="0" smtClean="0"/>
              <a:t>Typical test objects:</a:t>
            </a:r>
          </a:p>
          <a:p>
            <a:pPr lvl="2">
              <a:spcAft>
                <a:spcPts val="600"/>
              </a:spcAft>
              <a:buFont typeface="Courier New" pitchFamily="49" charset="0"/>
              <a:buChar char="o"/>
            </a:pPr>
            <a:r>
              <a:rPr lang="en-US" dirty="0" smtClean="0"/>
              <a:t>Subsystems</a:t>
            </a:r>
          </a:p>
          <a:p>
            <a:pPr lvl="2">
              <a:spcAft>
                <a:spcPts val="600"/>
              </a:spcAft>
              <a:buFont typeface="Courier New" pitchFamily="49" charset="0"/>
              <a:buChar char="o"/>
            </a:pPr>
            <a:r>
              <a:rPr lang="en-US" dirty="0" smtClean="0"/>
              <a:t>Database implementation</a:t>
            </a:r>
          </a:p>
          <a:p>
            <a:pPr lvl="2">
              <a:spcAft>
                <a:spcPts val="600"/>
              </a:spcAft>
              <a:buFont typeface="Courier New" pitchFamily="49" charset="0"/>
              <a:buChar char="o"/>
            </a:pPr>
            <a:r>
              <a:rPr lang="en-US" dirty="0" smtClean="0"/>
              <a:t>Infrastructure</a:t>
            </a:r>
          </a:p>
          <a:p>
            <a:pPr lvl="2">
              <a:spcAft>
                <a:spcPts val="600"/>
              </a:spcAft>
              <a:buFont typeface="Courier New" pitchFamily="49" charset="0"/>
              <a:buChar char="o"/>
            </a:pPr>
            <a:r>
              <a:rPr lang="en-US" dirty="0" smtClean="0"/>
              <a:t>Interfaces, System configuration and configuration data </a:t>
            </a:r>
          </a:p>
          <a:p>
            <a:pPr lvl="1">
              <a:spcAft>
                <a:spcPts val="600"/>
              </a:spcAft>
              <a:buFont typeface="Wingdings" pitchFamily="2" charset="2"/>
              <a:buChar char="q"/>
            </a:pPr>
            <a:r>
              <a:rPr lang="en-US" dirty="0" smtClean="0"/>
              <a:t>There may be more than one level of integration testing and it may be carried out on test objects of varying size as follows:</a:t>
            </a:r>
          </a:p>
          <a:p>
            <a:pPr lvl="2">
              <a:spcAft>
                <a:spcPts val="600"/>
              </a:spcAft>
              <a:buFont typeface="Wingdings" pitchFamily="2" charset="2"/>
              <a:buChar char="§"/>
            </a:pPr>
            <a:r>
              <a:rPr lang="en-US" dirty="0" smtClean="0"/>
              <a:t>Component integration testing tests the interactions between software components and is done after component testing. </a:t>
            </a:r>
          </a:p>
          <a:p>
            <a:pPr lvl="2">
              <a:spcAft>
                <a:spcPts val="600"/>
              </a:spcAft>
              <a:buFont typeface="Wingdings" pitchFamily="2" charset="2"/>
              <a:buChar char="§"/>
            </a:pPr>
            <a:r>
              <a:rPr lang="en-US" dirty="0" smtClean="0"/>
              <a:t>System integration testing tests the interactions between different systems or between hardware and software and may be done after system testing.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20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20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3">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p:cTn id="61" dur="20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3">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anim calcmode="lin" valueType="num">
                                      <p:cBhvr>
                                        <p:cTn id="70" dur="200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3">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3">
                                            <p:txEl>
                                              <p:pRg st="8" end="8"/>
                                            </p:txEl>
                                          </p:spTgt>
                                        </p:tgtEl>
                                        <p:attrNameLst>
                                          <p:attrName>style.visibility</p:attrName>
                                        </p:attrNameLst>
                                      </p:cBhvr>
                                      <p:to>
                                        <p:strVal val="visible"/>
                                      </p:to>
                                    </p:set>
                                    <p:anim calcmode="lin" valueType="num">
                                      <p:cBhvr>
                                        <p:cTn id="79" dur="2000" fill="hold"/>
                                        <p:tgtEl>
                                          <p:spTgt spid="3">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3">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3">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3">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3">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childTnLst>
                                    <p:set>
                                      <p:cBhvr>
                                        <p:cTn id="87" dur="1" fill="hold">
                                          <p:stCondLst>
                                            <p:cond delay="0"/>
                                          </p:stCondLst>
                                        </p:cTn>
                                        <p:tgtEl>
                                          <p:spTgt spid="3">
                                            <p:txEl>
                                              <p:pRg st="9" end="9"/>
                                            </p:txEl>
                                          </p:spTgt>
                                        </p:tgtEl>
                                        <p:attrNameLst>
                                          <p:attrName>style.visibility</p:attrName>
                                        </p:attrNameLst>
                                      </p:cBhvr>
                                      <p:to>
                                        <p:strVal val="visible"/>
                                      </p:to>
                                    </p:set>
                                    <p:anim calcmode="lin" valueType="num">
                                      <p:cBhvr>
                                        <p:cTn id="88" dur="2000" fill="hold"/>
                                        <p:tgtEl>
                                          <p:spTgt spid="3">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2000" fill="hold"/>
                                        <p:tgtEl>
                                          <p:spTgt spid="3">
                                            <p:txEl>
                                              <p:pRg st="9" end="9"/>
                                            </p:txEl>
                                          </p:spTgt>
                                        </p:tgtEl>
                                        <p:attrNameLst>
                                          <p:attrName>ppt_y</p:attrName>
                                        </p:attrNameLst>
                                      </p:cBhvr>
                                      <p:tavLst>
                                        <p:tav tm="0">
                                          <p:val>
                                            <p:strVal val="#ppt_y"/>
                                          </p:val>
                                        </p:tav>
                                        <p:tav tm="100000">
                                          <p:val>
                                            <p:strVal val="#ppt_y"/>
                                          </p:val>
                                        </p:tav>
                                      </p:tavLst>
                                    </p:anim>
                                    <p:anim calcmode="lin" valueType="num">
                                      <p:cBhvr>
                                        <p:cTn id="90" dur="2000" fill="hold"/>
                                        <p:tgtEl>
                                          <p:spTgt spid="3">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2000" fill="hold"/>
                                        <p:tgtEl>
                                          <p:spTgt spid="3">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2000" tmFilter="0,0; .5, 1; 1, 1"/>
                                        <p:tgtEl>
                                          <p:spTgt spid="3">
                                            <p:txEl>
                                              <p:pRg st="9" end="9"/>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1" presetClass="entr" presetSubtype="0" fill="hold" grpId="0" nodeType="clickEffect">
                                  <p:stCondLst>
                                    <p:cond delay="0"/>
                                  </p:stCondLst>
                                  <p:childTnLst>
                                    <p:set>
                                      <p:cBhvr>
                                        <p:cTn id="96" dur="1" fill="hold">
                                          <p:stCondLst>
                                            <p:cond delay="0"/>
                                          </p:stCondLst>
                                        </p:cTn>
                                        <p:tgtEl>
                                          <p:spTgt spid="3">
                                            <p:txEl>
                                              <p:pRg st="10" end="10"/>
                                            </p:txEl>
                                          </p:spTgt>
                                        </p:tgtEl>
                                        <p:attrNameLst>
                                          <p:attrName>style.visibility</p:attrName>
                                        </p:attrNameLst>
                                      </p:cBhvr>
                                      <p:to>
                                        <p:strVal val="visible"/>
                                      </p:to>
                                    </p:set>
                                    <p:anim calcmode="lin" valueType="num">
                                      <p:cBhvr>
                                        <p:cTn id="97" dur="2000" fill="hold"/>
                                        <p:tgtEl>
                                          <p:spTgt spid="3">
                                            <p:txEl>
                                              <p:pRg st="10" end="10"/>
                                            </p:txEl>
                                          </p:spTgt>
                                        </p:tgtEl>
                                        <p:attrNameLst>
                                          <p:attrName>ppt_x</p:attrName>
                                        </p:attrNameLst>
                                      </p:cBhvr>
                                      <p:tavLst>
                                        <p:tav tm="0">
                                          <p:val>
                                            <p:strVal val="#ppt_x"/>
                                          </p:val>
                                        </p:tav>
                                        <p:tav tm="50000">
                                          <p:val>
                                            <p:strVal val="#ppt_x+.1"/>
                                          </p:val>
                                        </p:tav>
                                        <p:tav tm="100000">
                                          <p:val>
                                            <p:strVal val="#ppt_x"/>
                                          </p:val>
                                        </p:tav>
                                      </p:tavLst>
                                    </p:anim>
                                    <p:anim calcmode="lin" valueType="num">
                                      <p:cBhvr>
                                        <p:cTn id="98" dur="2000" fill="hold"/>
                                        <p:tgtEl>
                                          <p:spTgt spid="3">
                                            <p:txEl>
                                              <p:pRg st="10" end="10"/>
                                            </p:txEl>
                                          </p:spTgt>
                                        </p:tgtEl>
                                        <p:attrNameLst>
                                          <p:attrName>ppt_y</p:attrName>
                                        </p:attrNameLst>
                                      </p:cBhvr>
                                      <p:tavLst>
                                        <p:tav tm="0">
                                          <p:val>
                                            <p:strVal val="#ppt_y"/>
                                          </p:val>
                                        </p:tav>
                                        <p:tav tm="100000">
                                          <p:val>
                                            <p:strVal val="#ppt_y"/>
                                          </p:val>
                                        </p:tav>
                                      </p:tavLst>
                                    </p:anim>
                                    <p:anim calcmode="lin" valueType="num">
                                      <p:cBhvr>
                                        <p:cTn id="99" dur="2000" fill="hold"/>
                                        <p:tgtEl>
                                          <p:spTgt spid="3">
                                            <p:txEl>
                                              <p:pRg st="10" end="1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0" dur="2000" fill="hold"/>
                                        <p:tgtEl>
                                          <p:spTgt spid="3">
                                            <p:txEl>
                                              <p:pRg st="10" end="1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1" dur="2000" tmFilter="0,0; .5, 1; 1, 1"/>
                                        <p:tgtEl>
                                          <p:spTgt spid="3">
                                            <p:txEl>
                                              <p:pRg st="10" end="1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41" presetClass="entr" presetSubtype="0" fill="hold" grpId="0" nodeType="clickEffect">
                                  <p:stCondLst>
                                    <p:cond delay="0"/>
                                  </p:stCondLst>
                                  <p:childTnLst>
                                    <p:set>
                                      <p:cBhvr>
                                        <p:cTn id="105" dur="1" fill="hold">
                                          <p:stCondLst>
                                            <p:cond delay="0"/>
                                          </p:stCondLst>
                                        </p:cTn>
                                        <p:tgtEl>
                                          <p:spTgt spid="3">
                                            <p:txEl>
                                              <p:pRg st="11" end="11"/>
                                            </p:txEl>
                                          </p:spTgt>
                                        </p:tgtEl>
                                        <p:attrNameLst>
                                          <p:attrName>style.visibility</p:attrName>
                                        </p:attrNameLst>
                                      </p:cBhvr>
                                      <p:to>
                                        <p:strVal val="visible"/>
                                      </p:to>
                                    </p:set>
                                    <p:anim calcmode="lin" valueType="num">
                                      <p:cBhvr>
                                        <p:cTn id="106" dur="2000" fill="hold"/>
                                        <p:tgtEl>
                                          <p:spTgt spid="3">
                                            <p:txEl>
                                              <p:pRg st="11" end="1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07" dur="2000" fill="hold"/>
                                        <p:tgtEl>
                                          <p:spTgt spid="3">
                                            <p:txEl>
                                              <p:pRg st="11" end="11"/>
                                            </p:txEl>
                                          </p:spTgt>
                                        </p:tgtEl>
                                        <p:attrNameLst>
                                          <p:attrName>ppt_y</p:attrName>
                                        </p:attrNameLst>
                                      </p:cBhvr>
                                      <p:tavLst>
                                        <p:tav tm="0">
                                          <p:val>
                                            <p:strVal val="#ppt_y"/>
                                          </p:val>
                                        </p:tav>
                                        <p:tav tm="100000">
                                          <p:val>
                                            <p:strVal val="#ppt_y"/>
                                          </p:val>
                                        </p:tav>
                                      </p:tavLst>
                                    </p:anim>
                                    <p:anim calcmode="lin" valueType="num">
                                      <p:cBhvr>
                                        <p:cTn id="108" dur="2000" fill="hold"/>
                                        <p:tgtEl>
                                          <p:spTgt spid="3">
                                            <p:txEl>
                                              <p:pRg st="11" end="1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9" dur="2000" fill="hold"/>
                                        <p:tgtEl>
                                          <p:spTgt spid="3">
                                            <p:txEl>
                                              <p:pRg st="11" end="1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0" dur="2000" tmFilter="0,0; .5, 1; 1, 1"/>
                                        <p:tgtEl>
                                          <p:spTgt spid="3">
                                            <p:txEl>
                                              <p:pRg st="11" end="11"/>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41" presetClass="entr" presetSubtype="0" fill="hold" grpId="0" nodeType="clickEffect">
                                  <p:stCondLst>
                                    <p:cond delay="0"/>
                                  </p:stCondLst>
                                  <p:childTnLst>
                                    <p:set>
                                      <p:cBhvr>
                                        <p:cTn id="114" dur="1" fill="hold">
                                          <p:stCondLst>
                                            <p:cond delay="0"/>
                                          </p:stCondLst>
                                        </p:cTn>
                                        <p:tgtEl>
                                          <p:spTgt spid="3">
                                            <p:txEl>
                                              <p:pRg st="12" end="12"/>
                                            </p:txEl>
                                          </p:spTgt>
                                        </p:tgtEl>
                                        <p:attrNameLst>
                                          <p:attrName>style.visibility</p:attrName>
                                        </p:attrNameLst>
                                      </p:cBhvr>
                                      <p:to>
                                        <p:strVal val="visible"/>
                                      </p:to>
                                    </p:set>
                                    <p:anim calcmode="lin" valueType="num">
                                      <p:cBhvr>
                                        <p:cTn id="115" dur="2000" fill="hold"/>
                                        <p:tgtEl>
                                          <p:spTgt spid="3">
                                            <p:txEl>
                                              <p:pRg st="12" end="1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16" dur="2000" fill="hold"/>
                                        <p:tgtEl>
                                          <p:spTgt spid="3">
                                            <p:txEl>
                                              <p:pRg st="12" end="12"/>
                                            </p:txEl>
                                          </p:spTgt>
                                        </p:tgtEl>
                                        <p:attrNameLst>
                                          <p:attrName>ppt_y</p:attrName>
                                        </p:attrNameLst>
                                      </p:cBhvr>
                                      <p:tavLst>
                                        <p:tav tm="0">
                                          <p:val>
                                            <p:strVal val="#ppt_y"/>
                                          </p:val>
                                        </p:tav>
                                        <p:tav tm="100000">
                                          <p:val>
                                            <p:strVal val="#ppt_y"/>
                                          </p:val>
                                        </p:tav>
                                      </p:tavLst>
                                    </p:anim>
                                    <p:anim calcmode="lin" valueType="num">
                                      <p:cBhvr>
                                        <p:cTn id="117" dur="2000" fill="hold"/>
                                        <p:tgtEl>
                                          <p:spTgt spid="3">
                                            <p:txEl>
                                              <p:pRg st="12" end="1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18" dur="2000" fill="hold"/>
                                        <p:tgtEl>
                                          <p:spTgt spid="3">
                                            <p:txEl>
                                              <p:pRg st="12" end="1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9" dur="2000" tmFilter="0,0; .5, 1; 1, 1"/>
                                        <p:tgtEl>
                                          <p:spTgt spid="3">
                                            <p:txEl>
                                              <p:pRg st="12" end="12"/>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41" presetClass="entr" presetSubtype="0" fill="hold" grpId="0" nodeType="clickEffect">
                                  <p:stCondLst>
                                    <p:cond delay="0"/>
                                  </p:stCondLst>
                                  <p:childTnLst>
                                    <p:set>
                                      <p:cBhvr>
                                        <p:cTn id="123" dur="1" fill="hold">
                                          <p:stCondLst>
                                            <p:cond delay="0"/>
                                          </p:stCondLst>
                                        </p:cTn>
                                        <p:tgtEl>
                                          <p:spTgt spid="3">
                                            <p:txEl>
                                              <p:pRg st="13" end="13"/>
                                            </p:txEl>
                                          </p:spTgt>
                                        </p:tgtEl>
                                        <p:attrNameLst>
                                          <p:attrName>style.visibility</p:attrName>
                                        </p:attrNameLst>
                                      </p:cBhvr>
                                      <p:to>
                                        <p:strVal val="visible"/>
                                      </p:to>
                                    </p:set>
                                    <p:anim calcmode="lin" valueType="num">
                                      <p:cBhvr>
                                        <p:cTn id="124" dur="2000" fill="hold"/>
                                        <p:tgtEl>
                                          <p:spTgt spid="3">
                                            <p:txEl>
                                              <p:pRg st="13" end="13"/>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5" dur="2000" fill="hold"/>
                                        <p:tgtEl>
                                          <p:spTgt spid="3">
                                            <p:txEl>
                                              <p:pRg st="13" end="13"/>
                                            </p:txEl>
                                          </p:spTgt>
                                        </p:tgtEl>
                                        <p:attrNameLst>
                                          <p:attrName>ppt_y</p:attrName>
                                        </p:attrNameLst>
                                      </p:cBhvr>
                                      <p:tavLst>
                                        <p:tav tm="0">
                                          <p:val>
                                            <p:strVal val="#ppt_y"/>
                                          </p:val>
                                        </p:tav>
                                        <p:tav tm="100000">
                                          <p:val>
                                            <p:strVal val="#ppt_y"/>
                                          </p:val>
                                        </p:tav>
                                      </p:tavLst>
                                    </p:anim>
                                    <p:anim calcmode="lin" valueType="num">
                                      <p:cBhvr>
                                        <p:cTn id="126" dur="2000" fill="hold"/>
                                        <p:tgtEl>
                                          <p:spTgt spid="3">
                                            <p:txEl>
                                              <p:pRg st="13" end="1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27" dur="2000" fill="hold"/>
                                        <p:tgtEl>
                                          <p:spTgt spid="3">
                                            <p:txEl>
                                              <p:pRg st="13" end="1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28" dur="2000" tmFilter="0,0; .5, 1; 1, 1"/>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Contd..</a:t>
            </a:r>
            <a:endParaRPr lang="en-US" dirty="0"/>
          </a:p>
        </p:txBody>
      </p:sp>
      <p:sp>
        <p:nvSpPr>
          <p:cNvPr id="6" name="Text Placeholder 5"/>
          <p:cNvSpPr>
            <a:spLocks noGrp="1"/>
          </p:cNvSpPr>
          <p:nvPr>
            <p:ph type="body" sz="quarter" idx="10"/>
          </p:nvPr>
        </p:nvSpPr>
        <p:spPr>
          <a:xfrm>
            <a:off x="302931" y="1195048"/>
            <a:ext cx="8274399" cy="3785652"/>
          </a:xfrm>
        </p:spPr>
        <p:txBody>
          <a:bodyPr/>
          <a:lstStyle/>
          <a:p>
            <a:pPr lvl="1">
              <a:spcAft>
                <a:spcPts val="600"/>
              </a:spcAft>
              <a:buFont typeface="Wingdings" pitchFamily="2" charset="2"/>
              <a:buChar char="q"/>
            </a:pPr>
            <a:r>
              <a:rPr lang="en-US" dirty="0" smtClean="0"/>
              <a:t>At each stage of integration, testers concentrate solely on the integration itself.</a:t>
            </a:r>
          </a:p>
          <a:p>
            <a:pPr lvl="2">
              <a:spcAft>
                <a:spcPts val="600"/>
              </a:spcAft>
              <a:buFont typeface="Wingdings" pitchFamily="2" charset="2"/>
              <a:buChar char="§"/>
            </a:pPr>
            <a:r>
              <a:rPr lang="en-US" b="1" dirty="0" smtClean="0">
                <a:solidFill>
                  <a:schemeClr val="tx2"/>
                </a:solidFill>
              </a:rPr>
              <a:t>Example:</a:t>
            </a:r>
            <a:r>
              <a:rPr lang="en-US" dirty="0" smtClean="0">
                <a:solidFill>
                  <a:schemeClr val="tx2"/>
                </a:solidFill>
              </a:rPr>
              <a:t> If they are integrating module </a:t>
            </a:r>
            <a:r>
              <a:rPr lang="en-US" b="1" dirty="0" smtClean="0">
                <a:solidFill>
                  <a:schemeClr val="tx2"/>
                </a:solidFill>
              </a:rPr>
              <a:t>A</a:t>
            </a:r>
            <a:r>
              <a:rPr lang="en-US" dirty="0" smtClean="0">
                <a:solidFill>
                  <a:schemeClr val="tx2"/>
                </a:solidFill>
              </a:rPr>
              <a:t> with module </a:t>
            </a:r>
            <a:r>
              <a:rPr lang="en-US" b="1" dirty="0" smtClean="0">
                <a:solidFill>
                  <a:schemeClr val="tx2"/>
                </a:solidFill>
              </a:rPr>
              <a:t>B</a:t>
            </a:r>
            <a:r>
              <a:rPr lang="en-US" dirty="0" smtClean="0">
                <a:solidFill>
                  <a:schemeClr val="tx2"/>
                </a:solidFill>
              </a:rPr>
              <a:t> they are interested in testing the communication between the modules, not the functionality of the individual module as that was done during component testing. </a:t>
            </a:r>
          </a:p>
          <a:p>
            <a:pPr lvl="1">
              <a:spcAft>
                <a:spcPts val="600"/>
              </a:spcAft>
              <a:buFont typeface="Wingdings" pitchFamily="2" charset="2"/>
              <a:buChar char="q"/>
            </a:pPr>
            <a:r>
              <a:rPr lang="en-US" dirty="0" smtClean="0"/>
              <a:t>The greater the scope of integration, the more difficult it becomes to isolate defects to a specific component or system, which may lead to increased risk and additional time.</a:t>
            </a:r>
          </a:p>
          <a:p>
            <a:pPr lvl="1">
              <a:spcAft>
                <a:spcPts val="600"/>
              </a:spcAft>
              <a:buFont typeface="Wingdings" pitchFamily="2" charset="2"/>
              <a:buChar char="q"/>
            </a:pPr>
            <a:r>
              <a:rPr lang="en-US" dirty="0" smtClean="0"/>
              <a:t>There are three commonly quoted integration strategies, namely:</a:t>
            </a:r>
          </a:p>
          <a:p>
            <a:pPr lvl="2">
              <a:spcAft>
                <a:spcPts val="600"/>
              </a:spcAft>
              <a:buFont typeface="Wingdings" pitchFamily="2" charset="2"/>
              <a:buChar char="ü"/>
            </a:pPr>
            <a:r>
              <a:rPr lang="en-US" dirty="0" smtClean="0">
                <a:solidFill>
                  <a:srgbClr val="0070C0"/>
                </a:solidFill>
              </a:rPr>
              <a:t>Big-Bang Integration</a:t>
            </a:r>
          </a:p>
          <a:p>
            <a:pPr lvl="2">
              <a:spcAft>
                <a:spcPts val="600"/>
              </a:spcAft>
              <a:buFont typeface="Wingdings" pitchFamily="2" charset="2"/>
              <a:buChar char="ü"/>
            </a:pPr>
            <a:r>
              <a:rPr lang="en-US" dirty="0" smtClean="0">
                <a:solidFill>
                  <a:srgbClr val="0070C0"/>
                </a:solidFill>
              </a:rPr>
              <a:t>Top-Down Integration</a:t>
            </a:r>
          </a:p>
          <a:p>
            <a:pPr lvl="2">
              <a:spcAft>
                <a:spcPts val="600"/>
              </a:spcAft>
              <a:buFont typeface="Wingdings" pitchFamily="2" charset="2"/>
              <a:buChar char="ü"/>
            </a:pPr>
            <a:r>
              <a:rPr lang="en-US" dirty="0" smtClean="0">
                <a:solidFill>
                  <a:srgbClr val="0070C0"/>
                </a:solidFill>
              </a:rPr>
              <a:t>Bottom-Up Integration</a:t>
            </a:r>
            <a:endParaRPr lang="en-US"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2000" fill="hold"/>
                                        <p:tgtEl>
                                          <p:spTgt spid="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6">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 calcmode="lin" valueType="num">
                                      <p:cBhvr>
                                        <p:cTn id="16" dur="2000" fill="hold"/>
                                        <p:tgtEl>
                                          <p:spTgt spid="6">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6">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6">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6">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p:cTn id="25" dur="2000" fill="hold"/>
                                        <p:tgtEl>
                                          <p:spTgt spid="6">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6">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6">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6">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6">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6">
                                            <p:txEl>
                                              <p:pRg st="3" end="3"/>
                                            </p:txEl>
                                          </p:spTgt>
                                        </p:tgtEl>
                                        <p:attrNameLst>
                                          <p:attrName>style.visibility</p:attrName>
                                        </p:attrNameLst>
                                      </p:cBhvr>
                                      <p:to>
                                        <p:strVal val="visible"/>
                                      </p:to>
                                    </p:set>
                                    <p:anim calcmode="lin" valueType="num">
                                      <p:cBhvr>
                                        <p:cTn id="34" dur="2000" fill="hold"/>
                                        <p:tgtEl>
                                          <p:spTgt spid="6">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6">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6">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6">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6">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anim calcmode="lin" valueType="num">
                                      <p:cBhvr>
                                        <p:cTn id="43" dur="2000" fill="hold"/>
                                        <p:tgtEl>
                                          <p:spTgt spid="6">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6">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6">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6">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6">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6">
                                            <p:txEl>
                                              <p:pRg st="5" end="5"/>
                                            </p:txEl>
                                          </p:spTgt>
                                        </p:tgtEl>
                                        <p:attrNameLst>
                                          <p:attrName>style.visibility</p:attrName>
                                        </p:attrNameLst>
                                      </p:cBhvr>
                                      <p:to>
                                        <p:strVal val="visible"/>
                                      </p:to>
                                    </p:set>
                                    <p:anim calcmode="lin" valueType="num">
                                      <p:cBhvr>
                                        <p:cTn id="52" dur="2000" fill="hold"/>
                                        <p:tgtEl>
                                          <p:spTgt spid="6">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6">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6">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6">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6">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6">
                                            <p:txEl>
                                              <p:pRg st="6" end="6"/>
                                            </p:txEl>
                                          </p:spTgt>
                                        </p:tgtEl>
                                        <p:attrNameLst>
                                          <p:attrName>style.visibility</p:attrName>
                                        </p:attrNameLst>
                                      </p:cBhvr>
                                      <p:to>
                                        <p:strVal val="visible"/>
                                      </p:to>
                                    </p:set>
                                    <p:anim calcmode="lin" valueType="num">
                                      <p:cBhvr>
                                        <p:cTn id="61" dur="2000" fill="hold"/>
                                        <p:tgtEl>
                                          <p:spTgt spid="6">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6">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6">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6">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graphicFrame>
        <p:nvGraphicFramePr>
          <p:cNvPr id="7" name="Diagram 6"/>
          <p:cNvGraphicFramePr/>
          <p:nvPr/>
        </p:nvGraphicFramePr>
        <p:xfrm>
          <a:off x="661115" y="1075028"/>
          <a:ext cx="7375302" cy="4063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B2FC657F-FEF3-4DC0-B390-1FFA351FCA7B}"/>
                                            </p:graphicEl>
                                          </p:spTgt>
                                        </p:tgtEl>
                                        <p:attrNameLst>
                                          <p:attrName>style.visibility</p:attrName>
                                        </p:attrNameLst>
                                      </p:cBhvr>
                                      <p:to>
                                        <p:strVal val="visible"/>
                                      </p:to>
                                    </p:set>
                                    <p:animEffect transition="in" filter="fade">
                                      <p:cBhvr>
                                        <p:cTn id="7" dur="2000"/>
                                        <p:tgtEl>
                                          <p:spTgt spid="7">
                                            <p:graphicEl>
                                              <a:dgm id="{B2FC657F-FEF3-4DC0-B390-1FFA351FCA7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9319A297-1DB0-44AC-B793-FA2504D97D81}"/>
                                            </p:graphicEl>
                                          </p:spTgt>
                                        </p:tgtEl>
                                        <p:attrNameLst>
                                          <p:attrName>style.visibility</p:attrName>
                                        </p:attrNameLst>
                                      </p:cBhvr>
                                      <p:to>
                                        <p:strVal val="visible"/>
                                      </p:to>
                                    </p:set>
                                    <p:animEffect transition="in" filter="fade">
                                      <p:cBhvr>
                                        <p:cTn id="12" dur="2000"/>
                                        <p:tgtEl>
                                          <p:spTgt spid="7">
                                            <p:graphicEl>
                                              <a:dgm id="{9319A297-1DB0-44AC-B793-FA2504D97D8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Picture 3" descr="http://www.softwaretestinggenius.com/photos/ISBF13A.JPG"/>
          <p:cNvPicPr/>
          <p:nvPr/>
        </p:nvPicPr>
        <p:blipFill>
          <a:blip r:embed="rId2" cstate="print"/>
          <a:srcRect/>
          <a:stretch>
            <a:fillRect/>
          </a:stretch>
        </p:blipFill>
        <p:spPr bwMode="auto">
          <a:xfrm>
            <a:off x="1400577" y="3257282"/>
            <a:ext cx="5867400" cy="2590800"/>
          </a:xfrm>
          <a:prstGeom prst="rect">
            <a:avLst/>
          </a:prstGeom>
          <a:solidFill>
            <a:srgbClr val="FFFFFF">
              <a:shade val="85000"/>
            </a:srgbClr>
          </a:solidFill>
          <a:ln w="88900" cap="sq">
            <a:solidFill>
              <a:srgbClr val="FFFFFF"/>
            </a:solidFill>
            <a:miter lim="800000"/>
          </a:ln>
          <a:effectLst>
            <a:glow rad="228600">
              <a:schemeClr val="accent6">
                <a:satMod val="175000"/>
                <a:alpha val="40000"/>
              </a:schemeClr>
            </a:glow>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7" name="Diagram 6"/>
          <p:cNvGraphicFramePr/>
          <p:nvPr/>
        </p:nvGraphicFramePr>
        <p:xfrm>
          <a:off x="558083" y="920482"/>
          <a:ext cx="7993487" cy="1990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357307B3-9E8A-4036-9893-4D9662D387DB}"/>
                                            </p:graphicEl>
                                          </p:spTgt>
                                        </p:tgtEl>
                                        <p:attrNameLst>
                                          <p:attrName>style.visibility</p:attrName>
                                        </p:attrNameLst>
                                      </p:cBhvr>
                                      <p:to>
                                        <p:strVal val="visible"/>
                                      </p:to>
                                    </p:set>
                                    <p:animEffect transition="in" filter="fade">
                                      <p:cBhvr>
                                        <p:cTn id="7" dur="2000"/>
                                        <p:tgtEl>
                                          <p:spTgt spid="7">
                                            <p:graphicEl>
                                              <a:dgm id="{357307B3-9E8A-4036-9893-4D9662D387D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A8FA366C-85EC-496B-8B78-0B43FB40602C}"/>
                                            </p:graphicEl>
                                          </p:spTgt>
                                        </p:tgtEl>
                                        <p:attrNameLst>
                                          <p:attrName>style.visibility</p:attrName>
                                        </p:attrNameLst>
                                      </p:cBhvr>
                                      <p:to>
                                        <p:strVal val="visible"/>
                                      </p:to>
                                    </p:set>
                                    <p:animEffect transition="in" filter="fade">
                                      <p:cBhvr>
                                        <p:cTn id="12" dur="2000"/>
                                        <p:tgtEl>
                                          <p:spTgt spid="7">
                                            <p:graphicEl>
                                              <a:dgm id="{A8FA366C-85EC-496B-8B78-0B43FB40602C}"/>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2000" fill="hold"/>
                                        <p:tgtEl>
                                          <p:spTgt spid="4"/>
                                        </p:tgtEl>
                                        <p:attrNameLst>
                                          <p:attrName>ppt_x</p:attrName>
                                        </p:attrNameLst>
                                      </p:cBhvr>
                                      <p:tavLst>
                                        <p:tav tm="0">
                                          <p:val>
                                            <p:strVal val="#ppt_x"/>
                                          </p:val>
                                        </p:tav>
                                        <p:tav tm="100000">
                                          <p:val>
                                            <p:strVal val="#ppt_x"/>
                                          </p:val>
                                        </p:tav>
                                      </p:tavLst>
                                    </p:anim>
                                    <p:anim calcmode="lin" valueType="num">
                                      <p:cBhvr additive="base">
                                        <p:cTn id="18" dur="2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theme/theme1.xml><?xml version="1.0" encoding="utf-8"?>
<a:theme xmlns:a="http://schemas.openxmlformats.org/drawingml/2006/main" name="Mahindra Satyam Corporate Template">
  <a:themeElements>
    <a:clrScheme name="Satyam_New_Template_2009">
      <a:dk1>
        <a:sysClr val="windowText" lastClr="000000"/>
      </a:dk1>
      <a:lt1>
        <a:sysClr val="window" lastClr="FFFFFF"/>
      </a:lt1>
      <a:dk2>
        <a:srgbClr val="C0504D"/>
      </a:dk2>
      <a:lt2>
        <a:srgbClr val="625756"/>
      </a:lt2>
      <a:accent1>
        <a:srgbClr val="E6E3E2"/>
      </a:accent1>
      <a:accent2>
        <a:srgbClr val="A092B4"/>
      </a:accent2>
      <a:accent3>
        <a:srgbClr val="625753"/>
      </a:accent3>
      <a:accent4>
        <a:srgbClr val="BE3A3A"/>
      </a:accent4>
      <a:accent5>
        <a:srgbClr val="FFC000"/>
      </a:accent5>
      <a:accent6>
        <a:srgbClr val="00B050"/>
      </a:accent6>
      <a:hlink>
        <a:srgbClr val="625753"/>
      </a:hlink>
      <a:folHlink>
        <a:srgbClr val="BE3A3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9525">
          <a:noFill/>
          <a:miter lim="800000"/>
          <a:headEnd/>
          <a:tailEnd/>
        </a:ln>
      </a:spPr>
      <a:bodyPr vert="horz" wrap="square" lIns="0" tIns="0" rIns="0" bIns="0" numCol="1" anchor="t" anchorCtr="0" compatLnSpc="1">
        <a:prstTxWarp prst="textNoShape">
          <a:avLst/>
        </a:prstTxWarp>
        <a:spAutoFit/>
      </a:bodyPr>
      <a:lstStyle>
        <a:defPPr fontAlgn="base">
          <a:buFont typeface="Arial" pitchFamily="34" charset="0"/>
          <a:defRPr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88715D36CCD664C92487F0B78E69BFE" ma:contentTypeVersion="0" ma:contentTypeDescription="Create a new document." ma:contentTypeScope="" ma:versionID="68ba96136a3f689d73eda38406cf5090">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0242C922-48A9-448B-9D31-86F592EABA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C745C364-CC8C-4BB5-A6B4-50053F8DF331}">
  <ds:schemaRefs>
    <ds:schemaRef ds:uri="http://schemas.microsoft.com/sharepoint/v3/contenttype/forms"/>
  </ds:schemaRefs>
</ds:datastoreItem>
</file>

<file path=customXml/itemProps3.xml><?xml version="1.0" encoding="utf-8"?>
<ds:datastoreItem xmlns:ds="http://schemas.openxmlformats.org/officeDocument/2006/customXml" ds:itemID="{16FD0560-CBEE-498C-8884-72515059B7FB}">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1995</TotalTime>
  <Words>1446</Words>
  <Application>Microsoft Office PowerPoint</Application>
  <PresentationFormat>On-screen Show (4:3)</PresentationFormat>
  <Paragraphs>151</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Mahindra Satyam Corporate Template</vt:lpstr>
      <vt:lpstr>Test Levels</vt:lpstr>
      <vt:lpstr>Learning Objectives</vt:lpstr>
      <vt:lpstr>Test Levels</vt:lpstr>
      <vt:lpstr>Component Testing</vt:lpstr>
      <vt:lpstr>Contd..</vt:lpstr>
      <vt:lpstr>Integration Testing</vt:lpstr>
      <vt:lpstr>Contd..</vt:lpstr>
      <vt:lpstr>Contd..</vt:lpstr>
      <vt:lpstr>Contd..</vt:lpstr>
      <vt:lpstr>Contd..</vt:lpstr>
      <vt:lpstr>Contd..</vt:lpstr>
      <vt:lpstr>Contd..</vt:lpstr>
      <vt:lpstr>System Testing</vt:lpstr>
      <vt:lpstr>User Acceptance Testing</vt:lpstr>
      <vt:lpstr>Contd..</vt:lpstr>
      <vt:lpstr>Contd..(Typical forms of Acceptance Testing)</vt:lpstr>
      <vt:lpstr>Contd..</vt:lpstr>
      <vt:lpstr>Contd..</vt:lpstr>
      <vt:lpstr>Thank you</vt:lpstr>
    </vt:vector>
  </TitlesOfParts>
  <Company>Mahindra Satyam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Mahindra Satyam Powerpoint Template</dc:title>
  <dc:creator/>
  <cp:lastModifiedBy>nd15008</cp:lastModifiedBy>
  <cp:revision>508</cp:revision>
  <dcterms:created xsi:type="dcterms:W3CDTF">2008-12-11T11:38:48Z</dcterms:created>
  <dcterms:modified xsi:type="dcterms:W3CDTF">2012-02-13T06:28:42Z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0x010100288715D36CCD664C92487F0B78E69BFE</vt:lpwstr>
  </property>
</Properties>
</file>