
<file path=[Content_Types].xml><?xml version="1.0" encoding="utf-8"?>
<Types xmlns="http://schemas.openxmlformats.org/package/2006/content-types">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4"/>
  </p:sldMasterIdLst>
  <p:notesMasterIdLst>
    <p:notesMasterId r:id="rId32"/>
  </p:notesMasterIdLst>
  <p:sldIdLst>
    <p:sldId id="259" r:id="rId5"/>
    <p:sldId id="260" r:id="rId6"/>
    <p:sldId id="281" r:id="rId7"/>
    <p:sldId id="282" r:id="rId8"/>
    <p:sldId id="283" r:id="rId9"/>
    <p:sldId id="284" r:id="rId10"/>
    <p:sldId id="262" r:id="rId11"/>
    <p:sldId id="263" r:id="rId12"/>
    <p:sldId id="265" r:id="rId13"/>
    <p:sldId id="264" r:id="rId14"/>
    <p:sldId id="285" r:id="rId15"/>
    <p:sldId id="267" r:id="rId16"/>
    <p:sldId id="28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7"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017" autoAdjust="0"/>
    <p:restoredTop sz="94619" autoAdjust="0"/>
  </p:normalViewPr>
  <p:slideViewPr>
    <p:cSldViewPr snapToGrid="0" showGuides="1">
      <p:cViewPr varScale="1">
        <p:scale>
          <a:sx n="74" d="100"/>
          <a:sy n="74" d="100"/>
        </p:scale>
        <p:origin x="-444" y="-102"/>
      </p:cViewPr>
      <p:guideLst>
        <p:guide orient="horz" pos="243"/>
        <p:guide orient="horz" pos="3844"/>
        <p:guide orient="horz" pos="729"/>
        <p:guide orient="horz" pos="3758"/>
        <p:guide pos="190"/>
        <p:guide pos="558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587CDB-80E2-4B25-A328-794030CCA952}"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0BC6B1A4-8665-499B-8002-26C295D4E529}">
      <dgm:prSet phldrT="[Text]"/>
      <dgm:spPr/>
      <dgm:t>
        <a:bodyPr/>
        <a:lstStyle/>
        <a:p>
          <a:pPr rtl="0"/>
          <a:r>
            <a:rPr lang="en-US" b="1" baseline="0" dirty="0" smtClean="0"/>
            <a:t>Functional Testing</a:t>
          </a:r>
          <a:endParaRPr lang="en-US" dirty="0"/>
        </a:p>
      </dgm:t>
    </dgm:pt>
    <dgm:pt modelId="{EB09C750-9CF1-45CC-B696-F9B73FE01985}" type="parTrans" cxnId="{6706EB15-4E9F-4845-B3FC-FD9630347BB5}">
      <dgm:prSet/>
      <dgm:spPr/>
      <dgm:t>
        <a:bodyPr/>
        <a:lstStyle/>
        <a:p>
          <a:endParaRPr lang="en-US"/>
        </a:p>
      </dgm:t>
    </dgm:pt>
    <dgm:pt modelId="{D6B7784A-3DA1-4793-AA25-5746148EF6CC}" type="sibTrans" cxnId="{6706EB15-4E9F-4845-B3FC-FD9630347BB5}">
      <dgm:prSet/>
      <dgm:spPr/>
      <dgm:t>
        <a:bodyPr/>
        <a:lstStyle/>
        <a:p>
          <a:endParaRPr lang="en-US"/>
        </a:p>
      </dgm:t>
    </dgm:pt>
    <dgm:pt modelId="{2A30B7EB-A845-4B8F-AAE7-9B1FD00DCE1E}">
      <dgm:prSet phldrT="[Text]"/>
      <dgm:spPr/>
      <dgm:t>
        <a:bodyPr/>
        <a:lstStyle/>
        <a:p>
          <a:pPr rtl="0"/>
          <a:r>
            <a:rPr lang="en-US" b="1" baseline="0" dirty="0" smtClean="0"/>
            <a:t>Non-Functional Testing</a:t>
          </a:r>
          <a:endParaRPr lang="en-US" dirty="0"/>
        </a:p>
      </dgm:t>
    </dgm:pt>
    <dgm:pt modelId="{929E83CD-FAB4-433A-94ED-A594DBD23CCA}" type="parTrans" cxnId="{37108B68-EAA4-4159-A30F-00B842434F3D}">
      <dgm:prSet/>
      <dgm:spPr/>
      <dgm:t>
        <a:bodyPr/>
        <a:lstStyle/>
        <a:p>
          <a:endParaRPr lang="en-US"/>
        </a:p>
      </dgm:t>
    </dgm:pt>
    <dgm:pt modelId="{4994F1B4-4A1A-4AD9-9E1B-566D75750882}" type="sibTrans" cxnId="{37108B68-EAA4-4159-A30F-00B842434F3D}">
      <dgm:prSet/>
      <dgm:spPr/>
      <dgm:t>
        <a:bodyPr/>
        <a:lstStyle/>
        <a:p>
          <a:endParaRPr lang="en-US"/>
        </a:p>
      </dgm:t>
    </dgm:pt>
    <dgm:pt modelId="{90D10843-4B17-42C4-B0EE-E1463BCE3AF1}">
      <dgm:prSet/>
      <dgm:spPr/>
      <dgm:t>
        <a:bodyPr/>
        <a:lstStyle/>
        <a:p>
          <a:pPr rtl="0"/>
          <a:r>
            <a:rPr lang="en-US" b="0" baseline="0" dirty="0" smtClean="0"/>
            <a:t>Testing based on an analysis of the specification of the functionality of a component or system.  </a:t>
          </a:r>
          <a:r>
            <a:rPr lang="en-US" b="0" i="1" baseline="0" dirty="0" smtClean="0"/>
            <a:t>-ISTQB</a:t>
          </a:r>
          <a:endParaRPr lang="en-US" dirty="0"/>
        </a:p>
      </dgm:t>
    </dgm:pt>
    <dgm:pt modelId="{55521094-31E1-4F0B-B7DF-7357C7848D37}" type="parTrans" cxnId="{3AF19DBE-EF4E-40A5-BD52-73E3ECD13D40}">
      <dgm:prSet/>
      <dgm:spPr/>
      <dgm:t>
        <a:bodyPr/>
        <a:lstStyle/>
        <a:p>
          <a:endParaRPr lang="en-US"/>
        </a:p>
      </dgm:t>
    </dgm:pt>
    <dgm:pt modelId="{8062955E-F9E7-4BD9-9111-2244449F5A62}" type="sibTrans" cxnId="{3AF19DBE-EF4E-40A5-BD52-73E3ECD13D40}">
      <dgm:prSet/>
      <dgm:spPr/>
      <dgm:t>
        <a:bodyPr/>
        <a:lstStyle/>
        <a:p>
          <a:endParaRPr lang="en-US"/>
        </a:p>
      </dgm:t>
    </dgm:pt>
    <dgm:pt modelId="{E39FC398-16E9-475D-9286-CFC7E2220111}">
      <dgm:prSet/>
      <dgm:spPr/>
      <dgm:t>
        <a:bodyPr/>
        <a:lstStyle/>
        <a:p>
          <a:pPr rtl="0"/>
          <a:r>
            <a:rPr lang="en-US" b="0" baseline="0" dirty="0" smtClean="0"/>
            <a:t>Ex1: Searching for flights on a website</a:t>
          </a:r>
          <a:endParaRPr lang="en-US" dirty="0"/>
        </a:p>
      </dgm:t>
    </dgm:pt>
    <dgm:pt modelId="{049B7BE3-8B5A-4891-A36E-A0003383D270}" type="parTrans" cxnId="{08709BB2-7BAE-439D-876D-CEC5E9272228}">
      <dgm:prSet/>
      <dgm:spPr/>
      <dgm:t>
        <a:bodyPr/>
        <a:lstStyle/>
        <a:p>
          <a:endParaRPr lang="en-US"/>
        </a:p>
      </dgm:t>
    </dgm:pt>
    <dgm:pt modelId="{8570D9C0-51BF-40A4-A709-CBB81CF08736}" type="sibTrans" cxnId="{08709BB2-7BAE-439D-876D-CEC5E9272228}">
      <dgm:prSet/>
      <dgm:spPr/>
      <dgm:t>
        <a:bodyPr/>
        <a:lstStyle/>
        <a:p>
          <a:endParaRPr lang="en-US"/>
        </a:p>
      </dgm:t>
    </dgm:pt>
    <dgm:pt modelId="{1EFBC233-E1E1-4AAF-BB8A-3A7E1B5C4106}">
      <dgm:prSet/>
      <dgm:spPr/>
      <dgm:t>
        <a:bodyPr/>
        <a:lstStyle/>
        <a:p>
          <a:pPr rtl="0"/>
          <a:r>
            <a:rPr lang="en-US" b="0" baseline="0" dirty="0" smtClean="0"/>
            <a:t>Ex2: Calculating employee pay correctly using a payroll system. </a:t>
          </a:r>
          <a:endParaRPr lang="en-US" b="0" baseline="0" dirty="0"/>
        </a:p>
      </dgm:t>
    </dgm:pt>
    <dgm:pt modelId="{AC50ACA8-CEDB-4FF9-B841-F2BF09C9E1A5}" type="parTrans" cxnId="{2817AB6E-0669-42FC-9BB6-9DA6FD337EFA}">
      <dgm:prSet/>
      <dgm:spPr/>
      <dgm:t>
        <a:bodyPr/>
        <a:lstStyle/>
        <a:p>
          <a:endParaRPr lang="en-US"/>
        </a:p>
      </dgm:t>
    </dgm:pt>
    <dgm:pt modelId="{62C1B9B4-A8B9-4448-8E09-F80EDD9A4810}" type="sibTrans" cxnId="{2817AB6E-0669-42FC-9BB6-9DA6FD337EFA}">
      <dgm:prSet/>
      <dgm:spPr/>
      <dgm:t>
        <a:bodyPr/>
        <a:lstStyle/>
        <a:p>
          <a:endParaRPr lang="en-US"/>
        </a:p>
      </dgm:t>
    </dgm:pt>
    <dgm:pt modelId="{47DDE7F0-BCFC-4D24-A178-A669F368EDCB}">
      <dgm:prSet/>
      <dgm:spPr/>
      <dgm:t>
        <a:bodyPr/>
        <a:lstStyle/>
        <a:p>
          <a:pPr rtl="0"/>
          <a:r>
            <a:rPr lang="en-US" b="0" baseline="0" dirty="0" smtClean="0"/>
            <a:t>Testing the attributes of a component or system that do not relate to functionality.</a:t>
          </a:r>
          <a:endParaRPr lang="en-US" dirty="0"/>
        </a:p>
      </dgm:t>
    </dgm:pt>
    <dgm:pt modelId="{3EE70557-805F-4CC2-8449-75FC946A5ABB}" type="parTrans" cxnId="{710560B3-1E8F-4D3F-AC58-D4148947CE03}">
      <dgm:prSet/>
      <dgm:spPr/>
      <dgm:t>
        <a:bodyPr/>
        <a:lstStyle/>
        <a:p>
          <a:endParaRPr lang="en-US"/>
        </a:p>
      </dgm:t>
    </dgm:pt>
    <dgm:pt modelId="{CC6DE1C3-20F9-487E-B525-1A8C92F3B62A}" type="sibTrans" cxnId="{710560B3-1E8F-4D3F-AC58-D4148947CE03}">
      <dgm:prSet/>
      <dgm:spPr/>
      <dgm:t>
        <a:bodyPr/>
        <a:lstStyle/>
        <a:p>
          <a:endParaRPr lang="en-US"/>
        </a:p>
      </dgm:t>
    </dgm:pt>
    <dgm:pt modelId="{6AD478F0-1CC3-4A32-BD2D-20FC05752E20}">
      <dgm:prSet/>
      <dgm:spPr/>
      <dgm:t>
        <a:bodyPr/>
        <a:lstStyle/>
        <a:p>
          <a:pPr rtl="0"/>
          <a:r>
            <a:rPr lang="en-US" b="0" baseline="0" dirty="0" smtClean="0"/>
            <a:t>e.g. reliability, efficiency, usability, maintainability and portability.</a:t>
          </a:r>
          <a:endParaRPr lang="en-US" b="0" baseline="0" dirty="0"/>
        </a:p>
      </dgm:t>
    </dgm:pt>
    <dgm:pt modelId="{5BD7F0E9-00F8-4665-9D7A-54D10FC0362A}" type="parTrans" cxnId="{A8150F82-577D-4511-AE9C-D37D7B0BEB08}">
      <dgm:prSet/>
      <dgm:spPr/>
      <dgm:t>
        <a:bodyPr/>
        <a:lstStyle/>
        <a:p>
          <a:endParaRPr lang="en-US"/>
        </a:p>
      </dgm:t>
    </dgm:pt>
    <dgm:pt modelId="{6DB5AC72-4365-4274-8C7D-337FAAD86944}" type="sibTrans" cxnId="{A8150F82-577D-4511-AE9C-D37D7B0BEB08}">
      <dgm:prSet/>
      <dgm:spPr/>
      <dgm:t>
        <a:bodyPr/>
        <a:lstStyle/>
        <a:p>
          <a:endParaRPr lang="en-US"/>
        </a:p>
      </dgm:t>
    </dgm:pt>
    <dgm:pt modelId="{84E843B3-9780-4715-8913-41C3D340C654}" type="pres">
      <dgm:prSet presAssocID="{48587CDB-80E2-4B25-A328-794030CCA952}" presName="linear" presStyleCnt="0">
        <dgm:presLayoutVars>
          <dgm:dir/>
          <dgm:animLvl val="lvl"/>
          <dgm:resizeHandles val="exact"/>
        </dgm:presLayoutVars>
      </dgm:prSet>
      <dgm:spPr/>
      <dgm:t>
        <a:bodyPr/>
        <a:lstStyle/>
        <a:p>
          <a:endParaRPr lang="en-US"/>
        </a:p>
      </dgm:t>
    </dgm:pt>
    <dgm:pt modelId="{83631973-EDB4-4E08-922F-9B56C92AA39A}" type="pres">
      <dgm:prSet presAssocID="{0BC6B1A4-8665-499B-8002-26C295D4E529}" presName="parentLin" presStyleCnt="0"/>
      <dgm:spPr/>
      <dgm:t>
        <a:bodyPr/>
        <a:lstStyle/>
        <a:p>
          <a:endParaRPr lang="en-US"/>
        </a:p>
      </dgm:t>
    </dgm:pt>
    <dgm:pt modelId="{F1CC7575-142D-48F0-899D-8A6472A49F6E}" type="pres">
      <dgm:prSet presAssocID="{0BC6B1A4-8665-499B-8002-26C295D4E529}" presName="parentLeftMargin" presStyleLbl="node1" presStyleIdx="0" presStyleCnt="2"/>
      <dgm:spPr/>
      <dgm:t>
        <a:bodyPr/>
        <a:lstStyle/>
        <a:p>
          <a:endParaRPr lang="en-US"/>
        </a:p>
      </dgm:t>
    </dgm:pt>
    <dgm:pt modelId="{06691DC7-5D9F-4707-9CC4-41BE4E65EB50}" type="pres">
      <dgm:prSet presAssocID="{0BC6B1A4-8665-499B-8002-26C295D4E529}" presName="parentText" presStyleLbl="node1" presStyleIdx="0" presStyleCnt="2">
        <dgm:presLayoutVars>
          <dgm:chMax val="0"/>
          <dgm:bulletEnabled val="1"/>
        </dgm:presLayoutVars>
      </dgm:prSet>
      <dgm:spPr/>
      <dgm:t>
        <a:bodyPr/>
        <a:lstStyle/>
        <a:p>
          <a:endParaRPr lang="en-US"/>
        </a:p>
      </dgm:t>
    </dgm:pt>
    <dgm:pt modelId="{AE73900C-B745-4D36-A74F-268805B91FC2}" type="pres">
      <dgm:prSet presAssocID="{0BC6B1A4-8665-499B-8002-26C295D4E529}" presName="negativeSpace" presStyleCnt="0"/>
      <dgm:spPr/>
      <dgm:t>
        <a:bodyPr/>
        <a:lstStyle/>
        <a:p>
          <a:endParaRPr lang="en-US"/>
        </a:p>
      </dgm:t>
    </dgm:pt>
    <dgm:pt modelId="{5D05AE13-FA7D-465C-8FBD-934EB245C78B}" type="pres">
      <dgm:prSet presAssocID="{0BC6B1A4-8665-499B-8002-26C295D4E529}" presName="childText" presStyleLbl="conFgAcc1" presStyleIdx="0" presStyleCnt="2">
        <dgm:presLayoutVars>
          <dgm:bulletEnabled val="1"/>
        </dgm:presLayoutVars>
      </dgm:prSet>
      <dgm:spPr/>
      <dgm:t>
        <a:bodyPr/>
        <a:lstStyle/>
        <a:p>
          <a:endParaRPr lang="en-US"/>
        </a:p>
      </dgm:t>
    </dgm:pt>
    <dgm:pt modelId="{A35D8F81-53D3-4875-8212-740BAB54F923}" type="pres">
      <dgm:prSet presAssocID="{D6B7784A-3DA1-4793-AA25-5746148EF6CC}" presName="spaceBetweenRectangles" presStyleCnt="0"/>
      <dgm:spPr/>
      <dgm:t>
        <a:bodyPr/>
        <a:lstStyle/>
        <a:p>
          <a:endParaRPr lang="en-US"/>
        </a:p>
      </dgm:t>
    </dgm:pt>
    <dgm:pt modelId="{72C61A0C-24E4-4A85-AF28-DE4AD8E6F674}" type="pres">
      <dgm:prSet presAssocID="{2A30B7EB-A845-4B8F-AAE7-9B1FD00DCE1E}" presName="parentLin" presStyleCnt="0"/>
      <dgm:spPr/>
      <dgm:t>
        <a:bodyPr/>
        <a:lstStyle/>
        <a:p>
          <a:endParaRPr lang="en-US"/>
        </a:p>
      </dgm:t>
    </dgm:pt>
    <dgm:pt modelId="{F9E2C120-E0DC-4E0D-8883-E6C8450CE7D3}" type="pres">
      <dgm:prSet presAssocID="{2A30B7EB-A845-4B8F-AAE7-9B1FD00DCE1E}" presName="parentLeftMargin" presStyleLbl="node1" presStyleIdx="0" presStyleCnt="2"/>
      <dgm:spPr/>
      <dgm:t>
        <a:bodyPr/>
        <a:lstStyle/>
        <a:p>
          <a:endParaRPr lang="en-US"/>
        </a:p>
      </dgm:t>
    </dgm:pt>
    <dgm:pt modelId="{CE7E4172-DE7B-4FBB-A61E-C2151D0F8A68}" type="pres">
      <dgm:prSet presAssocID="{2A30B7EB-A845-4B8F-AAE7-9B1FD00DCE1E}" presName="parentText" presStyleLbl="node1" presStyleIdx="1" presStyleCnt="2">
        <dgm:presLayoutVars>
          <dgm:chMax val="0"/>
          <dgm:bulletEnabled val="1"/>
        </dgm:presLayoutVars>
      </dgm:prSet>
      <dgm:spPr/>
      <dgm:t>
        <a:bodyPr/>
        <a:lstStyle/>
        <a:p>
          <a:endParaRPr lang="en-US"/>
        </a:p>
      </dgm:t>
    </dgm:pt>
    <dgm:pt modelId="{13626B9E-C5EE-4AFA-BAD3-3B5C468ABDBD}" type="pres">
      <dgm:prSet presAssocID="{2A30B7EB-A845-4B8F-AAE7-9B1FD00DCE1E}" presName="negativeSpace" presStyleCnt="0"/>
      <dgm:spPr/>
      <dgm:t>
        <a:bodyPr/>
        <a:lstStyle/>
        <a:p>
          <a:endParaRPr lang="en-US"/>
        </a:p>
      </dgm:t>
    </dgm:pt>
    <dgm:pt modelId="{62B97A8F-383C-4309-AF63-EE3F5642FB21}" type="pres">
      <dgm:prSet presAssocID="{2A30B7EB-A845-4B8F-AAE7-9B1FD00DCE1E}" presName="childText" presStyleLbl="conFgAcc1" presStyleIdx="1" presStyleCnt="2">
        <dgm:presLayoutVars>
          <dgm:bulletEnabled val="1"/>
        </dgm:presLayoutVars>
      </dgm:prSet>
      <dgm:spPr/>
      <dgm:t>
        <a:bodyPr/>
        <a:lstStyle/>
        <a:p>
          <a:endParaRPr lang="en-US"/>
        </a:p>
      </dgm:t>
    </dgm:pt>
  </dgm:ptLst>
  <dgm:cxnLst>
    <dgm:cxn modelId="{7DDC40A6-C7F2-497E-A0E5-58C1BEEB967B}" type="presOf" srcId="{90D10843-4B17-42C4-B0EE-E1463BCE3AF1}" destId="{5D05AE13-FA7D-465C-8FBD-934EB245C78B}" srcOrd="0" destOrd="0" presId="urn:microsoft.com/office/officeart/2005/8/layout/list1"/>
    <dgm:cxn modelId="{815DC788-D960-4CD2-9313-01E2F215573A}" type="presOf" srcId="{E39FC398-16E9-475D-9286-CFC7E2220111}" destId="{5D05AE13-FA7D-465C-8FBD-934EB245C78B}" srcOrd="0" destOrd="1" presId="urn:microsoft.com/office/officeart/2005/8/layout/list1"/>
    <dgm:cxn modelId="{CA4E1B11-5B4E-499E-9947-5EC9F9B6728A}" type="presOf" srcId="{0BC6B1A4-8665-499B-8002-26C295D4E529}" destId="{F1CC7575-142D-48F0-899D-8A6472A49F6E}" srcOrd="0" destOrd="0" presId="urn:microsoft.com/office/officeart/2005/8/layout/list1"/>
    <dgm:cxn modelId="{710560B3-1E8F-4D3F-AC58-D4148947CE03}" srcId="{2A30B7EB-A845-4B8F-AAE7-9B1FD00DCE1E}" destId="{47DDE7F0-BCFC-4D24-A178-A669F368EDCB}" srcOrd="0" destOrd="0" parTransId="{3EE70557-805F-4CC2-8449-75FC946A5ABB}" sibTransId="{CC6DE1C3-20F9-487E-B525-1A8C92F3B62A}"/>
    <dgm:cxn modelId="{2817AB6E-0669-42FC-9BB6-9DA6FD337EFA}" srcId="{90D10843-4B17-42C4-B0EE-E1463BCE3AF1}" destId="{1EFBC233-E1E1-4AAF-BB8A-3A7E1B5C4106}" srcOrd="1" destOrd="0" parTransId="{AC50ACA8-CEDB-4FF9-B841-F2BF09C9E1A5}" sibTransId="{62C1B9B4-A8B9-4448-8E09-F80EDD9A4810}"/>
    <dgm:cxn modelId="{8909D0A2-05FC-410F-93B3-7424F541FB2A}" type="presOf" srcId="{48587CDB-80E2-4B25-A328-794030CCA952}" destId="{84E843B3-9780-4715-8913-41C3D340C654}" srcOrd="0" destOrd="0" presId="urn:microsoft.com/office/officeart/2005/8/layout/list1"/>
    <dgm:cxn modelId="{E1FD5049-05D5-4C26-A1FB-5733B8159E7D}" type="presOf" srcId="{2A30B7EB-A845-4B8F-AAE7-9B1FD00DCE1E}" destId="{CE7E4172-DE7B-4FBB-A61E-C2151D0F8A68}" srcOrd="1" destOrd="0" presId="urn:microsoft.com/office/officeart/2005/8/layout/list1"/>
    <dgm:cxn modelId="{6DE8417A-8F6F-4B61-95A8-1946C6653B90}" type="presOf" srcId="{47DDE7F0-BCFC-4D24-A178-A669F368EDCB}" destId="{62B97A8F-383C-4309-AF63-EE3F5642FB21}" srcOrd="0" destOrd="0" presId="urn:microsoft.com/office/officeart/2005/8/layout/list1"/>
    <dgm:cxn modelId="{95229004-500B-40B9-941A-5AB6F045235B}" type="presOf" srcId="{0BC6B1A4-8665-499B-8002-26C295D4E529}" destId="{06691DC7-5D9F-4707-9CC4-41BE4E65EB50}" srcOrd="1" destOrd="0" presId="urn:microsoft.com/office/officeart/2005/8/layout/list1"/>
    <dgm:cxn modelId="{3AF19DBE-EF4E-40A5-BD52-73E3ECD13D40}" srcId="{0BC6B1A4-8665-499B-8002-26C295D4E529}" destId="{90D10843-4B17-42C4-B0EE-E1463BCE3AF1}" srcOrd="0" destOrd="0" parTransId="{55521094-31E1-4F0B-B7DF-7357C7848D37}" sibTransId="{8062955E-F9E7-4BD9-9111-2244449F5A62}"/>
    <dgm:cxn modelId="{08709BB2-7BAE-439D-876D-CEC5E9272228}" srcId="{90D10843-4B17-42C4-B0EE-E1463BCE3AF1}" destId="{E39FC398-16E9-475D-9286-CFC7E2220111}" srcOrd="0" destOrd="0" parTransId="{049B7BE3-8B5A-4891-A36E-A0003383D270}" sibTransId="{8570D9C0-51BF-40A4-A709-CBB81CF08736}"/>
    <dgm:cxn modelId="{0A9A0D22-071B-40E8-878A-BDFD7EC36E37}" type="presOf" srcId="{6AD478F0-1CC3-4A32-BD2D-20FC05752E20}" destId="{62B97A8F-383C-4309-AF63-EE3F5642FB21}" srcOrd="0" destOrd="1" presId="urn:microsoft.com/office/officeart/2005/8/layout/list1"/>
    <dgm:cxn modelId="{A8150F82-577D-4511-AE9C-D37D7B0BEB08}" srcId="{2A30B7EB-A845-4B8F-AAE7-9B1FD00DCE1E}" destId="{6AD478F0-1CC3-4A32-BD2D-20FC05752E20}" srcOrd="1" destOrd="0" parTransId="{5BD7F0E9-00F8-4665-9D7A-54D10FC0362A}" sibTransId="{6DB5AC72-4365-4274-8C7D-337FAAD86944}"/>
    <dgm:cxn modelId="{8588E798-82DD-4ED9-903E-9A31D901094C}" type="presOf" srcId="{2A30B7EB-A845-4B8F-AAE7-9B1FD00DCE1E}" destId="{F9E2C120-E0DC-4E0D-8883-E6C8450CE7D3}" srcOrd="0" destOrd="0" presId="urn:microsoft.com/office/officeart/2005/8/layout/list1"/>
    <dgm:cxn modelId="{6706EB15-4E9F-4845-B3FC-FD9630347BB5}" srcId="{48587CDB-80E2-4B25-A328-794030CCA952}" destId="{0BC6B1A4-8665-499B-8002-26C295D4E529}" srcOrd="0" destOrd="0" parTransId="{EB09C750-9CF1-45CC-B696-F9B73FE01985}" sibTransId="{D6B7784A-3DA1-4793-AA25-5746148EF6CC}"/>
    <dgm:cxn modelId="{F5D85264-E45F-43D7-8A9F-CBEC8BBC6C76}" type="presOf" srcId="{1EFBC233-E1E1-4AAF-BB8A-3A7E1B5C4106}" destId="{5D05AE13-FA7D-465C-8FBD-934EB245C78B}" srcOrd="0" destOrd="2" presId="urn:microsoft.com/office/officeart/2005/8/layout/list1"/>
    <dgm:cxn modelId="{37108B68-EAA4-4159-A30F-00B842434F3D}" srcId="{48587CDB-80E2-4B25-A328-794030CCA952}" destId="{2A30B7EB-A845-4B8F-AAE7-9B1FD00DCE1E}" srcOrd="1" destOrd="0" parTransId="{929E83CD-FAB4-433A-94ED-A594DBD23CCA}" sibTransId="{4994F1B4-4A1A-4AD9-9E1B-566D75750882}"/>
    <dgm:cxn modelId="{1B782B4C-3620-41ED-929F-DABDA315AEB7}" type="presParOf" srcId="{84E843B3-9780-4715-8913-41C3D340C654}" destId="{83631973-EDB4-4E08-922F-9B56C92AA39A}" srcOrd="0" destOrd="0" presId="urn:microsoft.com/office/officeart/2005/8/layout/list1"/>
    <dgm:cxn modelId="{F1A66A25-3B83-45A8-9046-CF5A4A28D3CF}" type="presParOf" srcId="{83631973-EDB4-4E08-922F-9B56C92AA39A}" destId="{F1CC7575-142D-48F0-899D-8A6472A49F6E}" srcOrd="0" destOrd="0" presId="urn:microsoft.com/office/officeart/2005/8/layout/list1"/>
    <dgm:cxn modelId="{2F6A5E86-7279-4066-97C4-25E280D8D438}" type="presParOf" srcId="{83631973-EDB4-4E08-922F-9B56C92AA39A}" destId="{06691DC7-5D9F-4707-9CC4-41BE4E65EB50}" srcOrd="1" destOrd="0" presId="urn:microsoft.com/office/officeart/2005/8/layout/list1"/>
    <dgm:cxn modelId="{318F94F3-C8C0-44C8-8721-C641AC565BD4}" type="presParOf" srcId="{84E843B3-9780-4715-8913-41C3D340C654}" destId="{AE73900C-B745-4D36-A74F-268805B91FC2}" srcOrd="1" destOrd="0" presId="urn:microsoft.com/office/officeart/2005/8/layout/list1"/>
    <dgm:cxn modelId="{66B06605-3794-4E7B-B897-BCFB32809B4A}" type="presParOf" srcId="{84E843B3-9780-4715-8913-41C3D340C654}" destId="{5D05AE13-FA7D-465C-8FBD-934EB245C78B}" srcOrd="2" destOrd="0" presId="urn:microsoft.com/office/officeart/2005/8/layout/list1"/>
    <dgm:cxn modelId="{38521B01-F240-45A8-A060-00BABAAE7B68}" type="presParOf" srcId="{84E843B3-9780-4715-8913-41C3D340C654}" destId="{A35D8F81-53D3-4875-8212-740BAB54F923}" srcOrd="3" destOrd="0" presId="urn:microsoft.com/office/officeart/2005/8/layout/list1"/>
    <dgm:cxn modelId="{31EBF856-0CCD-4CA8-91DD-F76C870ABB67}" type="presParOf" srcId="{84E843B3-9780-4715-8913-41C3D340C654}" destId="{72C61A0C-24E4-4A85-AF28-DE4AD8E6F674}" srcOrd="4" destOrd="0" presId="urn:microsoft.com/office/officeart/2005/8/layout/list1"/>
    <dgm:cxn modelId="{2304C17B-6AF4-4139-A4AC-FE867573D66D}" type="presParOf" srcId="{72C61A0C-24E4-4A85-AF28-DE4AD8E6F674}" destId="{F9E2C120-E0DC-4E0D-8883-E6C8450CE7D3}" srcOrd="0" destOrd="0" presId="urn:microsoft.com/office/officeart/2005/8/layout/list1"/>
    <dgm:cxn modelId="{CFDCAC72-7C5F-4EFF-A5B0-C4AC603A41D0}" type="presParOf" srcId="{72C61A0C-24E4-4A85-AF28-DE4AD8E6F674}" destId="{CE7E4172-DE7B-4FBB-A61E-C2151D0F8A68}" srcOrd="1" destOrd="0" presId="urn:microsoft.com/office/officeart/2005/8/layout/list1"/>
    <dgm:cxn modelId="{14063595-CEDB-4BA3-86EE-24B19359A562}" type="presParOf" srcId="{84E843B3-9780-4715-8913-41C3D340C654}" destId="{13626B9E-C5EE-4AFA-BAD3-3B5C468ABDBD}" srcOrd="5" destOrd="0" presId="urn:microsoft.com/office/officeart/2005/8/layout/list1"/>
    <dgm:cxn modelId="{E657455F-E92B-4F90-9688-52E95E6B151F}" type="presParOf" srcId="{84E843B3-9780-4715-8913-41C3D340C654}" destId="{62B97A8F-383C-4309-AF63-EE3F5642FB21}" srcOrd="6"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D664A2-C04F-4081-9E87-F39968E3D21F}"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0FCBEF68-06E4-491D-806C-B52D196C5129}">
      <dgm:prSet phldrT="[Text]"/>
      <dgm:spPr/>
      <dgm:t>
        <a:bodyPr/>
        <a:lstStyle/>
        <a:p>
          <a:pPr rtl="0"/>
          <a:r>
            <a:rPr lang="en-US" b="1" baseline="0" dirty="0" smtClean="0"/>
            <a:t>Re-Testing</a:t>
          </a:r>
          <a:endParaRPr lang="en-US" dirty="0"/>
        </a:p>
      </dgm:t>
    </dgm:pt>
    <dgm:pt modelId="{E1C1AD0E-097E-4FA3-BCE3-0366BEBB4525}" type="parTrans" cxnId="{42960FA2-4F1D-47B6-9D8E-DBE1A5CFD3D5}">
      <dgm:prSet/>
      <dgm:spPr/>
      <dgm:t>
        <a:bodyPr/>
        <a:lstStyle/>
        <a:p>
          <a:endParaRPr lang="en-US"/>
        </a:p>
      </dgm:t>
    </dgm:pt>
    <dgm:pt modelId="{902A1650-9DE7-48A0-ABA8-16226E52D5CB}" type="sibTrans" cxnId="{42960FA2-4F1D-47B6-9D8E-DBE1A5CFD3D5}">
      <dgm:prSet/>
      <dgm:spPr/>
      <dgm:t>
        <a:bodyPr/>
        <a:lstStyle/>
        <a:p>
          <a:endParaRPr lang="en-US"/>
        </a:p>
      </dgm:t>
    </dgm:pt>
    <dgm:pt modelId="{57ED8440-D832-4BEC-A615-F822FAB45B4D}">
      <dgm:prSet phldrT="[Text]"/>
      <dgm:spPr/>
      <dgm:t>
        <a:bodyPr/>
        <a:lstStyle/>
        <a:p>
          <a:pPr rtl="0"/>
          <a:r>
            <a:rPr lang="en-US" b="1" baseline="0" dirty="0" smtClean="0"/>
            <a:t>Regression Testing</a:t>
          </a:r>
          <a:endParaRPr lang="en-US" dirty="0"/>
        </a:p>
      </dgm:t>
    </dgm:pt>
    <dgm:pt modelId="{AF89AE75-D3EF-4575-9D35-A955C9D05831}" type="parTrans" cxnId="{906A6682-8533-4334-93E1-A02A3DEBC392}">
      <dgm:prSet/>
      <dgm:spPr/>
      <dgm:t>
        <a:bodyPr/>
        <a:lstStyle/>
        <a:p>
          <a:endParaRPr lang="en-US"/>
        </a:p>
      </dgm:t>
    </dgm:pt>
    <dgm:pt modelId="{0649780A-651B-4B3C-BCB7-DCE87791B1E8}" type="sibTrans" cxnId="{906A6682-8533-4334-93E1-A02A3DEBC392}">
      <dgm:prSet/>
      <dgm:spPr/>
      <dgm:t>
        <a:bodyPr/>
        <a:lstStyle/>
        <a:p>
          <a:endParaRPr lang="en-US"/>
        </a:p>
      </dgm:t>
    </dgm:pt>
    <dgm:pt modelId="{61A78C03-CB16-48EA-B485-B213AB28CAD6}">
      <dgm:prSet/>
      <dgm:spPr/>
      <dgm:t>
        <a:bodyPr/>
        <a:lstStyle/>
        <a:p>
          <a:pPr rtl="0"/>
          <a:r>
            <a:rPr lang="en-US" b="0" baseline="0" dirty="0" smtClean="0"/>
            <a:t>Testing that runs test cases that failed the last time they were run, in order to verify the success of corrective actions.</a:t>
          </a:r>
          <a:endParaRPr lang="en-US" dirty="0"/>
        </a:p>
      </dgm:t>
    </dgm:pt>
    <dgm:pt modelId="{4A849F88-F9B1-470E-A8D0-F8526EE7ADE2}" type="parTrans" cxnId="{8273EAFB-7ADB-432E-B148-7E2F426CDEBB}">
      <dgm:prSet/>
      <dgm:spPr/>
      <dgm:t>
        <a:bodyPr/>
        <a:lstStyle/>
        <a:p>
          <a:endParaRPr lang="en-US"/>
        </a:p>
      </dgm:t>
    </dgm:pt>
    <dgm:pt modelId="{AEF87CAC-ACCD-4BD1-A1C0-85B634DE9BD1}" type="sibTrans" cxnId="{8273EAFB-7ADB-432E-B148-7E2F426CDEBB}">
      <dgm:prSet/>
      <dgm:spPr/>
      <dgm:t>
        <a:bodyPr/>
        <a:lstStyle/>
        <a:p>
          <a:endParaRPr lang="en-US"/>
        </a:p>
      </dgm:t>
    </dgm:pt>
    <dgm:pt modelId="{694B5276-FF44-4175-879D-A52E78338768}">
      <dgm:prSet/>
      <dgm:spPr/>
      <dgm:t>
        <a:bodyPr/>
        <a:lstStyle/>
        <a:p>
          <a:pPr rtl="0"/>
          <a:r>
            <a:rPr lang="en-US" b="0" baseline="0" dirty="0" smtClean="0"/>
            <a:t>Re-Testing is also known as Confirmation Testing.</a:t>
          </a:r>
          <a:endParaRPr lang="en-US" dirty="0"/>
        </a:p>
      </dgm:t>
    </dgm:pt>
    <dgm:pt modelId="{7C1BD3CB-D35A-4496-B5AB-76035DF86F33}" type="parTrans" cxnId="{E99A62E9-00D7-4975-8C1E-E1A89A24B635}">
      <dgm:prSet/>
      <dgm:spPr/>
      <dgm:t>
        <a:bodyPr/>
        <a:lstStyle/>
        <a:p>
          <a:endParaRPr lang="en-US"/>
        </a:p>
      </dgm:t>
    </dgm:pt>
    <dgm:pt modelId="{F92AD5CC-EAB4-4814-A8C3-698C468C5CC5}" type="sibTrans" cxnId="{E99A62E9-00D7-4975-8C1E-E1A89A24B635}">
      <dgm:prSet/>
      <dgm:spPr/>
      <dgm:t>
        <a:bodyPr/>
        <a:lstStyle/>
        <a:p>
          <a:endParaRPr lang="en-US"/>
        </a:p>
      </dgm:t>
    </dgm:pt>
    <dgm:pt modelId="{7F715B14-E854-4268-AE0F-4326FBCD9C6A}">
      <dgm:prSet/>
      <dgm:spPr/>
      <dgm:t>
        <a:bodyPr/>
        <a:lstStyle/>
        <a:p>
          <a:pPr rtl="0"/>
          <a:r>
            <a:rPr lang="en-US" b="0" baseline="0" dirty="0" smtClean="0"/>
            <a:t>Testing of a previously tested program following modification to ensure that defects have not been introduced or uncovered in unchanged areas of the software, as a result of the changes made. It is performed when the software or its environment is changed.</a:t>
          </a:r>
          <a:endParaRPr lang="en-US" dirty="0"/>
        </a:p>
      </dgm:t>
    </dgm:pt>
    <dgm:pt modelId="{96C058A2-B6D8-4BE6-8961-DCD53BFACFDB}" type="parTrans" cxnId="{77D26B02-B37F-4A00-B6E1-A4850268082D}">
      <dgm:prSet/>
      <dgm:spPr/>
      <dgm:t>
        <a:bodyPr/>
        <a:lstStyle/>
        <a:p>
          <a:endParaRPr lang="en-US"/>
        </a:p>
      </dgm:t>
    </dgm:pt>
    <dgm:pt modelId="{5F05D8F6-5E3B-4316-B1C5-DFDAA33E3CF3}" type="sibTrans" cxnId="{77D26B02-B37F-4A00-B6E1-A4850268082D}">
      <dgm:prSet/>
      <dgm:spPr/>
      <dgm:t>
        <a:bodyPr/>
        <a:lstStyle/>
        <a:p>
          <a:endParaRPr lang="en-US"/>
        </a:p>
      </dgm:t>
    </dgm:pt>
    <dgm:pt modelId="{96201C81-2D3A-4756-9DD6-630EB06B01EC}" type="pres">
      <dgm:prSet presAssocID="{01D664A2-C04F-4081-9E87-F39968E3D21F}" presName="linear" presStyleCnt="0">
        <dgm:presLayoutVars>
          <dgm:dir/>
          <dgm:animLvl val="lvl"/>
          <dgm:resizeHandles val="exact"/>
        </dgm:presLayoutVars>
      </dgm:prSet>
      <dgm:spPr/>
      <dgm:t>
        <a:bodyPr/>
        <a:lstStyle/>
        <a:p>
          <a:endParaRPr lang="en-US"/>
        </a:p>
      </dgm:t>
    </dgm:pt>
    <dgm:pt modelId="{C5CB9D2D-35A5-452B-9C85-FF1C2649C128}" type="pres">
      <dgm:prSet presAssocID="{0FCBEF68-06E4-491D-806C-B52D196C5129}" presName="parentLin" presStyleCnt="0"/>
      <dgm:spPr/>
      <dgm:t>
        <a:bodyPr/>
        <a:lstStyle/>
        <a:p>
          <a:endParaRPr lang="en-US"/>
        </a:p>
      </dgm:t>
    </dgm:pt>
    <dgm:pt modelId="{363A8932-4FB8-4D40-BFE9-0FB9A26CAB78}" type="pres">
      <dgm:prSet presAssocID="{0FCBEF68-06E4-491D-806C-B52D196C5129}" presName="parentLeftMargin" presStyleLbl="node1" presStyleIdx="0" presStyleCnt="2"/>
      <dgm:spPr/>
      <dgm:t>
        <a:bodyPr/>
        <a:lstStyle/>
        <a:p>
          <a:endParaRPr lang="en-US"/>
        </a:p>
      </dgm:t>
    </dgm:pt>
    <dgm:pt modelId="{6F95A6DA-771C-4246-9E6B-F2681A26CEC7}" type="pres">
      <dgm:prSet presAssocID="{0FCBEF68-06E4-491D-806C-B52D196C5129}" presName="parentText" presStyleLbl="node1" presStyleIdx="0" presStyleCnt="2">
        <dgm:presLayoutVars>
          <dgm:chMax val="0"/>
          <dgm:bulletEnabled val="1"/>
        </dgm:presLayoutVars>
      </dgm:prSet>
      <dgm:spPr/>
      <dgm:t>
        <a:bodyPr/>
        <a:lstStyle/>
        <a:p>
          <a:endParaRPr lang="en-US"/>
        </a:p>
      </dgm:t>
    </dgm:pt>
    <dgm:pt modelId="{FFB2A146-DF4F-4712-B04E-C4CC67619854}" type="pres">
      <dgm:prSet presAssocID="{0FCBEF68-06E4-491D-806C-B52D196C5129}" presName="negativeSpace" presStyleCnt="0"/>
      <dgm:spPr/>
      <dgm:t>
        <a:bodyPr/>
        <a:lstStyle/>
        <a:p>
          <a:endParaRPr lang="en-US"/>
        </a:p>
      </dgm:t>
    </dgm:pt>
    <dgm:pt modelId="{EC5A059A-C7D5-4D89-B1A1-824211BD56E5}" type="pres">
      <dgm:prSet presAssocID="{0FCBEF68-06E4-491D-806C-B52D196C5129}" presName="childText" presStyleLbl="conFgAcc1" presStyleIdx="0" presStyleCnt="2">
        <dgm:presLayoutVars>
          <dgm:bulletEnabled val="1"/>
        </dgm:presLayoutVars>
      </dgm:prSet>
      <dgm:spPr/>
      <dgm:t>
        <a:bodyPr/>
        <a:lstStyle/>
        <a:p>
          <a:endParaRPr lang="en-US"/>
        </a:p>
      </dgm:t>
    </dgm:pt>
    <dgm:pt modelId="{C606F753-A156-4962-9102-91043E441C9B}" type="pres">
      <dgm:prSet presAssocID="{902A1650-9DE7-48A0-ABA8-16226E52D5CB}" presName="spaceBetweenRectangles" presStyleCnt="0"/>
      <dgm:spPr/>
      <dgm:t>
        <a:bodyPr/>
        <a:lstStyle/>
        <a:p>
          <a:endParaRPr lang="en-US"/>
        </a:p>
      </dgm:t>
    </dgm:pt>
    <dgm:pt modelId="{42268D05-2B32-43A1-B907-71A41F32483C}" type="pres">
      <dgm:prSet presAssocID="{57ED8440-D832-4BEC-A615-F822FAB45B4D}" presName="parentLin" presStyleCnt="0"/>
      <dgm:spPr/>
      <dgm:t>
        <a:bodyPr/>
        <a:lstStyle/>
        <a:p>
          <a:endParaRPr lang="en-US"/>
        </a:p>
      </dgm:t>
    </dgm:pt>
    <dgm:pt modelId="{F50A42DE-4B08-46B1-B8D7-69561E5041B4}" type="pres">
      <dgm:prSet presAssocID="{57ED8440-D832-4BEC-A615-F822FAB45B4D}" presName="parentLeftMargin" presStyleLbl="node1" presStyleIdx="0" presStyleCnt="2"/>
      <dgm:spPr/>
      <dgm:t>
        <a:bodyPr/>
        <a:lstStyle/>
        <a:p>
          <a:endParaRPr lang="en-US"/>
        </a:p>
      </dgm:t>
    </dgm:pt>
    <dgm:pt modelId="{398F6D6C-D5E6-47F5-B2F5-A4D740E0EA16}" type="pres">
      <dgm:prSet presAssocID="{57ED8440-D832-4BEC-A615-F822FAB45B4D}" presName="parentText" presStyleLbl="node1" presStyleIdx="1" presStyleCnt="2">
        <dgm:presLayoutVars>
          <dgm:chMax val="0"/>
          <dgm:bulletEnabled val="1"/>
        </dgm:presLayoutVars>
      </dgm:prSet>
      <dgm:spPr/>
      <dgm:t>
        <a:bodyPr/>
        <a:lstStyle/>
        <a:p>
          <a:endParaRPr lang="en-US"/>
        </a:p>
      </dgm:t>
    </dgm:pt>
    <dgm:pt modelId="{F68944F4-1455-4A57-BF97-71EBEDFE4616}" type="pres">
      <dgm:prSet presAssocID="{57ED8440-D832-4BEC-A615-F822FAB45B4D}" presName="negativeSpace" presStyleCnt="0"/>
      <dgm:spPr/>
      <dgm:t>
        <a:bodyPr/>
        <a:lstStyle/>
        <a:p>
          <a:endParaRPr lang="en-US"/>
        </a:p>
      </dgm:t>
    </dgm:pt>
    <dgm:pt modelId="{892DA0F5-0DAF-44EC-961E-C2BAC8139C10}" type="pres">
      <dgm:prSet presAssocID="{57ED8440-D832-4BEC-A615-F822FAB45B4D}" presName="childText" presStyleLbl="conFgAcc1" presStyleIdx="1" presStyleCnt="2">
        <dgm:presLayoutVars>
          <dgm:bulletEnabled val="1"/>
        </dgm:presLayoutVars>
      </dgm:prSet>
      <dgm:spPr/>
      <dgm:t>
        <a:bodyPr/>
        <a:lstStyle/>
        <a:p>
          <a:endParaRPr lang="en-US"/>
        </a:p>
      </dgm:t>
    </dgm:pt>
  </dgm:ptLst>
  <dgm:cxnLst>
    <dgm:cxn modelId="{56BDDD34-974F-4B6C-ABB3-D6C5DD8467C7}" type="presOf" srcId="{57ED8440-D832-4BEC-A615-F822FAB45B4D}" destId="{F50A42DE-4B08-46B1-B8D7-69561E5041B4}" srcOrd="0" destOrd="0" presId="urn:microsoft.com/office/officeart/2005/8/layout/list1"/>
    <dgm:cxn modelId="{8273EAFB-7ADB-432E-B148-7E2F426CDEBB}" srcId="{0FCBEF68-06E4-491D-806C-B52D196C5129}" destId="{61A78C03-CB16-48EA-B485-B213AB28CAD6}" srcOrd="0" destOrd="0" parTransId="{4A849F88-F9B1-470E-A8D0-F8526EE7ADE2}" sibTransId="{AEF87CAC-ACCD-4BD1-A1C0-85B634DE9BD1}"/>
    <dgm:cxn modelId="{BDAA8929-7F52-478A-A70B-344EF12EA927}" type="presOf" srcId="{0FCBEF68-06E4-491D-806C-B52D196C5129}" destId="{6F95A6DA-771C-4246-9E6B-F2681A26CEC7}" srcOrd="1" destOrd="0" presId="urn:microsoft.com/office/officeart/2005/8/layout/list1"/>
    <dgm:cxn modelId="{42960FA2-4F1D-47B6-9D8E-DBE1A5CFD3D5}" srcId="{01D664A2-C04F-4081-9E87-F39968E3D21F}" destId="{0FCBEF68-06E4-491D-806C-B52D196C5129}" srcOrd="0" destOrd="0" parTransId="{E1C1AD0E-097E-4FA3-BCE3-0366BEBB4525}" sibTransId="{902A1650-9DE7-48A0-ABA8-16226E52D5CB}"/>
    <dgm:cxn modelId="{906A6682-8533-4334-93E1-A02A3DEBC392}" srcId="{01D664A2-C04F-4081-9E87-F39968E3D21F}" destId="{57ED8440-D832-4BEC-A615-F822FAB45B4D}" srcOrd="1" destOrd="0" parTransId="{AF89AE75-D3EF-4575-9D35-A955C9D05831}" sibTransId="{0649780A-651B-4B3C-BCB7-DCE87791B1E8}"/>
    <dgm:cxn modelId="{9DC7135B-DBB7-4B19-B019-24B20241FFD0}" type="presOf" srcId="{694B5276-FF44-4175-879D-A52E78338768}" destId="{EC5A059A-C7D5-4D89-B1A1-824211BD56E5}" srcOrd="0" destOrd="1" presId="urn:microsoft.com/office/officeart/2005/8/layout/list1"/>
    <dgm:cxn modelId="{632D7E0A-B0DA-4711-A6A2-33332FBBF2A7}" type="presOf" srcId="{61A78C03-CB16-48EA-B485-B213AB28CAD6}" destId="{EC5A059A-C7D5-4D89-B1A1-824211BD56E5}" srcOrd="0" destOrd="0" presId="urn:microsoft.com/office/officeart/2005/8/layout/list1"/>
    <dgm:cxn modelId="{E99A62E9-00D7-4975-8C1E-E1A89A24B635}" srcId="{0FCBEF68-06E4-491D-806C-B52D196C5129}" destId="{694B5276-FF44-4175-879D-A52E78338768}" srcOrd="1" destOrd="0" parTransId="{7C1BD3CB-D35A-4496-B5AB-76035DF86F33}" sibTransId="{F92AD5CC-EAB4-4814-A8C3-698C468C5CC5}"/>
    <dgm:cxn modelId="{2EFB2A5D-E3F4-4C44-8956-0098A4B12F92}" type="presOf" srcId="{0FCBEF68-06E4-491D-806C-B52D196C5129}" destId="{363A8932-4FB8-4D40-BFE9-0FB9A26CAB78}" srcOrd="0" destOrd="0" presId="urn:microsoft.com/office/officeart/2005/8/layout/list1"/>
    <dgm:cxn modelId="{A56FF0EE-2764-42D7-A386-FFFF4346933C}" type="presOf" srcId="{01D664A2-C04F-4081-9E87-F39968E3D21F}" destId="{96201C81-2D3A-4756-9DD6-630EB06B01EC}" srcOrd="0" destOrd="0" presId="urn:microsoft.com/office/officeart/2005/8/layout/list1"/>
    <dgm:cxn modelId="{84DC4962-FDAC-4FC0-9604-571DEE3C25D2}" type="presOf" srcId="{7F715B14-E854-4268-AE0F-4326FBCD9C6A}" destId="{892DA0F5-0DAF-44EC-961E-C2BAC8139C10}" srcOrd="0" destOrd="0" presId="urn:microsoft.com/office/officeart/2005/8/layout/list1"/>
    <dgm:cxn modelId="{00F76ECC-A2C7-44A9-A8CA-5E6C2C5F5FAD}" type="presOf" srcId="{57ED8440-D832-4BEC-A615-F822FAB45B4D}" destId="{398F6D6C-D5E6-47F5-B2F5-A4D740E0EA16}" srcOrd="1" destOrd="0" presId="urn:microsoft.com/office/officeart/2005/8/layout/list1"/>
    <dgm:cxn modelId="{77D26B02-B37F-4A00-B6E1-A4850268082D}" srcId="{57ED8440-D832-4BEC-A615-F822FAB45B4D}" destId="{7F715B14-E854-4268-AE0F-4326FBCD9C6A}" srcOrd="0" destOrd="0" parTransId="{96C058A2-B6D8-4BE6-8961-DCD53BFACFDB}" sibTransId="{5F05D8F6-5E3B-4316-B1C5-DFDAA33E3CF3}"/>
    <dgm:cxn modelId="{C05016E9-F49B-4A1F-BBDC-512C5196DF4D}" type="presParOf" srcId="{96201C81-2D3A-4756-9DD6-630EB06B01EC}" destId="{C5CB9D2D-35A5-452B-9C85-FF1C2649C128}" srcOrd="0" destOrd="0" presId="urn:microsoft.com/office/officeart/2005/8/layout/list1"/>
    <dgm:cxn modelId="{F0E3D684-2CE1-43EB-BCA2-6A4B29F87A16}" type="presParOf" srcId="{C5CB9D2D-35A5-452B-9C85-FF1C2649C128}" destId="{363A8932-4FB8-4D40-BFE9-0FB9A26CAB78}" srcOrd="0" destOrd="0" presId="urn:microsoft.com/office/officeart/2005/8/layout/list1"/>
    <dgm:cxn modelId="{2A3D112A-A0BC-46D5-B2F1-C968D27F7F72}" type="presParOf" srcId="{C5CB9D2D-35A5-452B-9C85-FF1C2649C128}" destId="{6F95A6DA-771C-4246-9E6B-F2681A26CEC7}" srcOrd="1" destOrd="0" presId="urn:microsoft.com/office/officeart/2005/8/layout/list1"/>
    <dgm:cxn modelId="{7E7844A0-33F9-42BF-ABC5-FBEC61AA86F8}" type="presParOf" srcId="{96201C81-2D3A-4756-9DD6-630EB06B01EC}" destId="{FFB2A146-DF4F-4712-B04E-C4CC67619854}" srcOrd="1" destOrd="0" presId="urn:microsoft.com/office/officeart/2005/8/layout/list1"/>
    <dgm:cxn modelId="{9CFBAAB8-7A63-422D-B392-F8BFEA972B96}" type="presParOf" srcId="{96201C81-2D3A-4756-9DD6-630EB06B01EC}" destId="{EC5A059A-C7D5-4D89-B1A1-824211BD56E5}" srcOrd="2" destOrd="0" presId="urn:microsoft.com/office/officeart/2005/8/layout/list1"/>
    <dgm:cxn modelId="{92049732-E203-4F40-AA63-A34779DA87A1}" type="presParOf" srcId="{96201C81-2D3A-4756-9DD6-630EB06B01EC}" destId="{C606F753-A156-4962-9102-91043E441C9B}" srcOrd="3" destOrd="0" presId="urn:microsoft.com/office/officeart/2005/8/layout/list1"/>
    <dgm:cxn modelId="{CD444F28-4A64-4B5E-AB66-B73945491FF7}" type="presParOf" srcId="{96201C81-2D3A-4756-9DD6-630EB06B01EC}" destId="{42268D05-2B32-43A1-B907-71A41F32483C}" srcOrd="4" destOrd="0" presId="urn:microsoft.com/office/officeart/2005/8/layout/list1"/>
    <dgm:cxn modelId="{0CC8D840-C5B3-4D09-99DF-A70F25E25EF4}" type="presParOf" srcId="{42268D05-2B32-43A1-B907-71A41F32483C}" destId="{F50A42DE-4B08-46B1-B8D7-69561E5041B4}" srcOrd="0" destOrd="0" presId="urn:microsoft.com/office/officeart/2005/8/layout/list1"/>
    <dgm:cxn modelId="{76D07AFC-1037-401B-911D-B076F119D0F9}" type="presParOf" srcId="{42268D05-2B32-43A1-B907-71A41F32483C}" destId="{398F6D6C-D5E6-47F5-B2F5-A4D740E0EA16}" srcOrd="1" destOrd="0" presId="urn:microsoft.com/office/officeart/2005/8/layout/list1"/>
    <dgm:cxn modelId="{03C0C3FE-423F-4097-8489-06770278F9AC}" type="presParOf" srcId="{96201C81-2D3A-4756-9DD6-630EB06B01EC}" destId="{F68944F4-1455-4A57-BF97-71EBEDFE4616}" srcOrd="5" destOrd="0" presId="urn:microsoft.com/office/officeart/2005/8/layout/list1"/>
    <dgm:cxn modelId="{D0C342A9-420D-4A45-A434-6FFAEB2B01D6}" type="presParOf" srcId="{96201C81-2D3A-4756-9DD6-630EB06B01EC}" destId="{892DA0F5-0DAF-44EC-961E-C2BAC8139C10}" srcOrd="6" destOrd="0" presId="urn:microsoft.com/office/officeart/2005/8/layout/list1"/>
  </dgm:cxnLst>
  <dgm:bg>
    <a:noFill/>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4345AE-8036-4CD2-9F25-0BDF23A17A5E}"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78B24FB8-0BC6-4906-A3A5-E0058EB40686}">
      <dgm:prSet phldrT="[Text]"/>
      <dgm:spPr/>
      <dgm:t>
        <a:bodyPr/>
        <a:lstStyle/>
        <a:p>
          <a:r>
            <a:rPr lang="en-US" b="1" dirty="0" smtClean="0"/>
            <a:t>Smoke Testing</a:t>
          </a:r>
          <a:endParaRPr lang="en-US" dirty="0"/>
        </a:p>
      </dgm:t>
    </dgm:pt>
    <dgm:pt modelId="{322D821A-9794-4A0F-ABF5-3B0587883B5D}" type="parTrans" cxnId="{5853DA0D-7D1B-4FDF-A5E7-C7EECA96CA07}">
      <dgm:prSet/>
      <dgm:spPr/>
      <dgm:t>
        <a:bodyPr/>
        <a:lstStyle/>
        <a:p>
          <a:endParaRPr lang="en-US"/>
        </a:p>
      </dgm:t>
    </dgm:pt>
    <dgm:pt modelId="{2A6D492A-79DA-4D0E-B736-5439C40C7636}" type="sibTrans" cxnId="{5853DA0D-7D1B-4FDF-A5E7-C7EECA96CA07}">
      <dgm:prSet/>
      <dgm:spPr/>
      <dgm:t>
        <a:bodyPr/>
        <a:lstStyle/>
        <a:p>
          <a:endParaRPr lang="en-US"/>
        </a:p>
      </dgm:t>
    </dgm:pt>
    <dgm:pt modelId="{99FD51D8-5731-4DC4-ABAA-3C9F4A3F076F}">
      <dgm:prSet phldrT="[Text]"/>
      <dgm:spPr/>
      <dgm:t>
        <a:bodyPr/>
        <a:lstStyle/>
        <a:p>
          <a:pPr>
            <a:spcAft>
              <a:spcPts val="600"/>
            </a:spcAft>
          </a:pPr>
          <a:r>
            <a:rPr lang="en-US" b="0" dirty="0" smtClean="0"/>
            <a:t>It is performed to ascertain that the critical functionalities of the program is working fine.</a:t>
          </a:r>
          <a:endParaRPr lang="en-US" b="0" dirty="0"/>
        </a:p>
      </dgm:t>
    </dgm:pt>
    <dgm:pt modelId="{60B0A65A-00C4-48E7-9148-EA432E90D619}" type="parTrans" cxnId="{D20A0DED-E10E-4D9E-8454-06C4D44B6FFD}">
      <dgm:prSet/>
      <dgm:spPr/>
      <dgm:t>
        <a:bodyPr/>
        <a:lstStyle/>
        <a:p>
          <a:endParaRPr lang="en-US"/>
        </a:p>
      </dgm:t>
    </dgm:pt>
    <dgm:pt modelId="{0750FF7D-134C-438C-BCA3-DB9BF7E316E0}" type="sibTrans" cxnId="{D20A0DED-E10E-4D9E-8454-06C4D44B6FFD}">
      <dgm:prSet/>
      <dgm:spPr/>
      <dgm:t>
        <a:bodyPr/>
        <a:lstStyle/>
        <a:p>
          <a:endParaRPr lang="en-US"/>
        </a:p>
      </dgm:t>
    </dgm:pt>
    <dgm:pt modelId="{EF297FDA-F468-420C-9FD1-91EFE57341C9}">
      <dgm:prSet/>
      <dgm:spPr/>
      <dgm:t>
        <a:bodyPr/>
        <a:lstStyle/>
        <a:p>
          <a:pPr>
            <a:spcAft>
              <a:spcPts val="600"/>
            </a:spcAft>
          </a:pPr>
          <a:r>
            <a:rPr lang="en-US" b="0" dirty="0" smtClean="0"/>
            <a:t>In Smoke Testing, the test cases chosen cover the most important functionality or component of the system.</a:t>
          </a:r>
          <a:endParaRPr lang="en-US" b="0" dirty="0"/>
        </a:p>
      </dgm:t>
    </dgm:pt>
    <dgm:pt modelId="{7F5EFA01-8921-4436-B80A-6B96B54716E3}" type="parTrans" cxnId="{4E7C3A8A-6733-4E9A-9D49-980B18F5480C}">
      <dgm:prSet/>
      <dgm:spPr/>
      <dgm:t>
        <a:bodyPr/>
        <a:lstStyle/>
        <a:p>
          <a:endParaRPr lang="en-US"/>
        </a:p>
      </dgm:t>
    </dgm:pt>
    <dgm:pt modelId="{DF91E0C1-9155-400E-85E6-50E380AE6F54}" type="sibTrans" cxnId="{4E7C3A8A-6733-4E9A-9D49-980B18F5480C}">
      <dgm:prSet/>
      <dgm:spPr/>
      <dgm:t>
        <a:bodyPr/>
        <a:lstStyle/>
        <a:p>
          <a:endParaRPr lang="en-US"/>
        </a:p>
      </dgm:t>
    </dgm:pt>
    <dgm:pt modelId="{B62630E1-35A6-4ACB-B2D2-AD6D2AA189BB}">
      <dgm:prSet phldrT="[Text]"/>
      <dgm:spPr/>
      <dgm:t>
        <a:bodyPr/>
        <a:lstStyle/>
        <a:p>
          <a:pPr>
            <a:spcAft>
              <a:spcPts val="600"/>
            </a:spcAft>
          </a:pPr>
          <a:r>
            <a:rPr lang="en-US" b="0" dirty="0" smtClean="0"/>
            <a:t>It is executed "before" any detailed functional or regression tests are executed on the software build.</a:t>
          </a:r>
          <a:endParaRPr lang="en-US" b="0" dirty="0"/>
        </a:p>
      </dgm:t>
    </dgm:pt>
    <dgm:pt modelId="{71199DBE-BE86-4760-8A70-5EE5E99B12F8}" type="parTrans" cxnId="{7410E652-0A98-4BBB-885E-B3903C321A5F}">
      <dgm:prSet/>
      <dgm:spPr/>
      <dgm:t>
        <a:bodyPr/>
        <a:lstStyle/>
        <a:p>
          <a:endParaRPr lang="en-US"/>
        </a:p>
      </dgm:t>
    </dgm:pt>
    <dgm:pt modelId="{A86AC8A5-4CF6-47C9-835E-5606FC9A1605}" type="sibTrans" cxnId="{7410E652-0A98-4BBB-885E-B3903C321A5F}">
      <dgm:prSet/>
      <dgm:spPr/>
      <dgm:t>
        <a:bodyPr/>
        <a:lstStyle/>
        <a:p>
          <a:endParaRPr lang="en-US"/>
        </a:p>
      </dgm:t>
    </dgm:pt>
    <dgm:pt modelId="{C6E089A6-6877-4279-A648-649F8BB93E1F}">
      <dgm:prSet/>
      <dgm:spPr/>
      <dgm:t>
        <a:bodyPr/>
        <a:lstStyle/>
        <a:p>
          <a:pPr>
            <a:spcAft>
              <a:spcPts val="600"/>
            </a:spcAft>
          </a:pPr>
          <a:r>
            <a:rPr lang="en-US" b="0" dirty="0" smtClean="0"/>
            <a:t> The objective is not to perform exhaustive testing, but to verify that the critical functionalities of the system is working fine.</a:t>
          </a:r>
          <a:endParaRPr lang="en-US" b="0" dirty="0"/>
        </a:p>
      </dgm:t>
    </dgm:pt>
    <dgm:pt modelId="{A806D1AB-13C2-4DF3-9A2E-E47E2CC77342}" type="parTrans" cxnId="{6641C32E-5A37-405A-B61E-61352CFE9E87}">
      <dgm:prSet/>
      <dgm:spPr/>
      <dgm:t>
        <a:bodyPr/>
        <a:lstStyle/>
        <a:p>
          <a:endParaRPr lang="en-US"/>
        </a:p>
      </dgm:t>
    </dgm:pt>
    <dgm:pt modelId="{04C1A663-57DB-465E-A32E-1D89AC0BD456}" type="sibTrans" cxnId="{6641C32E-5A37-405A-B61E-61352CFE9E87}">
      <dgm:prSet/>
      <dgm:spPr/>
      <dgm:t>
        <a:bodyPr/>
        <a:lstStyle/>
        <a:p>
          <a:endParaRPr lang="en-US"/>
        </a:p>
      </dgm:t>
    </dgm:pt>
    <dgm:pt modelId="{E8E2E1CB-342D-4FA8-8633-CEA2845F194A}">
      <dgm:prSet/>
      <dgm:spPr/>
      <dgm:t>
        <a:bodyPr/>
        <a:lstStyle/>
        <a:p>
          <a:pPr>
            <a:spcAft>
              <a:spcPts val="600"/>
            </a:spcAft>
          </a:pPr>
          <a:r>
            <a:rPr lang="en-US" b="0" dirty="0" smtClean="0"/>
            <a:t>For Example a typical smoke test would be – Verify that the application launches successfully, Check that the GUI is responsive ... etc.</a:t>
          </a:r>
          <a:endParaRPr lang="en-US" b="0" dirty="0"/>
        </a:p>
      </dgm:t>
    </dgm:pt>
    <dgm:pt modelId="{D7C9F74B-3BF9-477E-9875-82B0ABCFDED4}" type="parTrans" cxnId="{32403197-FC74-4D25-A258-D7572EBBBD74}">
      <dgm:prSet/>
      <dgm:spPr/>
      <dgm:t>
        <a:bodyPr/>
        <a:lstStyle/>
        <a:p>
          <a:endParaRPr lang="en-US"/>
        </a:p>
      </dgm:t>
    </dgm:pt>
    <dgm:pt modelId="{4BEE9420-56F2-4607-BE5B-74E32C684581}" type="sibTrans" cxnId="{32403197-FC74-4D25-A258-D7572EBBBD74}">
      <dgm:prSet/>
      <dgm:spPr/>
      <dgm:t>
        <a:bodyPr/>
        <a:lstStyle/>
        <a:p>
          <a:endParaRPr lang="en-US"/>
        </a:p>
      </dgm:t>
    </dgm:pt>
    <dgm:pt modelId="{224F448B-E9CA-4B97-9CB5-9FBDC11DF0C2}">
      <dgm:prSet phldrT="[Text]"/>
      <dgm:spPr/>
      <dgm:t>
        <a:bodyPr/>
        <a:lstStyle/>
        <a:p>
          <a:pPr>
            <a:spcAft>
              <a:spcPts val="600"/>
            </a:spcAft>
          </a:pPr>
          <a:r>
            <a:rPr lang="en-US" b="0" dirty="0" smtClean="0"/>
            <a:t>Purpose is to reject a badly broken application, so that the QA team does not waste time installing and testing the software application.</a:t>
          </a:r>
          <a:endParaRPr lang="en-US" b="0" dirty="0"/>
        </a:p>
      </dgm:t>
    </dgm:pt>
    <dgm:pt modelId="{129292D4-A512-4D1D-9A10-E17190D9BFB2}" type="parTrans" cxnId="{9B57C588-42ED-4CF5-803F-D4119F956AE3}">
      <dgm:prSet/>
      <dgm:spPr/>
      <dgm:t>
        <a:bodyPr/>
        <a:lstStyle/>
        <a:p>
          <a:endParaRPr lang="en-US"/>
        </a:p>
      </dgm:t>
    </dgm:pt>
    <dgm:pt modelId="{BE0E82DA-9FA1-4804-9D56-72224345A30F}" type="sibTrans" cxnId="{9B57C588-42ED-4CF5-803F-D4119F956AE3}">
      <dgm:prSet/>
      <dgm:spPr/>
      <dgm:t>
        <a:bodyPr/>
        <a:lstStyle/>
        <a:p>
          <a:endParaRPr lang="en-US"/>
        </a:p>
      </dgm:t>
    </dgm:pt>
    <dgm:pt modelId="{A5A0D16C-957F-4D14-937D-9674B89B53FF}" type="pres">
      <dgm:prSet presAssocID="{FF4345AE-8036-4CD2-9F25-0BDF23A17A5E}" presName="linear" presStyleCnt="0">
        <dgm:presLayoutVars>
          <dgm:dir/>
          <dgm:animLvl val="lvl"/>
          <dgm:resizeHandles val="exact"/>
        </dgm:presLayoutVars>
      </dgm:prSet>
      <dgm:spPr/>
      <dgm:t>
        <a:bodyPr/>
        <a:lstStyle/>
        <a:p>
          <a:endParaRPr lang="en-US"/>
        </a:p>
      </dgm:t>
    </dgm:pt>
    <dgm:pt modelId="{3FCDAF92-2E1C-45BF-98A9-D75B19D452FB}" type="pres">
      <dgm:prSet presAssocID="{78B24FB8-0BC6-4906-A3A5-E0058EB40686}" presName="parentLin" presStyleCnt="0"/>
      <dgm:spPr/>
      <dgm:t>
        <a:bodyPr/>
        <a:lstStyle/>
        <a:p>
          <a:endParaRPr lang="en-US"/>
        </a:p>
      </dgm:t>
    </dgm:pt>
    <dgm:pt modelId="{BE182667-7D36-40CB-95AC-D8F6ADEA5755}" type="pres">
      <dgm:prSet presAssocID="{78B24FB8-0BC6-4906-A3A5-E0058EB40686}" presName="parentLeftMargin" presStyleLbl="node1" presStyleIdx="0" presStyleCnt="1"/>
      <dgm:spPr/>
      <dgm:t>
        <a:bodyPr/>
        <a:lstStyle/>
        <a:p>
          <a:endParaRPr lang="en-US"/>
        </a:p>
      </dgm:t>
    </dgm:pt>
    <dgm:pt modelId="{98E51EF7-0AE8-44E6-8433-3BFEFDA0EB88}" type="pres">
      <dgm:prSet presAssocID="{78B24FB8-0BC6-4906-A3A5-E0058EB40686}" presName="parentText" presStyleLbl="node1" presStyleIdx="0" presStyleCnt="1">
        <dgm:presLayoutVars>
          <dgm:chMax val="0"/>
          <dgm:bulletEnabled val="1"/>
        </dgm:presLayoutVars>
      </dgm:prSet>
      <dgm:spPr/>
      <dgm:t>
        <a:bodyPr/>
        <a:lstStyle/>
        <a:p>
          <a:endParaRPr lang="en-US"/>
        </a:p>
      </dgm:t>
    </dgm:pt>
    <dgm:pt modelId="{4CB37B55-7C4E-4EFB-BAB1-A9EFE18B7DB5}" type="pres">
      <dgm:prSet presAssocID="{78B24FB8-0BC6-4906-A3A5-E0058EB40686}" presName="negativeSpace" presStyleCnt="0"/>
      <dgm:spPr/>
      <dgm:t>
        <a:bodyPr/>
        <a:lstStyle/>
        <a:p>
          <a:endParaRPr lang="en-US"/>
        </a:p>
      </dgm:t>
    </dgm:pt>
    <dgm:pt modelId="{35F5DE2A-564B-464B-B1E1-1CE717ECA8B8}" type="pres">
      <dgm:prSet presAssocID="{78B24FB8-0BC6-4906-A3A5-E0058EB40686}" presName="childText" presStyleLbl="conFgAcc1" presStyleIdx="0" presStyleCnt="1">
        <dgm:presLayoutVars>
          <dgm:bulletEnabled val="1"/>
        </dgm:presLayoutVars>
      </dgm:prSet>
      <dgm:spPr/>
      <dgm:t>
        <a:bodyPr/>
        <a:lstStyle/>
        <a:p>
          <a:endParaRPr lang="en-US"/>
        </a:p>
      </dgm:t>
    </dgm:pt>
  </dgm:ptLst>
  <dgm:cxnLst>
    <dgm:cxn modelId="{7410E652-0A98-4BBB-885E-B3903C321A5F}" srcId="{78B24FB8-0BC6-4906-A3A5-E0058EB40686}" destId="{B62630E1-35A6-4ACB-B2D2-AD6D2AA189BB}" srcOrd="1" destOrd="0" parTransId="{71199DBE-BE86-4760-8A70-5EE5E99B12F8}" sibTransId="{A86AC8A5-4CF6-47C9-835E-5606FC9A1605}"/>
    <dgm:cxn modelId="{BEB78AC0-9213-48D4-8CBC-C501C70E3D4A}" type="presOf" srcId="{78B24FB8-0BC6-4906-A3A5-E0058EB40686}" destId="{98E51EF7-0AE8-44E6-8433-3BFEFDA0EB88}" srcOrd="1" destOrd="0" presId="urn:microsoft.com/office/officeart/2005/8/layout/list1"/>
    <dgm:cxn modelId="{B5D7FAFC-9BEF-4342-9D1A-B58F57B3E442}" type="presOf" srcId="{B62630E1-35A6-4ACB-B2D2-AD6D2AA189BB}" destId="{35F5DE2A-564B-464B-B1E1-1CE717ECA8B8}" srcOrd="0" destOrd="1" presId="urn:microsoft.com/office/officeart/2005/8/layout/list1"/>
    <dgm:cxn modelId="{3FC1D2EF-C5A7-4FC0-BA34-E142C0427D93}" type="presOf" srcId="{78B24FB8-0BC6-4906-A3A5-E0058EB40686}" destId="{BE182667-7D36-40CB-95AC-D8F6ADEA5755}" srcOrd="0" destOrd="0" presId="urn:microsoft.com/office/officeart/2005/8/layout/list1"/>
    <dgm:cxn modelId="{0DBCACBA-4001-46CA-A005-1DB2D5F9899E}" type="presOf" srcId="{FF4345AE-8036-4CD2-9F25-0BDF23A17A5E}" destId="{A5A0D16C-957F-4D14-937D-9674B89B53FF}" srcOrd="0" destOrd="0" presId="urn:microsoft.com/office/officeart/2005/8/layout/list1"/>
    <dgm:cxn modelId="{D20A0DED-E10E-4D9E-8454-06C4D44B6FFD}" srcId="{78B24FB8-0BC6-4906-A3A5-E0058EB40686}" destId="{99FD51D8-5731-4DC4-ABAA-3C9F4A3F076F}" srcOrd="0" destOrd="0" parTransId="{60B0A65A-00C4-48E7-9148-EA432E90D619}" sibTransId="{0750FF7D-134C-438C-BCA3-DB9BF7E316E0}"/>
    <dgm:cxn modelId="{6641C32E-5A37-405A-B61E-61352CFE9E87}" srcId="{EF297FDA-F468-420C-9FD1-91EFE57341C9}" destId="{C6E089A6-6877-4279-A648-649F8BB93E1F}" srcOrd="0" destOrd="0" parTransId="{A806D1AB-13C2-4DF3-9A2E-E47E2CC77342}" sibTransId="{04C1A663-57DB-465E-A32E-1D89AC0BD456}"/>
    <dgm:cxn modelId="{9B57C588-42ED-4CF5-803F-D4119F956AE3}" srcId="{B62630E1-35A6-4ACB-B2D2-AD6D2AA189BB}" destId="{224F448B-E9CA-4B97-9CB5-9FBDC11DF0C2}" srcOrd="0" destOrd="0" parTransId="{129292D4-A512-4D1D-9A10-E17190D9BFB2}" sibTransId="{BE0E82DA-9FA1-4804-9D56-72224345A30F}"/>
    <dgm:cxn modelId="{4E7C3A8A-6733-4E9A-9D49-980B18F5480C}" srcId="{78B24FB8-0BC6-4906-A3A5-E0058EB40686}" destId="{EF297FDA-F468-420C-9FD1-91EFE57341C9}" srcOrd="2" destOrd="0" parTransId="{7F5EFA01-8921-4436-B80A-6B96B54716E3}" sibTransId="{DF91E0C1-9155-400E-85E6-50E380AE6F54}"/>
    <dgm:cxn modelId="{32403197-FC74-4D25-A258-D7572EBBBD74}" srcId="{C6E089A6-6877-4279-A648-649F8BB93E1F}" destId="{E8E2E1CB-342D-4FA8-8633-CEA2845F194A}" srcOrd="0" destOrd="0" parTransId="{D7C9F74B-3BF9-477E-9875-82B0ABCFDED4}" sibTransId="{4BEE9420-56F2-4607-BE5B-74E32C684581}"/>
    <dgm:cxn modelId="{5853DA0D-7D1B-4FDF-A5E7-C7EECA96CA07}" srcId="{FF4345AE-8036-4CD2-9F25-0BDF23A17A5E}" destId="{78B24FB8-0BC6-4906-A3A5-E0058EB40686}" srcOrd="0" destOrd="0" parTransId="{322D821A-9794-4A0F-ABF5-3B0587883B5D}" sibTransId="{2A6D492A-79DA-4D0E-B736-5439C40C7636}"/>
    <dgm:cxn modelId="{2D3138AD-54C9-4B48-8865-814BC68E46F5}" type="presOf" srcId="{99FD51D8-5731-4DC4-ABAA-3C9F4A3F076F}" destId="{35F5DE2A-564B-464B-B1E1-1CE717ECA8B8}" srcOrd="0" destOrd="0" presId="urn:microsoft.com/office/officeart/2005/8/layout/list1"/>
    <dgm:cxn modelId="{F9C9AEEA-A4D1-4751-9BD5-6A3403EA7E26}" type="presOf" srcId="{EF297FDA-F468-420C-9FD1-91EFE57341C9}" destId="{35F5DE2A-564B-464B-B1E1-1CE717ECA8B8}" srcOrd="0" destOrd="3" presId="urn:microsoft.com/office/officeart/2005/8/layout/list1"/>
    <dgm:cxn modelId="{D9898A69-D577-4D3C-A901-3FE44FAEF4A0}" type="presOf" srcId="{C6E089A6-6877-4279-A648-649F8BB93E1F}" destId="{35F5DE2A-564B-464B-B1E1-1CE717ECA8B8}" srcOrd="0" destOrd="4" presId="urn:microsoft.com/office/officeart/2005/8/layout/list1"/>
    <dgm:cxn modelId="{D6B537DF-6E7B-48D1-95FF-14FCAB299830}" type="presOf" srcId="{224F448B-E9CA-4B97-9CB5-9FBDC11DF0C2}" destId="{35F5DE2A-564B-464B-B1E1-1CE717ECA8B8}" srcOrd="0" destOrd="2" presId="urn:microsoft.com/office/officeart/2005/8/layout/list1"/>
    <dgm:cxn modelId="{B1027981-053E-4B55-87FA-5F94AC9C315A}" type="presOf" srcId="{E8E2E1CB-342D-4FA8-8633-CEA2845F194A}" destId="{35F5DE2A-564B-464B-B1E1-1CE717ECA8B8}" srcOrd="0" destOrd="5" presId="urn:microsoft.com/office/officeart/2005/8/layout/list1"/>
    <dgm:cxn modelId="{E7B5A2D2-2593-4C63-AA9D-619F2A4115C5}" type="presParOf" srcId="{A5A0D16C-957F-4D14-937D-9674B89B53FF}" destId="{3FCDAF92-2E1C-45BF-98A9-D75B19D452FB}" srcOrd="0" destOrd="0" presId="urn:microsoft.com/office/officeart/2005/8/layout/list1"/>
    <dgm:cxn modelId="{1C4917C8-E8B8-453F-8F76-B56A2618E2D3}" type="presParOf" srcId="{3FCDAF92-2E1C-45BF-98A9-D75B19D452FB}" destId="{BE182667-7D36-40CB-95AC-D8F6ADEA5755}" srcOrd="0" destOrd="0" presId="urn:microsoft.com/office/officeart/2005/8/layout/list1"/>
    <dgm:cxn modelId="{25716565-61CC-41B6-9726-9D2C2672DABD}" type="presParOf" srcId="{3FCDAF92-2E1C-45BF-98A9-D75B19D452FB}" destId="{98E51EF7-0AE8-44E6-8433-3BFEFDA0EB88}" srcOrd="1" destOrd="0" presId="urn:microsoft.com/office/officeart/2005/8/layout/list1"/>
    <dgm:cxn modelId="{D8AA0D9B-C4FF-4758-A023-4F5E93AA539A}" type="presParOf" srcId="{A5A0D16C-957F-4D14-937D-9674B89B53FF}" destId="{4CB37B55-7C4E-4EFB-BAB1-A9EFE18B7DB5}" srcOrd="1" destOrd="0" presId="urn:microsoft.com/office/officeart/2005/8/layout/list1"/>
    <dgm:cxn modelId="{CF10F7DE-AF8C-4393-9A27-CBF5901FD377}" type="presParOf" srcId="{A5A0D16C-957F-4D14-937D-9674B89B53FF}" destId="{35F5DE2A-564B-464B-B1E1-1CE717ECA8B8}" srcOrd="2"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7A4931-76CB-4CEC-86F2-6A2A002F43B1}"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810DA7DC-D2D5-4049-A6F7-FF233417AE06}">
      <dgm:prSet phldrT="[Text]"/>
      <dgm:spPr/>
      <dgm:t>
        <a:bodyPr/>
        <a:lstStyle/>
        <a:p>
          <a:r>
            <a:rPr lang="en-US" b="1" dirty="0" smtClean="0"/>
            <a:t>Sanity Testing</a:t>
          </a:r>
          <a:endParaRPr lang="en-US" b="1" dirty="0"/>
        </a:p>
      </dgm:t>
    </dgm:pt>
    <dgm:pt modelId="{D7659942-E5C4-4C65-88E9-ADAA76376BE8}" type="parTrans" cxnId="{DA1A4784-3941-4062-8DC6-8DF2CD265F61}">
      <dgm:prSet/>
      <dgm:spPr/>
      <dgm:t>
        <a:bodyPr/>
        <a:lstStyle/>
        <a:p>
          <a:endParaRPr lang="en-US"/>
        </a:p>
      </dgm:t>
    </dgm:pt>
    <dgm:pt modelId="{8D268187-82D3-4178-AFA5-59B691292C6C}" type="sibTrans" cxnId="{DA1A4784-3941-4062-8DC6-8DF2CD265F61}">
      <dgm:prSet/>
      <dgm:spPr/>
      <dgm:t>
        <a:bodyPr/>
        <a:lstStyle/>
        <a:p>
          <a:endParaRPr lang="en-US"/>
        </a:p>
      </dgm:t>
    </dgm:pt>
    <dgm:pt modelId="{8256F026-5F5B-405A-A453-5D86E2325B77}">
      <dgm:prSet phldrT="[Text]"/>
      <dgm:spPr/>
      <dgm:t>
        <a:bodyPr/>
        <a:lstStyle/>
        <a:p>
          <a:pPr>
            <a:spcAft>
              <a:spcPts val="600"/>
            </a:spcAft>
          </a:pPr>
          <a:r>
            <a:rPr lang="en-US" b="0" dirty="0" smtClean="0"/>
            <a:t>After receiving a software build, with minor changes in code, or functionality, Sanity testing is performed to ascertain that the bugs have been fixed and no further issues are introduced due to these changes.</a:t>
          </a:r>
          <a:endParaRPr lang="en-US" b="0" dirty="0"/>
        </a:p>
      </dgm:t>
    </dgm:pt>
    <dgm:pt modelId="{620284D1-991E-41B6-A997-24857B5C3A22}" type="parTrans" cxnId="{27407E68-0D7F-4CD5-8FE1-CF42CDD6EF72}">
      <dgm:prSet/>
      <dgm:spPr/>
      <dgm:t>
        <a:bodyPr/>
        <a:lstStyle/>
        <a:p>
          <a:endParaRPr lang="en-US"/>
        </a:p>
      </dgm:t>
    </dgm:pt>
    <dgm:pt modelId="{A76CF254-70DE-4F59-881A-439CC9CED9E4}" type="sibTrans" cxnId="{27407E68-0D7F-4CD5-8FE1-CF42CDD6EF72}">
      <dgm:prSet/>
      <dgm:spPr/>
      <dgm:t>
        <a:bodyPr/>
        <a:lstStyle/>
        <a:p>
          <a:endParaRPr lang="en-US"/>
        </a:p>
      </dgm:t>
    </dgm:pt>
    <dgm:pt modelId="{5A73C4E0-1031-46C4-86E0-84FE785030D1}">
      <dgm:prSet/>
      <dgm:spPr/>
      <dgm:t>
        <a:bodyPr/>
        <a:lstStyle/>
        <a:p>
          <a:pPr>
            <a:spcAft>
              <a:spcPts val="600"/>
            </a:spcAft>
          </a:pPr>
          <a:r>
            <a:rPr lang="en-US" b="0" dirty="0" smtClean="0"/>
            <a:t>The objective is "not" to verify thoroughly the new functionality, but to determine that the developer has applied some rationality (sanity) while producing the software. For instance, if your scientific calculator gives the result of 2 + 2 =5! Then, there is no point testing the advanced functionalities like sin 30 + </a:t>
          </a:r>
          <a:r>
            <a:rPr lang="en-US" b="0" dirty="0" err="1" smtClean="0"/>
            <a:t>cos</a:t>
          </a:r>
          <a:r>
            <a:rPr lang="en-US" b="0" dirty="0" smtClean="0"/>
            <a:t> 50.</a:t>
          </a:r>
          <a:endParaRPr lang="en-US" b="0" dirty="0"/>
        </a:p>
      </dgm:t>
    </dgm:pt>
    <dgm:pt modelId="{8067C7BE-2075-453E-A679-8EDFBB4C6E0B}" type="parTrans" cxnId="{8AE849C6-75F0-4F3C-B47E-FCD4422C7221}">
      <dgm:prSet/>
      <dgm:spPr/>
      <dgm:t>
        <a:bodyPr/>
        <a:lstStyle/>
        <a:p>
          <a:endParaRPr lang="en-US"/>
        </a:p>
      </dgm:t>
    </dgm:pt>
    <dgm:pt modelId="{88479AD6-FBB8-430F-9B0A-67FA066D5D61}" type="sibTrans" cxnId="{8AE849C6-75F0-4F3C-B47E-FCD4422C7221}">
      <dgm:prSet/>
      <dgm:spPr/>
      <dgm:t>
        <a:bodyPr/>
        <a:lstStyle/>
        <a:p>
          <a:endParaRPr lang="en-US"/>
        </a:p>
      </dgm:t>
    </dgm:pt>
    <dgm:pt modelId="{A8DE73B2-0E61-4E4B-94EC-B73A9557CC98}">
      <dgm:prSet phldrT="[Text]"/>
      <dgm:spPr/>
      <dgm:t>
        <a:bodyPr/>
        <a:lstStyle/>
        <a:p>
          <a:pPr>
            <a:spcAft>
              <a:spcPts val="600"/>
            </a:spcAft>
          </a:pPr>
          <a:r>
            <a:rPr lang="en-US" b="0" dirty="0" smtClean="0"/>
            <a:t>The goal is to determine that the proposed functionality works roughly as expected. </a:t>
          </a:r>
          <a:endParaRPr lang="en-US" b="0" dirty="0"/>
        </a:p>
      </dgm:t>
    </dgm:pt>
    <dgm:pt modelId="{878A9297-DA53-4E27-86EB-C0DE3E66ADCE}" type="parTrans" cxnId="{CC83C311-AA23-4534-A146-EB233D5F42A5}">
      <dgm:prSet/>
      <dgm:spPr/>
      <dgm:t>
        <a:bodyPr/>
        <a:lstStyle/>
        <a:p>
          <a:endParaRPr lang="en-US"/>
        </a:p>
      </dgm:t>
    </dgm:pt>
    <dgm:pt modelId="{0A1E74DD-83B7-48FE-971A-E742C299523A}" type="sibTrans" cxnId="{CC83C311-AA23-4534-A146-EB233D5F42A5}">
      <dgm:prSet/>
      <dgm:spPr/>
      <dgm:t>
        <a:bodyPr/>
        <a:lstStyle/>
        <a:p>
          <a:endParaRPr lang="en-US"/>
        </a:p>
      </dgm:t>
    </dgm:pt>
    <dgm:pt modelId="{B744B337-6103-4604-BB49-E2BB91C1DE9A}">
      <dgm:prSet phldrT="[Text]"/>
      <dgm:spPr/>
      <dgm:t>
        <a:bodyPr/>
        <a:lstStyle/>
        <a:p>
          <a:pPr>
            <a:spcAft>
              <a:spcPts val="600"/>
            </a:spcAft>
          </a:pPr>
          <a:r>
            <a:rPr lang="en-US" b="0" dirty="0" smtClean="0"/>
            <a:t>If sanity test fails, the build is rejected to save the time and costs involved in a more rigorous testing.</a:t>
          </a:r>
          <a:endParaRPr lang="en-US" b="0" dirty="0"/>
        </a:p>
      </dgm:t>
    </dgm:pt>
    <dgm:pt modelId="{2E211FA0-5E4D-46A7-B792-A6F413311512}" type="parTrans" cxnId="{A7BB0AE2-691A-46A2-9231-4BE20495DDDC}">
      <dgm:prSet/>
      <dgm:spPr/>
      <dgm:t>
        <a:bodyPr/>
        <a:lstStyle/>
        <a:p>
          <a:endParaRPr lang="en-US"/>
        </a:p>
      </dgm:t>
    </dgm:pt>
    <dgm:pt modelId="{16089EEC-30E4-496E-AF7A-66C7BA9C22D4}" type="sibTrans" cxnId="{A7BB0AE2-691A-46A2-9231-4BE20495DDDC}">
      <dgm:prSet/>
      <dgm:spPr/>
      <dgm:t>
        <a:bodyPr/>
        <a:lstStyle/>
        <a:p>
          <a:endParaRPr lang="en-US"/>
        </a:p>
      </dgm:t>
    </dgm:pt>
    <dgm:pt modelId="{D7ECA42D-5600-4A14-97A5-F8745440519F}" type="pres">
      <dgm:prSet presAssocID="{9B7A4931-76CB-4CEC-86F2-6A2A002F43B1}" presName="linear" presStyleCnt="0">
        <dgm:presLayoutVars>
          <dgm:dir/>
          <dgm:animLvl val="lvl"/>
          <dgm:resizeHandles val="exact"/>
        </dgm:presLayoutVars>
      </dgm:prSet>
      <dgm:spPr/>
      <dgm:t>
        <a:bodyPr/>
        <a:lstStyle/>
        <a:p>
          <a:endParaRPr lang="en-US"/>
        </a:p>
      </dgm:t>
    </dgm:pt>
    <dgm:pt modelId="{FDFA3FE1-9B34-46DF-934E-1C6427069F9B}" type="pres">
      <dgm:prSet presAssocID="{810DA7DC-D2D5-4049-A6F7-FF233417AE06}" presName="parentLin" presStyleCnt="0"/>
      <dgm:spPr/>
      <dgm:t>
        <a:bodyPr/>
        <a:lstStyle/>
        <a:p>
          <a:endParaRPr lang="en-US"/>
        </a:p>
      </dgm:t>
    </dgm:pt>
    <dgm:pt modelId="{324799D8-053F-4921-8185-00946C50CB2D}" type="pres">
      <dgm:prSet presAssocID="{810DA7DC-D2D5-4049-A6F7-FF233417AE06}" presName="parentLeftMargin" presStyleLbl="node1" presStyleIdx="0" presStyleCnt="1"/>
      <dgm:spPr/>
      <dgm:t>
        <a:bodyPr/>
        <a:lstStyle/>
        <a:p>
          <a:endParaRPr lang="en-US"/>
        </a:p>
      </dgm:t>
    </dgm:pt>
    <dgm:pt modelId="{52B0A4AB-7218-403D-8801-D45F37A5857D}" type="pres">
      <dgm:prSet presAssocID="{810DA7DC-D2D5-4049-A6F7-FF233417AE06}" presName="parentText" presStyleLbl="node1" presStyleIdx="0" presStyleCnt="1">
        <dgm:presLayoutVars>
          <dgm:chMax val="0"/>
          <dgm:bulletEnabled val="1"/>
        </dgm:presLayoutVars>
      </dgm:prSet>
      <dgm:spPr/>
      <dgm:t>
        <a:bodyPr/>
        <a:lstStyle/>
        <a:p>
          <a:endParaRPr lang="en-US"/>
        </a:p>
      </dgm:t>
    </dgm:pt>
    <dgm:pt modelId="{32D5FD3B-2873-457F-84D4-D7CCBA754C70}" type="pres">
      <dgm:prSet presAssocID="{810DA7DC-D2D5-4049-A6F7-FF233417AE06}" presName="negativeSpace" presStyleCnt="0"/>
      <dgm:spPr/>
      <dgm:t>
        <a:bodyPr/>
        <a:lstStyle/>
        <a:p>
          <a:endParaRPr lang="en-US"/>
        </a:p>
      </dgm:t>
    </dgm:pt>
    <dgm:pt modelId="{71BBB147-EE68-4927-8DAF-A609380DE3FB}" type="pres">
      <dgm:prSet presAssocID="{810DA7DC-D2D5-4049-A6F7-FF233417AE06}" presName="childText" presStyleLbl="conFgAcc1" presStyleIdx="0" presStyleCnt="1">
        <dgm:presLayoutVars>
          <dgm:bulletEnabled val="1"/>
        </dgm:presLayoutVars>
      </dgm:prSet>
      <dgm:spPr/>
      <dgm:t>
        <a:bodyPr/>
        <a:lstStyle/>
        <a:p>
          <a:endParaRPr lang="en-US"/>
        </a:p>
      </dgm:t>
    </dgm:pt>
  </dgm:ptLst>
  <dgm:cxnLst>
    <dgm:cxn modelId="{5C5F7A43-7AFD-4DF9-8B2B-C0EC29C690D9}" type="presOf" srcId="{A8DE73B2-0E61-4E4B-94EC-B73A9557CC98}" destId="{71BBB147-EE68-4927-8DAF-A609380DE3FB}" srcOrd="0" destOrd="1" presId="urn:microsoft.com/office/officeart/2005/8/layout/list1"/>
    <dgm:cxn modelId="{DA1A4784-3941-4062-8DC6-8DF2CD265F61}" srcId="{9B7A4931-76CB-4CEC-86F2-6A2A002F43B1}" destId="{810DA7DC-D2D5-4049-A6F7-FF233417AE06}" srcOrd="0" destOrd="0" parTransId="{D7659942-E5C4-4C65-88E9-ADAA76376BE8}" sibTransId="{8D268187-82D3-4178-AFA5-59B691292C6C}"/>
    <dgm:cxn modelId="{488F187F-47E4-4F4E-BD25-9C8CADE04E61}" type="presOf" srcId="{810DA7DC-D2D5-4049-A6F7-FF233417AE06}" destId="{52B0A4AB-7218-403D-8801-D45F37A5857D}" srcOrd="1" destOrd="0" presId="urn:microsoft.com/office/officeart/2005/8/layout/list1"/>
    <dgm:cxn modelId="{6B0FD31A-02AD-4ED0-870E-D361C5ED3D7C}" type="presOf" srcId="{5A73C4E0-1031-46C4-86E0-84FE785030D1}" destId="{71BBB147-EE68-4927-8DAF-A609380DE3FB}" srcOrd="0" destOrd="3" presId="urn:microsoft.com/office/officeart/2005/8/layout/list1"/>
    <dgm:cxn modelId="{DF3E036E-969D-49A3-8805-A91FD2B2F62A}" type="presOf" srcId="{810DA7DC-D2D5-4049-A6F7-FF233417AE06}" destId="{324799D8-053F-4921-8185-00946C50CB2D}" srcOrd="0" destOrd="0" presId="urn:microsoft.com/office/officeart/2005/8/layout/list1"/>
    <dgm:cxn modelId="{A7BB0AE2-691A-46A2-9231-4BE20495DDDC}" srcId="{810DA7DC-D2D5-4049-A6F7-FF233417AE06}" destId="{B744B337-6103-4604-BB49-E2BB91C1DE9A}" srcOrd="2" destOrd="0" parTransId="{2E211FA0-5E4D-46A7-B792-A6F413311512}" sibTransId="{16089EEC-30E4-496E-AF7A-66C7BA9C22D4}"/>
    <dgm:cxn modelId="{051E43FD-4B6A-47CB-BDC5-3E05A0D4B715}" type="presOf" srcId="{9B7A4931-76CB-4CEC-86F2-6A2A002F43B1}" destId="{D7ECA42D-5600-4A14-97A5-F8745440519F}" srcOrd="0" destOrd="0" presId="urn:microsoft.com/office/officeart/2005/8/layout/list1"/>
    <dgm:cxn modelId="{A3BC3F1D-5690-46AC-8F86-7970669F6800}" type="presOf" srcId="{B744B337-6103-4604-BB49-E2BB91C1DE9A}" destId="{71BBB147-EE68-4927-8DAF-A609380DE3FB}" srcOrd="0" destOrd="2" presId="urn:microsoft.com/office/officeart/2005/8/layout/list1"/>
    <dgm:cxn modelId="{50A87D3D-4AE4-44E0-8CD2-2038CC3F073F}" type="presOf" srcId="{8256F026-5F5B-405A-A453-5D86E2325B77}" destId="{71BBB147-EE68-4927-8DAF-A609380DE3FB}" srcOrd="0" destOrd="0" presId="urn:microsoft.com/office/officeart/2005/8/layout/list1"/>
    <dgm:cxn modelId="{27407E68-0D7F-4CD5-8FE1-CF42CDD6EF72}" srcId="{810DA7DC-D2D5-4049-A6F7-FF233417AE06}" destId="{8256F026-5F5B-405A-A453-5D86E2325B77}" srcOrd="0" destOrd="0" parTransId="{620284D1-991E-41B6-A997-24857B5C3A22}" sibTransId="{A76CF254-70DE-4F59-881A-439CC9CED9E4}"/>
    <dgm:cxn modelId="{8AE849C6-75F0-4F3C-B47E-FCD4422C7221}" srcId="{810DA7DC-D2D5-4049-A6F7-FF233417AE06}" destId="{5A73C4E0-1031-46C4-86E0-84FE785030D1}" srcOrd="3" destOrd="0" parTransId="{8067C7BE-2075-453E-A679-8EDFBB4C6E0B}" sibTransId="{88479AD6-FBB8-430F-9B0A-67FA066D5D61}"/>
    <dgm:cxn modelId="{CC83C311-AA23-4534-A146-EB233D5F42A5}" srcId="{810DA7DC-D2D5-4049-A6F7-FF233417AE06}" destId="{A8DE73B2-0E61-4E4B-94EC-B73A9557CC98}" srcOrd="1" destOrd="0" parTransId="{878A9297-DA53-4E27-86EB-C0DE3E66ADCE}" sibTransId="{0A1E74DD-83B7-48FE-971A-E742C299523A}"/>
    <dgm:cxn modelId="{B996F3F3-D982-4B32-B0A7-D1D401800F06}" type="presParOf" srcId="{D7ECA42D-5600-4A14-97A5-F8745440519F}" destId="{FDFA3FE1-9B34-46DF-934E-1C6427069F9B}" srcOrd="0" destOrd="0" presId="urn:microsoft.com/office/officeart/2005/8/layout/list1"/>
    <dgm:cxn modelId="{F6B2A68B-8231-4A4C-9DF3-80FCF0B6CF44}" type="presParOf" srcId="{FDFA3FE1-9B34-46DF-934E-1C6427069F9B}" destId="{324799D8-053F-4921-8185-00946C50CB2D}" srcOrd="0" destOrd="0" presId="urn:microsoft.com/office/officeart/2005/8/layout/list1"/>
    <dgm:cxn modelId="{15A874EE-95A0-483F-B872-E570C8295D23}" type="presParOf" srcId="{FDFA3FE1-9B34-46DF-934E-1C6427069F9B}" destId="{52B0A4AB-7218-403D-8801-D45F37A5857D}" srcOrd="1" destOrd="0" presId="urn:microsoft.com/office/officeart/2005/8/layout/list1"/>
    <dgm:cxn modelId="{F443366D-679D-41F8-95B8-4907C18A4B1E}" type="presParOf" srcId="{D7ECA42D-5600-4A14-97A5-F8745440519F}" destId="{32D5FD3B-2873-457F-84D4-D7CCBA754C70}" srcOrd="1" destOrd="0" presId="urn:microsoft.com/office/officeart/2005/8/layout/list1"/>
    <dgm:cxn modelId="{7E3F5568-F1F6-453F-8E37-BD7702D4397B}" type="presParOf" srcId="{D7ECA42D-5600-4A14-97A5-F8745440519F}" destId="{71BBB147-EE68-4927-8DAF-A609380DE3FB}" srcOrd="2"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BC4A8C-AB2E-480C-9689-C3AA24415E3F}"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en-US"/>
        </a:p>
      </dgm:t>
    </dgm:pt>
    <dgm:pt modelId="{F531DACF-4754-45EB-9D4F-5956F6A5E7E1}">
      <dgm:prSet custT="1"/>
      <dgm:spPr/>
      <dgm:t>
        <a:bodyPr/>
        <a:lstStyle/>
        <a:p>
          <a:pPr rtl="0"/>
          <a:r>
            <a:rPr lang="en-US" sz="2000" b="1" dirty="0" smtClean="0"/>
            <a:t>Web Applications Testing</a:t>
          </a:r>
          <a:endParaRPr lang="en-US" sz="2000" b="1" dirty="0"/>
        </a:p>
      </dgm:t>
    </dgm:pt>
    <dgm:pt modelId="{632A5F06-EDBC-4BA0-A2F2-7EADF348A904}" type="parTrans" cxnId="{CD2B6D9C-07AF-4489-9CA7-E3F4CE2960D4}">
      <dgm:prSet/>
      <dgm:spPr/>
      <dgm:t>
        <a:bodyPr/>
        <a:lstStyle/>
        <a:p>
          <a:endParaRPr lang="en-US"/>
        </a:p>
      </dgm:t>
    </dgm:pt>
    <dgm:pt modelId="{C6290A92-5C4E-44F6-A301-23056514750C}" type="sibTrans" cxnId="{CD2B6D9C-07AF-4489-9CA7-E3F4CE2960D4}">
      <dgm:prSet/>
      <dgm:spPr/>
      <dgm:t>
        <a:bodyPr/>
        <a:lstStyle/>
        <a:p>
          <a:endParaRPr lang="en-US"/>
        </a:p>
      </dgm:t>
    </dgm:pt>
    <dgm:pt modelId="{86AF2A1B-5D36-4A20-A728-2CE4089A868E}" type="pres">
      <dgm:prSet presAssocID="{5EBC4A8C-AB2E-480C-9689-C3AA24415E3F}" presName="linear" presStyleCnt="0">
        <dgm:presLayoutVars>
          <dgm:animLvl val="lvl"/>
          <dgm:resizeHandles val="exact"/>
        </dgm:presLayoutVars>
      </dgm:prSet>
      <dgm:spPr/>
      <dgm:t>
        <a:bodyPr/>
        <a:lstStyle/>
        <a:p>
          <a:endParaRPr lang="en-US"/>
        </a:p>
      </dgm:t>
    </dgm:pt>
    <dgm:pt modelId="{49BDA560-C1F7-488B-AE96-D0C1A8E2667E}" type="pres">
      <dgm:prSet presAssocID="{F531DACF-4754-45EB-9D4F-5956F6A5E7E1}" presName="parentText" presStyleLbl="node1" presStyleIdx="0" presStyleCnt="1">
        <dgm:presLayoutVars>
          <dgm:chMax val="0"/>
          <dgm:bulletEnabled val="1"/>
        </dgm:presLayoutVars>
      </dgm:prSet>
      <dgm:spPr/>
      <dgm:t>
        <a:bodyPr/>
        <a:lstStyle/>
        <a:p>
          <a:endParaRPr lang="en-US"/>
        </a:p>
      </dgm:t>
    </dgm:pt>
  </dgm:ptLst>
  <dgm:cxnLst>
    <dgm:cxn modelId="{3CDE3425-2774-491B-8321-3359D1963C15}" type="presOf" srcId="{F531DACF-4754-45EB-9D4F-5956F6A5E7E1}" destId="{49BDA560-C1F7-488B-AE96-D0C1A8E2667E}" srcOrd="0" destOrd="0" presId="urn:microsoft.com/office/officeart/2005/8/layout/vList2"/>
    <dgm:cxn modelId="{72B825E0-4083-4E9D-8CF4-725CB7403861}" type="presOf" srcId="{5EBC4A8C-AB2E-480C-9689-C3AA24415E3F}" destId="{86AF2A1B-5D36-4A20-A728-2CE4089A868E}" srcOrd="0" destOrd="0" presId="urn:microsoft.com/office/officeart/2005/8/layout/vList2"/>
    <dgm:cxn modelId="{CD2B6D9C-07AF-4489-9CA7-E3F4CE2960D4}" srcId="{5EBC4A8C-AB2E-480C-9689-C3AA24415E3F}" destId="{F531DACF-4754-45EB-9D4F-5956F6A5E7E1}" srcOrd="0" destOrd="0" parTransId="{632A5F06-EDBC-4BA0-A2F2-7EADF348A904}" sibTransId="{C6290A92-5C4E-44F6-A301-23056514750C}"/>
    <dgm:cxn modelId="{32B73518-ED5A-4980-92B3-FD36B6AF1071}" type="presParOf" srcId="{86AF2A1B-5D36-4A20-A728-2CE4089A868E}" destId="{49BDA560-C1F7-488B-AE96-D0C1A8E2667E}"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05AE13-FA7D-465C-8FBD-934EB245C78B}">
      <dsp:nvSpPr>
        <dsp:cNvPr id="0" name=""/>
        <dsp:cNvSpPr/>
      </dsp:nvSpPr>
      <dsp:spPr>
        <a:xfrm>
          <a:off x="0" y="305187"/>
          <a:ext cx="8405317" cy="136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346" tIns="333248" rIns="652346"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baseline="0" dirty="0" smtClean="0"/>
            <a:t>Testing based on an analysis of the specification of the functionality of a component or system.  </a:t>
          </a:r>
          <a:r>
            <a:rPr lang="en-US" sz="1600" b="0" i="1" kern="1200" baseline="0" dirty="0" smtClean="0"/>
            <a:t>-ISTQB</a:t>
          </a:r>
          <a:endParaRPr lang="en-US" sz="1600" kern="1200" dirty="0"/>
        </a:p>
        <a:p>
          <a:pPr marL="342900" lvl="2" indent="-171450" algn="l" defTabSz="711200" rtl="0">
            <a:lnSpc>
              <a:spcPct val="90000"/>
            </a:lnSpc>
            <a:spcBef>
              <a:spcPct val="0"/>
            </a:spcBef>
            <a:spcAft>
              <a:spcPct val="15000"/>
            </a:spcAft>
            <a:buChar char="••"/>
          </a:pPr>
          <a:r>
            <a:rPr lang="en-US" sz="1600" b="0" kern="1200" baseline="0" dirty="0" smtClean="0"/>
            <a:t>Ex1: Searching for flights on a website</a:t>
          </a:r>
          <a:endParaRPr lang="en-US" sz="1600" kern="1200" dirty="0"/>
        </a:p>
        <a:p>
          <a:pPr marL="342900" lvl="2" indent="-171450" algn="l" defTabSz="711200" rtl="0">
            <a:lnSpc>
              <a:spcPct val="90000"/>
            </a:lnSpc>
            <a:spcBef>
              <a:spcPct val="0"/>
            </a:spcBef>
            <a:spcAft>
              <a:spcPct val="15000"/>
            </a:spcAft>
            <a:buChar char="••"/>
          </a:pPr>
          <a:r>
            <a:rPr lang="en-US" sz="1600" b="0" kern="1200" baseline="0" dirty="0" smtClean="0"/>
            <a:t>Ex2: Calculating employee pay correctly using a payroll system. </a:t>
          </a:r>
          <a:endParaRPr lang="en-US" sz="1600" b="0" kern="1200" baseline="0" dirty="0"/>
        </a:p>
      </dsp:txBody>
      <dsp:txXfrm>
        <a:off x="0" y="305187"/>
        <a:ext cx="8405317" cy="1360800"/>
      </dsp:txXfrm>
    </dsp:sp>
    <dsp:sp modelId="{06691DC7-5D9F-4707-9CC4-41BE4E65EB50}">
      <dsp:nvSpPr>
        <dsp:cNvPr id="0" name=""/>
        <dsp:cNvSpPr/>
      </dsp:nvSpPr>
      <dsp:spPr>
        <a:xfrm>
          <a:off x="420265" y="69027"/>
          <a:ext cx="5883721"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391" tIns="0" rIns="222391" bIns="0" numCol="1" spcCol="1270" anchor="ctr" anchorCtr="0">
          <a:noAutofit/>
        </a:bodyPr>
        <a:lstStyle/>
        <a:p>
          <a:pPr lvl="0" algn="l" defTabSz="711200" rtl="0">
            <a:lnSpc>
              <a:spcPct val="90000"/>
            </a:lnSpc>
            <a:spcBef>
              <a:spcPct val="0"/>
            </a:spcBef>
            <a:spcAft>
              <a:spcPct val="35000"/>
            </a:spcAft>
          </a:pPr>
          <a:r>
            <a:rPr lang="en-US" sz="1600" b="1" kern="1200" baseline="0" dirty="0" smtClean="0"/>
            <a:t>Functional Testing</a:t>
          </a:r>
          <a:endParaRPr lang="en-US" sz="1600" kern="1200" dirty="0"/>
        </a:p>
      </dsp:txBody>
      <dsp:txXfrm>
        <a:off x="420265" y="69027"/>
        <a:ext cx="5883721" cy="472320"/>
      </dsp:txXfrm>
    </dsp:sp>
    <dsp:sp modelId="{62B97A8F-383C-4309-AF63-EE3F5642FB21}">
      <dsp:nvSpPr>
        <dsp:cNvPr id="0" name=""/>
        <dsp:cNvSpPr/>
      </dsp:nvSpPr>
      <dsp:spPr>
        <a:xfrm>
          <a:off x="0" y="1988548"/>
          <a:ext cx="8405317" cy="1134000"/>
        </a:xfrm>
        <a:prstGeom prst="rect">
          <a:avLst/>
        </a:prstGeom>
        <a:solidFill>
          <a:schemeClr val="lt1">
            <a:alpha val="90000"/>
            <a:hueOff val="0"/>
            <a:satOff val="0"/>
            <a:lumOff val="0"/>
            <a:alphaOff val="0"/>
          </a:schemeClr>
        </a:solidFill>
        <a:ln w="9525" cap="flat" cmpd="sng" algn="ctr">
          <a:solidFill>
            <a:schemeClr val="accent5">
              <a:hueOff val="6125773"/>
              <a:satOff val="0"/>
              <a:lumOff val="-1549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346" tIns="333248" rIns="652346"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baseline="0" dirty="0" smtClean="0"/>
            <a:t>Testing the attributes of a component or system that do not relate to functionality.</a:t>
          </a:r>
          <a:endParaRPr lang="en-US" sz="1600" kern="1200" dirty="0"/>
        </a:p>
        <a:p>
          <a:pPr marL="171450" lvl="1" indent="-171450" algn="l" defTabSz="711200" rtl="0">
            <a:lnSpc>
              <a:spcPct val="90000"/>
            </a:lnSpc>
            <a:spcBef>
              <a:spcPct val="0"/>
            </a:spcBef>
            <a:spcAft>
              <a:spcPct val="15000"/>
            </a:spcAft>
            <a:buChar char="••"/>
          </a:pPr>
          <a:r>
            <a:rPr lang="en-US" sz="1600" b="0" kern="1200" baseline="0" dirty="0" smtClean="0"/>
            <a:t>e.g. reliability, efficiency, usability, maintainability and portability.</a:t>
          </a:r>
          <a:endParaRPr lang="en-US" sz="1600" b="0" kern="1200" baseline="0" dirty="0"/>
        </a:p>
      </dsp:txBody>
      <dsp:txXfrm>
        <a:off x="0" y="1988548"/>
        <a:ext cx="8405317" cy="1134000"/>
      </dsp:txXfrm>
    </dsp:sp>
    <dsp:sp modelId="{CE7E4172-DE7B-4FBB-A61E-C2151D0F8A68}">
      <dsp:nvSpPr>
        <dsp:cNvPr id="0" name=""/>
        <dsp:cNvSpPr/>
      </dsp:nvSpPr>
      <dsp:spPr>
        <a:xfrm>
          <a:off x="420265" y="1752388"/>
          <a:ext cx="5883721" cy="472320"/>
        </a:xfrm>
        <a:prstGeom prst="roundRect">
          <a:avLst/>
        </a:prstGeom>
        <a:gradFill rotWithShape="0">
          <a:gsLst>
            <a:gs pos="0">
              <a:schemeClr val="accent5">
                <a:hueOff val="6125773"/>
                <a:satOff val="0"/>
                <a:lumOff val="-15490"/>
                <a:alphaOff val="0"/>
                <a:shade val="51000"/>
                <a:satMod val="130000"/>
              </a:schemeClr>
            </a:gs>
            <a:gs pos="80000">
              <a:schemeClr val="accent5">
                <a:hueOff val="6125773"/>
                <a:satOff val="0"/>
                <a:lumOff val="-15490"/>
                <a:alphaOff val="0"/>
                <a:shade val="93000"/>
                <a:satMod val="130000"/>
              </a:schemeClr>
            </a:gs>
            <a:gs pos="100000">
              <a:schemeClr val="accent5">
                <a:hueOff val="6125773"/>
                <a:satOff val="0"/>
                <a:lumOff val="-1549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391" tIns="0" rIns="222391" bIns="0" numCol="1" spcCol="1270" anchor="ctr" anchorCtr="0">
          <a:noAutofit/>
        </a:bodyPr>
        <a:lstStyle/>
        <a:p>
          <a:pPr lvl="0" algn="l" defTabSz="711200" rtl="0">
            <a:lnSpc>
              <a:spcPct val="90000"/>
            </a:lnSpc>
            <a:spcBef>
              <a:spcPct val="0"/>
            </a:spcBef>
            <a:spcAft>
              <a:spcPct val="35000"/>
            </a:spcAft>
          </a:pPr>
          <a:r>
            <a:rPr lang="en-US" sz="1600" b="1" kern="1200" baseline="0" dirty="0" smtClean="0"/>
            <a:t>Non-Functional Testing</a:t>
          </a:r>
          <a:endParaRPr lang="en-US" sz="1600" kern="1200" dirty="0"/>
        </a:p>
      </dsp:txBody>
      <dsp:txXfrm>
        <a:off x="420265" y="1752388"/>
        <a:ext cx="5883721" cy="47232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5A059A-C7D5-4D89-B1A1-824211BD56E5}">
      <dsp:nvSpPr>
        <dsp:cNvPr id="0" name=""/>
        <dsp:cNvSpPr/>
      </dsp:nvSpPr>
      <dsp:spPr>
        <a:xfrm>
          <a:off x="0" y="405526"/>
          <a:ext cx="8263944" cy="17529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41374" tIns="437388" rIns="641374" bIns="149352"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smtClean="0"/>
            <a:t>Testing that runs test cases that failed the last time they were run, in order to verify the success of corrective actions.</a:t>
          </a:r>
          <a:endParaRPr lang="en-US" sz="2100" kern="1200" dirty="0"/>
        </a:p>
        <a:p>
          <a:pPr marL="228600" lvl="1" indent="-228600" algn="l" defTabSz="933450" rtl="0">
            <a:lnSpc>
              <a:spcPct val="90000"/>
            </a:lnSpc>
            <a:spcBef>
              <a:spcPct val="0"/>
            </a:spcBef>
            <a:spcAft>
              <a:spcPct val="15000"/>
            </a:spcAft>
            <a:buChar char="••"/>
          </a:pPr>
          <a:r>
            <a:rPr lang="en-US" sz="2100" b="0" kern="1200" baseline="0" dirty="0" smtClean="0"/>
            <a:t>Re-Testing is also known as Confirmation Testing.</a:t>
          </a:r>
          <a:endParaRPr lang="en-US" sz="2100" kern="1200" dirty="0"/>
        </a:p>
      </dsp:txBody>
      <dsp:txXfrm>
        <a:off x="0" y="405526"/>
        <a:ext cx="8263944" cy="1752975"/>
      </dsp:txXfrm>
    </dsp:sp>
    <dsp:sp modelId="{6F95A6DA-771C-4246-9E6B-F2681A26CEC7}">
      <dsp:nvSpPr>
        <dsp:cNvPr id="0" name=""/>
        <dsp:cNvSpPr/>
      </dsp:nvSpPr>
      <dsp:spPr>
        <a:xfrm>
          <a:off x="413197" y="95566"/>
          <a:ext cx="5784760" cy="6199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8650" tIns="0" rIns="218650" bIns="0" numCol="1" spcCol="1270" anchor="ctr" anchorCtr="0">
          <a:noAutofit/>
        </a:bodyPr>
        <a:lstStyle/>
        <a:p>
          <a:pPr lvl="0" algn="l" defTabSz="933450" rtl="0">
            <a:lnSpc>
              <a:spcPct val="90000"/>
            </a:lnSpc>
            <a:spcBef>
              <a:spcPct val="0"/>
            </a:spcBef>
            <a:spcAft>
              <a:spcPct val="35000"/>
            </a:spcAft>
          </a:pPr>
          <a:r>
            <a:rPr lang="en-US" sz="2100" b="1" kern="1200" baseline="0" dirty="0" smtClean="0"/>
            <a:t>Re-Testing</a:t>
          </a:r>
          <a:endParaRPr lang="en-US" sz="2100" kern="1200" dirty="0"/>
        </a:p>
      </dsp:txBody>
      <dsp:txXfrm>
        <a:off x="413197" y="95566"/>
        <a:ext cx="5784760" cy="619920"/>
      </dsp:txXfrm>
    </dsp:sp>
    <dsp:sp modelId="{892DA0F5-0DAF-44EC-961E-C2BAC8139C10}">
      <dsp:nvSpPr>
        <dsp:cNvPr id="0" name=""/>
        <dsp:cNvSpPr/>
      </dsp:nvSpPr>
      <dsp:spPr>
        <a:xfrm>
          <a:off x="0" y="2581861"/>
          <a:ext cx="8263944" cy="2249100"/>
        </a:xfrm>
        <a:prstGeom prst="rect">
          <a:avLst/>
        </a:prstGeom>
        <a:solidFill>
          <a:schemeClr val="lt1">
            <a:alpha val="90000"/>
            <a:hueOff val="0"/>
            <a:satOff val="0"/>
            <a:lumOff val="0"/>
            <a:alphaOff val="0"/>
          </a:schemeClr>
        </a:solidFill>
        <a:ln w="9525" cap="flat" cmpd="sng" algn="ctr">
          <a:solidFill>
            <a:schemeClr val="accent2">
              <a:hueOff val="-14922038"/>
              <a:satOff val="-10190"/>
              <a:lumOff val="-2843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41374" tIns="437388" rIns="641374" bIns="149352"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smtClean="0"/>
            <a:t>Testing of a previously tested program following modification to ensure that defects have not been introduced or uncovered in unchanged areas of the software, as a result of the changes made. It is performed when the software or its environment is changed.</a:t>
          </a:r>
          <a:endParaRPr lang="en-US" sz="2100" kern="1200" dirty="0"/>
        </a:p>
      </dsp:txBody>
      <dsp:txXfrm>
        <a:off x="0" y="2581861"/>
        <a:ext cx="8263944" cy="2249100"/>
      </dsp:txXfrm>
    </dsp:sp>
    <dsp:sp modelId="{398F6D6C-D5E6-47F5-B2F5-A4D740E0EA16}">
      <dsp:nvSpPr>
        <dsp:cNvPr id="0" name=""/>
        <dsp:cNvSpPr/>
      </dsp:nvSpPr>
      <dsp:spPr>
        <a:xfrm>
          <a:off x="413197" y="2271901"/>
          <a:ext cx="5784760" cy="61992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8650" tIns="0" rIns="218650" bIns="0" numCol="1" spcCol="1270" anchor="ctr" anchorCtr="0">
          <a:noAutofit/>
        </a:bodyPr>
        <a:lstStyle/>
        <a:p>
          <a:pPr lvl="0" algn="l" defTabSz="933450" rtl="0">
            <a:lnSpc>
              <a:spcPct val="90000"/>
            </a:lnSpc>
            <a:spcBef>
              <a:spcPct val="0"/>
            </a:spcBef>
            <a:spcAft>
              <a:spcPct val="35000"/>
            </a:spcAft>
          </a:pPr>
          <a:r>
            <a:rPr lang="en-US" sz="2100" b="1" kern="1200" baseline="0" dirty="0" smtClean="0"/>
            <a:t>Regression Testing</a:t>
          </a:r>
          <a:endParaRPr lang="en-US" sz="2100" kern="1200" dirty="0"/>
        </a:p>
      </dsp:txBody>
      <dsp:txXfrm>
        <a:off x="413197" y="2271901"/>
        <a:ext cx="5784760" cy="6199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F5DE2A-564B-464B-B1E1-1CE717ECA8B8}">
      <dsp:nvSpPr>
        <dsp:cNvPr id="0" name=""/>
        <dsp:cNvSpPr/>
      </dsp:nvSpPr>
      <dsp:spPr>
        <a:xfrm>
          <a:off x="0" y="351351"/>
          <a:ext cx="8148036" cy="4309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2378" tIns="374904" rIns="632378" bIns="128016" numCol="1" spcCol="1270" anchor="t" anchorCtr="0">
          <a:noAutofit/>
        </a:bodyPr>
        <a:lstStyle/>
        <a:p>
          <a:pPr marL="171450" lvl="1" indent="-171450" algn="l" defTabSz="800100">
            <a:lnSpc>
              <a:spcPct val="90000"/>
            </a:lnSpc>
            <a:spcBef>
              <a:spcPct val="0"/>
            </a:spcBef>
            <a:spcAft>
              <a:spcPts val="600"/>
            </a:spcAft>
            <a:buChar char="••"/>
          </a:pPr>
          <a:r>
            <a:rPr lang="en-US" sz="1800" b="0" kern="1200" dirty="0" smtClean="0"/>
            <a:t>It is performed to ascertain that the critical functionalities of the program is working fine.</a:t>
          </a:r>
          <a:endParaRPr lang="en-US" sz="1800" b="0" kern="1200" dirty="0"/>
        </a:p>
        <a:p>
          <a:pPr marL="171450" lvl="1" indent="-171450" algn="l" defTabSz="800100">
            <a:lnSpc>
              <a:spcPct val="90000"/>
            </a:lnSpc>
            <a:spcBef>
              <a:spcPct val="0"/>
            </a:spcBef>
            <a:spcAft>
              <a:spcPts val="600"/>
            </a:spcAft>
            <a:buChar char="••"/>
          </a:pPr>
          <a:r>
            <a:rPr lang="en-US" sz="1800" b="0" kern="1200" dirty="0" smtClean="0"/>
            <a:t>It is executed "before" any detailed functional or regression tests are executed on the software build.</a:t>
          </a:r>
          <a:endParaRPr lang="en-US" sz="1800" b="0" kern="1200" dirty="0"/>
        </a:p>
        <a:p>
          <a:pPr marL="342900" lvl="2" indent="-171450" algn="l" defTabSz="800100">
            <a:lnSpc>
              <a:spcPct val="90000"/>
            </a:lnSpc>
            <a:spcBef>
              <a:spcPct val="0"/>
            </a:spcBef>
            <a:spcAft>
              <a:spcPts val="600"/>
            </a:spcAft>
            <a:buChar char="••"/>
          </a:pPr>
          <a:r>
            <a:rPr lang="en-US" sz="1800" b="0" kern="1200" dirty="0" smtClean="0"/>
            <a:t>Purpose is to reject a badly broken application, so that the QA team does not waste time installing and testing the software application.</a:t>
          </a:r>
          <a:endParaRPr lang="en-US" sz="1800" b="0" kern="1200" dirty="0"/>
        </a:p>
        <a:p>
          <a:pPr marL="171450" lvl="1" indent="-171450" algn="l" defTabSz="800100">
            <a:lnSpc>
              <a:spcPct val="90000"/>
            </a:lnSpc>
            <a:spcBef>
              <a:spcPct val="0"/>
            </a:spcBef>
            <a:spcAft>
              <a:spcPts val="600"/>
            </a:spcAft>
            <a:buChar char="••"/>
          </a:pPr>
          <a:r>
            <a:rPr lang="en-US" sz="1800" b="0" kern="1200" dirty="0" smtClean="0"/>
            <a:t>In Smoke Testing, the test cases chosen cover the most important functionality or component of the system.</a:t>
          </a:r>
          <a:endParaRPr lang="en-US" sz="1800" b="0" kern="1200" dirty="0"/>
        </a:p>
        <a:p>
          <a:pPr marL="342900" lvl="2" indent="-171450" algn="l" defTabSz="800100">
            <a:lnSpc>
              <a:spcPct val="90000"/>
            </a:lnSpc>
            <a:spcBef>
              <a:spcPct val="0"/>
            </a:spcBef>
            <a:spcAft>
              <a:spcPts val="600"/>
            </a:spcAft>
            <a:buChar char="••"/>
          </a:pPr>
          <a:r>
            <a:rPr lang="en-US" sz="1800" b="0" kern="1200" dirty="0" smtClean="0"/>
            <a:t> The objective is not to perform exhaustive testing, but to verify that the critical functionalities of the system is working fine.</a:t>
          </a:r>
          <a:endParaRPr lang="en-US" sz="1800" b="0" kern="1200" dirty="0"/>
        </a:p>
        <a:p>
          <a:pPr marL="514350" lvl="3" indent="-171450" algn="l" defTabSz="800100">
            <a:lnSpc>
              <a:spcPct val="90000"/>
            </a:lnSpc>
            <a:spcBef>
              <a:spcPct val="0"/>
            </a:spcBef>
            <a:spcAft>
              <a:spcPts val="600"/>
            </a:spcAft>
            <a:buChar char="••"/>
          </a:pPr>
          <a:r>
            <a:rPr lang="en-US" sz="1800" b="0" kern="1200" dirty="0" smtClean="0"/>
            <a:t>For Example a typical smoke test would be – Verify that the application launches successfully, Check that the GUI is responsive ... etc.</a:t>
          </a:r>
          <a:endParaRPr lang="en-US" sz="1800" b="0" kern="1200" dirty="0"/>
        </a:p>
      </dsp:txBody>
      <dsp:txXfrm>
        <a:off x="0" y="351351"/>
        <a:ext cx="8148036" cy="4309200"/>
      </dsp:txXfrm>
    </dsp:sp>
    <dsp:sp modelId="{98E51EF7-0AE8-44E6-8433-3BFEFDA0EB88}">
      <dsp:nvSpPr>
        <dsp:cNvPr id="0" name=""/>
        <dsp:cNvSpPr/>
      </dsp:nvSpPr>
      <dsp:spPr>
        <a:xfrm>
          <a:off x="407401" y="85671"/>
          <a:ext cx="5703625" cy="5313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583" tIns="0" rIns="215583" bIns="0" numCol="1" spcCol="1270" anchor="ctr" anchorCtr="0">
          <a:noAutofit/>
        </a:bodyPr>
        <a:lstStyle/>
        <a:p>
          <a:pPr lvl="0" algn="l" defTabSz="800100">
            <a:lnSpc>
              <a:spcPct val="90000"/>
            </a:lnSpc>
            <a:spcBef>
              <a:spcPct val="0"/>
            </a:spcBef>
            <a:spcAft>
              <a:spcPct val="35000"/>
            </a:spcAft>
          </a:pPr>
          <a:r>
            <a:rPr lang="en-US" sz="1800" b="1" kern="1200" dirty="0" smtClean="0"/>
            <a:t>Smoke Testing</a:t>
          </a:r>
          <a:endParaRPr lang="en-US" sz="1800" kern="1200" dirty="0"/>
        </a:p>
      </dsp:txBody>
      <dsp:txXfrm>
        <a:off x="407401" y="85671"/>
        <a:ext cx="5703625" cy="5313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BBB147-EE68-4927-8DAF-A609380DE3FB}">
      <dsp:nvSpPr>
        <dsp:cNvPr id="0" name=""/>
        <dsp:cNvSpPr/>
      </dsp:nvSpPr>
      <dsp:spPr>
        <a:xfrm>
          <a:off x="0" y="471809"/>
          <a:ext cx="7723032" cy="3641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9393" tIns="354076" rIns="599393" bIns="120904" numCol="1" spcCol="1270" anchor="t" anchorCtr="0">
          <a:noAutofit/>
        </a:bodyPr>
        <a:lstStyle/>
        <a:p>
          <a:pPr marL="171450" lvl="1" indent="-171450" algn="l" defTabSz="755650">
            <a:lnSpc>
              <a:spcPct val="90000"/>
            </a:lnSpc>
            <a:spcBef>
              <a:spcPct val="0"/>
            </a:spcBef>
            <a:spcAft>
              <a:spcPts val="600"/>
            </a:spcAft>
            <a:buChar char="••"/>
          </a:pPr>
          <a:r>
            <a:rPr lang="en-US" sz="1700" b="0" kern="1200" dirty="0" smtClean="0"/>
            <a:t>After receiving a software build, with minor changes in code, or functionality, Sanity testing is performed to ascertain that the bugs have been fixed and no further issues are introduced due to these changes.</a:t>
          </a:r>
          <a:endParaRPr lang="en-US" sz="1700" b="0" kern="1200" dirty="0"/>
        </a:p>
        <a:p>
          <a:pPr marL="171450" lvl="1" indent="-171450" algn="l" defTabSz="755650">
            <a:lnSpc>
              <a:spcPct val="90000"/>
            </a:lnSpc>
            <a:spcBef>
              <a:spcPct val="0"/>
            </a:spcBef>
            <a:spcAft>
              <a:spcPts val="600"/>
            </a:spcAft>
            <a:buChar char="••"/>
          </a:pPr>
          <a:r>
            <a:rPr lang="en-US" sz="1700" b="0" kern="1200" dirty="0" smtClean="0"/>
            <a:t>The goal is to determine that the proposed functionality works roughly as expected. </a:t>
          </a:r>
          <a:endParaRPr lang="en-US" sz="1700" b="0" kern="1200" dirty="0"/>
        </a:p>
        <a:p>
          <a:pPr marL="171450" lvl="1" indent="-171450" algn="l" defTabSz="755650">
            <a:lnSpc>
              <a:spcPct val="90000"/>
            </a:lnSpc>
            <a:spcBef>
              <a:spcPct val="0"/>
            </a:spcBef>
            <a:spcAft>
              <a:spcPts val="600"/>
            </a:spcAft>
            <a:buChar char="••"/>
          </a:pPr>
          <a:r>
            <a:rPr lang="en-US" sz="1700" b="0" kern="1200" dirty="0" smtClean="0"/>
            <a:t>If sanity test fails, the build is rejected to save the time and costs involved in a more rigorous testing.</a:t>
          </a:r>
          <a:endParaRPr lang="en-US" sz="1700" b="0" kern="1200" dirty="0"/>
        </a:p>
        <a:p>
          <a:pPr marL="171450" lvl="1" indent="-171450" algn="l" defTabSz="755650">
            <a:lnSpc>
              <a:spcPct val="90000"/>
            </a:lnSpc>
            <a:spcBef>
              <a:spcPct val="0"/>
            </a:spcBef>
            <a:spcAft>
              <a:spcPts val="600"/>
            </a:spcAft>
            <a:buChar char="••"/>
          </a:pPr>
          <a:r>
            <a:rPr lang="en-US" sz="1700" b="0" kern="1200" dirty="0" smtClean="0"/>
            <a:t>The objective is "not" to verify thoroughly the new functionality, but to determine that the developer has applied some rationality (sanity) while producing the software. For instance, if your scientific calculator gives the result of 2 + 2 =5! Then, there is no point testing the advanced functionalities like sin 30 + </a:t>
          </a:r>
          <a:r>
            <a:rPr lang="en-US" sz="1700" b="0" kern="1200" dirty="0" err="1" smtClean="0"/>
            <a:t>cos</a:t>
          </a:r>
          <a:r>
            <a:rPr lang="en-US" sz="1700" b="0" kern="1200" dirty="0" smtClean="0"/>
            <a:t> 50.</a:t>
          </a:r>
          <a:endParaRPr lang="en-US" sz="1700" b="0" kern="1200" dirty="0"/>
        </a:p>
      </dsp:txBody>
      <dsp:txXfrm>
        <a:off x="0" y="471809"/>
        <a:ext cx="7723032" cy="3641400"/>
      </dsp:txXfrm>
    </dsp:sp>
    <dsp:sp modelId="{52B0A4AB-7218-403D-8801-D45F37A5857D}">
      <dsp:nvSpPr>
        <dsp:cNvPr id="0" name=""/>
        <dsp:cNvSpPr/>
      </dsp:nvSpPr>
      <dsp:spPr>
        <a:xfrm>
          <a:off x="386151" y="220889"/>
          <a:ext cx="5406122"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4339" tIns="0" rIns="204339" bIns="0" numCol="1" spcCol="1270" anchor="ctr" anchorCtr="0">
          <a:noAutofit/>
        </a:bodyPr>
        <a:lstStyle/>
        <a:p>
          <a:pPr lvl="0" algn="l" defTabSz="755650">
            <a:lnSpc>
              <a:spcPct val="90000"/>
            </a:lnSpc>
            <a:spcBef>
              <a:spcPct val="0"/>
            </a:spcBef>
            <a:spcAft>
              <a:spcPct val="35000"/>
            </a:spcAft>
          </a:pPr>
          <a:r>
            <a:rPr lang="en-US" sz="1700" b="1" kern="1200" dirty="0" smtClean="0"/>
            <a:t>Sanity Testing</a:t>
          </a:r>
          <a:endParaRPr lang="en-US" sz="1700" b="1" kern="1200" dirty="0"/>
        </a:p>
      </dsp:txBody>
      <dsp:txXfrm>
        <a:off x="386151" y="220889"/>
        <a:ext cx="5406122" cy="50184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BDA560-C1F7-488B-AE96-D0C1A8E2667E}">
      <dsp:nvSpPr>
        <dsp:cNvPr id="0" name=""/>
        <dsp:cNvSpPr/>
      </dsp:nvSpPr>
      <dsp:spPr>
        <a:xfrm>
          <a:off x="0" y="175"/>
          <a:ext cx="8539163" cy="33820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Web Applications Testing</a:t>
          </a:r>
          <a:endParaRPr lang="en-US" sz="2000" b="1" kern="1200" dirty="0"/>
        </a:p>
      </dsp:txBody>
      <dsp:txXfrm>
        <a:off x="0" y="175"/>
        <a:ext cx="8539163" cy="33820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
        <p:nvSpPr>
          <p:cNvPr id="11"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userDrawn="1"/>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14" name="AutoShape 39"/>
          <p:cNvSpPr>
            <a:spLocks noChangeArrowheads="1"/>
          </p:cNvSpPr>
          <p:nvPr userDrawn="1"/>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userDrawn="1"/>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userDrawn="1"/>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dirty="0"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dirty="0"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23" name="AutoShape 39"/>
          <p:cNvSpPr>
            <a:spLocks noChangeArrowheads="1"/>
          </p:cNvSpPr>
          <p:nvPr userDrawn="1"/>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userDrawn="1"/>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dirty="0" smtClean="0"/>
              <a:t>Click to edit Master text styles</a:t>
            </a:r>
          </a:p>
        </p:txBody>
      </p:sp>
      <p:sp>
        <p:nvSpPr>
          <p:cNvPr id="13" name="Rectangle 5"/>
          <p:cNvSpPr>
            <a:spLocks noChangeArrowheads="1"/>
          </p:cNvSpPr>
          <p:nvPr userDrawn="1"/>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userDrawn="1"/>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0" name="Rectangle 5"/>
          <p:cNvSpPr>
            <a:spLocks noChangeArrowheads="1"/>
          </p:cNvSpPr>
          <p:nvPr userDrawn="1"/>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userDrawn="1"/>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4" name="Rectangle 5"/>
          <p:cNvSpPr>
            <a:spLocks noChangeArrowheads="1"/>
          </p:cNvSpPr>
          <p:nvPr userDrawn="1"/>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userDrawn="1"/>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wo Content">
    <p:spTree>
      <p:nvGrpSpPr>
        <p:cNvPr id="1" name=""/>
        <p:cNvGrpSpPr/>
        <p:nvPr/>
      </p:nvGrpSpPr>
      <p:grpSpPr>
        <a:xfrm>
          <a:off x="0" y="0"/>
          <a:ext cx="0" cy="0"/>
          <a:chOff x="0" y="0"/>
          <a:chExt cx="0" cy="0"/>
        </a:xfrm>
      </p:grpSpPr>
      <p:grpSp>
        <p:nvGrpSpPr>
          <p:cNvPr id="2" name="Group 215"/>
          <p:cNvGrpSpPr>
            <a:grpSpLocks/>
          </p:cNvGrpSpPr>
          <p:nvPr userDrawn="1"/>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wo Content">
    <p:spTree>
      <p:nvGrpSpPr>
        <p:cNvPr id="1" name=""/>
        <p:cNvGrpSpPr/>
        <p:nvPr/>
      </p:nvGrpSpPr>
      <p:grpSpPr>
        <a:xfrm>
          <a:off x="0" y="0"/>
          <a:ext cx="0" cy="0"/>
          <a:chOff x="0" y="0"/>
          <a:chExt cx="0" cy="0"/>
        </a:xfrm>
      </p:grpSpPr>
      <p:sp>
        <p:nvSpPr>
          <p:cNvPr id="5" name="Rectangle 4"/>
          <p:cNvSpPr/>
          <p:nvPr userDrawn="1"/>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userDrawn="1"/>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userDrawn="1"/>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23"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1"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6" name="Line 6"/>
          <p:cNvSpPr>
            <a:spLocks noChangeShapeType="1"/>
          </p:cNvSpPr>
          <p:nvPr userDrawn="1"/>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userDrawn="1"/>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userDrawn="1"/>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dirty="0"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userDrawn="1"/>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4" name="Rectangle 13"/>
          <p:cNvSpPr>
            <a:spLocks noChangeArrowheads="1"/>
          </p:cNvSpPr>
          <p:nvPr userDrawn="1"/>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Rectangle 15"/>
          <p:cNvSpPr>
            <a:spLocks noChangeArrowheads="1"/>
          </p:cNvSpPr>
          <p:nvPr userDrawn="1"/>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
        <p:nvSpPr>
          <p:cNvPr id="11"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userDrawn="1"/>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dirty="0"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dirty="0"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userDrawn="1"/>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dirty="0"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userDrawn="1">
            <p:ph type="body" sz="quarter" idx="15"/>
          </p:nvPr>
        </p:nvSpPr>
        <p:spPr>
          <a:xfrm>
            <a:off x="456072" y="1320799"/>
            <a:ext cx="3906510" cy="4613835"/>
          </a:xfrm>
        </p:spPr>
        <p:txBody>
          <a:bodyPr/>
          <a:lstStyle/>
          <a:p>
            <a:pPr lvl="0"/>
            <a:r>
              <a:rPr lang="en-US" dirty="0" smtClean="0"/>
              <a:t>Click to edit Master text styles</a:t>
            </a:r>
          </a:p>
        </p:txBody>
      </p:sp>
      <p:sp>
        <p:nvSpPr>
          <p:cNvPr id="22" name="Picture Placeholder 9"/>
          <p:cNvSpPr>
            <a:spLocks noGrp="1"/>
          </p:cNvSpPr>
          <p:nvPr userDrawn="1">
            <p:ph type="pic" sz="quarter" idx="16"/>
          </p:nvPr>
        </p:nvSpPr>
        <p:spPr>
          <a:xfrm>
            <a:off x="4789159" y="1320799"/>
            <a:ext cx="3903726" cy="4613835"/>
          </a:xfrm>
        </p:spPr>
        <p:txBody>
          <a:bodyPr rtlCol="0">
            <a:normAutofit/>
          </a:bodyPr>
          <a:lstStyle/>
          <a:p>
            <a:pPr lvl="0"/>
            <a:endParaRPr lang="en-US" noProof="0" dirty="0"/>
          </a:p>
        </p:txBody>
      </p:sp>
      <p:sp>
        <p:nvSpPr>
          <p:cNvPr id="8" name="Title 7"/>
          <p:cNvSpPr>
            <a:spLocks noGrp="1"/>
          </p:cNvSpPr>
          <p:nvPr userDrawn="1">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dirty="0"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dirty="0" smtClean="0"/>
              <a:t>Click to edit Master text styles</a:t>
            </a:r>
          </a:p>
        </p:txBody>
      </p:sp>
      <p:sp>
        <p:nvSpPr>
          <p:cNvPr id="8" name="Rectangle 7"/>
          <p:cNvSpPr/>
          <p:nvPr userDrawn="1"/>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14" name="Rectangle 5"/>
          <p:cNvSpPr>
            <a:spLocks noChangeArrowheads="1"/>
          </p:cNvSpPr>
          <p:nvPr userDrawn="1"/>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userDrawn="1"/>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30"/>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49" r:id="rId24"/>
    <p:sldLayoutId id="2147483657" r:id="rId25"/>
    <p:sldLayoutId id="2147483658" r:id="rId26"/>
    <p:sldLayoutId id="2147483650" r:id="rId27"/>
    <p:sldLayoutId id="2147483656" r:id="rId2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615553"/>
          </a:xfrm>
        </p:spPr>
        <p:txBody>
          <a:bodyPr/>
          <a:lstStyle/>
          <a:p>
            <a:r>
              <a:rPr lang="en-US" dirty="0" smtClean="0"/>
              <a:t>Types of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1000"/>
                                  </p:stCondLst>
                                  <p:endCondLst>
                                    <p:cond evt="onNext" delay="0">
                                      <p:tgtEl>
                                        <p:sldTgt/>
                                      </p:tgtEl>
                                    </p:cond>
                                  </p:end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0" fill="hold"/>
                                        <p:tgtEl>
                                          <p:spTgt spid="4"/>
                                        </p:tgtEl>
                                        <p:attrNameLst>
                                          <p:attrName>ppt_y</p:attrName>
                                        </p:attrNameLst>
                                      </p:cBhvr>
                                      <p:tavLst>
                                        <p:tav tm="0">
                                          <p:val>
                                            <p:strVal val="#ppt_y"/>
                                          </p:val>
                                        </p:tav>
                                        <p:tav tm="100000">
                                          <p:val>
                                            <p:strVal val="#ppt_y"/>
                                          </p:val>
                                        </p:tav>
                                      </p:tavLst>
                                    </p:anim>
                                    <p:anim calcmode="lin" valueType="num">
                                      <p:cBhvr>
                                        <p:cTn id="9" dur="5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Contd..</a:t>
            </a:r>
            <a:endParaRPr lang="en-US" dirty="0"/>
          </a:p>
        </p:txBody>
      </p:sp>
      <p:sp>
        <p:nvSpPr>
          <p:cNvPr id="10" name="Text Placeholder 9"/>
          <p:cNvSpPr>
            <a:spLocks noGrp="1"/>
          </p:cNvSpPr>
          <p:nvPr>
            <p:ph type="body" sz="quarter" idx="10"/>
          </p:nvPr>
        </p:nvSpPr>
        <p:spPr>
          <a:xfrm>
            <a:off x="302931" y="960437"/>
            <a:ext cx="4170595" cy="5517635"/>
          </a:xfrm>
        </p:spPr>
        <p:txBody>
          <a:bodyPr/>
          <a:lstStyle/>
          <a:p>
            <a:pPr lvl="1"/>
            <a:r>
              <a:rPr lang="en-US" dirty="0" smtClean="0"/>
              <a:t>Smoke Testing is performed to ascertain that the critical functionalities of the program is working fine.</a:t>
            </a:r>
          </a:p>
          <a:p>
            <a:pPr lvl="1"/>
            <a:r>
              <a:rPr lang="en-US" dirty="0" smtClean="0"/>
              <a:t>The objective of this testing is to verify the "stability" of the system in order to proceed with more rigorous testing.</a:t>
            </a:r>
          </a:p>
          <a:p>
            <a:pPr lvl="1"/>
            <a:r>
              <a:rPr lang="en-US" dirty="0" smtClean="0"/>
              <a:t>This testing is performed by the developers or testers.</a:t>
            </a:r>
          </a:p>
          <a:p>
            <a:pPr lvl="1"/>
            <a:r>
              <a:rPr lang="en-US" dirty="0" smtClean="0"/>
              <a:t>Smoke testing is usually documented or scripted.</a:t>
            </a:r>
          </a:p>
          <a:p>
            <a:pPr lvl="1"/>
            <a:r>
              <a:rPr lang="en-US" dirty="0" smtClean="0"/>
              <a:t>Smoke testing is a subset of Regression testing.</a:t>
            </a:r>
          </a:p>
          <a:p>
            <a:pPr lvl="1"/>
            <a:r>
              <a:rPr lang="en-US" dirty="0" smtClean="0"/>
              <a:t>Smoke testing exercises the entire system from end to end.</a:t>
            </a:r>
          </a:p>
          <a:p>
            <a:pPr lvl="1"/>
            <a:r>
              <a:rPr lang="en-US" dirty="0" smtClean="0"/>
              <a:t>Smoke testing is like General Health Check Up.</a:t>
            </a:r>
            <a:endParaRPr lang="en-US" dirty="0"/>
          </a:p>
        </p:txBody>
      </p:sp>
      <p:sp>
        <p:nvSpPr>
          <p:cNvPr id="11" name="Text Placeholder 10"/>
          <p:cNvSpPr>
            <a:spLocks noGrp="1"/>
          </p:cNvSpPr>
          <p:nvPr>
            <p:ph type="body" sz="quarter" idx="11"/>
          </p:nvPr>
        </p:nvSpPr>
        <p:spPr>
          <a:xfrm>
            <a:off x="4648200" y="960438"/>
            <a:ext cx="4170595" cy="5504756"/>
          </a:xfrm>
        </p:spPr>
        <p:txBody>
          <a:bodyPr/>
          <a:lstStyle/>
          <a:p>
            <a:pPr lvl="1"/>
            <a:r>
              <a:rPr lang="en-US" dirty="0" smtClean="0"/>
              <a:t>Sanity Testing is done to check the new functionality / bugs have been fixed.</a:t>
            </a:r>
          </a:p>
          <a:p>
            <a:pPr lvl="1"/>
            <a:r>
              <a:rPr lang="en-US" dirty="0" smtClean="0"/>
              <a:t>The objective of the testing is to verify the "rationality" of the system in order to proceed with more rigorous testing.</a:t>
            </a:r>
          </a:p>
          <a:p>
            <a:pPr lvl="1"/>
            <a:r>
              <a:rPr lang="en-US" dirty="0" smtClean="0"/>
              <a:t>Sanity testing is usually performed by testers.</a:t>
            </a:r>
          </a:p>
          <a:p>
            <a:pPr lvl="1"/>
            <a:r>
              <a:rPr lang="en-US" dirty="0" smtClean="0"/>
              <a:t>Sanity testing is usually not documented and is unscripted.</a:t>
            </a:r>
          </a:p>
          <a:p>
            <a:pPr lvl="1"/>
            <a:r>
              <a:rPr lang="en-US" dirty="0" smtClean="0"/>
              <a:t>Sanity testing is a subset of Acceptance testing.</a:t>
            </a:r>
          </a:p>
          <a:p>
            <a:pPr lvl="1"/>
            <a:r>
              <a:rPr lang="en-US" dirty="0" smtClean="0"/>
              <a:t>Sanity testing exercises only the particular component of the entire system.</a:t>
            </a:r>
          </a:p>
          <a:p>
            <a:pPr lvl="1"/>
            <a:r>
              <a:rPr lang="en-US" dirty="0" smtClean="0"/>
              <a:t>Sanity Testing is like specialized health check up.</a:t>
            </a:r>
            <a:endParaRPr lang="en-US" dirty="0"/>
          </a:p>
        </p:txBody>
      </p:sp>
      <p:sp>
        <p:nvSpPr>
          <p:cNvPr id="12" name="Text Placeholder 11"/>
          <p:cNvSpPr>
            <a:spLocks noGrp="1"/>
          </p:cNvSpPr>
          <p:nvPr>
            <p:ph type="body" sz="quarter" idx="12"/>
          </p:nvPr>
        </p:nvSpPr>
        <p:spPr/>
        <p:txBody>
          <a:bodyPr/>
          <a:lstStyle/>
          <a:p>
            <a:r>
              <a:rPr lang="en-US" dirty="0" smtClean="0"/>
              <a:t>Smoke Testing</a:t>
            </a:r>
            <a:endParaRPr lang="en-US" dirty="0"/>
          </a:p>
        </p:txBody>
      </p:sp>
      <p:sp>
        <p:nvSpPr>
          <p:cNvPr id="13" name="Text Placeholder 12"/>
          <p:cNvSpPr>
            <a:spLocks noGrp="1"/>
          </p:cNvSpPr>
          <p:nvPr>
            <p:ph type="body" sz="quarter" idx="13"/>
          </p:nvPr>
        </p:nvSpPr>
        <p:spPr/>
        <p:txBody>
          <a:bodyPr/>
          <a:lstStyle/>
          <a:p>
            <a:r>
              <a:rPr lang="en-US" dirty="0" smtClean="0"/>
              <a:t>Sanity Testing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67886"/>
            <a:ext cx="8539163" cy="338554"/>
          </a:xfrm>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841405"/>
            <a:ext cx="8544207" cy="5924699"/>
          </a:xfrm>
        </p:spPr>
        <p:txBody>
          <a:bodyPr/>
          <a:lstStyle/>
          <a:p>
            <a:pPr lvl="1">
              <a:spcAft>
                <a:spcPts val="600"/>
              </a:spcAft>
              <a:buFont typeface="Wingdings" pitchFamily="2" charset="2"/>
              <a:buChar char="q"/>
            </a:pPr>
            <a:r>
              <a:rPr lang="en-US" sz="2000" dirty="0" smtClean="0"/>
              <a:t>Both sanity tests and smoke tests are ways to avoid wasting time and effort by quickly determining whether an application is too flawed to merit any rigorous testing.  </a:t>
            </a:r>
          </a:p>
          <a:p>
            <a:pPr lvl="1">
              <a:spcAft>
                <a:spcPts val="600"/>
              </a:spcAft>
              <a:buFont typeface="Wingdings" pitchFamily="2" charset="2"/>
              <a:buChar char="q"/>
            </a:pPr>
            <a:r>
              <a:rPr lang="en-US" sz="2000" dirty="0" smtClean="0"/>
              <a:t>Sanity Testing is also called </a:t>
            </a:r>
            <a:r>
              <a:rPr lang="en-US" sz="2000" b="1" dirty="0" smtClean="0"/>
              <a:t>tester acceptance testing</a:t>
            </a:r>
            <a:r>
              <a:rPr lang="en-US" sz="2000" dirty="0" smtClean="0"/>
              <a:t>. </a:t>
            </a:r>
          </a:p>
          <a:p>
            <a:pPr lvl="1">
              <a:spcAft>
                <a:spcPts val="600"/>
              </a:spcAft>
              <a:buFont typeface="Wingdings" pitchFamily="2" charset="2"/>
              <a:buChar char="q"/>
            </a:pPr>
            <a:r>
              <a:rPr lang="en-US" sz="2000" dirty="0" smtClean="0"/>
              <a:t>Smoke testing performed on a particular build is also known as a </a:t>
            </a:r>
            <a:r>
              <a:rPr lang="en-US" sz="2000" b="1" dirty="0" smtClean="0"/>
              <a:t>build verification test</a:t>
            </a:r>
            <a:r>
              <a:rPr lang="en-US" sz="2000" dirty="0" smtClean="0"/>
              <a:t>. </a:t>
            </a:r>
          </a:p>
          <a:p>
            <a:pPr lvl="1">
              <a:spcAft>
                <a:spcPts val="600"/>
              </a:spcAft>
              <a:buFont typeface="Wingdings" pitchFamily="2" charset="2"/>
              <a:buChar char="q"/>
            </a:pPr>
            <a:r>
              <a:rPr lang="en-US" sz="2000" dirty="0" smtClean="0"/>
              <a:t>One of the best industry practice is to conduct a Daily build and smoke test in software projects. </a:t>
            </a:r>
          </a:p>
          <a:p>
            <a:pPr lvl="1">
              <a:spcAft>
                <a:spcPts val="600"/>
              </a:spcAft>
              <a:buFont typeface="Wingdings" pitchFamily="2" charset="2"/>
              <a:buChar char="q"/>
            </a:pPr>
            <a:r>
              <a:rPr lang="en-US" sz="2000" dirty="0" smtClean="0"/>
              <a:t>Both smoke and sanity tests </a:t>
            </a:r>
            <a:r>
              <a:rPr lang="en-US" sz="2000" b="1" dirty="0" smtClean="0"/>
              <a:t>can be executed manually or using an automation tool</a:t>
            </a:r>
            <a:r>
              <a:rPr lang="en-US" sz="2000" dirty="0" smtClean="0"/>
              <a:t>.  When automated tools are used, the tests are often initiated by the same process that generates the build itself. </a:t>
            </a:r>
          </a:p>
          <a:p>
            <a:pPr lvl="1">
              <a:spcAft>
                <a:spcPts val="600"/>
              </a:spcAft>
              <a:buFont typeface="Wingdings" pitchFamily="2" charset="2"/>
              <a:buChar char="q"/>
            </a:pPr>
            <a:r>
              <a:rPr lang="en-US" sz="2000" dirty="0" smtClean="0"/>
              <a:t>As per the needs of testing, you may have to execute both Sanity and Smoke Tests on the software build. </a:t>
            </a:r>
          </a:p>
          <a:p>
            <a:pPr lvl="2">
              <a:spcAft>
                <a:spcPts val="600"/>
              </a:spcAft>
              <a:buFont typeface="Wingdings" pitchFamily="2" charset="2"/>
              <a:buChar char="§"/>
            </a:pPr>
            <a:r>
              <a:rPr lang="en-US" dirty="0" smtClean="0"/>
              <a:t>In such cases you will first execute Smoke tests and then go ahead with Sanity Testing. </a:t>
            </a:r>
          </a:p>
          <a:p>
            <a:pPr lvl="2">
              <a:spcAft>
                <a:spcPts val="600"/>
              </a:spcAft>
              <a:buFont typeface="Wingdings" pitchFamily="2" charset="2"/>
              <a:buChar char="§"/>
            </a:pPr>
            <a:r>
              <a:rPr lang="en-US" dirty="0" smtClean="0"/>
              <a:t>In industry, test cases for Sanity Testing are commonly combined with that for smoke tests, to speed up test execution. Hence it's a common that the terms are often confused and used interchangeably.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04799" y="469484"/>
          <a:ext cx="8539163"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quarter" idx="10"/>
          </p:nvPr>
        </p:nvSpPr>
        <p:spPr>
          <a:xfrm>
            <a:off x="302931" y="976105"/>
            <a:ext cx="8544207" cy="5478423"/>
          </a:xfrm>
        </p:spPr>
        <p:txBody>
          <a:bodyPr/>
          <a:lstStyle/>
          <a:p>
            <a:pPr>
              <a:spcAft>
                <a:spcPts val="600"/>
              </a:spcAft>
            </a:pPr>
            <a:r>
              <a:rPr lang="en-US" b="1" dirty="0" smtClean="0"/>
              <a:t>What is Web Testing?</a:t>
            </a:r>
            <a:r>
              <a:rPr lang="en-US" dirty="0" smtClean="0"/>
              <a:t> </a:t>
            </a:r>
          </a:p>
          <a:p>
            <a:pPr lvl="1">
              <a:spcAft>
                <a:spcPts val="600"/>
              </a:spcAft>
            </a:pPr>
            <a:r>
              <a:rPr lang="en-US" dirty="0" smtClean="0"/>
              <a:t>Checking your web application for potential bugs before its made live or before code is moved into the production environment.</a:t>
            </a:r>
          </a:p>
          <a:p>
            <a:pPr lvl="1">
              <a:spcAft>
                <a:spcPts val="600"/>
              </a:spcAft>
            </a:pPr>
            <a:r>
              <a:rPr lang="en-US" dirty="0" smtClean="0"/>
              <a:t>During this stage issues such as security, functioning of the site, its access to handicapped as well as regular users and its ability to handle traffic is checked.</a:t>
            </a:r>
          </a:p>
          <a:p>
            <a:pPr lvl="1">
              <a:spcAft>
                <a:spcPts val="600"/>
              </a:spcAft>
            </a:pPr>
            <a:r>
              <a:rPr lang="en-US" dirty="0" smtClean="0"/>
              <a:t>The following testing types may be performed depending on your web testing requirements.</a:t>
            </a:r>
          </a:p>
          <a:p>
            <a:pPr lvl="1">
              <a:spcAft>
                <a:spcPts val="600"/>
              </a:spcAft>
              <a:buFont typeface="Wingdings" pitchFamily="2" charset="2"/>
              <a:buChar char="v"/>
            </a:pPr>
            <a:r>
              <a:rPr lang="en-US" b="1" dirty="0" smtClean="0"/>
              <a:t>Functionality Testing:</a:t>
            </a:r>
          </a:p>
          <a:p>
            <a:pPr lvl="2">
              <a:spcAft>
                <a:spcPts val="600"/>
              </a:spcAft>
            </a:pPr>
            <a:r>
              <a:rPr lang="en-US" dirty="0" smtClean="0"/>
              <a:t>This is used to check of your product is as per the specifications you intended for it as well as the functional requirements you charted out for it in your developmental documentation. Testing Activities Included:</a:t>
            </a:r>
          </a:p>
          <a:p>
            <a:pPr lvl="2">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all links </a:t>
            </a:r>
            <a:r>
              <a:rPr lang="en-US" dirty="0" smtClean="0"/>
              <a:t>in your web pages are working correctly and make sure there are no broken links. Links to be checked will include –</a:t>
            </a:r>
          </a:p>
          <a:p>
            <a:pPr lvl="3">
              <a:spcAft>
                <a:spcPts val="600"/>
              </a:spcAft>
              <a:buFont typeface="Courier New" pitchFamily="49" charset="0"/>
              <a:buChar char="o"/>
            </a:pPr>
            <a:r>
              <a:rPr lang="en-US" dirty="0" smtClean="0"/>
              <a:t>Outgoing links </a:t>
            </a:r>
          </a:p>
          <a:p>
            <a:pPr lvl="3">
              <a:spcAft>
                <a:spcPts val="600"/>
              </a:spcAft>
              <a:buFont typeface="Courier New" pitchFamily="49" charset="0"/>
              <a:buChar char="o"/>
            </a:pPr>
            <a:r>
              <a:rPr lang="en-US" dirty="0" smtClean="0"/>
              <a:t>Internal links </a:t>
            </a:r>
          </a:p>
          <a:p>
            <a:pPr lvl="3">
              <a:spcAft>
                <a:spcPts val="600"/>
              </a:spcAft>
              <a:buFont typeface="Courier New" pitchFamily="49" charset="0"/>
              <a:buChar char="o"/>
            </a:pPr>
            <a:r>
              <a:rPr lang="en-US" dirty="0" smtClean="0"/>
              <a:t>Anchor Links </a:t>
            </a:r>
          </a:p>
          <a:p>
            <a:pPr lvl="3">
              <a:spcAft>
                <a:spcPts val="600"/>
              </a:spcAft>
              <a:buFont typeface="Courier New" pitchFamily="49" charset="0"/>
              <a:buChar char="o"/>
            </a:pPr>
            <a:r>
              <a:rPr lang="en-US" dirty="0" smtClean="0"/>
              <a:t>MailTo Links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0"/>
            <a:r>
              <a:rPr lang="en-US" dirty="0" smtClean="0"/>
              <a:t>Web Applications Testing</a:t>
            </a:r>
            <a:endParaRPr lang="en-US" dirty="0"/>
          </a:p>
        </p:txBody>
      </p:sp>
      <p:sp>
        <p:nvSpPr>
          <p:cNvPr id="3" name="Text Placeholder 2"/>
          <p:cNvSpPr>
            <a:spLocks noGrp="1"/>
          </p:cNvSpPr>
          <p:nvPr>
            <p:ph type="body" sz="quarter" idx="10"/>
          </p:nvPr>
        </p:nvSpPr>
        <p:spPr>
          <a:xfrm>
            <a:off x="302931" y="1015573"/>
            <a:ext cx="8544207" cy="5478423"/>
          </a:xfrm>
        </p:spPr>
        <p:txBody>
          <a:bodyPr/>
          <a:lstStyle/>
          <a:p>
            <a:pPr>
              <a:spcAft>
                <a:spcPts val="600"/>
              </a:spcAft>
            </a:pPr>
            <a:r>
              <a:rPr lang="en-US" b="1" dirty="0" smtClean="0"/>
              <a:t>What is Web Testing?</a:t>
            </a:r>
            <a:r>
              <a:rPr lang="en-US" dirty="0" smtClean="0"/>
              <a:t> </a:t>
            </a:r>
          </a:p>
          <a:p>
            <a:pPr lvl="1">
              <a:spcAft>
                <a:spcPts val="600"/>
              </a:spcAft>
            </a:pPr>
            <a:r>
              <a:rPr lang="en-US" dirty="0" smtClean="0"/>
              <a:t>Checking your web application for potential bugs before its made live or before code is moved into the production environment.</a:t>
            </a:r>
          </a:p>
          <a:p>
            <a:pPr lvl="1">
              <a:spcAft>
                <a:spcPts val="600"/>
              </a:spcAft>
            </a:pPr>
            <a:r>
              <a:rPr lang="en-US" dirty="0" smtClean="0"/>
              <a:t>During this stage issues such as security, functioning of the site, its access to handicapped as well as regular users and its ability to handle traffic is checked.</a:t>
            </a:r>
          </a:p>
          <a:p>
            <a:pPr lvl="1">
              <a:spcAft>
                <a:spcPts val="600"/>
              </a:spcAft>
            </a:pPr>
            <a:r>
              <a:rPr lang="en-US" dirty="0" smtClean="0"/>
              <a:t>The following testing types may be performed depending on your web testing requirements.</a:t>
            </a:r>
          </a:p>
          <a:p>
            <a:pPr lvl="1">
              <a:spcAft>
                <a:spcPts val="600"/>
              </a:spcAft>
              <a:buFont typeface="Wingdings" pitchFamily="2" charset="2"/>
              <a:buChar char="v"/>
            </a:pPr>
            <a:r>
              <a:rPr lang="en-US" b="1" dirty="0" smtClean="0"/>
              <a:t>Functionality Testing:</a:t>
            </a:r>
          </a:p>
          <a:p>
            <a:pPr lvl="2">
              <a:spcAft>
                <a:spcPts val="600"/>
              </a:spcAft>
            </a:pPr>
            <a:r>
              <a:rPr lang="en-US" dirty="0" smtClean="0"/>
              <a:t>This is used to check of your product is as per the specifications you intended for it as well as the functional requirements you charted out for it in your developmental documentation. Testing Activities Included:</a:t>
            </a:r>
          </a:p>
          <a:p>
            <a:pPr lvl="2">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all links </a:t>
            </a:r>
            <a:r>
              <a:rPr lang="en-US" dirty="0" smtClean="0"/>
              <a:t>in your web pages are working correctly and make sure there are no broken links. Links to be checked will include –</a:t>
            </a:r>
          </a:p>
          <a:p>
            <a:pPr lvl="3">
              <a:spcAft>
                <a:spcPts val="600"/>
              </a:spcAft>
              <a:buFont typeface="Courier New" pitchFamily="49" charset="0"/>
              <a:buChar char="o"/>
            </a:pPr>
            <a:r>
              <a:rPr lang="en-US" dirty="0" smtClean="0"/>
              <a:t>Outgoing links </a:t>
            </a:r>
          </a:p>
          <a:p>
            <a:pPr lvl="3">
              <a:spcAft>
                <a:spcPts val="600"/>
              </a:spcAft>
              <a:buFont typeface="Courier New" pitchFamily="49" charset="0"/>
              <a:buChar char="o"/>
            </a:pPr>
            <a:r>
              <a:rPr lang="en-US" dirty="0" smtClean="0"/>
              <a:t>Internal links </a:t>
            </a:r>
          </a:p>
          <a:p>
            <a:pPr lvl="3">
              <a:spcAft>
                <a:spcPts val="600"/>
              </a:spcAft>
              <a:buFont typeface="Courier New" pitchFamily="49" charset="0"/>
              <a:buChar char="o"/>
            </a:pPr>
            <a:r>
              <a:rPr lang="en-US" dirty="0" smtClean="0"/>
              <a:t>Anchor Links </a:t>
            </a:r>
          </a:p>
          <a:p>
            <a:pPr lvl="3">
              <a:spcAft>
                <a:spcPts val="600"/>
              </a:spcAft>
              <a:buFont typeface="Courier New" pitchFamily="49" charset="0"/>
              <a:buChar char="o"/>
            </a:pPr>
            <a:r>
              <a:rPr lang="en-US" dirty="0" err="1" smtClean="0"/>
              <a:t>MailTo</a:t>
            </a:r>
            <a:r>
              <a:rPr lang="en-US" dirty="0" smtClean="0"/>
              <a:t> Links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117774"/>
            <a:ext cx="8544207" cy="4770537"/>
          </a:xfrm>
        </p:spPr>
        <p:txBody>
          <a:bodyPr/>
          <a:lstStyle/>
          <a:p>
            <a:pPr lvl="1">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Forms </a:t>
            </a:r>
            <a:r>
              <a:rPr lang="en-US" dirty="0" smtClean="0"/>
              <a:t>are working as expected. This will include –</a:t>
            </a:r>
          </a:p>
          <a:p>
            <a:pPr lvl="2">
              <a:spcAft>
                <a:spcPts val="600"/>
              </a:spcAft>
            </a:pPr>
            <a:r>
              <a:rPr lang="en-US" dirty="0" smtClean="0"/>
              <a:t>Scripting checks on the form are working as expected. </a:t>
            </a:r>
          </a:p>
          <a:p>
            <a:pPr lvl="3">
              <a:spcAft>
                <a:spcPts val="600"/>
              </a:spcAft>
            </a:pPr>
            <a:r>
              <a:rPr lang="en-US" dirty="0" smtClean="0"/>
              <a:t>For example- if a user does not fill a mandatory field in a form a error message is shown. </a:t>
            </a:r>
          </a:p>
          <a:p>
            <a:pPr lvl="2">
              <a:spcAft>
                <a:spcPts val="600"/>
              </a:spcAft>
            </a:pPr>
            <a:r>
              <a:rPr lang="en-US" dirty="0" smtClean="0"/>
              <a:t>Check default values are being populated</a:t>
            </a:r>
          </a:p>
          <a:p>
            <a:pPr lvl="2">
              <a:spcAft>
                <a:spcPts val="600"/>
              </a:spcAft>
            </a:pPr>
            <a:r>
              <a:rPr lang="en-US" dirty="0" smtClean="0"/>
              <a:t>Once submitted , the data in the forms is submitted to a live database or is linked to an working email address </a:t>
            </a:r>
          </a:p>
          <a:p>
            <a:pPr lvl="2">
              <a:spcAft>
                <a:spcPts val="600"/>
              </a:spcAft>
            </a:pPr>
            <a:r>
              <a:rPr lang="en-US" dirty="0" smtClean="0"/>
              <a:t>Forms are optimally formatted for better readability </a:t>
            </a:r>
          </a:p>
          <a:p>
            <a:pPr lvl="1">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Cookies </a:t>
            </a:r>
            <a:r>
              <a:rPr lang="en-US" dirty="0" smtClean="0"/>
              <a:t>are working as expected. Cookies are small files used by websites to primarily remember active user sessions so you do not to log in every time you visit a website. Cookie Testing will include</a:t>
            </a:r>
          </a:p>
          <a:p>
            <a:pPr lvl="2">
              <a:spcAft>
                <a:spcPts val="600"/>
              </a:spcAft>
            </a:pPr>
            <a:r>
              <a:rPr lang="en-US" dirty="0" smtClean="0"/>
              <a:t>Testing cookies (sessions) are deleted either when cache is cleared or when they reach their expiry. </a:t>
            </a:r>
            <a:endParaRPr lang="en-US" sz="1600" dirty="0" smtClean="0"/>
          </a:p>
          <a:p>
            <a:pPr lvl="2">
              <a:spcAft>
                <a:spcPts val="600"/>
              </a:spcAft>
            </a:pPr>
            <a:r>
              <a:rPr lang="en-US" dirty="0" smtClean="0"/>
              <a:t>Delete cookies (sessions) and test that login credentials are asked for when you next visit the site.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233685"/>
            <a:ext cx="8544207" cy="4139595"/>
          </a:xfrm>
        </p:spPr>
        <p:txBody>
          <a:bodyPr/>
          <a:lstStyle/>
          <a:p>
            <a:pPr lvl="1">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HTML and CSS </a:t>
            </a:r>
            <a:r>
              <a:rPr lang="en-US" dirty="0" smtClean="0"/>
              <a:t>to ensure that search engines can crawl your site easily. This will include -</a:t>
            </a:r>
          </a:p>
          <a:p>
            <a:pPr lvl="2">
              <a:spcAft>
                <a:spcPts val="600"/>
              </a:spcAft>
            </a:pPr>
            <a:r>
              <a:rPr lang="en-US" dirty="0" smtClean="0"/>
              <a:t>Checking for Syntax Errors </a:t>
            </a:r>
          </a:p>
          <a:p>
            <a:pPr lvl="2">
              <a:spcAft>
                <a:spcPts val="600"/>
              </a:spcAft>
            </a:pPr>
            <a:r>
              <a:rPr lang="en-US" dirty="0" smtClean="0"/>
              <a:t>Readable Color Schemas </a:t>
            </a:r>
          </a:p>
          <a:p>
            <a:pPr lvl="2">
              <a:spcAft>
                <a:spcPts val="600"/>
              </a:spcAft>
            </a:pPr>
            <a:r>
              <a:rPr lang="en-US" dirty="0" smtClean="0"/>
              <a:t>Standard Compliance. Ensure standards such W3C, OASIS, IETF, ISO, ECMA, or  WS-I are followed. </a:t>
            </a:r>
          </a:p>
          <a:p>
            <a:pPr lvl="1">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business workflow - </a:t>
            </a:r>
            <a:r>
              <a:rPr lang="en-US" dirty="0" smtClean="0"/>
              <a:t>This will include</a:t>
            </a:r>
          </a:p>
          <a:p>
            <a:pPr lvl="2">
              <a:spcAft>
                <a:spcPts val="600"/>
              </a:spcAft>
            </a:pPr>
            <a:r>
              <a:rPr lang="en-US" dirty="0" smtClean="0"/>
              <a:t>Testing your end-to-end workflow/ business scenarios which takes the user through a series of webpage's to complete. </a:t>
            </a:r>
          </a:p>
          <a:p>
            <a:pPr lvl="2">
              <a:spcAft>
                <a:spcPts val="600"/>
              </a:spcAft>
            </a:pPr>
            <a:r>
              <a:rPr lang="en-US" dirty="0" smtClean="0"/>
              <a:t>Test negative scenarios as well , such that when a user executes an unexpected step , appropriate error message or help is shown in your web application.  </a:t>
            </a:r>
          </a:p>
          <a:p>
            <a:pPr lvl="3">
              <a:spcAft>
                <a:spcPts val="600"/>
              </a:spcAft>
              <a:buNone/>
            </a:pPr>
            <a:r>
              <a:rPr lang="en-US" dirty="0" smtClean="0">
                <a:solidFill>
                  <a:schemeClr val="tx2"/>
                </a:solidFill>
              </a:rPr>
              <a:t>Tools that can be used: QTP, IBM Rational, Selenium</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001863"/>
            <a:ext cx="8544207" cy="5401479"/>
          </a:xfrm>
        </p:spPr>
        <p:txBody>
          <a:bodyPr/>
          <a:lstStyle/>
          <a:p>
            <a:pPr lvl="1">
              <a:spcAft>
                <a:spcPts val="600"/>
              </a:spcAft>
              <a:buFont typeface="Wingdings" pitchFamily="2" charset="2"/>
              <a:buChar char="v"/>
            </a:pPr>
            <a:r>
              <a:rPr lang="en-US" b="1" dirty="0" smtClean="0"/>
              <a:t>Usability Testing:</a:t>
            </a:r>
          </a:p>
          <a:p>
            <a:pPr lvl="2"/>
            <a:r>
              <a:rPr lang="en-US" dirty="0" smtClean="0"/>
              <a:t>Testing to determine the extent to which the software product is understood, easy to learn, easy to operate and attractive to the users under specified conditions.</a:t>
            </a:r>
          </a:p>
          <a:p>
            <a:pPr lvl="2">
              <a:spcBef>
                <a:spcPts val="600"/>
              </a:spcBef>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the site Navigation: </a:t>
            </a:r>
            <a:r>
              <a:rPr lang="en-US" dirty="0" smtClean="0"/>
              <a:t>Menus , buttons or Links to different pages on your site should be easily visible and consistent on all web pages.</a:t>
            </a:r>
          </a:p>
          <a:p>
            <a:pPr lvl="2">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the Content: </a:t>
            </a:r>
            <a:r>
              <a:rPr lang="en-US" dirty="0" smtClean="0"/>
              <a:t>Content should be legible with no spelling or grammatical errors. </a:t>
            </a:r>
          </a:p>
          <a:p>
            <a:pPr lvl="3">
              <a:spcAft>
                <a:spcPts val="600"/>
              </a:spcAft>
            </a:pPr>
            <a:r>
              <a:rPr lang="en-US" dirty="0" smtClean="0"/>
              <a:t>Images if present should contain and "alt" text </a:t>
            </a:r>
          </a:p>
          <a:p>
            <a:pPr lvl="2">
              <a:spcAft>
                <a:spcPts val="600"/>
              </a:spcAft>
              <a:buNone/>
            </a:pPr>
            <a:r>
              <a:rPr lang="en-US" dirty="0" smtClean="0">
                <a:solidFill>
                  <a:schemeClr val="tx2"/>
                </a:solidFill>
              </a:rPr>
              <a:t>Tools that can be used: </a:t>
            </a:r>
            <a:r>
              <a:rPr lang="en-US" dirty="0" err="1" smtClean="0">
                <a:solidFill>
                  <a:schemeClr val="tx2"/>
                </a:solidFill>
              </a:rPr>
              <a:t>Chalkmark</a:t>
            </a:r>
            <a:r>
              <a:rPr lang="en-US" dirty="0" smtClean="0">
                <a:solidFill>
                  <a:schemeClr val="tx2"/>
                </a:solidFill>
              </a:rPr>
              <a:t>, </a:t>
            </a:r>
            <a:r>
              <a:rPr lang="en-US" dirty="0" err="1" smtClean="0">
                <a:solidFill>
                  <a:schemeClr val="tx2"/>
                </a:solidFill>
              </a:rPr>
              <a:t>Clicktale</a:t>
            </a:r>
            <a:r>
              <a:rPr lang="en-US" dirty="0" smtClean="0">
                <a:solidFill>
                  <a:schemeClr val="tx2"/>
                </a:solidFill>
              </a:rPr>
              <a:t>, </a:t>
            </a:r>
            <a:r>
              <a:rPr lang="en-US" dirty="0" err="1" smtClean="0">
                <a:solidFill>
                  <a:schemeClr val="tx2"/>
                </a:solidFill>
              </a:rPr>
              <a:t>Clixpy</a:t>
            </a:r>
            <a:r>
              <a:rPr lang="en-US" dirty="0" smtClean="0">
                <a:solidFill>
                  <a:schemeClr val="tx2"/>
                </a:solidFill>
              </a:rPr>
              <a:t> and Feedback Army.</a:t>
            </a:r>
          </a:p>
          <a:p>
            <a:pPr lvl="1">
              <a:buFont typeface="Wingdings" pitchFamily="2" charset="2"/>
              <a:buChar char="v"/>
            </a:pPr>
            <a:r>
              <a:rPr lang="en-US" b="1" dirty="0" smtClean="0"/>
              <a:t>Interface Testing: </a:t>
            </a:r>
          </a:p>
          <a:p>
            <a:pPr lvl="2">
              <a:spcBef>
                <a:spcPts val="600"/>
              </a:spcBef>
              <a:spcAft>
                <a:spcPts val="600"/>
              </a:spcAft>
            </a:pPr>
            <a:r>
              <a:rPr lang="en-US" dirty="0" smtClean="0"/>
              <a:t>Testing the interfaces between components or systems.</a:t>
            </a:r>
            <a:endParaRPr lang="en-US" b="1" dirty="0" smtClean="0"/>
          </a:p>
          <a:p>
            <a:pPr lvl="2">
              <a:spcAft>
                <a:spcPts val="600"/>
              </a:spcAft>
            </a:pPr>
            <a:r>
              <a:rPr lang="en-US" dirty="0" smtClean="0"/>
              <a:t>Three areas to be tested, those are - </a:t>
            </a:r>
            <a:r>
              <a:rPr lang="en-US" dirty="0" smtClean="0">
                <a:solidFill>
                  <a:srgbClr val="7030A0"/>
                </a:solidFill>
              </a:rPr>
              <a:t>Application, Web and Database Server</a:t>
            </a:r>
            <a:r>
              <a:rPr lang="en-US" sz="1600" dirty="0" smtClean="0"/>
              <a:t>.</a:t>
            </a:r>
          </a:p>
          <a:p>
            <a:pPr lvl="2">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Application Server: </a:t>
            </a:r>
            <a:r>
              <a:rPr lang="en-US" dirty="0" smtClean="0"/>
              <a:t>Test requests are sent correctly to the Database and output at the client side is displayed correctly. Errors if any must be caught by the application and must be only shown to the administrator and not the end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40694"/>
            <a:ext cx="8539163" cy="338554"/>
          </a:xfrm>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718525"/>
            <a:ext cx="8841069" cy="6032421"/>
          </a:xfrm>
        </p:spPr>
        <p:txBody>
          <a:bodyPr/>
          <a:lstStyle/>
          <a:p>
            <a:pPr lvl="2">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Web Server: </a:t>
            </a:r>
            <a:r>
              <a:rPr lang="en-US" dirty="0" smtClean="0"/>
              <a:t>Test web server is handling all application requests without any service denial.</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2">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Database Server: </a:t>
            </a:r>
            <a:r>
              <a:rPr lang="en-US" dirty="0" smtClean="0"/>
              <a:t>Make sure queries sent to the database give expected results. </a:t>
            </a:r>
          </a:p>
          <a:p>
            <a:pPr lvl="2">
              <a:spcAft>
                <a:spcPts val="600"/>
              </a:spcAft>
              <a:buFont typeface="Wingdings" pitchFamily="2" charset="2"/>
              <a:buChar char="Ø"/>
            </a:pPr>
            <a:r>
              <a:rPr lang="en-US" dirty="0" smtClean="0"/>
              <a:t>And also we need to test system response when connection between the three layers (Application, Web and Database) can not be established and appropriate message is shown to the end user.</a:t>
            </a:r>
          </a:p>
          <a:p>
            <a:pPr lvl="3">
              <a:spcAft>
                <a:spcPts val="600"/>
              </a:spcAft>
              <a:buNone/>
            </a:pPr>
            <a:r>
              <a:rPr lang="en-US" dirty="0" smtClean="0">
                <a:solidFill>
                  <a:schemeClr val="tx2"/>
                </a:solidFill>
              </a:rPr>
              <a:t>Tools that can be used: AlertFox, Ranorex</a:t>
            </a:r>
          </a:p>
          <a:p>
            <a:pPr lvl="1">
              <a:spcAft>
                <a:spcPts val="600"/>
              </a:spcAft>
              <a:buFont typeface="Wingdings" pitchFamily="2" charset="2"/>
              <a:buChar char="v"/>
            </a:pPr>
            <a:r>
              <a:rPr lang="en-US" b="1" dirty="0" smtClean="0"/>
              <a:t>Database Testing:</a:t>
            </a:r>
          </a:p>
          <a:p>
            <a:pPr lvl="2">
              <a:spcAft>
                <a:spcPts val="600"/>
              </a:spcAft>
              <a:buFont typeface="Arial" pitchFamily="34" charset="0"/>
              <a:buChar char="−"/>
            </a:pPr>
            <a:r>
              <a:rPr lang="en-US" dirty="0" smtClean="0"/>
              <a:t>Testing the methods and processes used to access and manage the data(base), to ensure access methods, processes and data rules function as expected and that during access to the database, data is not corrupted or unexpectedly deleted, updated or created. Testing activities will include –</a:t>
            </a:r>
          </a:p>
          <a:p>
            <a:pPr lvl="4">
              <a:spcAft>
                <a:spcPts val="600"/>
              </a:spcAft>
              <a:buFont typeface="Wingdings" pitchFamily="2" charset="2"/>
              <a:buChar char="§"/>
            </a:pPr>
            <a:r>
              <a:rPr lang="en-US" dirty="0" smtClean="0"/>
              <a:t>Test if any errors are shown while executing queries.</a:t>
            </a:r>
          </a:p>
          <a:p>
            <a:pPr lvl="4">
              <a:spcAft>
                <a:spcPts val="600"/>
              </a:spcAft>
              <a:buFont typeface="Wingdings" pitchFamily="2" charset="2"/>
              <a:buChar char="§"/>
            </a:pPr>
            <a:r>
              <a:rPr lang="en-US" dirty="0" smtClean="0"/>
              <a:t>Data Integrity is maintained while creating , updating or deleting data in database. </a:t>
            </a:r>
          </a:p>
          <a:p>
            <a:pPr lvl="4">
              <a:spcAft>
                <a:spcPts val="600"/>
              </a:spcAft>
              <a:buFont typeface="Wingdings" pitchFamily="2" charset="2"/>
              <a:buChar char="§"/>
            </a:pPr>
            <a:r>
              <a:rPr lang="en-US" dirty="0" smtClean="0"/>
              <a:t>Check response time of queries and fine tune them if necessary. </a:t>
            </a:r>
          </a:p>
          <a:p>
            <a:pPr lvl="4">
              <a:spcAft>
                <a:spcPts val="600"/>
              </a:spcAft>
              <a:buFont typeface="Wingdings" pitchFamily="2" charset="2"/>
              <a:buChar char="§"/>
            </a:pPr>
            <a:r>
              <a:rPr lang="en-US" dirty="0" smtClean="0"/>
              <a:t>Test data retrieved from your database is shown accurately in your web application. </a:t>
            </a:r>
            <a:endParaRPr lang="en-US" sz="1600" dirty="0" smtClean="0"/>
          </a:p>
          <a:p>
            <a:pPr lvl="5">
              <a:buNone/>
            </a:pPr>
            <a:r>
              <a:rPr lang="en-US" dirty="0" smtClean="0">
                <a:solidFill>
                  <a:schemeClr val="tx2"/>
                </a:solidFill>
              </a:rPr>
              <a:t>Tools that can be used: QTP, TOAD.</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988984"/>
            <a:ext cx="8544207" cy="5524589"/>
          </a:xfrm>
        </p:spPr>
        <p:txBody>
          <a:bodyPr/>
          <a:lstStyle/>
          <a:p>
            <a:pPr lvl="1">
              <a:spcAft>
                <a:spcPts val="600"/>
              </a:spcAft>
              <a:buFont typeface="Wingdings" pitchFamily="2" charset="2"/>
              <a:buChar char="v"/>
            </a:pPr>
            <a:r>
              <a:rPr lang="en-US" b="1" dirty="0" smtClean="0"/>
              <a:t>Compatibility Testing:</a:t>
            </a:r>
          </a:p>
          <a:p>
            <a:pPr lvl="2">
              <a:spcAft>
                <a:spcPts val="600"/>
              </a:spcAft>
            </a:pPr>
            <a:r>
              <a:rPr lang="en-US" dirty="0" smtClean="0"/>
              <a:t>The process of testing to determine the interoperability of a software product. This would include –</a:t>
            </a:r>
          </a:p>
          <a:p>
            <a:pPr lvl="3">
              <a:spcAft>
                <a:spcPts val="600"/>
              </a:spcAft>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Browser Compatibility Test: </a:t>
            </a:r>
            <a:r>
              <a:rPr lang="en-US" dirty="0" smtClean="0"/>
              <a:t>Testing your web application is being displayed correctly across browsers, </a:t>
            </a:r>
            <a:r>
              <a:rPr lang="en-US" dirty="0" err="1" smtClean="0"/>
              <a:t>Javascript</a:t>
            </a:r>
            <a:r>
              <a:rPr lang="en-US" dirty="0" smtClean="0"/>
              <a:t>, AJAX and authentication is working fine.</a:t>
            </a:r>
          </a:p>
          <a:p>
            <a:pPr lvl="3">
              <a:spcAft>
                <a:spcPts val="600"/>
              </a:spcAft>
            </a:pPr>
            <a:r>
              <a:rPr lang="en-US" dirty="0" smtClean="0"/>
              <a:t>Checking for Mobile Browser Compatibility.</a:t>
            </a:r>
          </a:p>
          <a:p>
            <a:pPr lvl="3">
              <a:spcAft>
                <a:spcPts val="600"/>
              </a:spcAft>
            </a:pPr>
            <a:r>
              <a:rPr lang="en-US" dirty="0" smtClean="0"/>
              <a:t>Test that your website works fine for various combination of Operating systems such as Windows, Linux, Mac and Browsers such as Firefox, Internet Explorer, Safari etc.</a:t>
            </a:r>
          </a:p>
          <a:p>
            <a:pPr lvl="4">
              <a:spcAft>
                <a:spcPts val="600"/>
              </a:spcAft>
              <a:buNone/>
            </a:pPr>
            <a:r>
              <a:rPr lang="en-US" dirty="0" smtClean="0">
                <a:solidFill>
                  <a:schemeClr val="tx2"/>
                </a:solidFill>
              </a:rPr>
              <a:t>Tools that can be used: </a:t>
            </a:r>
            <a:r>
              <a:rPr lang="en-US" dirty="0" err="1" smtClean="0">
                <a:solidFill>
                  <a:schemeClr val="tx2"/>
                </a:solidFill>
              </a:rPr>
              <a:t>NetMechanic</a:t>
            </a:r>
            <a:endParaRPr lang="en-US" dirty="0" smtClean="0">
              <a:solidFill>
                <a:schemeClr val="tx2"/>
              </a:solidFill>
            </a:endParaRPr>
          </a:p>
          <a:p>
            <a:pPr lvl="1">
              <a:spcAft>
                <a:spcPts val="600"/>
              </a:spcAft>
              <a:buFont typeface="Wingdings" pitchFamily="2" charset="2"/>
              <a:buChar char="v"/>
            </a:pPr>
            <a:r>
              <a:rPr lang="en-US" b="1" dirty="0" smtClean="0"/>
              <a:t>Performance Testing:</a:t>
            </a:r>
          </a:p>
          <a:p>
            <a:pPr lvl="2"/>
            <a:r>
              <a:rPr lang="en-US" dirty="0" smtClean="0"/>
              <a:t>The process of testing to determine the performance of a software product.</a:t>
            </a:r>
          </a:p>
          <a:p>
            <a:pPr lvl="2"/>
            <a:r>
              <a:rPr lang="en-US" dirty="0" smtClean="0"/>
              <a:t>This will ensure your site works under all loads. Testing activities will include but not limited to –</a:t>
            </a:r>
          </a:p>
          <a:p>
            <a:pPr lvl="3"/>
            <a:r>
              <a:rPr lang="en-US" dirty="0" smtClean="0"/>
              <a:t>Website application response times at different connection speeds </a:t>
            </a:r>
            <a:endParaRPr lang="en-US" sz="1600" dirty="0" smtClean="0"/>
          </a:p>
          <a:p>
            <a:pPr lvl="3"/>
            <a:r>
              <a:rPr lang="en-US" dirty="0" smtClean="0"/>
              <a:t>Load test your web  application to determine its behavior under normal and peak loads.</a:t>
            </a: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001863"/>
            <a:ext cx="8544207" cy="5555367"/>
          </a:xfrm>
        </p:spPr>
        <p:txBody>
          <a:bodyPr/>
          <a:lstStyle/>
          <a:p>
            <a:pPr lvl="3">
              <a:spcAft>
                <a:spcPts val="600"/>
              </a:spcAft>
            </a:pPr>
            <a:r>
              <a:rPr lang="en-US" dirty="0" smtClean="0"/>
              <a:t>Stress test your web site to determine its break point when pushed to beyond normal loads at peak time. </a:t>
            </a:r>
            <a:endParaRPr lang="en-US" sz="1600" dirty="0" smtClean="0"/>
          </a:p>
          <a:p>
            <a:pPr lvl="3">
              <a:spcAft>
                <a:spcPts val="600"/>
              </a:spcAft>
            </a:pPr>
            <a:r>
              <a:rPr lang="en-US" dirty="0" smtClean="0"/>
              <a:t>Test if a crash occurs due to peak load, how does the site recover from such an event. </a:t>
            </a:r>
            <a:endParaRPr lang="en-US" sz="1600" dirty="0" smtClean="0"/>
          </a:p>
          <a:p>
            <a:pPr lvl="3">
              <a:spcAft>
                <a:spcPts val="600"/>
              </a:spcAft>
            </a:pPr>
            <a:r>
              <a:rPr lang="en-US" dirty="0" smtClean="0"/>
              <a:t>Make sure optimization techniques like </a:t>
            </a:r>
            <a:r>
              <a:rPr lang="en-US" dirty="0" smtClean="0">
                <a:solidFill>
                  <a:srgbClr val="0070C0"/>
                </a:solidFill>
              </a:rPr>
              <a:t>gzip</a:t>
            </a:r>
            <a:r>
              <a:rPr lang="en-US" dirty="0" smtClean="0"/>
              <a:t> compression, browser and server side cache enabled to reduce load times. </a:t>
            </a:r>
            <a:endParaRPr lang="en-US" sz="1600" dirty="0" smtClean="0"/>
          </a:p>
          <a:p>
            <a:pPr lvl="3">
              <a:spcAft>
                <a:spcPts val="600"/>
              </a:spcAft>
              <a:buNone/>
            </a:pPr>
            <a:r>
              <a:rPr lang="en-US" dirty="0" smtClean="0">
                <a:solidFill>
                  <a:schemeClr val="tx2"/>
                </a:solidFill>
              </a:rPr>
              <a:t>	Tools that can be used: </a:t>
            </a:r>
            <a:r>
              <a:rPr lang="en-US" dirty="0" err="1" smtClean="0">
                <a:solidFill>
                  <a:schemeClr val="tx2"/>
                </a:solidFill>
              </a:rPr>
              <a:t>LoadRunner</a:t>
            </a:r>
            <a:r>
              <a:rPr lang="en-US" dirty="0" smtClean="0">
                <a:solidFill>
                  <a:schemeClr val="tx2"/>
                </a:solidFill>
              </a:rPr>
              <a:t>, </a:t>
            </a:r>
            <a:r>
              <a:rPr lang="en-US" dirty="0" err="1" smtClean="0">
                <a:solidFill>
                  <a:schemeClr val="tx2"/>
                </a:solidFill>
              </a:rPr>
              <a:t>Jmeter</a:t>
            </a:r>
            <a:endParaRPr lang="en-US" dirty="0" smtClean="0">
              <a:solidFill>
                <a:schemeClr val="tx2"/>
              </a:solidFill>
            </a:endParaRPr>
          </a:p>
          <a:p>
            <a:pPr lvl="1">
              <a:spcAft>
                <a:spcPts val="600"/>
              </a:spcAft>
              <a:buFont typeface="Wingdings" pitchFamily="2" charset="2"/>
              <a:buChar char="v"/>
            </a:pPr>
            <a:r>
              <a:rPr lang="en-US" b="1" dirty="0" smtClean="0"/>
              <a:t>Security Testing:</a:t>
            </a:r>
          </a:p>
          <a:p>
            <a:pPr lvl="2">
              <a:spcAft>
                <a:spcPts val="600"/>
              </a:spcAft>
            </a:pPr>
            <a:r>
              <a:rPr lang="en-US" dirty="0" smtClean="0"/>
              <a:t>Testing to determine the security of the software product.</a:t>
            </a:r>
          </a:p>
          <a:p>
            <a:pPr lvl="2">
              <a:spcAft>
                <a:spcPts val="600"/>
              </a:spcAft>
            </a:pPr>
            <a:r>
              <a:rPr lang="en-US" dirty="0" smtClean="0"/>
              <a:t>Security testing is vital for e-commerce website that store sensitive customer information like credit cards. Testing Activities will include -</a:t>
            </a:r>
            <a:endParaRPr lang="en-US" sz="1600" dirty="0" smtClean="0"/>
          </a:p>
          <a:p>
            <a:pPr lvl="3">
              <a:spcAft>
                <a:spcPts val="600"/>
              </a:spcAft>
            </a:pPr>
            <a:r>
              <a:rPr lang="en-US" dirty="0" smtClean="0"/>
              <a:t>Test unauthorized access to secure pages should not be permitted. </a:t>
            </a:r>
            <a:endParaRPr lang="en-US" sz="1600" dirty="0" smtClean="0"/>
          </a:p>
          <a:p>
            <a:pPr lvl="3">
              <a:spcAft>
                <a:spcPts val="600"/>
              </a:spcAft>
            </a:pPr>
            <a:r>
              <a:rPr lang="en-US" dirty="0" smtClean="0"/>
              <a:t>Restricted files should not be downloadable without appropriate access. </a:t>
            </a:r>
            <a:endParaRPr lang="en-US" sz="1600" dirty="0" smtClean="0"/>
          </a:p>
          <a:p>
            <a:pPr lvl="3">
              <a:spcAft>
                <a:spcPts val="600"/>
              </a:spcAft>
            </a:pPr>
            <a:r>
              <a:rPr lang="en-US" dirty="0" smtClean="0"/>
              <a:t>Check sessions are automatically killed after prolonged user inactivity. </a:t>
            </a:r>
            <a:endParaRPr lang="en-US" sz="1600" dirty="0" smtClean="0"/>
          </a:p>
          <a:p>
            <a:pPr lvl="3">
              <a:spcAft>
                <a:spcPts val="600"/>
              </a:spcAft>
            </a:pPr>
            <a:r>
              <a:rPr lang="en-US" dirty="0" smtClean="0"/>
              <a:t>On use of SSL certificates, website should re-direct to encrypted SSL pages. </a:t>
            </a:r>
            <a:endParaRPr lang="en-US" sz="1600" dirty="0" smtClean="0"/>
          </a:p>
          <a:p>
            <a:pPr lvl="4">
              <a:spcAft>
                <a:spcPts val="600"/>
              </a:spcAft>
              <a:buNone/>
            </a:pPr>
            <a:r>
              <a:rPr lang="en-US" dirty="0" smtClean="0">
                <a:solidFill>
                  <a:schemeClr val="tx2"/>
                </a:solidFill>
              </a:rPr>
              <a:t>Tools that can be used: Babel Enterprise, </a:t>
            </a:r>
            <a:r>
              <a:rPr lang="en-US" dirty="0" err="1" smtClean="0">
                <a:solidFill>
                  <a:schemeClr val="tx2"/>
                </a:solidFill>
              </a:rPr>
              <a:t>BFBTester</a:t>
            </a:r>
            <a:r>
              <a:rPr lang="en-US" dirty="0" smtClean="0">
                <a:solidFill>
                  <a:schemeClr val="tx2"/>
                </a:solidFill>
              </a:rPr>
              <a:t> and CROSS.</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3">
                                            <p:txEl>
                                              <p:pRg st="11" end="11"/>
                                            </p:txEl>
                                          </p:spTgt>
                                        </p:tgtEl>
                                        <p:attrNameLst>
                                          <p:attrName>style.visibility</p:attrName>
                                        </p:attrNameLst>
                                      </p:cBhvr>
                                      <p:to>
                                        <p:strVal val="visible"/>
                                      </p:to>
                                    </p:set>
                                    <p:anim calcmode="lin" valueType="num">
                                      <p:cBhvr>
                                        <p:cTn id="106" dur="20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sz="quarter" idx="10"/>
          </p:nvPr>
        </p:nvSpPr>
        <p:spPr>
          <a:xfrm>
            <a:off x="302931" y="1143532"/>
            <a:ext cx="8544207" cy="3816429"/>
          </a:xfrm>
        </p:spPr>
        <p:txBody>
          <a:bodyPr/>
          <a:lstStyle/>
          <a:p>
            <a:pPr lvl="1">
              <a:spcAft>
                <a:spcPts val="600"/>
              </a:spcAft>
              <a:buFont typeface="Wingdings" pitchFamily="2" charset="2"/>
              <a:buChar char="q"/>
            </a:pPr>
            <a:r>
              <a:rPr lang="en-US" dirty="0" smtClean="0"/>
              <a:t>Types of Testing</a:t>
            </a:r>
          </a:p>
          <a:p>
            <a:pPr marL="635000" lvl="2" indent="-342900">
              <a:spcAft>
                <a:spcPts val="600"/>
              </a:spcAft>
              <a:buFont typeface="Wingdings" pitchFamily="2" charset="2"/>
              <a:buChar char="§"/>
            </a:pPr>
            <a:r>
              <a:rPr lang="en-US" dirty="0" smtClean="0"/>
              <a:t>Black-box Testing</a:t>
            </a:r>
          </a:p>
          <a:p>
            <a:pPr marL="635000" lvl="2" indent="-342900">
              <a:spcAft>
                <a:spcPts val="600"/>
              </a:spcAft>
              <a:buFont typeface="Wingdings" pitchFamily="2" charset="2"/>
              <a:buChar char="§"/>
            </a:pPr>
            <a:r>
              <a:rPr lang="en-US" dirty="0" smtClean="0"/>
              <a:t>White-box Testing</a:t>
            </a:r>
          </a:p>
          <a:p>
            <a:pPr marL="635000" lvl="2" indent="-342900">
              <a:spcAft>
                <a:spcPts val="600"/>
              </a:spcAft>
              <a:buFont typeface="Wingdings" pitchFamily="2" charset="2"/>
              <a:buChar char="§"/>
            </a:pPr>
            <a:r>
              <a:rPr lang="en-US" dirty="0" smtClean="0"/>
              <a:t>Gray-box Testing</a:t>
            </a:r>
          </a:p>
          <a:p>
            <a:pPr marL="635000" lvl="2" indent="-342900">
              <a:spcAft>
                <a:spcPts val="600"/>
              </a:spcAft>
              <a:buFont typeface="Wingdings" pitchFamily="2" charset="2"/>
              <a:buChar char="§"/>
            </a:pPr>
            <a:r>
              <a:rPr lang="en-US" dirty="0" smtClean="0"/>
              <a:t>Testing related to changes</a:t>
            </a:r>
          </a:p>
          <a:p>
            <a:pPr marL="914400" lvl="3" indent="-342900">
              <a:spcAft>
                <a:spcPts val="600"/>
              </a:spcAft>
            </a:pPr>
            <a:r>
              <a:rPr lang="en-US" dirty="0" smtClean="0"/>
              <a:t>Re-Testing </a:t>
            </a:r>
          </a:p>
          <a:p>
            <a:pPr marL="914400" lvl="3" indent="-342900">
              <a:spcAft>
                <a:spcPts val="600"/>
              </a:spcAft>
            </a:pPr>
            <a:r>
              <a:rPr lang="en-US" dirty="0" smtClean="0"/>
              <a:t>Regression Testing</a:t>
            </a:r>
          </a:p>
          <a:p>
            <a:pPr marL="635000" lvl="2" indent="-342900">
              <a:spcAft>
                <a:spcPts val="600"/>
              </a:spcAft>
              <a:buFont typeface="Wingdings" pitchFamily="2" charset="2"/>
              <a:buChar char="§"/>
            </a:pPr>
            <a:r>
              <a:rPr lang="en-US" dirty="0" smtClean="0"/>
              <a:t>Maintenance Testing</a:t>
            </a:r>
          </a:p>
          <a:p>
            <a:pPr marL="635000" lvl="2" indent="-342900">
              <a:spcAft>
                <a:spcPts val="600"/>
              </a:spcAft>
              <a:buFont typeface="Wingdings" pitchFamily="2" charset="2"/>
              <a:buChar char="§"/>
            </a:pPr>
            <a:r>
              <a:rPr lang="en-US" dirty="0" smtClean="0"/>
              <a:t>Smoke and Sanity Testing</a:t>
            </a:r>
          </a:p>
          <a:p>
            <a:pPr marL="635000" lvl="2" indent="-342900">
              <a:spcAft>
                <a:spcPts val="600"/>
              </a:spcAft>
              <a:buFont typeface="Wingdings" pitchFamily="2" charset="2"/>
              <a:buChar char="§"/>
            </a:pPr>
            <a:r>
              <a:rPr lang="en-US" dirty="0" smtClean="0"/>
              <a:t>Web Application Testing</a:t>
            </a:r>
          </a:p>
          <a:p>
            <a:pPr marL="635000" lvl="2" indent="-342900">
              <a:spcAft>
                <a:spcPts val="600"/>
              </a:spcAft>
              <a:buFont typeface="Wingdings" pitchFamily="2" charset="2"/>
              <a:buChar char="§"/>
            </a:pPr>
            <a:r>
              <a:rPr lang="en-US" dirty="0" smtClean="0"/>
              <a:t>Other Types </a:t>
            </a:r>
            <a:r>
              <a:rPr lang="en-US" smtClean="0"/>
              <a:t>of </a:t>
            </a:r>
            <a:r>
              <a:rPr lang="en-US" smtClean="0"/>
              <a:t>Testing</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8" name="Text Placeholder 7"/>
          <p:cNvSpPr>
            <a:spLocks noGrp="1"/>
          </p:cNvSpPr>
          <p:nvPr>
            <p:ph type="body" sz="quarter" idx="10"/>
          </p:nvPr>
        </p:nvSpPr>
        <p:spPr>
          <a:xfrm>
            <a:off x="302931" y="1088143"/>
            <a:ext cx="8544207" cy="5124480"/>
          </a:xfrm>
        </p:spPr>
        <p:txBody>
          <a:bodyPr/>
          <a:lstStyle/>
          <a:p>
            <a:pPr lvl="1">
              <a:spcAft>
                <a:spcPts val="600"/>
              </a:spcAft>
              <a:buFont typeface="Wingdings" pitchFamily="2" charset="2"/>
              <a:buChar char="q"/>
            </a:pPr>
            <a:r>
              <a:rPr lang="en-US" b="1" dirty="0" smtClean="0">
                <a:solidFill>
                  <a:srgbClr val="0070C0"/>
                </a:solidFill>
              </a:rPr>
              <a:t>Accessibility Testing: </a:t>
            </a:r>
          </a:p>
          <a:p>
            <a:pPr lvl="2">
              <a:spcAft>
                <a:spcPts val="600"/>
              </a:spcAft>
              <a:buFont typeface="Wingdings" pitchFamily="2" charset="2"/>
              <a:buChar char="Ø"/>
            </a:pPr>
            <a:r>
              <a:rPr lang="en-US" dirty="0" smtClean="0"/>
              <a:t>Testing to determine the ease by which users with disabilities can use a component or system. [Gerrard] </a:t>
            </a:r>
          </a:p>
          <a:p>
            <a:pPr lvl="1">
              <a:spcAft>
                <a:spcPts val="600"/>
              </a:spcAft>
              <a:buFont typeface="Wingdings" pitchFamily="2" charset="2"/>
              <a:buChar char="q"/>
            </a:pPr>
            <a:r>
              <a:rPr lang="en-US" b="1" dirty="0" smtClean="0">
                <a:solidFill>
                  <a:srgbClr val="0070C0"/>
                </a:solidFill>
              </a:rPr>
              <a:t>Accuracy:</a:t>
            </a:r>
            <a:r>
              <a:rPr lang="en-US" b="1" dirty="0" smtClean="0"/>
              <a:t> </a:t>
            </a:r>
          </a:p>
          <a:p>
            <a:pPr lvl="2">
              <a:spcAft>
                <a:spcPts val="600"/>
              </a:spcAft>
              <a:buFont typeface="Wingdings" pitchFamily="2" charset="2"/>
              <a:buChar char="Ø"/>
            </a:pPr>
            <a:r>
              <a:rPr lang="en-US" dirty="0" smtClean="0"/>
              <a:t>The capability of the software product to provide the right or agreed results or effects with the needed degree of precision. [ISO 9126] </a:t>
            </a:r>
          </a:p>
          <a:p>
            <a:pPr lvl="1">
              <a:spcAft>
                <a:spcPts val="600"/>
              </a:spcAft>
              <a:buFont typeface="Wingdings" pitchFamily="2" charset="2"/>
              <a:buChar char="q"/>
            </a:pPr>
            <a:r>
              <a:rPr lang="en-US" b="1" dirty="0" smtClean="0">
                <a:solidFill>
                  <a:srgbClr val="0070C0"/>
                </a:solidFill>
              </a:rPr>
              <a:t>Accuracy Testing:</a:t>
            </a:r>
            <a:r>
              <a:rPr lang="en-US" b="1" dirty="0" smtClean="0"/>
              <a:t> </a:t>
            </a:r>
          </a:p>
          <a:p>
            <a:pPr lvl="2">
              <a:spcAft>
                <a:spcPts val="600"/>
              </a:spcAft>
              <a:buFont typeface="Wingdings" pitchFamily="2" charset="2"/>
              <a:buChar char="Ø"/>
            </a:pPr>
            <a:r>
              <a:rPr lang="en-US" dirty="0" smtClean="0"/>
              <a:t>The process of testing to determine the accuracy of a software product. </a:t>
            </a:r>
          </a:p>
          <a:p>
            <a:pPr lvl="1">
              <a:spcAft>
                <a:spcPts val="600"/>
              </a:spcAft>
              <a:buFont typeface="Wingdings" pitchFamily="2" charset="2"/>
              <a:buChar char="q"/>
            </a:pPr>
            <a:r>
              <a:rPr lang="en-US" b="1" dirty="0" smtClean="0">
                <a:solidFill>
                  <a:srgbClr val="0070C0"/>
                </a:solidFill>
              </a:rPr>
              <a:t>Ad hoc testing:</a:t>
            </a:r>
            <a:r>
              <a:rPr lang="en-US" b="1" dirty="0" smtClean="0"/>
              <a:t> </a:t>
            </a:r>
          </a:p>
          <a:p>
            <a:pPr lvl="2">
              <a:spcAft>
                <a:spcPts val="600"/>
              </a:spcAft>
              <a:buFont typeface="Wingdings" pitchFamily="2" charset="2"/>
              <a:buChar char="Ø"/>
            </a:pPr>
            <a:r>
              <a:rPr lang="en-US" dirty="0" smtClean="0"/>
              <a:t>Testing carried out informally; no formal test preparation takes place, no recognized test design technique is used, there are no expectations for results and arbitrariness guides the test execution activity. </a:t>
            </a:r>
          </a:p>
          <a:p>
            <a:pPr lvl="1">
              <a:spcAft>
                <a:spcPts val="600"/>
              </a:spcAft>
              <a:buFont typeface="Wingdings" pitchFamily="2" charset="2"/>
              <a:buChar char="q"/>
            </a:pPr>
            <a:r>
              <a:rPr lang="en-US" b="1" dirty="0" smtClean="0">
                <a:solidFill>
                  <a:srgbClr val="0070C0"/>
                </a:solidFill>
              </a:rPr>
              <a:t>Agile Testing: </a:t>
            </a:r>
          </a:p>
          <a:p>
            <a:pPr lvl="2">
              <a:spcAft>
                <a:spcPts val="600"/>
              </a:spcAft>
              <a:buFont typeface="Wingdings" pitchFamily="2" charset="2"/>
              <a:buChar char="Ø"/>
            </a:pPr>
            <a:r>
              <a:rPr lang="en-US" dirty="0" smtClean="0"/>
              <a:t>Testing practice for a project using agile methodologies, such as extreme programming (XP), treating development as the customer of testing and emphasizing the test-first design paradigm.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20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p:cTn id="16" dur="2000" fill="hold"/>
                                        <p:tgtEl>
                                          <p:spTgt spid="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p:cTn id="25" dur="200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 calcmode="lin" valueType="num">
                                      <p:cBhvr>
                                        <p:cTn id="34" dur="200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 calcmode="lin" valueType="num">
                                      <p:cBhvr>
                                        <p:cTn id="43" dur="200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8">
                                            <p:txEl>
                                              <p:pRg st="5" end="5"/>
                                            </p:txEl>
                                          </p:spTgt>
                                        </p:tgtEl>
                                        <p:attrNameLst>
                                          <p:attrName>style.visibility</p:attrName>
                                        </p:attrNameLst>
                                      </p:cBhvr>
                                      <p:to>
                                        <p:strVal val="visible"/>
                                      </p:to>
                                    </p:set>
                                    <p:anim calcmode="lin" valueType="num">
                                      <p:cBhvr>
                                        <p:cTn id="52" dur="2000" fill="hold"/>
                                        <p:tgtEl>
                                          <p:spTgt spid="8">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8">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8">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8">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8">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8">
                                            <p:txEl>
                                              <p:pRg st="6" end="6"/>
                                            </p:txEl>
                                          </p:spTgt>
                                        </p:tgtEl>
                                        <p:attrNameLst>
                                          <p:attrName>style.visibility</p:attrName>
                                        </p:attrNameLst>
                                      </p:cBhvr>
                                      <p:to>
                                        <p:strVal val="visible"/>
                                      </p:to>
                                    </p:set>
                                    <p:anim calcmode="lin" valueType="num">
                                      <p:cBhvr>
                                        <p:cTn id="61" dur="2000" fill="hold"/>
                                        <p:tgtEl>
                                          <p:spTgt spid="8">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8">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8">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8">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8">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8">
                                            <p:txEl>
                                              <p:pRg st="7" end="7"/>
                                            </p:txEl>
                                          </p:spTgt>
                                        </p:tgtEl>
                                        <p:attrNameLst>
                                          <p:attrName>style.visibility</p:attrName>
                                        </p:attrNameLst>
                                      </p:cBhvr>
                                      <p:to>
                                        <p:strVal val="visible"/>
                                      </p:to>
                                    </p:set>
                                    <p:anim calcmode="lin" valueType="num">
                                      <p:cBhvr>
                                        <p:cTn id="70" dur="2000" fill="hold"/>
                                        <p:tgtEl>
                                          <p:spTgt spid="8">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8">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8">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8">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8">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8">
                                            <p:txEl>
                                              <p:pRg st="8" end="8"/>
                                            </p:txEl>
                                          </p:spTgt>
                                        </p:tgtEl>
                                        <p:attrNameLst>
                                          <p:attrName>style.visibility</p:attrName>
                                        </p:attrNameLst>
                                      </p:cBhvr>
                                      <p:to>
                                        <p:strVal val="visible"/>
                                      </p:to>
                                    </p:set>
                                    <p:anim calcmode="lin" valueType="num">
                                      <p:cBhvr>
                                        <p:cTn id="79" dur="2000" fill="hold"/>
                                        <p:tgtEl>
                                          <p:spTgt spid="8">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8">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8">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8">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8">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8">
                                            <p:txEl>
                                              <p:pRg st="9" end="9"/>
                                            </p:txEl>
                                          </p:spTgt>
                                        </p:tgtEl>
                                        <p:attrNameLst>
                                          <p:attrName>style.visibility</p:attrName>
                                        </p:attrNameLst>
                                      </p:cBhvr>
                                      <p:to>
                                        <p:strVal val="visible"/>
                                      </p:to>
                                    </p:set>
                                    <p:anim calcmode="lin" valueType="num">
                                      <p:cBhvr>
                                        <p:cTn id="88" dur="2000" fill="hold"/>
                                        <p:tgtEl>
                                          <p:spTgt spid="8">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8">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8">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8">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5" name="Text Placeholder 4"/>
          <p:cNvSpPr>
            <a:spLocks noGrp="1"/>
          </p:cNvSpPr>
          <p:nvPr>
            <p:ph type="body" sz="quarter" idx="10"/>
          </p:nvPr>
        </p:nvSpPr>
        <p:spPr>
          <a:xfrm>
            <a:off x="302931" y="1040500"/>
            <a:ext cx="8544207" cy="5678478"/>
          </a:xfrm>
        </p:spPr>
        <p:txBody>
          <a:bodyPr/>
          <a:lstStyle/>
          <a:p>
            <a:pPr lvl="1">
              <a:spcAft>
                <a:spcPts val="600"/>
              </a:spcAft>
              <a:buFont typeface="Wingdings" pitchFamily="2" charset="2"/>
              <a:buChar char="q"/>
            </a:pPr>
            <a:r>
              <a:rPr lang="en-US" b="1" dirty="0" smtClean="0">
                <a:solidFill>
                  <a:srgbClr val="0070C0"/>
                </a:solidFill>
              </a:rPr>
              <a:t>Back-to-Back Testing: </a:t>
            </a:r>
          </a:p>
          <a:p>
            <a:pPr lvl="2">
              <a:spcAft>
                <a:spcPts val="600"/>
              </a:spcAft>
              <a:buFont typeface="Wingdings" pitchFamily="2" charset="2"/>
              <a:buChar char="Ø"/>
            </a:pPr>
            <a:r>
              <a:rPr lang="en-US" dirty="0" smtClean="0"/>
              <a:t>Testing in which two or more variants of a component or system are executed with the same inputs, the outputs compared, and analyzed in cases of discrepancies. [IEEE 610]. </a:t>
            </a:r>
          </a:p>
          <a:p>
            <a:pPr lvl="1">
              <a:spcAft>
                <a:spcPts val="600"/>
              </a:spcAft>
              <a:buFont typeface="Wingdings" pitchFamily="2" charset="2"/>
              <a:buChar char="q"/>
            </a:pPr>
            <a:r>
              <a:rPr lang="en-US" b="1" dirty="0" smtClean="0">
                <a:solidFill>
                  <a:srgbClr val="0070C0"/>
                </a:solidFill>
              </a:rPr>
              <a:t>Compliance: </a:t>
            </a:r>
          </a:p>
          <a:p>
            <a:pPr lvl="2">
              <a:spcAft>
                <a:spcPts val="600"/>
              </a:spcAft>
              <a:buFont typeface="Wingdings" pitchFamily="2" charset="2"/>
              <a:buChar char="Ø"/>
            </a:pPr>
            <a:r>
              <a:rPr lang="en-US" dirty="0" smtClean="0"/>
              <a:t>The capability of the software product to adhere to standards, conventions or regulations in laws and similar prescriptions. [ISO 9126] </a:t>
            </a:r>
          </a:p>
          <a:p>
            <a:pPr lvl="1">
              <a:spcAft>
                <a:spcPts val="600"/>
              </a:spcAft>
              <a:buFont typeface="Wingdings" pitchFamily="2" charset="2"/>
              <a:buChar char="q"/>
            </a:pPr>
            <a:r>
              <a:rPr lang="en-US" b="1" dirty="0" smtClean="0">
                <a:solidFill>
                  <a:srgbClr val="0070C0"/>
                </a:solidFill>
              </a:rPr>
              <a:t>Compliance testing: </a:t>
            </a:r>
          </a:p>
          <a:p>
            <a:pPr lvl="2">
              <a:spcAft>
                <a:spcPts val="600"/>
              </a:spcAft>
              <a:buFont typeface="Wingdings" pitchFamily="2" charset="2"/>
              <a:buChar char="Ø"/>
            </a:pPr>
            <a:r>
              <a:rPr lang="en-US" dirty="0" smtClean="0"/>
              <a:t>The process of testing to determine the compliance of the component or system. </a:t>
            </a:r>
          </a:p>
          <a:p>
            <a:pPr lvl="1">
              <a:spcAft>
                <a:spcPts val="600"/>
              </a:spcAft>
              <a:buFont typeface="Wingdings" pitchFamily="2" charset="2"/>
              <a:buChar char="q"/>
            </a:pPr>
            <a:r>
              <a:rPr lang="en-US" b="1" dirty="0" smtClean="0">
                <a:solidFill>
                  <a:srgbClr val="0070C0"/>
                </a:solidFill>
              </a:rPr>
              <a:t>Concurrency Testing: </a:t>
            </a:r>
          </a:p>
          <a:p>
            <a:pPr lvl="2">
              <a:spcAft>
                <a:spcPts val="600"/>
              </a:spcAft>
              <a:buFont typeface="Wingdings" pitchFamily="2" charset="2"/>
              <a:buChar char="Ø"/>
            </a:pPr>
            <a:r>
              <a:rPr lang="en-US" dirty="0" smtClean="0"/>
              <a:t>Testing to determine how the occurrence of two or more activities within the same interval of time, achieved either by interleaving the activities or by simultaneous execution, is handled by the component or system. [After IEEE 610] </a:t>
            </a:r>
          </a:p>
          <a:p>
            <a:pPr lvl="1">
              <a:spcAft>
                <a:spcPts val="600"/>
              </a:spcAft>
              <a:buFont typeface="Wingdings" pitchFamily="2" charset="2"/>
              <a:buChar char="q"/>
            </a:pPr>
            <a:r>
              <a:rPr lang="en-US" b="1" dirty="0" smtClean="0">
                <a:solidFill>
                  <a:srgbClr val="0070C0"/>
                </a:solidFill>
              </a:rPr>
              <a:t>Conversion Testing: </a:t>
            </a:r>
          </a:p>
          <a:p>
            <a:pPr lvl="2">
              <a:spcAft>
                <a:spcPts val="600"/>
              </a:spcAft>
              <a:buFont typeface="Wingdings" pitchFamily="2" charset="2"/>
              <a:buChar char="Ø"/>
            </a:pPr>
            <a:r>
              <a:rPr lang="en-US" dirty="0" smtClean="0"/>
              <a:t>Testing of software used to convert data from existing systems for use in replacement systems.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4" name="Text Placeholder 3"/>
          <p:cNvSpPr>
            <a:spLocks noGrp="1"/>
          </p:cNvSpPr>
          <p:nvPr>
            <p:ph type="body" sz="quarter" idx="10"/>
          </p:nvPr>
        </p:nvSpPr>
        <p:spPr>
          <a:xfrm>
            <a:off x="302931" y="1102657"/>
            <a:ext cx="8544207" cy="5401479"/>
          </a:xfrm>
        </p:spPr>
        <p:txBody>
          <a:bodyPr/>
          <a:lstStyle/>
          <a:p>
            <a:pPr lvl="1">
              <a:spcAft>
                <a:spcPts val="600"/>
              </a:spcAft>
              <a:buFont typeface="Wingdings" pitchFamily="2" charset="2"/>
              <a:buChar char="q"/>
            </a:pPr>
            <a:r>
              <a:rPr lang="en-US" b="1" dirty="0" smtClean="0">
                <a:solidFill>
                  <a:srgbClr val="0070C0"/>
                </a:solidFill>
              </a:rPr>
              <a:t>Exhaustive Testing:</a:t>
            </a:r>
            <a:r>
              <a:rPr lang="en-US" dirty="0" smtClean="0">
                <a:solidFill>
                  <a:srgbClr val="0070C0"/>
                </a:solidFill>
              </a:rPr>
              <a:t> </a:t>
            </a:r>
          </a:p>
          <a:p>
            <a:pPr lvl="2">
              <a:spcAft>
                <a:spcPts val="600"/>
              </a:spcAft>
              <a:buFont typeface="Wingdings" pitchFamily="2" charset="2"/>
              <a:buChar char="Ø"/>
            </a:pPr>
            <a:r>
              <a:rPr lang="en-US" dirty="0" smtClean="0"/>
              <a:t>A test approach in which the test suite comprises all combinations of input values and preconditions.</a:t>
            </a:r>
          </a:p>
          <a:p>
            <a:pPr lvl="1">
              <a:spcAft>
                <a:spcPts val="600"/>
              </a:spcAft>
              <a:buFont typeface="Wingdings" pitchFamily="2" charset="2"/>
              <a:buChar char="q"/>
            </a:pPr>
            <a:r>
              <a:rPr lang="en-US" b="1" dirty="0" smtClean="0">
                <a:solidFill>
                  <a:srgbClr val="0070C0"/>
                </a:solidFill>
              </a:rPr>
              <a:t>Exploratory Testing:</a:t>
            </a:r>
            <a:r>
              <a:rPr lang="en-US" dirty="0" smtClean="0">
                <a:solidFill>
                  <a:srgbClr val="0070C0"/>
                </a:solidFill>
              </a:rPr>
              <a:t> </a:t>
            </a:r>
          </a:p>
          <a:p>
            <a:pPr lvl="2">
              <a:spcAft>
                <a:spcPts val="600"/>
              </a:spcAft>
              <a:buFont typeface="Wingdings" pitchFamily="2" charset="2"/>
              <a:buChar char="Ø"/>
            </a:pPr>
            <a:r>
              <a:rPr lang="en-US" dirty="0" smtClean="0"/>
              <a:t>An informal test design technique where the tester actively controls the design of the tests as those tests are performed and uses information gained while testing to design new and better tests. [After Bach] </a:t>
            </a:r>
          </a:p>
          <a:p>
            <a:pPr lvl="1">
              <a:spcAft>
                <a:spcPts val="600"/>
              </a:spcAft>
              <a:buFont typeface="Wingdings" pitchFamily="2" charset="2"/>
              <a:buChar char="q"/>
            </a:pPr>
            <a:r>
              <a:rPr lang="en-US" b="1" dirty="0" smtClean="0">
                <a:solidFill>
                  <a:srgbClr val="0070C0"/>
                </a:solidFill>
              </a:rPr>
              <a:t>Installability: </a:t>
            </a:r>
          </a:p>
          <a:p>
            <a:pPr lvl="2">
              <a:spcAft>
                <a:spcPts val="600"/>
              </a:spcAft>
              <a:buFont typeface="Wingdings" pitchFamily="2" charset="2"/>
              <a:buChar char="Ø"/>
            </a:pPr>
            <a:r>
              <a:rPr lang="en-US" dirty="0" smtClean="0"/>
              <a:t>The capability of the software product to be installed in a specified environment [ISO 9126]. </a:t>
            </a:r>
          </a:p>
          <a:p>
            <a:pPr lvl="1">
              <a:spcAft>
                <a:spcPts val="600"/>
              </a:spcAft>
              <a:buFont typeface="Wingdings" pitchFamily="2" charset="2"/>
              <a:buChar char="q"/>
            </a:pPr>
            <a:r>
              <a:rPr lang="en-US" b="1" dirty="0" smtClean="0">
                <a:solidFill>
                  <a:srgbClr val="0070C0"/>
                </a:solidFill>
              </a:rPr>
              <a:t>Installability Testing: </a:t>
            </a:r>
          </a:p>
          <a:p>
            <a:pPr marL="628650" lvl="1" indent="-342900">
              <a:spcAft>
                <a:spcPts val="600"/>
              </a:spcAft>
              <a:buFont typeface="Wingdings" pitchFamily="2" charset="2"/>
              <a:buChar char="Ø"/>
            </a:pPr>
            <a:r>
              <a:rPr lang="en-US" dirty="0" smtClean="0"/>
              <a:t>The process of testing the installability of a software product. </a:t>
            </a:r>
          </a:p>
          <a:p>
            <a:pPr marL="342900" indent="-342900">
              <a:spcAft>
                <a:spcPts val="600"/>
              </a:spcAft>
              <a:buClr>
                <a:srgbClr val="C00000"/>
              </a:buClr>
              <a:buFont typeface="Wingdings" pitchFamily="2" charset="2"/>
              <a:buChar char="q"/>
            </a:pPr>
            <a:r>
              <a:rPr lang="en-US" b="1" dirty="0" smtClean="0">
                <a:solidFill>
                  <a:srgbClr val="0070C0"/>
                </a:solidFill>
              </a:rPr>
              <a:t>Load Testing: </a:t>
            </a:r>
          </a:p>
          <a:p>
            <a:pPr marL="628650" lvl="1" indent="-342900">
              <a:spcAft>
                <a:spcPts val="600"/>
              </a:spcAft>
              <a:buFont typeface="Wingdings" pitchFamily="2" charset="2"/>
              <a:buChar char="Ø"/>
            </a:pPr>
            <a:r>
              <a:rPr lang="en-US" dirty="0" smtClean="0"/>
              <a:t>A type of performance testing conducted to evaluate the behavior of a component or system with increasing load, e.g. numbers of parallel users and/or numbers of transactions, to determine what load can be handled by the component or system.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20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20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4">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p:cTn id="70" dur="2000" fill="hold"/>
                                        <p:tgtEl>
                                          <p:spTgt spid="4">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4">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4">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4">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4">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 calcmode="lin" valueType="num">
                                      <p:cBhvr>
                                        <p:cTn id="79" dur="2000" fill="hold"/>
                                        <p:tgtEl>
                                          <p:spTgt spid="4">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4">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4">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4">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4">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4">
                                            <p:txEl>
                                              <p:pRg st="9" end="9"/>
                                            </p:txEl>
                                          </p:spTgt>
                                        </p:tgtEl>
                                        <p:attrNameLst>
                                          <p:attrName>style.visibility</p:attrName>
                                        </p:attrNameLst>
                                      </p:cBhvr>
                                      <p:to>
                                        <p:strVal val="visible"/>
                                      </p:to>
                                    </p:set>
                                    <p:anim calcmode="lin" valueType="num">
                                      <p:cBhvr>
                                        <p:cTn id="88" dur="2000" fill="hold"/>
                                        <p:tgtEl>
                                          <p:spTgt spid="4">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4">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4">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4">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5" name="Text Placeholder 4"/>
          <p:cNvSpPr>
            <a:spLocks noGrp="1"/>
          </p:cNvSpPr>
          <p:nvPr>
            <p:ph type="body" sz="quarter" idx="10"/>
          </p:nvPr>
        </p:nvSpPr>
        <p:spPr>
          <a:xfrm>
            <a:off x="302931" y="1001059"/>
            <a:ext cx="8544207" cy="5678478"/>
          </a:xfrm>
        </p:spPr>
        <p:txBody>
          <a:bodyPr/>
          <a:lstStyle/>
          <a:p>
            <a:pPr lvl="1">
              <a:spcAft>
                <a:spcPts val="600"/>
              </a:spcAft>
              <a:buFont typeface="Wingdings" pitchFamily="2" charset="2"/>
              <a:buChar char="q"/>
            </a:pPr>
            <a:r>
              <a:rPr lang="en-US" b="1" dirty="0" smtClean="0">
                <a:solidFill>
                  <a:srgbClr val="0070C0"/>
                </a:solidFill>
              </a:rPr>
              <a:t>Monkey Testing: </a:t>
            </a:r>
          </a:p>
          <a:p>
            <a:pPr lvl="2">
              <a:spcAft>
                <a:spcPts val="600"/>
              </a:spcAft>
              <a:buFont typeface="Wingdings" pitchFamily="2" charset="2"/>
              <a:buChar char="Ø"/>
            </a:pPr>
            <a:r>
              <a:rPr lang="en-US" dirty="0" smtClean="0"/>
              <a:t>Testing by means of a random selection from a large range of inputs and by randomly pushing buttons, ignorant of how the product is being used. </a:t>
            </a:r>
          </a:p>
          <a:p>
            <a:pPr lvl="1">
              <a:spcAft>
                <a:spcPts val="600"/>
              </a:spcAft>
              <a:buFont typeface="Wingdings" pitchFamily="2" charset="2"/>
              <a:buChar char="q"/>
            </a:pPr>
            <a:r>
              <a:rPr lang="en-US" b="1" dirty="0" smtClean="0">
                <a:solidFill>
                  <a:srgbClr val="0070C0"/>
                </a:solidFill>
              </a:rPr>
              <a:t>Negative Testing: </a:t>
            </a:r>
          </a:p>
          <a:p>
            <a:pPr lvl="2">
              <a:spcAft>
                <a:spcPts val="600"/>
              </a:spcAft>
              <a:buFont typeface="Wingdings" pitchFamily="2" charset="2"/>
              <a:buChar char="Ø"/>
            </a:pPr>
            <a:r>
              <a:rPr lang="en-US" dirty="0" smtClean="0"/>
              <a:t>Tests aimed at showing that a component or system does not work. Negative testing is related to the testers’ attitude rather than a specific test approach or test design technique, e.g. testing with invalid input values or exceptions. [After Beizer]. </a:t>
            </a:r>
          </a:p>
          <a:p>
            <a:pPr lvl="1">
              <a:spcAft>
                <a:spcPts val="600"/>
              </a:spcAft>
              <a:buFont typeface="Wingdings" pitchFamily="2" charset="2"/>
              <a:buChar char="q"/>
            </a:pPr>
            <a:r>
              <a:rPr lang="en-US" b="1" dirty="0" smtClean="0">
                <a:solidFill>
                  <a:srgbClr val="0070C0"/>
                </a:solidFill>
              </a:rPr>
              <a:t>Pair Testing: </a:t>
            </a:r>
          </a:p>
          <a:p>
            <a:pPr lvl="2">
              <a:spcAft>
                <a:spcPts val="600"/>
              </a:spcAft>
              <a:buFont typeface="Wingdings" pitchFamily="2" charset="2"/>
              <a:buChar char="Ø"/>
            </a:pPr>
            <a:r>
              <a:rPr lang="en-US" dirty="0" smtClean="0"/>
              <a:t>Two persons, e.g. two testers, a developer and a tester, or an end-user and a tester, working together to find defects. Typically, they share one computer and trade control of it while testing. </a:t>
            </a:r>
          </a:p>
          <a:p>
            <a:pPr lvl="1">
              <a:spcAft>
                <a:spcPts val="600"/>
              </a:spcAft>
              <a:buFont typeface="Wingdings" pitchFamily="2" charset="2"/>
              <a:buChar char="q"/>
            </a:pPr>
            <a:r>
              <a:rPr lang="en-US" b="1" dirty="0" smtClean="0">
                <a:solidFill>
                  <a:srgbClr val="0070C0"/>
                </a:solidFill>
              </a:rPr>
              <a:t>Performance: </a:t>
            </a:r>
          </a:p>
          <a:p>
            <a:pPr lvl="2">
              <a:spcAft>
                <a:spcPts val="600"/>
              </a:spcAft>
              <a:buFont typeface="Wingdings" pitchFamily="2" charset="2"/>
              <a:buChar char="Ø"/>
            </a:pPr>
            <a:r>
              <a:rPr lang="en-US" dirty="0" smtClean="0"/>
              <a:t>The degree to which a system or component accomplishes its designated functions within given constraints regarding processing time and throughput rate. [After IEEE 610] </a:t>
            </a:r>
          </a:p>
          <a:p>
            <a:pPr lvl="1">
              <a:spcAft>
                <a:spcPts val="600"/>
              </a:spcAft>
              <a:buFont typeface="Wingdings" pitchFamily="2" charset="2"/>
              <a:buChar char="q"/>
            </a:pPr>
            <a:r>
              <a:rPr lang="en-US" b="1" dirty="0" smtClean="0">
                <a:solidFill>
                  <a:srgbClr val="0070C0"/>
                </a:solidFill>
              </a:rPr>
              <a:t>Performance Testing: </a:t>
            </a:r>
          </a:p>
          <a:p>
            <a:pPr lvl="2">
              <a:spcAft>
                <a:spcPts val="600"/>
              </a:spcAft>
              <a:buFont typeface="Wingdings" pitchFamily="2" charset="2"/>
              <a:buChar char="Ø"/>
            </a:pPr>
            <a:r>
              <a:rPr lang="en-US" dirty="0" smtClean="0"/>
              <a:t>The process of testing to determine the performance of a software product.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25942"/>
            <a:ext cx="8539163" cy="338554"/>
          </a:xfrm>
        </p:spPr>
        <p:txBody>
          <a:bodyPr/>
          <a:lstStyle/>
          <a:p>
            <a:r>
              <a:rPr lang="en-US" dirty="0" smtClean="0"/>
              <a:t>Other Types of Testing</a:t>
            </a:r>
            <a:endParaRPr lang="en-US" dirty="0"/>
          </a:p>
        </p:txBody>
      </p:sp>
      <p:sp>
        <p:nvSpPr>
          <p:cNvPr id="4" name="Text Placeholder 3"/>
          <p:cNvSpPr>
            <a:spLocks noGrp="1"/>
          </p:cNvSpPr>
          <p:nvPr>
            <p:ph type="body" sz="quarter" idx="10"/>
          </p:nvPr>
        </p:nvSpPr>
        <p:spPr>
          <a:xfrm>
            <a:off x="302931" y="957517"/>
            <a:ext cx="8544207" cy="5755422"/>
          </a:xfrm>
        </p:spPr>
        <p:txBody>
          <a:bodyPr/>
          <a:lstStyle/>
          <a:p>
            <a:pPr lvl="1">
              <a:spcAft>
                <a:spcPts val="600"/>
              </a:spcAft>
              <a:buFont typeface="Wingdings" pitchFamily="2" charset="2"/>
              <a:buChar char="q"/>
            </a:pPr>
            <a:r>
              <a:rPr lang="en-US" b="1" dirty="0" smtClean="0">
                <a:solidFill>
                  <a:srgbClr val="0070C0"/>
                </a:solidFill>
              </a:rPr>
              <a:t>Random Testing: </a:t>
            </a:r>
          </a:p>
          <a:p>
            <a:pPr lvl="2">
              <a:spcAft>
                <a:spcPts val="600"/>
              </a:spcAft>
              <a:buFont typeface="Wingdings" pitchFamily="2" charset="2"/>
              <a:buChar char="Ø"/>
            </a:pPr>
            <a:r>
              <a:rPr lang="en-US" dirty="0" smtClean="0"/>
              <a:t>A black box test design technique where test cases are selected, possibly using a pseudo-random generation algorithm, to match an operational profile. This technique can be used for testing non-functional attributes such as reliability and performance.  </a:t>
            </a:r>
          </a:p>
          <a:p>
            <a:pPr lvl="1">
              <a:spcAft>
                <a:spcPts val="600"/>
              </a:spcAft>
              <a:buFont typeface="Wingdings" pitchFamily="2" charset="2"/>
              <a:buChar char="q"/>
            </a:pPr>
            <a:r>
              <a:rPr lang="en-US" b="1" dirty="0" smtClean="0">
                <a:solidFill>
                  <a:srgbClr val="0070C0"/>
                </a:solidFill>
              </a:rPr>
              <a:t>Recoverability: </a:t>
            </a:r>
          </a:p>
          <a:p>
            <a:pPr lvl="2">
              <a:spcAft>
                <a:spcPts val="600"/>
              </a:spcAft>
              <a:buFont typeface="Wingdings" pitchFamily="2" charset="2"/>
              <a:buChar char="Ø"/>
            </a:pPr>
            <a:r>
              <a:rPr lang="en-US" dirty="0" smtClean="0"/>
              <a:t>The capability of the software product to re-establish a specified level of performance and recover the data directly affected in case of failure. [ISO 9126]  </a:t>
            </a:r>
          </a:p>
          <a:p>
            <a:pPr lvl="1">
              <a:spcAft>
                <a:spcPts val="600"/>
              </a:spcAft>
              <a:buFont typeface="Wingdings" pitchFamily="2" charset="2"/>
              <a:buChar char="q"/>
            </a:pPr>
            <a:r>
              <a:rPr lang="en-US" b="1" dirty="0" smtClean="0">
                <a:solidFill>
                  <a:srgbClr val="0070C0"/>
                </a:solidFill>
              </a:rPr>
              <a:t>Recoverability Testing: </a:t>
            </a:r>
          </a:p>
          <a:p>
            <a:pPr lvl="2">
              <a:spcAft>
                <a:spcPts val="600"/>
              </a:spcAft>
              <a:buFont typeface="Wingdings" pitchFamily="2" charset="2"/>
              <a:buChar char="Ø"/>
            </a:pPr>
            <a:r>
              <a:rPr lang="en-US" dirty="0" smtClean="0"/>
              <a:t>The process of testing to determine the recoverability of a software product.  </a:t>
            </a:r>
          </a:p>
          <a:p>
            <a:pPr lvl="1">
              <a:spcAft>
                <a:spcPts val="600"/>
              </a:spcAft>
              <a:buFont typeface="Wingdings" pitchFamily="2" charset="2"/>
              <a:buChar char="q"/>
            </a:pPr>
            <a:r>
              <a:rPr lang="en-US" b="1" dirty="0" smtClean="0">
                <a:solidFill>
                  <a:srgbClr val="0070C0"/>
                </a:solidFill>
              </a:rPr>
              <a:t>Recovery Testing:</a:t>
            </a:r>
            <a:r>
              <a:rPr lang="en-US" b="1" dirty="0" smtClean="0"/>
              <a:t> </a:t>
            </a:r>
            <a:r>
              <a:rPr lang="en-US" dirty="0" smtClean="0"/>
              <a:t>See </a:t>
            </a:r>
            <a:r>
              <a:rPr lang="en-US" i="1" dirty="0" smtClean="0"/>
              <a:t>recoverability testing</a:t>
            </a:r>
            <a:r>
              <a:rPr lang="en-US" dirty="0" smtClean="0"/>
              <a:t>. </a:t>
            </a:r>
          </a:p>
          <a:p>
            <a:pPr lvl="1">
              <a:spcAft>
                <a:spcPts val="600"/>
              </a:spcAft>
              <a:buFont typeface="Wingdings" pitchFamily="2" charset="2"/>
              <a:buChar char="q"/>
            </a:pPr>
            <a:r>
              <a:rPr lang="en-US" b="1" dirty="0" smtClean="0">
                <a:solidFill>
                  <a:srgbClr val="0070C0"/>
                </a:solidFill>
              </a:rPr>
              <a:t>Reliability: </a:t>
            </a:r>
          </a:p>
          <a:p>
            <a:pPr lvl="2">
              <a:spcAft>
                <a:spcPts val="600"/>
              </a:spcAft>
              <a:buFont typeface="Wingdings" pitchFamily="2" charset="2"/>
              <a:buChar char="Ø"/>
            </a:pPr>
            <a:r>
              <a:rPr lang="en-US" dirty="0" smtClean="0"/>
              <a:t>The ability of the software product to perform its required functions under stated conditions for a specified period of time, or for a specified number of operations. [ISO 9126]. </a:t>
            </a:r>
          </a:p>
          <a:p>
            <a:pPr lvl="1">
              <a:spcAft>
                <a:spcPts val="600"/>
              </a:spcAft>
              <a:buFont typeface="Wingdings" pitchFamily="2" charset="2"/>
              <a:buChar char="q"/>
            </a:pPr>
            <a:r>
              <a:rPr lang="en-US" b="1" dirty="0" smtClean="0">
                <a:solidFill>
                  <a:srgbClr val="0070C0"/>
                </a:solidFill>
              </a:rPr>
              <a:t>Reliability Testing: </a:t>
            </a:r>
          </a:p>
          <a:p>
            <a:pPr lvl="2">
              <a:spcAft>
                <a:spcPts val="600"/>
              </a:spcAft>
              <a:buFont typeface="Wingdings" pitchFamily="2" charset="2"/>
              <a:buChar char="Ø"/>
            </a:pPr>
            <a:r>
              <a:rPr lang="en-US" dirty="0" smtClean="0"/>
              <a:t>The process of testing to determine the reliability of a software product.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20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20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4">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p:cTn id="70" dur="2000" fill="hold"/>
                                        <p:tgtEl>
                                          <p:spTgt spid="4">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4">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4">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4">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4">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 calcmode="lin" valueType="num">
                                      <p:cBhvr>
                                        <p:cTn id="79" dur="2000" fill="hold"/>
                                        <p:tgtEl>
                                          <p:spTgt spid="4">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4">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4">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4">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4">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4">
                                            <p:txEl>
                                              <p:pRg st="9" end="9"/>
                                            </p:txEl>
                                          </p:spTgt>
                                        </p:tgtEl>
                                        <p:attrNameLst>
                                          <p:attrName>style.visibility</p:attrName>
                                        </p:attrNameLst>
                                      </p:cBhvr>
                                      <p:to>
                                        <p:strVal val="visible"/>
                                      </p:to>
                                    </p:set>
                                    <p:anim calcmode="lin" valueType="num">
                                      <p:cBhvr>
                                        <p:cTn id="88" dur="2000" fill="hold"/>
                                        <p:tgtEl>
                                          <p:spTgt spid="4">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4">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4">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4">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4">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4">
                                            <p:txEl>
                                              <p:pRg st="10" end="10"/>
                                            </p:txEl>
                                          </p:spTgt>
                                        </p:tgtEl>
                                        <p:attrNameLst>
                                          <p:attrName>style.visibility</p:attrName>
                                        </p:attrNameLst>
                                      </p:cBhvr>
                                      <p:to>
                                        <p:strVal val="visible"/>
                                      </p:to>
                                    </p:set>
                                    <p:anim calcmode="lin" valueType="num">
                                      <p:cBhvr>
                                        <p:cTn id="97" dur="2000" fill="hold"/>
                                        <p:tgtEl>
                                          <p:spTgt spid="4">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4">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4">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4">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5" name="Text Placeholder 4"/>
          <p:cNvSpPr>
            <a:spLocks noGrp="1"/>
          </p:cNvSpPr>
          <p:nvPr>
            <p:ph type="body" sz="quarter" idx="10"/>
          </p:nvPr>
        </p:nvSpPr>
        <p:spPr>
          <a:xfrm>
            <a:off x="302931" y="1131685"/>
            <a:ext cx="8544207" cy="4847481"/>
          </a:xfrm>
        </p:spPr>
        <p:txBody>
          <a:bodyPr/>
          <a:lstStyle/>
          <a:p>
            <a:pPr lvl="1">
              <a:spcAft>
                <a:spcPts val="600"/>
              </a:spcAft>
              <a:buFont typeface="Wingdings" pitchFamily="2" charset="2"/>
              <a:buChar char="q"/>
            </a:pPr>
            <a:r>
              <a:rPr lang="en-US" b="1" dirty="0" smtClean="0">
                <a:solidFill>
                  <a:srgbClr val="0070C0"/>
                </a:solidFill>
              </a:rPr>
              <a:t>Risk-based Testing: </a:t>
            </a:r>
          </a:p>
          <a:p>
            <a:pPr lvl="2">
              <a:spcAft>
                <a:spcPts val="600"/>
              </a:spcAft>
              <a:buFont typeface="Wingdings" pitchFamily="2" charset="2"/>
              <a:buChar char="Ø"/>
            </a:pPr>
            <a:r>
              <a:rPr lang="en-US" dirty="0" smtClean="0"/>
              <a:t>An approach to testing to reduce the level of product risks and inform stakeholders of their status, starting in the initial stages of a project. It involves the identification of product risks and the use of risk levels to guide the test process. </a:t>
            </a:r>
          </a:p>
          <a:p>
            <a:pPr lvl="1">
              <a:spcAft>
                <a:spcPts val="600"/>
              </a:spcAft>
              <a:buFont typeface="Wingdings" pitchFamily="2" charset="2"/>
              <a:buChar char="q"/>
            </a:pPr>
            <a:r>
              <a:rPr lang="en-US" b="1" dirty="0" smtClean="0">
                <a:solidFill>
                  <a:srgbClr val="0070C0"/>
                </a:solidFill>
              </a:rPr>
              <a:t>Robustness: </a:t>
            </a:r>
          </a:p>
          <a:p>
            <a:pPr lvl="2">
              <a:spcAft>
                <a:spcPts val="600"/>
              </a:spcAft>
              <a:buFont typeface="Wingdings" pitchFamily="2" charset="2"/>
              <a:buChar char="Ø"/>
            </a:pPr>
            <a:r>
              <a:rPr lang="en-US" dirty="0" smtClean="0"/>
              <a:t>The degree to which a component or system can function correctly in the presence of invalid inputs or stressful environmental conditions. [IEEE 610] </a:t>
            </a:r>
          </a:p>
          <a:p>
            <a:pPr lvl="1">
              <a:spcAft>
                <a:spcPts val="600"/>
              </a:spcAft>
              <a:buFont typeface="Wingdings" pitchFamily="2" charset="2"/>
              <a:buChar char="q"/>
            </a:pPr>
            <a:r>
              <a:rPr lang="en-US" b="1" dirty="0" smtClean="0">
                <a:solidFill>
                  <a:srgbClr val="0070C0"/>
                </a:solidFill>
              </a:rPr>
              <a:t>Robustness Testing: </a:t>
            </a:r>
          </a:p>
          <a:p>
            <a:pPr lvl="2">
              <a:spcAft>
                <a:spcPts val="600"/>
              </a:spcAft>
              <a:buFont typeface="Wingdings" pitchFamily="2" charset="2"/>
              <a:buChar char="Ø"/>
            </a:pPr>
            <a:r>
              <a:rPr lang="en-US" dirty="0" smtClean="0"/>
              <a:t>Testing to determine the robustness of the software product. </a:t>
            </a:r>
          </a:p>
          <a:p>
            <a:pPr lvl="1">
              <a:spcAft>
                <a:spcPts val="600"/>
              </a:spcAft>
              <a:buFont typeface="Wingdings" pitchFamily="2" charset="2"/>
              <a:buChar char="q"/>
            </a:pPr>
            <a:r>
              <a:rPr lang="en-US" b="1" dirty="0" smtClean="0">
                <a:solidFill>
                  <a:srgbClr val="0070C0"/>
                </a:solidFill>
              </a:rPr>
              <a:t>Scalability: </a:t>
            </a:r>
          </a:p>
          <a:p>
            <a:pPr lvl="2">
              <a:spcAft>
                <a:spcPts val="600"/>
              </a:spcAft>
              <a:buFont typeface="Wingdings" pitchFamily="2" charset="2"/>
              <a:buChar char="Ø"/>
            </a:pPr>
            <a:r>
              <a:rPr lang="en-US" dirty="0" smtClean="0"/>
              <a:t>The capability of the software product to be upgraded to accommodate increased loads. [After Gerrard] </a:t>
            </a:r>
          </a:p>
          <a:p>
            <a:pPr lvl="1">
              <a:spcAft>
                <a:spcPts val="600"/>
              </a:spcAft>
              <a:buFont typeface="Wingdings" pitchFamily="2" charset="2"/>
              <a:buChar char="q"/>
            </a:pPr>
            <a:r>
              <a:rPr lang="en-US" b="1" dirty="0" smtClean="0">
                <a:solidFill>
                  <a:srgbClr val="0070C0"/>
                </a:solidFill>
              </a:rPr>
              <a:t>Scalability Testing: </a:t>
            </a:r>
          </a:p>
          <a:p>
            <a:pPr lvl="2">
              <a:spcAft>
                <a:spcPts val="600"/>
              </a:spcAft>
              <a:buFont typeface="Wingdings" pitchFamily="2" charset="2"/>
              <a:buChar char="Ø"/>
            </a:pPr>
            <a:r>
              <a:rPr lang="en-US" dirty="0" smtClean="0"/>
              <a:t>Testing to determine the scalability of the software product.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21148"/>
            <a:ext cx="8539163" cy="338554"/>
          </a:xfrm>
        </p:spPr>
        <p:txBody>
          <a:bodyPr/>
          <a:lstStyle/>
          <a:p>
            <a:r>
              <a:rPr lang="en-US" dirty="0" smtClean="0"/>
              <a:t>Other Types of Testing</a:t>
            </a:r>
            <a:endParaRPr lang="en-US" dirty="0"/>
          </a:p>
        </p:txBody>
      </p:sp>
      <p:sp>
        <p:nvSpPr>
          <p:cNvPr id="3" name="Text Placeholder 2"/>
          <p:cNvSpPr>
            <a:spLocks noGrp="1"/>
          </p:cNvSpPr>
          <p:nvPr>
            <p:ph type="body" sz="quarter" idx="10"/>
          </p:nvPr>
        </p:nvSpPr>
        <p:spPr>
          <a:xfrm>
            <a:off x="302931" y="580153"/>
            <a:ext cx="8544207" cy="6109365"/>
          </a:xfrm>
        </p:spPr>
        <p:txBody>
          <a:bodyPr/>
          <a:lstStyle/>
          <a:p>
            <a:pPr lvl="1">
              <a:spcAft>
                <a:spcPts val="600"/>
              </a:spcAft>
              <a:buFont typeface="Wingdings" pitchFamily="2" charset="2"/>
              <a:buChar char="q"/>
            </a:pPr>
            <a:r>
              <a:rPr lang="en-US" b="1" dirty="0" smtClean="0">
                <a:solidFill>
                  <a:srgbClr val="0070C0"/>
                </a:solidFill>
              </a:rPr>
              <a:t>Security: </a:t>
            </a:r>
          </a:p>
          <a:p>
            <a:pPr lvl="2">
              <a:spcAft>
                <a:spcPts val="600"/>
              </a:spcAft>
              <a:buFont typeface="Wingdings" pitchFamily="2" charset="2"/>
              <a:buChar char="q"/>
            </a:pPr>
            <a:r>
              <a:rPr lang="en-US" dirty="0" smtClean="0"/>
              <a:t>Attributes of software products that bear on its ability to prevent unauthorized access, whether accidental or deliberate, to programs and data. [ISO 9126]</a:t>
            </a:r>
            <a:r>
              <a:rPr lang="en-US" i="1" dirty="0" smtClean="0"/>
              <a:t>.</a:t>
            </a:r>
            <a:r>
              <a:rPr lang="en-US" dirty="0" smtClean="0"/>
              <a:t> </a:t>
            </a:r>
          </a:p>
          <a:p>
            <a:pPr lvl="1">
              <a:spcAft>
                <a:spcPts val="600"/>
              </a:spcAft>
              <a:buFont typeface="Wingdings" pitchFamily="2" charset="2"/>
              <a:buChar char="q"/>
            </a:pPr>
            <a:r>
              <a:rPr lang="en-US" b="1" dirty="0" smtClean="0">
                <a:solidFill>
                  <a:srgbClr val="0070C0"/>
                </a:solidFill>
              </a:rPr>
              <a:t>Security Testing: </a:t>
            </a:r>
          </a:p>
          <a:p>
            <a:pPr lvl="2">
              <a:spcAft>
                <a:spcPts val="600"/>
              </a:spcAft>
              <a:buFont typeface="Wingdings" pitchFamily="2" charset="2"/>
              <a:buChar char="q"/>
            </a:pPr>
            <a:r>
              <a:rPr lang="en-US" dirty="0" smtClean="0"/>
              <a:t>Testing to determine the security of the software product. </a:t>
            </a:r>
          </a:p>
          <a:p>
            <a:pPr lvl="1">
              <a:spcAft>
                <a:spcPts val="600"/>
              </a:spcAft>
              <a:buFont typeface="Wingdings" pitchFamily="2" charset="2"/>
              <a:buChar char="q"/>
            </a:pPr>
            <a:r>
              <a:rPr lang="en-US" b="1" dirty="0" smtClean="0">
                <a:solidFill>
                  <a:srgbClr val="0070C0"/>
                </a:solidFill>
              </a:rPr>
              <a:t>Stress Testing: </a:t>
            </a:r>
          </a:p>
          <a:p>
            <a:pPr lvl="2">
              <a:spcAft>
                <a:spcPts val="600"/>
              </a:spcAft>
              <a:buFont typeface="Wingdings" pitchFamily="2" charset="2"/>
              <a:buChar char="q"/>
            </a:pPr>
            <a:r>
              <a:rPr lang="en-US" dirty="0" smtClean="0"/>
              <a:t>A type of performance testing conducted to evaluate a system or component at or beyond the limits of its anticipated or specified work loads, or with reduced availability of resources such as access to memory or servers. [After IEEE 610] </a:t>
            </a:r>
          </a:p>
          <a:p>
            <a:pPr lvl="1">
              <a:spcAft>
                <a:spcPts val="600"/>
              </a:spcAft>
              <a:buFont typeface="Wingdings" pitchFamily="2" charset="2"/>
              <a:buChar char="q"/>
            </a:pPr>
            <a:r>
              <a:rPr lang="en-US" b="1" dirty="0" smtClean="0">
                <a:solidFill>
                  <a:srgbClr val="0070C0"/>
                </a:solidFill>
              </a:rPr>
              <a:t>Usability: </a:t>
            </a:r>
          </a:p>
          <a:p>
            <a:pPr lvl="2">
              <a:spcAft>
                <a:spcPts val="600"/>
              </a:spcAft>
              <a:buFont typeface="Wingdings" pitchFamily="2" charset="2"/>
              <a:buChar char="q"/>
            </a:pPr>
            <a:r>
              <a:rPr lang="en-US" dirty="0" smtClean="0"/>
              <a:t>The capability of the software to be understood, learned, used and attractive to the user when used under specified conditions. [ISO 9126] </a:t>
            </a:r>
          </a:p>
          <a:p>
            <a:pPr lvl="1">
              <a:spcAft>
                <a:spcPts val="600"/>
              </a:spcAft>
              <a:buFont typeface="Wingdings" pitchFamily="2" charset="2"/>
              <a:buChar char="q"/>
            </a:pPr>
            <a:r>
              <a:rPr lang="en-US" b="1" dirty="0" smtClean="0">
                <a:solidFill>
                  <a:srgbClr val="0070C0"/>
                </a:solidFill>
              </a:rPr>
              <a:t>Usability Testing: </a:t>
            </a:r>
          </a:p>
          <a:p>
            <a:pPr lvl="2">
              <a:spcAft>
                <a:spcPts val="600"/>
              </a:spcAft>
              <a:buFont typeface="Wingdings" pitchFamily="2" charset="2"/>
              <a:buChar char="q"/>
            </a:pPr>
            <a:r>
              <a:rPr lang="en-US" dirty="0" smtClean="0"/>
              <a:t>Testing to determine the extent to which the software product is understood, easy to learn, easy to operate and attractive to the users under specified conditions. [After ISO 9126] </a:t>
            </a:r>
          </a:p>
          <a:p>
            <a:pPr lvl="1">
              <a:spcAft>
                <a:spcPts val="600"/>
              </a:spcAft>
              <a:buFont typeface="Wingdings" pitchFamily="2" charset="2"/>
              <a:buChar char="q"/>
            </a:pPr>
            <a:r>
              <a:rPr lang="en-US" b="1" dirty="0" smtClean="0">
                <a:solidFill>
                  <a:srgbClr val="0070C0"/>
                </a:solidFill>
              </a:rPr>
              <a:t>Volume Testing: </a:t>
            </a:r>
          </a:p>
          <a:p>
            <a:pPr lvl="2">
              <a:spcAft>
                <a:spcPts val="600"/>
              </a:spcAft>
              <a:buFont typeface="Wingdings" pitchFamily="2" charset="2"/>
              <a:buChar char="q"/>
            </a:pPr>
            <a:r>
              <a:rPr lang="en-US" dirty="0" smtClean="0"/>
              <a:t>Testing where the system is subjected to large volumes of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3">
                                            <p:txEl>
                                              <p:pRg st="11" end="11"/>
                                            </p:txEl>
                                          </p:spTgt>
                                        </p:tgtEl>
                                        <p:attrNameLst>
                                          <p:attrName>style.visibility</p:attrName>
                                        </p:attrNameLst>
                                      </p:cBhvr>
                                      <p:to>
                                        <p:strVal val="visible"/>
                                      </p:to>
                                    </p:set>
                                    <p:anim calcmode="lin" valueType="num">
                                      <p:cBhvr>
                                        <p:cTn id="106" dur="20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0"/>
            <a:r>
              <a:rPr lang="en-US" dirty="0" smtClean="0"/>
              <a:t>Black-box Testing</a:t>
            </a:r>
            <a:endParaRPr lang="en-US" dirty="0"/>
          </a:p>
        </p:txBody>
      </p:sp>
      <p:sp>
        <p:nvSpPr>
          <p:cNvPr id="3" name="Text Placeholder 2"/>
          <p:cNvSpPr>
            <a:spLocks noGrp="1"/>
          </p:cNvSpPr>
          <p:nvPr>
            <p:ph type="body" sz="quarter" idx="10"/>
          </p:nvPr>
        </p:nvSpPr>
        <p:spPr>
          <a:xfrm>
            <a:off x="302931" y="1059115"/>
            <a:ext cx="8544207" cy="2323713"/>
          </a:xfrm>
        </p:spPr>
        <p:txBody>
          <a:bodyPr/>
          <a:lstStyle/>
          <a:p>
            <a:pPr lvl="1">
              <a:spcAft>
                <a:spcPts val="600"/>
              </a:spcAft>
              <a:buFont typeface="Wingdings" pitchFamily="2" charset="2"/>
              <a:buChar char="q"/>
            </a:pPr>
            <a:r>
              <a:rPr lang="en-US" dirty="0" smtClean="0"/>
              <a:t>Testing, either functional or non-functional, without reference to the internal structure of the component or system.  </a:t>
            </a:r>
            <a:r>
              <a:rPr lang="en-US" b="1" i="1" dirty="0" smtClean="0"/>
              <a:t>-ISTQB</a:t>
            </a:r>
            <a:endParaRPr lang="en-US" b="1" dirty="0" smtClean="0"/>
          </a:p>
          <a:p>
            <a:pPr lvl="1">
              <a:spcAft>
                <a:spcPts val="600"/>
              </a:spcAft>
              <a:buFont typeface="Wingdings" pitchFamily="2" charset="2"/>
              <a:buChar char="q"/>
            </a:pPr>
            <a:r>
              <a:rPr lang="en-US" dirty="0" smtClean="0"/>
              <a:t>Black-box testing is also known as </a:t>
            </a:r>
            <a:r>
              <a:rPr lang="en-US" b="1" dirty="0" smtClean="0"/>
              <a:t>specification-based testing.</a:t>
            </a:r>
            <a:endParaRPr lang="en-US" i="1" dirty="0" smtClean="0"/>
          </a:p>
          <a:p>
            <a:pPr lvl="1">
              <a:spcAft>
                <a:spcPts val="600"/>
              </a:spcAft>
              <a:buFont typeface="Wingdings" pitchFamily="2" charset="2"/>
              <a:buChar char="q"/>
            </a:pPr>
            <a:r>
              <a:rPr lang="en-US" dirty="0" smtClean="0"/>
              <a:t>There are two types of Black-box testing, those are:</a:t>
            </a:r>
          </a:p>
          <a:p>
            <a:pPr lvl="2">
              <a:spcAft>
                <a:spcPts val="600"/>
              </a:spcAft>
              <a:buFont typeface="Wingdings" pitchFamily="2" charset="2"/>
              <a:buChar char="v"/>
            </a:pPr>
            <a:r>
              <a:rPr lang="en-US" dirty="0" smtClean="0"/>
              <a:t>Functional Testing</a:t>
            </a:r>
          </a:p>
          <a:p>
            <a:pPr lvl="2">
              <a:spcAft>
                <a:spcPts val="600"/>
              </a:spcAft>
              <a:buFont typeface="Wingdings" pitchFamily="2" charset="2"/>
              <a:buChar char="v"/>
            </a:pPr>
            <a:r>
              <a:rPr lang="en-US" dirty="0" smtClean="0"/>
              <a:t>Non-Functional Testing</a:t>
            </a:r>
          </a:p>
          <a:p>
            <a:pPr lvl="1">
              <a:spcAft>
                <a:spcPts val="600"/>
              </a:spcAft>
              <a:buFont typeface="Wingdings" pitchFamily="2" charset="2"/>
              <a:buChar char="v"/>
            </a:pPr>
            <a:endParaRPr lang="en-US" dirty="0"/>
          </a:p>
        </p:txBody>
      </p:sp>
      <p:graphicFrame>
        <p:nvGraphicFramePr>
          <p:cNvPr id="4" name="Diagram 3"/>
          <p:cNvGraphicFramePr/>
          <p:nvPr/>
        </p:nvGraphicFramePr>
        <p:xfrm>
          <a:off x="346797" y="3252767"/>
          <a:ext cx="8405317" cy="3191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06691DC7-5D9F-4707-9CC4-41BE4E65EB50}"/>
                                            </p:graphicEl>
                                          </p:spTgt>
                                        </p:tgtEl>
                                        <p:attrNameLst>
                                          <p:attrName>style.visibility</p:attrName>
                                        </p:attrNameLst>
                                      </p:cBhvr>
                                      <p:to>
                                        <p:strVal val="visible"/>
                                      </p:to>
                                    </p:set>
                                    <p:animEffect transition="in" filter="fade">
                                      <p:cBhvr>
                                        <p:cTn id="52" dur="2000"/>
                                        <p:tgtEl>
                                          <p:spTgt spid="4">
                                            <p:graphicEl>
                                              <a:dgm id="{06691DC7-5D9F-4707-9CC4-41BE4E65EB50}"/>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5D05AE13-FA7D-465C-8FBD-934EB245C78B}"/>
                                            </p:graphicEl>
                                          </p:spTgt>
                                        </p:tgtEl>
                                        <p:attrNameLst>
                                          <p:attrName>style.visibility</p:attrName>
                                        </p:attrNameLst>
                                      </p:cBhvr>
                                      <p:to>
                                        <p:strVal val="visible"/>
                                      </p:to>
                                    </p:set>
                                    <p:animEffect transition="in" filter="fade">
                                      <p:cBhvr>
                                        <p:cTn id="57" dur="2000"/>
                                        <p:tgtEl>
                                          <p:spTgt spid="4">
                                            <p:graphicEl>
                                              <a:dgm id="{5D05AE13-FA7D-465C-8FBD-934EB245C78B}"/>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graphicEl>
                                              <a:dgm id="{CE7E4172-DE7B-4FBB-A61E-C2151D0F8A68}"/>
                                            </p:graphicEl>
                                          </p:spTgt>
                                        </p:tgtEl>
                                        <p:attrNameLst>
                                          <p:attrName>style.visibility</p:attrName>
                                        </p:attrNameLst>
                                      </p:cBhvr>
                                      <p:to>
                                        <p:strVal val="visible"/>
                                      </p:to>
                                    </p:set>
                                    <p:animEffect transition="in" filter="fade">
                                      <p:cBhvr>
                                        <p:cTn id="62" dur="2000"/>
                                        <p:tgtEl>
                                          <p:spTgt spid="4">
                                            <p:graphicEl>
                                              <a:dgm id="{CE7E4172-DE7B-4FBB-A61E-C2151D0F8A68}"/>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graphicEl>
                                              <a:dgm id="{62B97A8F-383C-4309-AF63-EE3F5642FB21}"/>
                                            </p:graphicEl>
                                          </p:spTgt>
                                        </p:tgtEl>
                                        <p:attrNameLst>
                                          <p:attrName>style.visibility</p:attrName>
                                        </p:attrNameLst>
                                      </p:cBhvr>
                                      <p:to>
                                        <p:strVal val="visible"/>
                                      </p:to>
                                    </p:set>
                                    <p:animEffect transition="in" filter="fade">
                                      <p:cBhvr>
                                        <p:cTn id="67" dur="2000"/>
                                        <p:tgtEl>
                                          <p:spTgt spid="4">
                                            <p:graphicEl>
                                              <a:dgm id="{62B97A8F-383C-4309-AF63-EE3F5642FB2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643652"/>
            <a:ext cx="8539163" cy="338554"/>
          </a:xfrm>
        </p:spPr>
        <p:txBody>
          <a:bodyPr/>
          <a:lstStyle/>
          <a:p>
            <a:pPr lvl="0"/>
            <a:r>
              <a:rPr lang="en-US" dirty="0" smtClean="0"/>
              <a:t>White-box Testing</a:t>
            </a:r>
            <a:endParaRPr lang="en-US" dirty="0"/>
          </a:p>
        </p:txBody>
      </p:sp>
      <p:sp>
        <p:nvSpPr>
          <p:cNvPr id="3" name="Text Placeholder 2"/>
          <p:cNvSpPr>
            <a:spLocks noGrp="1"/>
          </p:cNvSpPr>
          <p:nvPr>
            <p:ph type="body" sz="quarter" idx="10"/>
          </p:nvPr>
        </p:nvSpPr>
        <p:spPr>
          <a:xfrm>
            <a:off x="302931" y="1305853"/>
            <a:ext cx="8544207" cy="1379293"/>
          </a:xfrm>
        </p:spPr>
        <p:txBody>
          <a:bodyPr/>
          <a:lstStyle/>
          <a:p>
            <a:pPr lvl="1">
              <a:spcAft>
                <a:spcPts val="600"/>
              </a:spcAft>
              <a:buFont typeface="Wingdings" pitchFamily="2" charset="2"/>
              <a:buChar char="q"/>
            </a:pPr>
            <a:r>
              <a:rPr lang="en-US" dirty="0" smtClean="0"/>
              <a:t>Testing based on an analysis of the internal structure of the component or system.</a:t>
            </a:r>
          </a:p>
          <a:p>
            <a:pPr lvl="1">
              <a:spcAft>
                <a:spcPts val="600"/>
              </a:spcAft>
              <a:buFont typeface="Wingdings" pitchFamily="2" charset="2"/>
              <a:buChar char="q"/>
            </a:pPr>
            <a:r>
              <a:rPr lang="en-US" dirty="0" smtClean="0"/>
              <a:t>White-box Testing is also known as Structural Testing or Structure-based Testing or Glass-box Testing or Clear-box Testing.</a:t>
            </a:r>
            <a:endParaRPr lang="en-US" dirty="0"/>
          </a:p>
        </p:txBody>
      </p:sp>
      <p:sp>
        <p:nvSpPr>
          <p:cNvPr id="4" name="Text Placeholder 3"/>
          <p:cNvSpPr>
            <a:spLocks noGrp="1"/>
          </p:cNvSpPr>
          <p:nvPr>
            <p:ph type="body" sz="quarter" idx="4294967295"/>
          </p:nvPr>
        </p:nvSpPr>
        <p:spPr>
          <a:xfrm>
            <a:off x="275771" y="3079066"/>
            <a:ext cx="8592457" cy="2073505"/>
          </a:xfrm>
        </p:spPr>
        <p:txBody>
          <a:bodyPr>
            <a:normAutofit/>
          </a:bodyPr>
          <a:lstStyle/>
          <a:p>
            <a:pPr lvl="0" algn="l">
              <a:spcAft>
                <a:spcPts val="600"/>
              </a:spcAft>
            </a:pPr>
            <a:r>
              <a:rPr lang="en-US" sz="2200" b="1" dirty="0" smtClean="0">
                <a:solidFill>
                  <a:srgbClr val="C00000"/>
                </a:solidFill>
              </a:rPr>
              <a:t>Gray-box Testing</a:t>
            </a:r>
          </a:p>
          <a:p>
            <a:pPr lvl="0" algn="l">
              <a:spcAft>
                <a:spcPts val="600"/>
              </a:spcAft>
            </a:pPr>
            <a:endParaRPr lang="en-US" sz="700" b="1" dirty="0" smtClean="0">
              <a:solidFill>
                <a:srgbClr val="C00000"/>
              </a:solidFill>
            </a:endParaRPr>
          </a:p>
          <a:p>
            <a:pPr lvl="1">
              <a:spcAft>
                <a:spcPts val="600"/>
              </a:spcAft>
              <a:buFont typeface="Wingdings" pitchFamily="2" charset="2"/>
              <a:buChar char="q"/>
            </a:pPr>
            <a:r>
              <a:rPr lang="en-US" sz="2200" dirty="0" smtClean="0"/>
              <a:t> </a:t>
            </a:r>
            <a:r>
              <a:rPr lang="en-US" dirty="0" smtClean="0"/>
              <a:t>A </a:t>
            </a:r>
            <a:r>
              <a:rPr lang="en-US" dirty="0"/>
              <a:t>combination of Black Box and White Box testing </a:t>
            </a:r>
            <a:r>
              <a:rPr lang="en-US" dirty="0" smtClean="0"/>
              <a:t>methodologies.</a:t>
            </a:r>
          </a:p>
          <a:p>
            <a:pPr lvl="1">
              <a:spcAft>
                <a:spcPts val="600"/>
              </a:spcAft>
              <a:buFont typeface="Wingdings" pitchFamily="2" charset="2"/>
              <a:buChar char="q"/>
            </a:pPr>
            <a:r>
              <a:rPr lang="en-US" dirty="0" smtClean="0"/>
              <a:t> Testing </a:t>
            </a:r>
            <a:r>
              <a:rPr lang="en-US" dirty="0"/>
              <a:t>a piece of software against its specification but using some knowledge of its internal workings. </a:t>
            </a:r>
            <a:endParaRPr lang="en-US" dirty="0" smtClean="0"/>
          </a:p>
          <a:p>
            <a:pPr lvl="1">
              <a:spcAft>
                <a:spcPts val="600"/>
              </a:spcAft>
              <a:buFont typeface="Wingdings" pitchFamily="2" charset="2"/>
              <a:buChar char="q"/>
            </a:pPr>
            <a:r>
              <a:rPr lang="en-US" dirty="0" smtClean="0"/>
              <a:t> It </a:t>
            </a:r>
            <a:r>
              <a:rPr lang="en-US" dirty="0"/>
              <a:t>can be performed by either development or testing teams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p:cTn id="34"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 calcmode="lin" valueType="num">
                                      <p:cBhvr>
                                        <p:cTn id="52"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0"/>
            <a:r>
              <a:rPr lang="en-US" dirty="0" smtClean="0"/>
              <a:t>Testing related to changes</a:t>
            </a:r>
            <a:endParaRPr lang="en-US" dirty="0"/>
          </a:p>
        </p:txBody>
      </p:sp>
      <p:graphicFrame>
        <p:nvGraphicFramePr>
          <p:cNvPr id="4" name="Diagram 3"/>
          <p:cNvGraphicFramePr/>
          <p:nvPr/>
        </p:nvGraphicFramePr>
        <p:xfrm>
          <a:off x="455053" y="1113664"/>
          <a:ext cx="8263944" cy="4926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6F95A6DA-771C-4246-9E6B-F2681A26CEC7}"/>
                                            </p:graphicEl>
                                          </p:spTgt>
                                        </p:tgtEl>
                                        <p:attrNameLst>
                                          <p:attrName>style.visibility</p:attrName>
                                        </p:attrNameLst>
                                      </p:cBhvr>
                                      <p:to>
                                        <p:strVal val="visible"/>
                                      </p:to>
                                    </p:set>
                                    <p:animEffect transition="in" filter="fade">
                                      <p:cBhvr>
                                        <p:cTn id="7" dur="2000"/>
                                        <p:tgtEl>
                                          <p:spTgt spid="4">
                                            <p:graphicEl>
                                              <a:dgm id="{6F95A6DA-771C-4246-9E6B-F2681A26CEC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EC5A059A-C7D5-4D89-B1A1-824211BD56E5}"/>
                                            </p:graphicEl>
                                          </p:spTgt>
                                        </p:tgtEl>
                                        <p:attrNameLst>
                                          <p:attrName>style.visibility</p:attrName>
                                        </p:attrNameLst>
                                      </p:cBhvr>
                                      <p:to>
                                        <p:strVal val="visible"/>
                                      </p:to>
                                    </p:set>
                                    <p:animEffect transition="in" filter="fade">
                                      <p:cBhvr>
                                        <p:cTn id="12" dur="2000"/>
                                        <p:tgtEl>
                                          <p:spTgt spid="4">
                                            <p:graphicEl>
                                              <a:dgm id="{EC5A059A-C7D5-4D89-B1A1-824211BD56E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98F6D6C-D5E6-47F5-B2F5-A4D740E0EA16}"/>
                                            </p:graphicEl>
                                          </p:spTgt>
                                        </p:tgtEl>
                                        <p:attrNameLst>
                                          <p:attrName>style.visibility</p:attrName>
                                        </p:attrNameLst>
                                      </p:cBhvr>
                                      <p:to>
                                        <p:strVal val="visible"/>
                                      </p:to>
                                    </p:set>
                                    <p:animEffect transition="in" filter="fade">
                                      <p:cBhvr>
                                        <p:cTn id="17" dur="2000"/>
                                        <p:tgtEl>
                                          <p:spTgt spid="4">
                                            <p:graphicEl>
                                              <a:dgm id="{398F6D6C-D5E6-47F5-B2F5-A4D740E0EA1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92DA0F5-0DAF-44EC-961E-C2BAC8139C10}"/>
                                            </p:graphicEl>
                                          </p:spTgt>
                                        </p:tgtEl>
                                        <p:attrNameLst>
                                          <p:attrName>style.visibility</p:attrName>
                                        </p:attrNameLst>
                                      </p:cBhvr>
                                      <p:to>
                                        <p:strVal val="visible"/>
                                      </p:to>
                                    </p:set>
                                    <p:animEffect transition="in" filter="fade">
                                      <p:cBhvr>
                                        <p:cTn id="22" dur="2000"/>
                                        <p:tgtEl>
                                          <p:spTgt spid="4">
                                            <p:graphicEl>
                                              <a:dgm id="{892DA0F5-0DAF-44EC-961E-C2BAC8139C1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0"/>
            <a:r>
              <a:rPr lang="en-US" dirty="0" smtClean="0"/>
              <a:t>Maintenance Testing</a:t>
            </a:r>
            <a:endParaRPr lang="en-US" dirty="0"/>
          </a:p>
        </p:txBody>
      </p:sp>
      <p:sp>
        <p:nvSpPr>
          <p:cNvPr id="3" name="Text Placeholder 2"/>
          <p:cNvSpPr>
            <a:spLocks noGrp="1"/>
          </p:cNvSpPr>
          <p:nvPr>
            <p:ph type="body" sz="quarter" idx="10"/>
          </p:nvPr>
        </p:nvSpPr>
        <p:spPr>
          <a:xfrm>
            <a:off x="302931" y="1146199"/>
            <a:ext cx="8544207" cy="4201150"/>
          </a:xfrm>
        </p:spPr>
        <p:txBody>
          <a:bodyPr/>
          <a:lstStyle/>
          <a:p>
            <a:pPr lvl="1">
              <a:lnSpc>
                <a:spcPct val="150000"/>
              </a:lnSpc>
              <a:spcAft>
                <a:spcPts val="600"/>
              </a:spcAft>
              <a:buFont typeface="Wingdings" pitchFamily="2" charset="2"/>
              <a:buChar char="q"/>
            </a:pPr>
            <a:r>
              <a:rPr lang="en-US" dirty="0" smtClean="0"/>
              <a:t>Testing the changes to an operational system or the impact of a changed environment to an operational system.</a:t>
            </a:r>
          </a:p>
          <a:p>
            <a:pPr lvl="1">
              <a:lnSpc>
                <a:spcPct val="150000"/>
              </a:lnSpc>
              <a:spcAft>
                <a:spcPts val="600"/>
              </a:spcAft>
              <a:buFont typeface="Wingdings" pitchFamily="2" charset="2"/>
              <a:buChar char="q"/>
            </a:pPr>
            <a:r>
              <a:rPr lang="en-US" dirty="0" smtClean="0"/>
              <a:t>Changes may takes place due to the following reasons:</a:t>
            </a:r>
          </a:p>
          <a:p>
            <a:pPr lvl="2">
              <a:lnSpc>
                <a:spcPct val="150000"/>
              </a:lnSpc>
              <a:spcAft>
                <a:spcPts val="600"/>
              </a:spcAft>
              <a:buFont typeface="Wingdings" pitchFamily="2" charset="2"/>
              <a:buChar char="ü"/>
            </a:pPr>
            <a:r>
              <a:rPr lang="en-US" dirty="0" smtClean="0"/>
              <a:t>Additional features being required.</a:t>
            </a:r>
          </a:p>
          <a:p>
            <a:pPr lvl="2">
              <a:lnSpc>
                <a:spcPct val="150000"/>
              </a:lnSpc>
              <a:spcAft>
                <a:spcPts val="600"/>
              </a:spcAft>
              <a:buFont typeface="Wingdings" pitchFamily="2" charset="2"/>
              <a:buChar char="ü"/>
            </a:pPr>
            <a:r>
              <a:rPr lang="en-US" dirty="0" smtClean="0"/>
              <a:t>The system being migrated to a new operating platform.</a:t>
            </a:r>
          </a:p>
          <a:p>
            <a:pPr lvl="2">
              <a:lnSpc>
                <a:spcPct val="150000"/>
              </a:lnSpc>
              <a:spcAft>
                <a:spcPts val="600"/>
              </a:spcAft>
              <a:buFont typeface="Wingdings" pitchFamily="2" charset="2"/>
              <a:buChar char="ü"/>
            </a:pPr>
            <a:r>
              <a:rPr lang="en-US" dirty="0" smtClean="0"/>
              <a:t>The system being retired - data may need to be migrated or archived.</a:t>
            </a:r>
          </a:p>
          <a:p>
            <a:pPr lvl="2">
              <a:lnSpc>
                <a:spcPct val="150000"/>
              </a:lnSpc>
              <a:spcAft>
                <a:spcPts val="600"/>
              </a:spcAft>
              <a:buFont typeface="Wingdings" pitchFamily="2" charset="2"/>
              <a:buChar char="ü"/>
            </a:pPr>
            <a:r>
              <a:rPr lang="en-US" dirty="0" smtClean="0"/>
              <a:t>Planned upgrade to COTS(Commercial Off-The-Shelf) based systems(ready-made products).</a:t>
            </a:r>
          </a:p>
          <a:p>
            <a:pPr lvl="2">
              <a:lnSpc>
                <a:spcPct val="150000"/>
              </a:lnSpc>
              <a:spcAft>
                <a:spcPts val="600"/>
              </a:spcAft>
              <a:buFont typeface="Wingdings" pitchFamily="2" charset="2"/>
              <a:buChar char="ü"/>
            </a:pPr>
            <a:r>
              <a:rPr lang="en-US" dirty="0" smtClean="0"/>
              <a:t>New faults being found requiring fixing (these can be ‘hot fixes’).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799" y="469484"/>
            <a:ext cx="8539163" cy="338554"/>
          </a:xfrm>
        </p:spPr>
        <p:txBody>
          <a:bodyPr/>
          <a:lstStyle/>
          <a:p>
            <a:pPr lvl="0"/>
            <a:r>
              <a:rPr lang="en-US" dirty="0" smtClean="0"/>
              <a:t>Smoke and Sanity Testing</a:t>
            </a:r>
            <a:endParaRPr lang="en-US" dirty="0"/>
          </a:p>
        </p:txBody>
      </p:sp>
      <p:pic>
        <p:nvPicPr>
          <p:cNvPr id="8" name="Picture Placeholder 7" descr="Sanity_Smoke_Testing.png"/>
          <p:cNvPicPr>
            <a:picLocks noGrp="1" noChangeAspect="1"/>
          </p:cNvPicPr>
          <p:nvPr>
            <p:ph type="pic" sz="quarter" idx="4294967295"/>
          </p:nvPr>
        </p:nvPicPr>
        <p:blipFill>
          <a:blip r:embed="rId2"/>
          <a:srcRect t="4358" b="9075"/>
          <a:stretch>
            <a:fillRect/>
          </a:stretch>
        </p:blipFill>
        <p:spPr>
          <a:xfrm>
            <a:off x="400742" y="1328511"/>
            <a:ext cx="8177212" cy="4581525"/>
          </a:xfrm>
          <a:effectLst>
            <a:glow rad="228600">
              <a:schemeClr val="accent4">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Contd..</a:t>
            </a:r>
            <a:endParaRPr lang="en-US" dirty="0"/>
          </a:p>
        </p:txBody>
      </p:sp>
      <p:graphicFrame>
        <p:nvGraphicFramePr>
          <p:cNvPr id="21" name="Diagram 20"/>
          <p:cNvGraphicFramePr/>
          <p:nvPr/>
        </p:nvGraphicFramePr>
        <p:xfrm>
          <a:off x="429294" y="1105893"/>
          <a:ext cx="8148036" cy="474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graphicEl>
                                              <a:dgm id="{98E51EF7-0AE8-44E6-8433-3BFEFDA0EB88}"/>
                                            </p:graphicEl>
                                          </p:spTgt>
                                        </p:tgtEl>
                                        <p:attrNameLst>
                                          <p:attrName>style.visibility</p:attrName>
                                        </p:attrNameLst>
                                      </p:cBhvr>
                                      <p:to>
                                        <p:strVal val="visible"/>
                                      </p:to>
                                    </p:set>
                                    <p:animEffect transition="in" filter="fade">
                                      <p:cBhvr>
                                        <p:cTn id="7" dur="2000"/>
                                        <p:tgtEl>
                                          <p:spTgt spid="21">
                                            <p:graphicEl>
                                              <a:dgm id="{98E51EF7-0AE8-44E6-8433-3BFEFDA0EB8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graphicEl>
                                              <a:dgm id="{35F5DE2A-564B-464B-B1E1-1CE717ECA8B8}"/>
                                            </p:graphicEl>
                                          </p:spTgt>
                                        </p:tgtEl>
                                        <p:attrNameLst>
                                          <p:attrName>style.visibility</p:attrName>
                                        </p:attrNameLst>
                                      </p:cBhvr>
                                      <p:to>
                                        <p:strVal val="visible"/>
                                      </p:to>
                                    </p:set>
                                    <p:animEffect transition="in" filter="fade">
                                      <p:cBhvr>
                                        <p:cTn id="12" dur="2000"/>
                                        <p:tgtEl>
                                          <p:spTgt spid="21">
                                            <p:graphicEl>
                                              <a:dgm id="{35F5DE2A-564B-464B-B1E1-1CE717ECA8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519447" y="984875"/>
          <a:ext cx="7723032" cy="433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2B0A4AB-7218-403D-8801-D45F37A5857D}"/>
                                            </p:graphicEl>
                                          </p:spTgt>
                                        </p:tgtEl>
                                        <p:attrNameLst>
                                          <p:attrName>style.visibility</p:attrName>
                                        </p:attrNameLst>
                                      </p:cBhvr>
                                      <p:to>
                                        <p:strVal val="visible"/>
                                      </p:to>
                                    </p:set>
                                    <p:animEffect transition="in" filter="fade">
                                      <p:cBhvr>
                                        <p:cTn id="7" dur="2000"/>
                                        <p:tgtEl>
                                          <p:spTgt spid="4">
                                            <p:graphicEl>
                                              <a:dgm id="{52B0A4AB-7218-403D-8801-D45F37A5857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1BBB147-EE68-4927-8DAF-A609380DE3FB}"/>
                                            </p:graphicEl>
                                          </p:spTgt>
                                        </p:tgtEl>
                                        <p:attrNameLst>
                                          <p:attrName>style.visibility</p:attrName>
                                        </p:attrNameLst>
                                      </p:cBhvr>
                                      <p:to>
                                        <p:strVal val="visible"/>
                                      </p:to>
                                    </p:set>
                                    <p:animEffect transition="in" filter="fade">
                                      <p:cBhvr>
                                        <p:cTn id="12" dur="2000"/>
                                        <p:tgtEl>
                                          <p:spTgt spid="4">
                                            <p:graphicEl>
                                              <a:dgm id="{71BBB147-EE68-4927-8DAF-A609380DE3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1_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1894</TotalTime>
  <Words>2389</Words>
  <Application>Microsoft Office PowerPoint</Application>
  <PresentationFormat>On-screen Show (4:3)</PresentationFormat>
  <Paragraphs>261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1_Mahindra Satyam Corporate Template</vt:lpstr>
      <vt:lpstr>Types of Testing</vt:lpstr>
      <vt:lpstr>Learning Objectives</vt:lpstr>
      <vt:lpstr>Black-box Testing</vt:lpstr>
      <vt:lpstr>White-box Testing</vt:lpstr>
      <vt:lpstr>Testing related to changes</vt:lpstr>
      <vt:lpstr>Maintenance Testing</vt:lpstr>
      <vt:lpstr>Smoke and Sanity Testing</vt:lpstr>
      <vt:lpstr>Contd..</vt:lpstr>
      <vt:lpstr>Contd..</vt:lpstr>
      <vt:lpstr>Contd..</vt:lpstr>
      <vt:lpstr>Contd..</vt:lpstr>
      <vt:lpstr>Slide 12</vt:lpstr>
      <vt:lpstr>Web Applications Testing</vt:lpstr>
      <vt:lpstr>Contd..</vt:lpstr>
      <vt:lpstr>Contd..</vt:lpstr>
      <vt:lpstr>Contd..</vt:lpstr>
      <vt:lpstr>Contd..</vt:lpstr>
      <vt:lpstr>Contd..</vt:lpstr>
      <vt:lpstr>Contd..</vt:lpstr>
      <vt:lpstr>Other Types of Testing</vt:lpstr>
      <vt:lpstr>Other Types of Testing</vt:lpstr>
      <vt:lpstr>Other Types of Testing</vt:lpstr>
      <vt:lpstr>Other Types of Testing</vt:lpstr>
      <vt:lpstr>Other Types of Testing</vt:lpstr>
      <vt:lpstr>Other Types of Testing</vt:lpstr>
      <vt:lpstr>Other Types of Testing</vt:lpstr>
      <vt:lpstr>Thank you</vt:lpstr>
    </vt:vector>
  </TitlesOfParts>
  <Company>Mahindra Satyam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Satyam Powerpoint Template</dc:title>
  <dc:creator/>
  <cp:lastModifiedBy>nd15008</cp:lastModifiedBy>
  <cp:revision>520</cp:revision>
  <dcterms:created xsi:type="dcterms:W3CDTF">2008-12-11T11:38:48Z</dcterms:created>
  <dcterms:modified xsi:type="dcterms:W3CDTF">2012-02-13T04:30:08Z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