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sldIdLst>
    <p:sldId id="273" r:id="rId2"/>
    <p:sldId id="257" r:id="rId3"/>
    <p:sldId id="258" r:id="rId4"/>
    <p:sldId id="276" r:id="rId5"/>
    <p:sldId id="277" r:id="rId6"/>
    <p:sldId id="259" r:id="rId7"/>
    <p:sldId id="281" r:id="rId8"/>
    <p:sldId id="279" r:id="rId9"/>
    <p:sldId id="264" r:id="rId10"/>
    <p:sldId id="282" r:id="rId11"/>
    <p:sldId id="265" r:id="rId12"/>
    <p:sldId id="266" r:id="rId13"/>
    <p:sldId id="269" r:id="rId14"/>
    <p:sldId id="275" r:id="rId15"/>
    <p:sldId id="271" r:id="rId16"/>
    <p:sldId id="272"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99269"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09"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478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50DEA-40B8-429D-B07B-F4A91FEAFE0A}"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5ECED11A-1159-4EF6-B50B-7AF2E8BF35E3}">
      <dgm:prSet phldrT="[Text]" custT="1"/>
      <dgm:spPr/>
      <dgm:t>
        <a:bodyPr/>
        <a:lstStyle/>
        <a:p>
          <a:r>
            <a:rPr lang="en-US" sz="3200" b="0" dirty="0" smtClean="0"/>
            <a:t>Identify Test Conditions</a:t>
          </a:r>
          <a:endParaRPr lang="en-US" sz="3200" b="0" dirty="0"/>
        </a:p>
      </dgm:t>
    </dgm:pt>
    <dgm:pt modelId="{1C258A04-F9DB-48B8-8D6F-2654F0187FFB}" type="parTrans" cxnId="{E30869F3-0228-44BA-BDCD-A5791A5DF94F}">
      <dgm:prSet/>
      <dgm:spPr/>
      <dgm:t>
        <a:bodyPr/>
        <a:lstStyle/>
        <a:p>
          <a:endParaRPr lang="en-US" sz="1600" b="0"/>
        </a:p>
      </dgm:t>
    </dgm:pt>
    <dgm:pt modelId="{A423321C-E184-44FD-92E5-ACE43F16FC3D}" type="sibTrans" cxnId="{E30869F3-0228-44BA-BDCD-A5791A5DF94F}">
      <dgm:prSet custT="1"/>
      <dgm:spPr/>
      <dgm:t>
        <a:bodyPr/>
        <a:lstStyle/>
        <a:p>
          <a:endParaRPr lang="en-US" sz="3200" b="0"/>
        </a:p>
      </dgm:t>
    </dgm:pt>
    <dgm:pt modelId="{1AD0AA7F-7F45-495F-B926-EB2F7B3461F6}">
      <dgm:prSet phldrT="[Text]" custT="1"/>
      <dgm:spPr/>
      <dgm:t>
        <a:bodyPr/>
        <a:lstStyle/>
        <a:p>
          <a:r>
            <a:rPr lang="en-US" sz="3200" b="0" dirty="0" smtClean="0"/>
            <a:t>Specify Test Cases</a:t>
          </a:r>
          <a:endParaRPr lang="en-US" sz="3200" b="0" dirty="0"/>
        </a:p>
      </dgm:t>
    </dgm:pt>
    <dgm:pt modelId="{CC0293BB-030D-4D08-807E-B34BBA1E5BC6}" type="parTrans" cxnId="{4C8EFE6F-6DDA-458D-9B7C-3091F9204386}">
      <dgm:prSet/>
      <dgm:spPr/>
      <dgm:t>
        <a:bodyPr/>
        <a:lstStyle/>
        <a:p>
          <a:endParaRPr lang="en-US" sz="1600" b="0"/>
        </a:p>
      </dgm:t>
    </dgm:pt>
    <dgm:pt modelId="{96F6A80B-D797-4426-A7B6-E1E99242CCBA}" type="sibTrans" cxnId="{4C8EFE6F-6DDA-458D-9B7C-3091F9204386}">
      <dgm:prSet custT="1"/>
      <dgm:spPr/>
      <dgm:t>
        <a:bodyPr/>
        <a:lstStyle/>
        <a:p>
          <a:endParaRPr lang="en-US" sz="3200" b="0"/>
        </a:p>
      </dgm:t>
    </dgm:pt>
    <dgm:pt modelId="{37AECFC2-F2AA-4A9F-97F3-128EDFA84805}">
      <dgm:prSet phldrT="[Text]" custT="1"/>
      <dgm:spPr/>
      <dgm:t>
        <a:bodyPr/>
        <a:lstStyle/>
        <a:p>
          <a:r>
            <a:rPr lang="en-US" sz="3200" b="0" dirty="0" smtClean="0"/>
            <a:t>Specify Test Procedure</a:t>
          </a:r>
          <a:endParaRPr lang="en-US" sz="3200" b="0" dirty="0"/>
        </a:p>
      </dgm:t>
    </dgm:pt>
    <dgm:pt modelId="{7EE3777C-5893-4A45-ABB9-8B013282BA87}" type="parTrans" cxnId="{2F9B1B0C-2F68-409D-9524-F71E953EE3F7}">
      <dgm:prSet/>
      <dgm:spPr/>
      <dgm:t>
        <a:bodyPr/>
        <a:lstStyle/>
        <a:p>
          <a:endParaRPr lang="en-US" sz="1600" b="0"/>
        </a:p>
      </dgm:t>
    </dgm:pt>
    <dgm:pt modelId="{57F83040-0582-4D1F-8220-84DA2873FAC2}" type="sibTrans" cxnId="{2F9B1B0C-2F68-409D-9524-F71E953EE3F7}">
      <dgm:prSet/>
      <dgm:spPr/>
      <dgm:t>
        <a:bodyPr/>
        <a:lstStyle/>
        <a:p>
          <a:endParaRPr lang="en-US" sz="1600" b="0"/>
        </a:p>
      </dgm:t>
    </dgm:pt>
    <dgm:pt modelId="{007F77A7-DECF-46A4-8CF4-FC1906CECA18}" type="pres">
      <dgm:prSet presAssocID="{71D50DEA-40B8-429D-B07B-F4A91FEAFE0A}" presName="outerComposite" presStyleCnt="0">
        <dgm:presLayoutVars>
          <dgm:chMax val="5"/>
          <dgm:dir/>
          <dgm:resizeHandles val="exact"/>
        </dgm:presLayoutVars>
      </dgm:prSet>
      <dgm:spPr/>
      <dgm:t>
        <a:bodyPr/>
        <a:lstStyle/>
        <a:p>
          <a:endParaRPr lang="en-US"/>
        </a:p>
      </dgm:t>
    </dgm:pt>
    <dgm:pt modelId="{1BF123E2-6757-4A76-8969-B24A595ADD95}" type="pres">
      <dgm:prSet presAssocID="{71D50DEA-40B8-429D-B07B-F4A91FEAFE0A}" presName="dummyMaxCanvas" presStyleCnt="0">
        <dgm:presLayoutVars/>
      </dgm:prSet>
      <dgm:spPr/>
      <dgm:t>
        <a:bodyPr/>
        <a:lstStyle/>
        <a:p>
          <a:endParaRPr lang="en-US"/>
        </a:p>
      </dgm:t>
    </dgm:pt>
    <dgm:pt modelId="{3D8ED949-F7B3-4DA7-9363-8FA911DF29A5}" type="pres">
      <dgm:prSet presAssocID="{71D50DEA-40B8-429D-B07B-F4A91FEAFE0A}" presName="ThreeNodes_1" presStyleLbl="node1" presStyleIdx="0" presStyleCnt="3">
        <dgm:presLayoutVars>
          <dgm:bulletEnabled val="1"/>
        </dgm:presLayoutVars>
      </dgm:prSet>
      <dgm:spPr/>
      <dgm:t>
        <a:bodyPr/>
        <a:lstStyle/>
        <a:p>
          <a:endParaRPr lang="en-US"/>
        </a:p>
      </dgm:t>
    </dgm:pt>
    <dgm:pt modelId="{BF1C8268-E259-4D67-9CF8-0A13FB5E18F3}" type="pres">
      <dgm:prSet presAssocID="{71D50DEA-40B8-429D-B07B-F4A91FEAFE0A}" presName="ThreeNodes_2" presStyleLbl="node1" presStyleIdx="1" presStyleCnt="3">
        <dgm:presLayoutVars>
          <dgm:bulletEnabled val="1"/>
        </dgm:presLayoutVars>
      </dgm:prSet>
      <dgm:spPr/>
      <dgm:t>
        <a:bodyPr/>
        <a:lstStyle/>
        <a:p>
          <a:endParaRPr lang="en-US"/>
        </a:p>
      </dgm:t>
    </dgm:pt>
    <dgm:pt modelId="{3E3C2814-8A54-4B9F-AF74-2ACC0255663A}" type="pres">
      <dgm:prSet presAssocID="{71D50DEA-40B8-429D-B07B-F4A91FEAFE0A}" presName="ThreeNodes_3" presStyleLbl="node1" presStyleIdx="2" presStyleCnt="3">
        <dgm:presLayoutVars>
          <dgm:bulletEnabled val="1"/>
        </dgm:presLayoutVars>
      </dgm:prSet>
      <dgm:spPr/>
      <dgm:t>
        <a:bodyPr/>
        <a:lstStyle/>
        <a:p>
          <a:endParaRPr lang="en-US"/>
        </a:p>
      </dgm:t>
    </dgm:pt>
    <dgm:pt modelId="{FFD2D785-6B77-4B8B-9F28-289B4B48211E}" type="pres">
      <dgm:prSet presAssocID="{71D50DEA-40B8-429D-B07B-F4A91FEAFE0A}" presName="ThreeConn_1-2" presStyleLbl="fgAccFollowNode1" presStyleIdx="0" presStyleCnt="2">
        <dgm:presLayoutVars>
          <dgm:bulletEnabled val="1"/>
        </dgm:presLayoutVars>
      </dgm:prSet>
      <dgm:spPr/>
      <dgm:t>
        <a:bodyPr/>
        <a:lstStyle/>
        <a:p>
          <a:endParaRPr lang="en-US"/>
        </a:p>
      </dgm:t>
    </dgm:pt>
    <dgm:pt modelId="{B20A61BF-B906-4C3A-8FDA-C90DC76CE897}" type="pres">
      <dgm:prSet presAssocID="{71D50DEA-40B8-429D-B07B-F4A91FEAFE0A}" presName="ThreeConn_2-3" presStyleLbl="fgAccFollowNode1" presStyleIdx="1" presStyleCnt="2">
        <dgm:presLayoutVars>
          <dgm:bulletEnabled val="1"/>
        </dgm:presLayoutVars>
      </dgm:prSet>
      <dgm:spPr/>
      <dgm:t>
        <a:bodyPr/>
        <a:lstStyle/>
        <a:p>
          <a:endParaRPr lang="en-US"/>
        </a:p>
      </dgm:t>
    </dgm:pt>
    <dgm:pt modelId="{294D472F-438E-47E9-B54A-C3E0674B293C}" type="pres">
      <dgm:prSet presAssocID="{71D50DEA-40B8-429D-B07B-F4A91FEAFE0A}" presName="ThreeNodes_1_text" presStyleLbl="node1" presStyleIdx="2" presStyleCnt="3">
        <dgm:presLayoutVars>
          <dgm:bulletEnabled val="1"/>
        </dgm:presLayoutVars>
      </dgm:prSet>
      <dgm:spPr/>
      <dgm:t>
        <a:bodyPr/>
        <a:lstStyle/>
        <a:p>
          <a:endParaRPr lang="en-US"/>
        </a:p>
      </dgm:t>
    </dgm:pt>
    <dgm:pt modelId="{67DFCAF3-FB1A-4381-A955-822BFFF79C9F}" type="pres">
      <dgm:prSet presAssocID="{71D50DEA-40B8-429D-B07B-F4A91FEAFE0A}" presName="ThreeNodes_2_text" presStyleLbl="node1" presStyleIdx="2" presStyleCnt="3">
        <dgm:presLayoutVars>
          <dgm:bulletEnabled val="1"/>
        </dgm:presLayoutVars>
      </dgm:prSet>
      <dgm:spPr/>
      <dgm:t>
        <a:bodyPr/>
        <a:lstStyle/>
        <a:p>
          <a:endParaRPr lang="en-US"/>
        </a:p>
      </dgm:t>
    </dgm:pt>
    <dgm:pt modelId="{CA39F5E9-70C4-4BCE-A8EF-21C467C08C94}" type="pres">
      <dgm:prSet presAssocID="{71D50DEA-40B8-429D-B07B-F4A91FEAFE0A}" presName="ThreeNodes_3_text" presStyleLbl="node1" presStyleIdx="2" presStyleCnt="3">
        <dgm:presLayoutVars>
          <dgm:bulletEnabled val="1"/>
        </dgm:presLayoutVars>
      </dgm:prSet>
      <dgm:spPr/>
      <dgm:t>
        <a:bodyPr/>
        <a:lstStyle/>
        <a:p>
          <a:endParaRPr lang="en-US"/>
        </a:p>
      </dgm:t>
    </dgm:pt>
  </dgm:ptLst>
  <dgm:cxnLst>
    <dgm:cxn modelId="{4BAA8E77-14C6-464C-9968-82D391D58BF9}" type="presOf" srcId="{37AECFC2-F2AA-4A9F-97F3-128EDFA84805}" destId="{3E3C2814-8A54-4B9F-AF74-2ACC0255663A}" srcOrd="0" destOrd="0" presId="urn:microsoft.com/office/officeart/2005/8/layout/vProcess5"/>
    <dgm:cxn modelId="{67C9179C-E1E4-49FD-AED4-97114CB247DF}" type="presOf" srcId="{5ECED11A-1159-4EF6-B50B-7AF2E8BF35E3}" destId="{294D472F-438E-47E9-B54A-C3E0674B293C}" srcOrd="1" destOrd="0" presId="urn:microsoft.com/office/officeart/2005/8/layout/vProcess5"/>
    <dgm:cxn modelId="{1179A5C7-682E-4EB7-9AE1-5F2CA7AC51B0}" type="presOf" srcId="{1AD0AA7F-7F45-495F-B926-EB2F7B3461F6}" destId="{BF1C8268-E259-4D67-9CF8-0A13FB5E18F3}" srcOrd="0" destOrd="0" presId="urn:microsoft.com/office/officeart/2005/8/layout/vProcess5"/>
    <dgm:cxn modelId="{4CFD1C11-8200-4E43-A7F4-86FC01628DB2}" type="presOf" srcId="{1AD0AA7F-7F45-495F-B926-EB2F7B3461F6}" destId="{67DFCAF3-FB1A-4381-A955-822BFFF79C9F}" srcOrd="1" destOrd="0" presId="urn:microsoft.com/office/officeart/2005/8/layout/vProcess5"/>
    <dgm:cxn modelId="{B0721DF5-C0AC-4A95-B443-3A7E0BEE31A1}" type="presOf" srcId="{71D50DEA-40B8-429D-B07B-F4A91FEAFE0A}" destId="{007F77A7-DECF-46A4-8CF4-FC1906CECA18}" srcOrd="0" destOrd="0" presId="urn:microsoft.com/office/officeart/2005/8/layout/vProcess5"/>
    <dgm:cxn modelId="{F0AB538F-B031-4C88-9851-375068D386ED}" type="presOf" srcId="{37AECFC2-F2AA-4A9F-97F3-128EDFA84805}" destId="{CA39F5E9-70C4-4BCE-A8EF-21C467C08C94}" srcOrd="1" destOrd="0" presId="urn:microsoft.com/office/officeart/2005/8/layout/vProcess5"/>
    <dgm:cxn modelId="{CF90A165-4920-45D7-A201-EA421CE2B54E}" type="presOf" srcId="{5ECED11A-1159-4EF6-B50B-7AF2E8BF35E3}" destId="{3D8ED949-F7B3-4DA7-9363-8FA911DF29A5}" srcOrd="0" destOrd="0" presId="urn:microsoft.com/office/officeart/2005/8/layout/vProcess5"/>
    <dgm:cxn modelId="{4C8EFE6F-6DDA-458D-9B7C-3091F9204386}" srcId="{71D50DEA-40B8-429D-B07B-F4A91FEAFE0A}" destId="{1AD0AA7F-7F45-495F-B926-EB2F7B3461F6}" srcOrd="1" destOrd="0" parTransId="{CC0293BB-030D-4D08-807E-B34BBA1E5BC6}" sibTransId="{96F6A80B-D797-4426-A7B6-E1E99242CCBA}"/>
    <dgm:cxn modelId="{0899B880-B401-456C-8B5A-8BF55183015A}" type="presOf" srcId="{96F6A80B-D797-4426-A7B6-E1E99242CCBA}" destId="{B20A61BF-B906-4C3A-8FDA-C90DC76CE897}" srcOrd="0" destOrd="0" presId="urn:microsoft.com/office/officeart/2005/8/layout/vProcess5"/>
    <dgm:cxn modelId="{2F9B1B0C-2F68-409D-9524-F71E953EE3F7}" srcId="{71D50DEA-40B8-429D-B07B-F4A91FEAFE0A}" destId="{37AECFC2-F2AA-4A9F-97F3-128EDFA84805}" srcOrd="2" destOrd="0" parTransId="{7EE3777C-5893-4A45-ABB9-8B013282BA87}" sibTransId="{57F83040-0582-4D1F-8220-84DA2873FAC2}"/>
    <dgm:cxn modelId="{E30869F3-0228-44BA-BDCD-A5791A5DF94F}" srcId="{71D50DEA-40B8-429D-B07B-F4A91FEAFE0A}" destId="{5ECED11A-1159-4EF6-B50B-7AF2E8BF35E3}" srcOrd="0" destOrd="0" parTransId="{1C258A04-F9DB-48B8-8D6F-2654F0187FFB}" sibTransId="{A423321C-E184-44FD-92E5-ACE43F16FC3D}"/>
    <dgm:cxn modelId="{2351E93F-B7DD-413A-8457-C04474ADEDD3}" type="presOf" srcId="{A423321C-E184-44FD-92E5-ACE43F16FC3D}" destId="{FFD2D785-6B77-4B8B-9F28-289B4B48211E}" srcOrd="0" destOrd="0" presId="urn:microsoft.com/office/officeart/2005/8/layout/vProcess5"/>
    <dgm:cxn modelId="{2483D88F-C473-4C48-B7C6-FCB00EF0501B}" type="presParOf" srcId="{007F77A7-DECF-46A4-8CF4-FC1906CECA18}" destId="{1BF123E2-6757-4A76-8969-B24A595ADD95}" srcOrd="0" destOrd="0" presId="urn:microsoft.com/office/officeart/2005/8/layout/vProcess5"/>
    <dgm:cxn modelId="{A0B5B230-8315-4576-8B58-17C5B6E7B19C}" type="presParOf" srcId="{007F77A7-DECF-46A4-8CF4-FC1906CECA18}" destId="{3D8ED949-F7B3-4DA7-9363-8FA911DF29A5}" srcOrd="1" destOrd="0" presId="urn:microsoft.com/office/officeart/2005/8/layout/vProcess5"/>
    <dgm:cxn modelId="{BA5EABDA-8924-4F5C-9A5E-FEE61B3E79B4}" type="presParOf" srcId="{007F77A7-DECF-46A4-8CF4-FC1906CECA18}" destId="{BF1C8268-E259-4D67-9CF8-0A13FB5E18F3}" srcOrd="2" destOrd="0" presId="urn:microsoft.com/office/officeart/2005/8/layout/vProcess5"/>
    <dgm:cxn modelId="{D728D0C9-5A87-44BF-96FF-32E817F6BB10}" type="presParOf" srcId="{007F77A7-DECF-46A4-8CF4-FC1906CECA18}" destId="{3E3C2814-8A54-4B9F-AF74-2ACC0255663A}" srcOrd="3" destOrd="0" presId="urn:microsoft.com/office/officeart/2005/8/layout/vProcess5"/>
    <dgm:cxn modelId="{C0F33704-E9E1-417E-8EFB-7A0E39B3B096}" type="presParOf" srcId="{007F77A7-DECF-46A4-8CF4-FC1906CECA18}" destId="{FFD2D785-6B77-4B8B-9F28-289B4B48211E}" srcOrd="4" destOrd="0" presId="urn:microsoft.com/office/officeart/2005/8/layout/vProcess5"/>
    <dgm:cxn modelId="{E15C88D3-8B8B-4501-AAB0-C697B727A62C}" type="presParOf" srcId="{007F77A7-DECF-46A4-8CF4-FC1906CECA18}" destId="{B20A61BF-B906-4C3A-8FDA-C90DC76CE897}" srcOrd="5" destOrd="0" presId="urn:microsoft.com/office/officeart/2005/8/layout/vProcess5"/>
    <dgm:cxn modelId="{AE6EA16D-23F9-4131-B688-D032D20783DC}" type="presParOf" srcId="{007F77A7-DECF-46A4-8CF4-FC1906CECA18}" destId="{294D472F-438E-47E9-B54A-C3E0674B293C}" srcOrd="6" destOrd="0" presId="urn:microsoft.com/office/officeart/2005/8/layout/vProcess5"/>
    <dgm:cxn modelId="{B5F25887-75BB-481D-AE74-C0814D93034E}" type="presParOf" srcId="{007F77A7-DECF-46A4-8CF4-FC1906CECA18}" destId="{67DFCAF3-FB1A-4381-A955-822BFFF79C9F}" srcOrd="7" destOrd="0" presId="urn:microsoft.com/office/officeart/2005/8/layout/vProcess5"/>
    <dgm:cxn modelId="{0DDC68C3-54C3-4964-BECA-720D7A3CCA8F}" type="presParOf" srcId="{007F77A7-DECF-46A4-8CF4-FC1906CECA18}" destId="{CA39F5E9-70C4-4BCE-A8EF-21C467C08C94}"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FDA16-7E73-4E84-9C38-B7FBE73D12EC}"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1D207B55-6249-4CF4-9AFB-30E7B2D1DD53}">
      <dgm:prSet phldrT="[Text]"/>
      <dgm:spPr/>
      <dgm:t>
        <a:bodyPr/>
        <a:lstStyle/>
        <a:p>
          <a:pPr rtl="0"/>
          <a:r>
            <a:rPr lang="en-US" b="1" baseline="0" dirty="0" smtClean="0"/>
            <a:t>Identify Test Conditions</a:t>
          </a:r>
          <a:endParaRPr lang="en-US" b="1" dirty="0"/>
        </a:p>
      </dgm:t>
    </dgm:pt>
    <dgm:pt modelId="{E12FC259-8940-4306-9F8A-93F2A181AB0A}" type="parTrans" cxnId="{B59956A4-E03D-4280-A1E2-B77314DF9EF4}">
      <dgm:prSet/>
      <dgm:spPr/>
      <dgm:t>
        <a:bodyPr/>
        <a:lstStyle/>
        <a:p>
          <a:endParaRPr lang="en-US" b="0"/>
        </a:p>
      </dgm:t>
    </dgm:pt>
    <dgm:pt modelId="{2CDCB16E-F21D-4273-BCA8-741D308A02BA}" type="sibTrans" cxnId="{B59956A4-E03D-4280-A1E2-B77314DF9EF4}">
      <dgm:prSet/>
      <dgm:spPr/>
      <dgm:t>
        <a:bodyPr/>
        <a:lstStyle/>
        <a:p>
          <a:endParaRPr lang="en-US" b="0"/>
        </a:p>
      </dgm:t>
    </dgm:pt>
    <dgm:pt modelId="{769D64DB-8325-46B9-9D1A-58233910DB7C}">
      <dgm:prSet phldrT="[Text]"/>
      <dgm:spPr/>
      <dgm:t>
        <a:bodyPr/>
        <a:lstStyle/>
        <a:p>
          <a:pPr rtl="0"/>
          <a:r>
            <a:rPr lang="en-US" b="0" baseline="0" dirty="0" smtClean="0"/>
            <a:t>An item or event of a component or system that could be verified by one or more test cases. </a:t>
          </a:r>
          <a:endParaRPr lang="en-US" b="0" dirty="0"/>
        </a:p>
      </dgm:t>
    </dgm:pt>
    <dgm:pt modelId="{81623763-46C3-4317-8AEB-F75190E220E1}" type="parTrans" cxnId="{C696F45C-FCD5-4B25-838B-2A495A5E61D3}">
      <dgm:prSet/>
      <dgm:spPr/>
      <dgm:t>
        <a:bodyPr/>
        <a:lstStyle/>
        <a:p>
          <a:endParaRPr lang="en-US" b="0"/>
        </a:p>
      </dgm:t>
    </dgm:pt>
    <dgm:pt modelId="{EFF9BADC-AD60-4831-9CC1-63ADA34D6975}" type="sibTrans" cxnId="{C696F45C-FCD5-4B25-838B-2A495A5E61D3}">
      <dgm:prSet/>
      <dgm:spPr/>
      <dgm:t>
        <a:bodyPr/>
        <a:lstStyle/>
        <a:p>
          <a:endParaRPr lang="en-US" b="0"/>
        </a:p>
      </dgm:t>
    </dgm:pt>
    <dgm:pt modelId="{717BB0F7-85E6-4CC6-A850-0A7A72F5E03B}">
      <dgm:prSet/>
      <dgm:spPr/>
      <dgm:t>
        <a:bodyPr/>
        <a:lstStyle/>
        <a:p>
          <a:pPr rtl="0"/>
          <a:r>
            <a:rPr lang="en-US" b="0" baseline="0" smtClean="0"/>
            <a:t>e.g. a function, transaction, feature, quality attribute, or structural element.</a:t>
          </a:r>
          <a:endParaRPr lang="en-US" b="0" dirty="0"/>
        </a:p>
      </dgm:t>
    </dgm:pt>
    <dgm:pt modelId="{4F802A16-ADF8-4252-8DAE-CA09FF42F9A6}" type="parTrans" cxnId="{960412F8-D403-452E-B406-46FC3DD77C4D}">
      <dgm:prSet/>
      <dgm:spPr/>
      <dgm:t>
        <a:bodyPr/>
        <a:lstStyle/>
        <a:p>
          <a:endParaRPr lang="en-US" b="0"/>
        </a:p>
      </dgm:t>
    </dgm:pt>
    <dgm:pt modelId="{3A1B5D0A-0195-4A3C-AA2C-A365FBC4D03F}" type="sibTrans" cxnId="{960412F8-D403-452E-B406-46FC3DD77C4D}">
      <dgm:prSet/>
      <dgm:spPr/>
      <dgm:t>
        <a:bodyPr/>
        <a:lstStyle/>
        <a:p>
          <a:endParaRPr lang="en-US" b="0"/>
        </a:p>
      </dgm:t>
    </dgm:pt>
    <dgm:pt modelId="{B064F660-3402-4A46-9C72-0369DB93BA17}">
      <dgm:prSet/>
      <dgm:spPr/>
      <dgm:t>
        <a:bodyPr/>
        <a:lstStyle/>
        <a:p>
          <a:pPr rtl="0"/>
          <a:r>
            <a:rPr lang="en-US" b="0" baseline="0" dirty="0" smtClean="0"/>
            <a:t>Also known as Test Scenarios.</a:t>
          </a:r>
          <a:endParaRPr lang="en-US" b="0" dirty="0"/>
        </a:p>
      </dgm:t>
    </dgm:pt>
    <dgm:pt modelId="{B7860664-73EE-45F4-B99B-0AA5226A8306}" type="parTrans" cxnId="{45BD0506-FB6D-4D47-BCC6-14396A099902}">
      <dgm:prSet/>
      <dgm:spPr/>
      <dgm:t>
        <a:bodyPr/>
        <a:lstStyle/>
        <a:p>
          <a:endParaRPr lang="en-US" b="0"/>
        </a:p>
      </dgm:t>
    </dgm:pt>
    <dgm:pt modelId="{928DDB35-6429-46CE-A1E1-CBE545AE02FA}" type="sibTrans" cxnId="{45BD0506-FB6D-4D47-BCC6-14396A099902}">
      <dgm:prSet/>
      <dgm:spPr/>
      <dgm:t>
        <a:bodyPr/>
        <a:lstStyle/>
        <a:p>
          <a:endParaRPr lang="en-US" b="0"/>
        </a:p>
      </dgm:t>
    </dgm:pt>
    <dgm:pt modelId="{EB0A2872-3237-40E0-B483-AAE73DC96399}">
      <dgm:prSet/>
      <dgm:spPr/>
      <dgm:t>
        <a:bodyPr/>
        <a:lstStyle/>
        <a:p>
          <a:pPr rtl="0"/>
          <a:r>
            <a:rPr lang="en-US" b="1" dirty="0" smtClean="0"/>
            <a:t>Specify Test Cases </a:t>
          </a:r>
          <a:endParaRPr lang="en-US" b="1" dirty="0"/>
        </a:p>
      </dgm:t>
    </dgm:pt>
    <dgm:pt modelId="{12CACA48-DC03-4BA2-9332-5FCB872E8741}" type="parTrans" cxnId="{2AD006D6-1FAE-43F8-80EA-F1DE56A70FCF}">
      <dgm:prSet/>
      <dgm:spPr/>
      <dgm:t>
        <a:bodyPr/>
        <a:lstStyle/>
        <a:p>
          <a:endParaRPr lang="en-US" b="0"/>
        </a:p>
      </dgm:t>
    </dgm:pt>
    <dgm:pt modelId="{DB213077-2904-441C-BB00-A1E9DE0EC255}" type="sibTrans" cxnId="{2AD006D6-1FAE-43F8-80EA-F1DE56A70FCF}">
      <dgm:prSet/>
      <dgm:spPr/>
      <dgm:t>
        <a:bodyPr/>
        <a:lstStyle/>
        <a:p>
          <a:endParaRPr lang="en-US" b="0"/>
        </a:p>
      </dgm:t>
    </dgm:pt>
    <dgm:pt modelId="{20A740E7-1F76-4283-835D-D8465D7868EF}">
      <dgm:prSet/>
      <dgm:spPr/>
      <dgm:t>
        <a:bodyPr/>
        <a:lstStyle/>
        <a:p>
          <a:pPr rtl="0"/>
          <a:r>
            <a:rPr lang="en-US" b="0" dirty="0" smtClean="0"/>
            <a:t>A set of input values, execution pre-conditions, expected results and execution post-conditions, developed for a particular objective or test condition, such as to exercise a particular program path or to verify compliance with a specific requirement. [After IEEE 610]</a:t>
          </a:r>
          <a:endParaRPr lang="en-US" b="0" dirty="0"/>
        </a:p>
      </dgm:t>
    </dgm:pt>
    <dgm:pt modelId="{9B0693D5-062D-4C63-A766-A5CD7C802C76}" type="parTrans" cxnId="{49282062-E226-4100-86CA-187935ABE73A}">
      <dgm:prSet/>
      <dgm:spPr/>
      <dgm:t>
        <a:bodyPr/>
        <a:lstStyle/>
        <a:p>
          <a:endParaRPr lang="en-US" b="0"/>
        </a:p>
      </dgm:t>
    </dgm:pt>
    <dgm:pt modelId="{C9FC08CA-09F5-40CF-B3C2-6353BB521807}" type="sibTrans" cxnId="{49282062-E226-4100-86CA-187935ABE73A}">
      <dgm:prSet/>
      <dgm:spPr/>
      <dgm:t>
        <a:bodyPr/>
        <a:lstStyle/>
        <a:p>
          <a:endParaRPr lang="en-US" b="0"/>
        </a:p>
      </dgm:t>
    </dgm:pt>
    <dgm:pt modelId="{BBB9A511-DEDB-45DA-B371-1BA93CAC0833}">
      <dgm:prSet/>
      <dgm:spPr/>
      <dgm:t>
        <a:bodyPr/>
        <a:lstStyle/>
        <a:p>
          <a:pPr rtl="0"/>
          <a:r>
            <a:rPr lang="en-US" b="1" dirty="0" smtClean="0"/>
            <a:t>Specify Test Procedure</a:t>
          </a:r>
          <a:endParaRPr lang="en-US" b="1" dirty="0"/>
        </a:p>
      </dgm:t>
    </dgm:pt>
    <dgm:pt modelId="{2412183A-C7B2-47AA-8063-21BF8A5F86FE}" type="parTrans" cxnId="{7701B9EC-E515-45C3-858A-8C2D31790330}">
      <dgm:prSet/>
      <dgm:spPr/>
      <dgm:t>
        <a:bodyPr/>
        <a:lstStyle/>
        <a:p>
          <a:endParaRPr lang="en-US" b="0"/>
        </a:p>
      </dgm:t>
    </dgm:pt>
    <dgm:pt modelId="{76339C06-E15E-4828-9368-C73529009A63}" type="sibTrans" cxnId="{7701B9EC-E515-45C3-858A-8C2D31790330}">
      <dgm:prSet/>
      <dgm:spPr/>
      <dgm:t>
        <a:bodyPr/>
        <a:lstStyle/>
        <a:p>
          <a:endParaRPr lang="en-US" b="0"/>
        </a:p>
      </dgm:t>
    </dgm:pt>
    <dgm:pt modelId="{DB5B2EC1-99E6-42E9-9636-E30537190DC4}">
      <dgm:prSet/>
      <dgm:spPr/>
      <dgm:t>
        <a:bodyPr/>
        <a:lstStyle/>
        <a:p>
          <a:pPr rtl="0"/>
          <a:r>
            <a:rPr lang="en-US" b="0" dirty="0" smtClean="0"/>
            <a:t>A document specifying a sequence of actions for the execution of a test. </a:t>
          </a:r>
          <a:endParaRPr lang="en-US" b="0" dirty="0"/>
        </a:p>
      </dgm:t>
    </dgm:pt>
    <dgm:pt modelId="{6E39EAD6-D675-48E5-951E-64971AF07B3B}" type="parTrans" cxnId="{3FB76394-295B-4992-AD5F-5933BD6CBD12}">
      <dgm:prSet/>
      <dgm:spPr/>
      <dgm:t>
        <a:bodyPr/>
        <a:lstStyle/>
        <a:p>
          <a:endParaRPr lang="en-US" b="0"/>
        </a:p>
      </dgm:t>
    </dgm:pt>
    <dgm:pt modelId="{D0B040DF-F94A-4CE8-919C-AC47F7E461A0}" type="sibTrans" cxnId="{3FB76394-295B-4992-AD5F-5933BD6CBD12}">
      <dgm:prSet/>
      <dgm:spPr/>
      <dgm:t>
        <a:bodyPr/>
        <a:lstStyle/>
        <a:p>
          <a:endParaRPr lang="en-US" b="0"/>
        </a:p>
      </dgm:t>
    </dgm:pt>
    <dgm:pt modelId="{B5AA9B58-1C5E-47CA-B8A5-4932A05E2314}">
      <dgm:prSet/>
      <dgm:spPr/>
      <dgm:t>
        <a:bodyPr/>
        <a:lstStyle/>
        <a:p>
          <a:pPr rtl="0"/>
          <a:r>
            <a:rPr lang="en-US" b="0" smtClean="0"/>
            <a:t>Also known as test script or manual test script.</a:t>
          </a:r>
          <a:endParaRPr lang="en-US" b="0" dirty="0"/>
        </a:p>
      </dgm:t>
    </dgm:pt>
    <dgm:pt modelId="{E2CED299-B107-4AE0-9C42-4380D340D209}" type="parTrans" cxnId="{65FBA037-C6A4-4192-B98F-7C31C1338F3D}">
      <dgm:prSet/>
      <dgm:spPr/>
      <dgm:t>
        <a:bodyPr/>
        <a:lstStyle/>
        <a:p>
          <a:endParaRPr lang="en-US" b="0"/>
        </a:p>
      </dgm:t>
    </dgm:pt>
    <dgm:pt modelId="{B40CB003-0B31-4E03-A9AA-ED2A172CA54E}" type="sibTrans" cxnId="{65FBA037-C6A4-4192-B98F-7C31C1338F3D}">
      <dgm:prSet/>
      <dgm:spPr/>
      <dgm:t>
        <a:bodyPr/>
        <a:lstStyle/>
        <a:p>
          <a:endParaRPr lang="en-US" b="0"/>
        </a:p>
      </dgm:t>
    </dgm:pt>
    <dgm:pt modelId="{DA26EB86-E401-4519-8023-9CDDD3FF6008}" type="pres">
      <dgm:prSet presAssocID="{4BDFDA16-7E73-4E84-9C38-B7FBE73D12EC}" presName="linear" presStyleCnt="0">
        <dgm:presLayoutVars>
          <dgm:dir/>
          <dgm:animLvl val="lvl"/>
          <dgm:resizeHandles val="exact"/>
        </dgm:presLayoutVars>
      </dgm:prSet>
      <dgm:spPr/>
      <dgm:t>
        <a:bodyPr/>
        <a:lstStyle/>
        <a:p>
          <a:endParaRPr lang="en-US"/>
        </a:p>
      </dgm:t>
    </dgm:pt>
    <dgm:pt modelId="{5656ABB1-FAFE-4F8E-9A74-88CBB8F875A1}" type="pres">
      <dgm:prSet presAssocID="{1D207B55-6249-4CF4-9AFB-30E7B2D1DD53}" presName="parentLin" presStyleCnt="0"/>
      <dgm:spPr/>
      <dgm:t>
        <a:bodyPr/>
        <a:lstStyle/>
        <a:p>
          <a:endParaRPr lang="en-US"/>
        </a:p>
      </dgm:t>
    </dgm:pt>
    <dgm:pt modelId="{43B4313B-8E8B-4900-AD81-660A99EE9C7D}" type="pres">
      <dgm:prSet presAssocID="{1D207B55-6249-4CF4-9AFB-30E7B2D1DD53}" presName="parentLeftMargin" presStyleLbl="node1" presStyleIdx="0" presStyleCnt="3"/>
      <dgm:spPr/>
      <dgm:t>
        <a:bodyPr/>
        <a:lstStyle/>
        <a:p>
          <a:endParaRPr lang="en-US"/>
        </a:p>
      </dgm:t>
    </dgm:pt>
    <dgm:pt modelId="{C98B7DF6-9E72-4540-A5C4-474E088F7BB5}" type="pres">
      <dgm:prSet presAssocID="{1D207B55-6249-4CF4-9AFB-30E7B2D1DD53}" presName="parentText" presStyleLbl="node1" presStyleIdx="0" presStyleCnt="3">
        <dgm:presLayoutVars>
          <dgm:chMax val="0"/>
          <dgm:bulletEnabled val="1"/>
        </dgm:presLayoutVars>
      </dgm:prSet>
      <dgm:spPr/>
      <dgm:t>
        <a:bodyPr/>
        <a:lstStyle/>
        <a:p>
          <a:endParaRPr lang="en-US"/>
        </a:p>
      </dgm:t>
    </dgm:pt>
    <dgm:pt modelId="{B77B04CB-C6B5-4015-9313-E8D743004FAD}" type="pres">
      <dgm:prSet presAssocID="{1D207B55-6249-4CF4-9AFB-30E7B2D1DD53}" presName="negativeSpace" presStyleCnt="0"/>
      <dgm:spPr/>
      <dgm:t>
        <a:bodyPr/>
        <a:lstStyle/>
        <a:p>
          <a:endParaRPr lang="en-US"/>
        </a:p>
      </dgm:t>
    </dgm:pt>
    <dgm:pt modelId="{759A8A7A-263C-4718-937F-815881D092D1}" type="pres">
      <dgm:prSet presAssocID="{1D207B55-6249-4CF4-9AFB-30E7B2D1DD53}" presName="childText" presStyleLbl="conFgAcc1" presStyleIdx="0" presStyleCnt="3">
        <dgm:presLayoutVars>
          <dgm:bulletEnabled val="1"/>
        </dgm:presLayoutVars>
      </dgm:prSet>
      <dgm:spPr/>
      <dgm:t>
        <a:bodyPr/>
        <a:lstStyle/>
        <a:p>
          <a:endParaRPr lang="en-US"/>
        </a:p>
      </dgm:t>
    </dgm:pt>
    <dgm:pt modelId="{BB6191B3-D033-4B1B-8B97-5C5E473BE98F}" type="pres">
      <dgm:prSet presAssocID="{2CDCB16E-F21D-4273-BCA8-741D308A02BA}" presName="spaceBetweenRectangles" presStyleCnt="0"/>
      <dgm:spPr/>
      <dgm:t>
        <a:bodyPr/>
        <a:lstStyle/>
        <a:p>
          <a:endParaRPr lang="en-US"/>
        </a:p>
      </dgm:t>
    </dgm:pt>
    <dgm:pt modelId="{DADBC887-05D6-4233-8757-05A722385941}" type="pres">
      <dgm:prSet presAssocID="{EB0A2872-3237-40E0-B483-AAE73DC96399}" presName="parentLin" presStyleCnt="0"/>
      <dgm:spPr/>
      <dgm:t>
        <a:bodyPr/>
        <a:lstStyle/>
        <a:p>
          <a:endParaRPr lang="en-US"/>
        </a:p>
      </dgm:t>
    </dgm:pt>
    <dgm:pt modelId="{5C479F4A-A030-4B39-8827-4E4AEB51734B}" type="pres">
      <dgm:prSet presAssocID="{EB0A2872-3237-40E0-B483-AAE73DC96399}" presName="parentLeftMargin" presStyleLbl="node1" presStyleIdx="0" presStyleCnt="3"/>
      <dgm:spPr/>
      <dgm:t>
        <a:bodyPr/>
        <a:lstStyle/>
        <a:p>
          <a:endParaRPr lang="en-US"/>
        </a:p>
      </dgm:t>
    </dgm:pt>
    <dgm:pt modelId="{FBEB59FC-5BA9-4D01-A588-0FFF7924DEEA}" type="pres">
      <dgm:prSet presAssocID="{EB0A2872-3237-40E0-B483-AAE73DC96399}" presName="parentText" presStyleLbl="node1" presStyleIdx="1" presStyleCnt="3">
        <dgm:presLayoutVars>
          <dgm:chMax val="0"/>
          <dgm:bulletEnabled val="1"/>
        </dgm:presLayoutVars>
      </dgm:prSet>
      <dgm:spPr/>
      <dgm:t>
        <a:bodyPr/>
        <a:lstStyle/>
        <a:p>
          <a:endParaRPr lang="en-US"/>
        </a:p>
      </dgm:t>
    </dgm:pt>
    <dgm:pt modelId="{78CEB0F8-2FD6-494F-BF4E-35ED13C42789}" type="pres">
      <dgm:prSet presAssocID="{EB0A2872-3237-40E0-B483-AAE73DC96399}" presName="negativeSpace" presStyleCnt="0"/>
      <dgm:spPr/>
      <dgm:t>
        <a:bodyPr/>
        <a:lstStyle/>
        <a:p>
          <a:endParaRPr lang="en-US"/>
        </a:p>
      </dgm:t>
    </dgm:pt>
    <dgm:pt modelId="{9A71A4D5-C485-4434-B6F2-B17832AFDB47}" type="pres">
      <dgm:prSet presAssocID="{EB0A2872-3237-40E0-B483-AAE73DC96399}" presName="childText" presStyleLbl="conFgAcc1" presStyleIdx="1" presStyleCnt="3">
        <dgm:presLayoutVars>
          <dgm:bulletEnabled val="1"/>
        </dgm:presLayoutVars>
      </dgm:prSet>
      <dgm:spPr/>
      <dgm:t>
        <a:bodyPr/>
        <a:lstStyle/>
        <a:p>
          <a:endParaRPr lang="en-US"/>
        </a:p>
      </dgm:t>
    </dgm:pt>
    <dgm:pt modelId="{B66BF9CF-2059-44CC-A5B9-6AC3C9D8CFC1}" type="pres">
      <dgm:prSet presAssocID="{DB213077-2904-441C-BB00-A1E9DE0EC255}" presName="spaceBetweenRectangles" presStyleCnt="0"/>
      <dgm:spPr/>
      <dgm:t>
        <a:bodyPr/>
        <a:lstStyle/>
        <a:p>
          <a:endParaRPr lang="en-US"/>
        </a:p>
      </dgm:t>
    </dgm:pt>
    <dgm:pt modelId="{3B1849A8-7CED-437B-B4C5-4BE496C447C7}" type="pres">
      <dgm:prSet presAssocID="{BBB9A511-DEDB-45DA-B371-1BA93CAC0833}" presName="parentLin" presStyleCnt="0"/>
      <dgm:spPr/>
      <dgm:t>
        <a:bodyPr/>
        <a:lstStyle/>
        <a:p>
          <a:endParaRPr lang="en-US"/>
        </a:p>
      </dgm:t>
    </dgm:pt>
    <dgm:pt modelId="{CCDB8A66-3EB2-4997-B67F-BF7FCB502CD4}" type="pres">
      <dgm:prSet presAssocID="{BBB9A511-DEDB-45DA-B371-1BA93CAC0833}" presName="parentLeftMargin" presStyleLbl="node1" presStyleIdx="1" presStyleCnt="3"/>
      <dgm:spPr/>
      <dgm:t>
        <a:bodyPr/>
        <a:lstStyle/>
        <a:p>
          <a:endParaRPr lang="en-US"/>
        </a:p>
      </dgm:t>
    </dgm:pt>
    <dgm:pt modelId="{96BFD6EC-B72A-479B-B9D5-CFD148717995}" type="pres">
      <dgm:prSet presAssocID="{BBB9A511-DEDB-45DA-B371-1BA93CAC0833}" presName="parentText" presStyleLbl="node1" presStyleIdx="2" presStyleCnt="3">
        <dgm:presLayoutVars>
          <dgm:chMax val="0"/>
          <dgm:bulletEnabled val="1"/>
        </dgm:presLayoutVars>
      </dgm:prSet>
      <dgm:spPr/>
      <dgm:t>
        <a:bodyPr/>
        <a:lstStyle/>
        <a:p>
          <a:endParaRPr lang="en-US"/>
        </a:p>
      </dgm:t>
    </dgm:pt>
    <dgm:pt modelId="{0928E3DF-DF7C-4975-B05F-9108E062EE79}" type="pres">
      <dgm:prSet presAssocID="{BBB9A511-DEDB-45DA-B371-1BA93CAC0833}" presName="negativeSpace" presStyleCnt="0"/>
      <dgm:spPr/>
      <dgm:t>
        <a:bodyPr/>
        <a:lstStyle/>
        <a:p>
          <a:endParaRPr lang="en-US"/>
        </a:p>
      </dgm:t>
    </dgm:pt>
    <dgm:pt modelId="{86F84907-0041-4091-A415-9A821319CC7D}" type="pres">
      <dgm:prSet presAssocID="{BBB9A511-DEDB-45DA-B371-1BA93CAC0833}" presName="childText" presStyleLbl="conFgAcc1" presStyleIdx="2" presStyleCnt="3">
        <dgm:presLayoutVars>
          <dgm:bulletEnabled val="1"/>
        </dgm:presLayoutVars>
      </dgm:prSet>
      <dgm:spPr/>
      <dgm:t>
        <a:bodyPr/>
        <a:lstStyle/>
        <a:p>
          <a:endParaRPr lang="en-US"/>
        </a:p>
      </dgm:t>
    </dgm:pt>
  </dgm:ptLst>
  <dgm:cxnLst>
    <dgm:cxn modelId="{957C1B4C-8910-41CF-A9F5-6ED77F9575D3}" type="presOf" srcId="{B064F660-3402-4A46-9C72-0369DB93BA17}" destId="{759A8A7A-263C-4718-937F-815881D092D1}" srcOrd="0" destOrd="2" presId="urn:microsoft.com/office/officeart/2005/8/layout/list1"/>
    <dgm:cxn modelId="{2471721E-5276-4931-93D7-BA7DB75B807E}" type="presOf" srcId="{1D207B55-6249-4CF4-9AFB-30E7B2D1DD53}" destId="{43B4313B-8E8B-4900-AD81-660A99EE9C7D}" srcOrd="0" destOrd="0" presId="urn:microsoft.com/office/officeart/2005/8/layout/list1"/>
    <dgm:cxn modelId="{49282062-E226-4100-86CA-187935ABE73A}" srcId="{EB0A2872-3237-40E0-B483-AAE73DC96399}" destId="{20A740E7-1F76-4283-835D-D8465D7868EF}" srcOrd="0" destOrd="0" parTransId="{9B0693D5-062D-4C63-A766-A5CD7C802C76}" sibTransId="{C9FC08CA-09F5-40CF-B3C2-6353BB521807}"/>
    <dgm:cxn modelId="{45BD0506-FB6D-4D47-BCC6-14396A099902}" srcId="{1D207B55-6249-4CF4-9AFB-30E7B2D1DD53}" destId="{B064F660-3402-4A46-9C72-0369DB93BA17}" srcOrd="2" destOrd="0" parTransId="{B7860664-73EE-45F4-B99B-0AA5226A8306}" sibTransId="{928DDB35-6429-46CE-A1E1-CBE545AE02FA}"/>
    <dgm:cxn modelId="{BFA852A4-A7AA-4A18-948E-E249D800AD9E}" type="presOf" srcId="{BBB9A511-DEDB-45DA-B371-1BA93CAC0833}" destId="{96BFD6EC-B72A-479B-B9D5-CFD148717995}" srcOrd="1" destOrd="0" presId="urn:microsoft.com/office/officeart/2005/8/layout/list1"/>
    <dgm:cxn modelId="{16BD0F7F-215D-4090-87F6-D7A5E0986E8E}" type="presOf" srcId="{769D64DB-8325-46B9-9D1A-58233910DB7C}" destId="{759A8A7A-263C-4718-937F-815881D092D1}" srcOrd="0" destOrd="0" presId="urn:microsoft.com/office/officeart/2005/8/layout/list1"/>
    <dgm:cxn modelId="{2AD006D6-1FAE-43F8-80EA-F1DE56A70FCF}" srcId="{4BDFDA16-7E73-4E84-9C38-B7FBE73D12EC}" destId="{EB0A2872-3237-40E0-B483-AAE73DC96399}" srcOrd="1" destOrd="0" parTransId="{12CACA48-DC03-4BA2-9332-5FCB872E8741}" sibTransId="{DB213077-2904-441C-BB00-A1E9DE0EC255}"/>
    <dgm:cxn modelId="{DA6389E1-759C-44C3-9EE6-AFEDE9B9CEA9}" type="presOf" srcId="{B5AA9B58-1C5E-47CA-B8A5-4932A05E2314}" destId="{86F84907-0041-4091-A415-9A821319CC7D}" srcOrd="0" destOrd="1" presId="urn:microsoft.com/office/officeart/2005/8/layout/list1"/>
    <dgm:cxn modelId="{485DAFA0-2B1B-40DB-B1AF-AD555885A2AA}" type="presOf" srcId="{EB0A2872-3237-40E0-B483-AAE73DC96399}" destId="{FBEB59FC-5BA9-4D01-A588-0FFF7924DEEA}" srcOrd="1" destOrd="0" presId="urn:microsoft.com/office/officeart/2005/8/layout/list1"/>
    <dgm:cxn modelId="{3FB76394-295B-4992-AD5F-5933BD6CBD12}" srcId="{BBB9A511-DEDB-45DA-B371-1BA93CAC0833}" destId="{DB5B2EC1-99E6-42E9-9636-E30537190DC4}" srcOrd="0" destOrd="0" parTransId="{6E39EAD6-D675-48E5-951E-64971AF07B3B}" sibTransId="{D0B040DF-F94A-4CE8-919C-AC47F7E461A0}"/>
    <dgm:cxn modelId="{960412F8-D403-452E-B406-46FC3DD77C4D}" srcId="{1D207B55-6249-4CF4-9AFB-30E7B2D1DD53}" destId="{717BB0F7-85E6-4CC6-A850-0A7A72F5E03B}" srcOrd="1" destOrd="0" parTransId="{4F802A16-ADF8-4252-8DAE-CA09FF42F9A6}" sibTransId="{3A1B5D0A-0195-4A3C-AA2C-A365FBC4D03F}"/>
    <dgm:cxn modelId="{7701B9EC-E515-45C3-858A-8C2D31790330}" srcId="{4BDFDA16-7E73-4E84-9C38-B7FBE73D12EC}" destId="{BBB9A511-DEDB-45DA-B371-1BA93CAC0833}" srcOrd="2" destOrd="0" parTransId="{2412183A-C7B2-47AA-8063-21BF8A5F86FE}" sibTransId="{76339C06-E15E-4828-9368-C73529009A63}"/>
    <dgm:cxn modelId="{96CEC333-3CF4-42D4-A44E-27ADD0B6185C}" type="presOf" srcId="{4BDFDA16-7E73-4E84-9C38-B7FBE73D12EC}" destId="{DA26EB86-E401-4519-8023-9CDDD3FF6008}" srcOrd="0" destOrd="0" presId="urn:microsoft.com/office/officeart/2005/8/layout/list1"/>
    <dgm:cxn modelId="{B59956A4-E03D-4280-A1E2-B77314DF9EF4}" srcId="{4BDFDA16-7E73-4E84-9C38-B7FBE73D12EC}" destId="{1D207B55-6249-4CF4-9AFB-30E7B2D1DD53}" srcOrd="0" destOrd="0" parTransId="{E12FC259-8940-4306-9F8A-93F2A181AB0A}" sibTransId="{2CDCB16E-F21D-4273-BCA8-741D308A02BA}"/>
    <dgm:cxn modelId="{4FD2C70B-E3A7-4E22-A7EE-84622EBBD995}" type="presOf" srcId="{717BB0F7-85E6-4CC6-A850-0A7A72F5E03B}" destId="{759A8A7A-263C-4718-937F-815881D092D1}" srcOrd="0" destOrd="1" presId="urn:microsoft.com/office/officeart/2005/8/layout/list1"/>
    <dgm:cxn modelId="{3BACA40C-4236-4454-AC51-0ACEE96C1E39}" type="presOf" srcId="{EB0A2872-3237-40E0-B483-AAE73DC96399}" destId="{5C479F4A-A030-4B39-8827-4E4AEB51734B}" srcOrd="0" destOrd="0" presId="urn:microsoft.com/office/officeart/2005/8/layout/list1"/>
    <dgm:cxn modelId="{CAAE5D50-BBDA-408A-B615-7D4B64360838}" type="presOf" srcId="{20A740E7-1F76-4283-835D-D8465D7868EF}" destId="{9A71A4D5-C485-4434-B6F2-B17832AFDB47}" srcOrd="0" destOrd="0" presId="urn:microsoft.com/office/officeart/2005/8/layout/list1"/>
    <dgm:cxn modelId="{3CB60092-5A8F-449D-87A9-6BC0675C32E8}" type="presOf" srcId="{BBB9A511-DEDB-45DA-B371-1BA93CAC0833}" destId="{CCDB8A66-3EB2-4997-B67F-BF7FCB502CD4}" srcOrd="0" destOrd="0" presId="urn:microsoft.com/office/officeart/2005/8/layout/list1"/>
    <dgm:cxn modelId="{C696F45C-FCD5-4B25-838B-2A495A5E61D3}" srcId="{1D207B55-6249-4CF4-9AFB-30E7B2D1DD53}" destId="{769D64DB-8325-46B9-9D1A-58233910DB7C}" srcOrd="0" destOrd="0" parTransId="{81623763-46C3-4317-8AEB-F75190E220E1}" sibTransId="{EFF9BADC-AD60-4831-9CC1-63ADA34D6975}"/>
    <dgm:cxn modelId="{9760C9C4-6522-407B-BC0E-6747A4079A7B}" type="presOf" srcId="{DB5B2EC1-99E6-42E9-9636-E30537190DC4}" destId="{86F84907-0041-4091-A415-9A821319CC7D}" srcOrd="0" destOrd="0" presId="urn:microsoft.com/office/officeart/2005/8/layout/list1"/>
    <dgm:cxn modelId="{9AA09C40-E232-45D4-A6A2-B69BFD0F3378}" type="presOf" srcId="{1D207B55-6249-4CF4-9AFB-30E7B2D1DD53}" destId="{C98B7DF6-9E72-4540-A5C4-474E088F7BB5}" srcOrd="1" destOrd="0" presId="urn:microsoft.com/office/officeart/2005/8/layout/list1"/>
    <dgm:cxn modelId="{65FBA037-C6A4-4192-B98F-7C31C1338F3D}" srcId="{BBB9A511-DEDB-45DA-B371-1BA93CAC0833}" destId="{B5AA9B58-1C5E-47CA-B8A5-4932A05E2314}" srcOrd="1" destOrd="0" parTransId="{E2CED299-B107-4AE0-9C42-4380D340D209}" sibTransId="{B40CB003-0B31-4E03-A9AA-ED2A172CA54E}"/>
    <dgm:cxn modelId="{5F0A1EE3-B5E1-4E1F-A22C-8E4118B0EFFA}" type="presParOf" srcId="{DA26EB86-E401-4519-8023-9CDDD3FF6008}" destId="{5656ABB1-FAFE-4F8E-9A74-88CBB8F875A1}" srcOrd="0" destOrd="0" presId="urn:microsoft.com/office/officeart/2005/8/layout/list1"/>
    <dgm:cxn modelId="{5A2E1DF0-E73B-4042-9DC2-600D98774484}" type="presParOf" srcId="{5656ABB1-FAFE-4F8E-9A74-88CBB8F875A1}" destId="{43B4313B-8E8B-4900-AD81-660A99EE9C7D}" srcOrd="0" destOrd="0" presId="urn:microsoft.com/office/officeart/2005/8/layout/list1"/>
    <dgm:cxn modelId="{303EC36E-0CF8-486C-A6E0-125164F35B11}" type="presParOf" srcId="{5656ABB1-FAFE-4F8E-9A74-88CBB8F875A1}" destId="{C98B7DF6-9E72-4540-A5C4-474E088F7BB5}" srcOrd="1" destOrd="0" presId="urn:microsoft.com/office/officeart/2005/8/layout/list1"/>
    <dgm:cxn modelId="{8E99971B-CA4A-4E8F-8762-2121C7070031}" type="presParOf" srcId="{DA26EB86-E401-4519-8023-9CDDD3FF6008}" destId="{B77B04CB-C6B5-4015-9313-E8D743004FAD}" srcOrd="1" destOrd="0" presId="urn:microsoft.com/office/officeart/2005/8/layout/list1"/>
    <dgm:cxn modelId="{9342F5BC-FFE0-455C-B3FF-B54636901149}" type="presParOf" srcId="{DA26EB86-E401-4519-8023-9CDDD3FF6008}" destId="{759A8A7A-263C-4718-937F-815881D092D1}" srcOrd="2" destOrd="0" presId="urn:microsoft.com/office/officeart/2005/8/layout/list1"/>
    <dgm:cxn modelId="{D3A583AF-2988-4CB4-9E07-74B9598C8398}" type="presParOf" srcId="{DA26EB86-E401-4519-8023-9CDDD3FF6008}" destId="{BB6191B3-D033-4B1B-8B97-5C5E473BE98F}" srcOrd="3" destOrd="0" presId="urn:microsoft.com/office/officeart/2005/8/layout/list1"/>
    <dgm:cxn modelId="{7375BC59-0218-44DC-8C00-410930585FA0}" type="presParOf" srcId="{DA26EB86-E401-4519-8023-9CDDD3FF6008}" destId="{DADBC887-05D6-4233-8757-05A722385941}" srcOrd="4" destOrd="0" presId="urn:microsoft.com/office/officeart/2005/8/layout/list1"/>
    <dgm:cxn modelId="{072EFABC-8CAE-4E62-9C4E-C36D02DD2A32}" type="presParOf" srcId="{DADBC887-05D6-4233-8757-05A722385941}" destId="{5C479F4A-A030-4B39-8827-4E4AEB51734B}" srcOrd="0" destOrd="0" presId="urn:microsoft.com/office/officeart/2005/8/layout/list1"/>
    <dgm:cxn modelId="{95C52ED3-72D7-4294-9DB3-62DE8727B252}" type="presParOf" srcId="{DADBC887-05D6-4233-8757-05A722385941}" destId="{FBEB59FC-5BA9-4D01-A588-0FFF7924DEEA}" srcOrd="1" destOrd="0" presId="urn:microsoft.com/office/officeart/2005/8/layout/list1"/>
    <dgm:cxn modelId="{B287C6A1-ABD7-4361-AF3F-73F96F52078D}" type="presParOf" srcId="{DA26EB86-E401-4519-8023-9CDDD3FF6008}" destId="{78CEB0F8-2FD6-494F-BF4E-35ED13C42789}" srcOrd="5" destOrd="0" presId="urn:microsoft.com/office/officeart/2005/8/layout/list1"/>
    <dgm:cxn modelId="{4A41D3F0-5A39-4F2A-8109-3B9FF207BF97}" type="presParOf" srcId="{DA26EB86-E401-4519-8023-9CDDD3FF6008}" destId="{9A71A4D5-C485-4434-B6F2-B17832AFDB47}" srcOrd="6" destOrd="0" presId="urn:microsoft.com/office/officeart/2005/8/layout/list1"/>
    <dgm:cxn modelId="{E5566945-5FEB-477B-A654-362462119A51}" type="presParOf" srcId="{DA26EB86-E401-4519-8023-9CDDD3FF6008}" destId="{B66BF9CF-2059-44CC-A5B9-6AC3C9D8CFC1}" srcOrd="7" destOrd="0" presId="urn:microsoft.com/office/officeart/2005/8/layout/list1"/>
    <dgm:cxn modelId="{411ED232-3A16-40AE-8067-E8E41CAFF15A}" type="presParOf" srcId="{DA26EB86-E401-4519-8023-9CDDD3FF6008}" destId="{3B1849A8-7CED-437B-B4C5-4BE496C447C7}" srcOrd="8" destOrd="0" presId="urn:microsoft.com/office/officeart/2005/8/layout/list1"/>
    <dgm:cxn modelId="{4701C367-976E-4553-B018-F4CE7D104CB0}" type="presParOf" srcId="{3B1849A8-7CED-437B-B4C5-4BE496C447C7}" destId="{CCDB8A66-3EB2-4997-B67F-BF7FCB502CD4}" srcOrd="0" destOrd="0" presId="urn:microsoft.com/office/officeart/2005/8/layout/list1"/>
    <dgm:cxn modelId="{699996E4-35DF-4598-87D6-1EFEC577AF44}" type="presParOf" srcId="{3B1849A8-7CED-437B-B4C5-4BE496C447C7}" destId="{96BFD6EC-B72A-479B-B9D5-CFD148717995}" srcOrd="1" destOrd="0" presId="urn:microsoft.com/office/officeart/2005/8/layout/list1"/>
    <dgm:cxn modelId="{1837954B-5B8A-46F9-85F4-E65B6E3D2A51}" type="presParOf" srcId="{DA26EB86-E401-4519-8023-9CDDD3FF6008}" destId="{0928E3DF-DF7C-4975-B05F-9108E062EE79}" srcOrd="9" destOrd="0" presId="urn:microsoft.com/office/officeart/2005/8/layout/list1"/>
    <dgm:cxn modelId="{75E8EB27-348C-46FD-A065-571CA365EDC2}" type="presParOf" srcId="{DA26EB86-E401-4519-8023-9CDDD3FF6008}" destId="{86F84907-0041-4091-A415-9A821319CC7D}" srcOrd="10" destOrd="0" presId="urn:microsoft.com/office/officeart/2005/8/layout/list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8ED949-F7B3-4DA7-9363-8FA911DF29A5}">
      <dsp:nvSpPr>
        <dsp:cNvPr id="0" name=""/>
        <dsp:cNvSpPr/>
      </dsp:nvSpPr>
      <dsp:spPr>
        <a:xfrm>
          <a:off x="0" y="0"/>
          <a:ext cx="6477000" cy="131064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Identify Test Conditions</a:t>
          </a:r>
          <a:endParaRPr lang="en-US" sz="3200" b="0" kern="1200" dirty="0"/>
        </a:p>
      </dsp:txBody>
      <dsp:txXfrm>
        <a:off x="0" y="0"/>
        <a:ext cx="5139491" cy="1310640"/>
      </dsp:txXfrm>
    </dsp:sp>
    <dsp:sp modelId="{BF1C8268-E259-4D67-9CF8-0A13FB5E18F3}">
      <dsp:nvSpPr>
        <dsp:cNvPr id="0" name=""/>
        <dsp:cNvSpPr/>
      </dsp:nvSpPr>
      <dsp:spPr>
        <a:xfrm>
          <a:off x="571499" y="1529080"/>
          <a:ext cx="6477000" cy="1310640"/>
        </a:xfrm>
        <a:prstGeom prst="roundRect">
          <a:avLst>
            <a:gd name="adj" fmla="val 10000"/>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Specify Test Cases</a:t>
          </a:r>
          <a:endParaRPr lang="en-US" sz="3200" b="0" kern="1200" dirty="0"/>
        </a:p>
      </dsp:txBody>
      <dsp:txXfrm>
        <a:off x="571499" y="1529080"/>
        <a:ext cx="5053584" cy="1310640"/>
      </dsp:txXfrm>
    </dsp:sp>
    <dsp:sp modelId="{3E3C2814-8A54-4B9F-AF74-2ACC0255663A}">
      <dsp:nvSpPr>
        <dsp:cNvPr id="0" name=""/>
        <dsp:cNvSpPr/>
      </dsp:nvSpPr>
      <dsp:spPr>
        <a:xfrm>
          <a:off x="1142999" y="3058160"/>
          <a:ext cx="6477000" cy="1310640"/>
        </a:xfrm>
        <a:prstGeom prst="roundRect">
          <a:avLst>
            <a:gd name="adj" fmla="val 10000"/>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Specify Test Procedure</a:t>
          </a:r>
          <a:endParaRPr lang="en-US" sz="3200" b="0" kern="1200" dirty="0"/>
        </a:p>
      </dsp:txBody>
      <dsp:txXfrm>
        <a:off x="1142999" y="3058160"/>
        <a:ext cx="5053584" cy="1310640"/>
      </dsp:txXfrm>
    </dsp:sp>
    <dsp:sp modelId="{FFD2D785-6B77-4B8B-9F28-289B4B48211E}">
      <dsp:nvSpPr>
        <dsp:cNvPr id="0" name=""/>
        <dsp:cNvSpPr/>
      </dsp:nvSpPr>
      <dsp:spPr>
        <a:xfrm>
          <a:off x="5625084" y="993902"/>
          <a:ext cx="851916" cy="85191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b="0" kern="1200"/>
        </a:p>
      </dsp:txBody>
      <dsp:txXfrm>
        <a:off x="5625084" y="993902"/>
        <a:ext cx="851916" cy="851916"/>
      </dsp:txXfrm>
    </dsp:sp>
    <dsp:sp modelId="{B20A61BF-B906-4C3A-8FDA-C90DC76CE897}">
      <dsp:nvSpPr>
        <dsp:cNvPr id="0" name=""/>
        <dsp:cNvSpPr/>
      </dsp:nvSpPr>
      <dsp:spPr>
        <a:xfrm>
          <a:off x="6196584" y="2514244"/>
          <a:ext cx="851916" cy="851916"/>
        </a:xfrm>
        <a:prstGeom prst="downArrow">
          <a:avLst>
            <a:gd name="adj1" fmla="val 55000"/>
            <a:gd name="adj2" fmla="val 45000"/>
          </a:avLst>
        </a:prstGeom>
        <a:solidFill>
          <a:schemeClr val="accent2">
            <a:tint val="40000"/>
            <a:alpha val="90000"/>
            <a:hueOff val="-14894788"/>
            <a:satOff val="-12373"/>
            <a:lumOff val="-5800"/>
            <a:alphaOff val="0"/>
          </a:schemeClr>
        </a:solidFill>
        <a:ln w="9525" cap="flat" cmpd="sng" algn="ctr">
          <a:solidFill>
            <a:schemeClr val="accent2">
              <a:tint val="40000"/>
              <a:alpha val="90000"/>
              <a:hueOff val="-14894788"/>
              <a:satOff val="-12373"/>
              <a:lumOff val="-580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b="0" kern="1200"/>
        </a:p>
      </dsp:txBody>
      <dsp:txXfrm>
        <a:off x="6196584" y="2514244"/>
        <a:ext cx="851916" cy="8519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9A8A7A-263C-4718-937F-815881D092D1}">
      <dsp:nvSpPr>
        <dsp:cNvPr id="0" name=""/>
        <dsp:cNvSpPr/>
      </dsp:nvSpPr>
      <dsp:spPr>
        <a:xfrm>
          <a:off x="0" y="332219"/>
          <a:ext cx="7620000" cy="1587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baseline="0" dirty="0" smtClean="0"/>
            <a:t>An item or event of a component or system that could be verified by one or more test cases. </a:t>
          </a:r>
          <a:endParaRPr lang="en-US" sz="1600" b="0" kern="1200" dirty="0"/>
        </a:p>
        <a:p>
          <a:pPr marL="171450" lvl="1" indent="-171450" algn="l" defTabSz="711200" rtl="0">
            <a:lnSpc>
              <a:spcPct val="90000"/>
            </a:lnSpc>
            <a:spcBef>
              <a:spcPct val="0"/>
            </a:spcBef>
            <a:spcAft>
              <a:spcPct val="15000"/>
            </a:spcAft>
            <a:buChar char="••"/>
          </a:pPr>
          <a:r>
            <a:rPr lang="en-US" sz="1600" b="0" kern="1200" baseline="0" smtClean="0"/>
            <a:t>e.g. a function, transaction, feature, quality attribute, or structural element.</a:t>
          </a:r>
          <a:endParaRPr lang="en-US" sz="1600" b="0" kern="1200" dirty="0"/>
        </a:p>
        <a:p>
          <a:pPr marL="171450" lvl="1" indent="-171450" algn="l" defTabSz="711200" rtl="0">
            <a:lnSpc>
              <a:spcPct val="90000"/>
            </a:lnSpc>
            <a:spcBef>
              <a:spcPct val="0"/>
            </a:spcBef>
            <a:spcAft>
              <a:spcPct val="15000"/>
            </a:spcAft>
            <a:buChar char="••"/>
          </a:pPr>
          <a:r>
            <a:rPr lang="en-US" sz="1600" b="0" kern="1200" baseline="0" dirty="0" smtClean="0"/>
            <a:t>Also known as Test Scenarios.</a:t>
          </a:r>
          <a:endParaRPr lang="en-US" sz="1600" b="0" kern="1200" dirty="0"/>
        </a:p>
      </dsp:txBody>
      <dsp:txXfrm>
        <a:off x="0" y="332219"/>
        <a:ext cx="7620000" cy="1587600"/>
      </dsp:txXfrm>
    </dsp:sp>
    <dsp:sp modelId="{C98B7DF6-9E72-4540-A5C4-474E088F7BB5}">
      <dsp:nvSpPr>
        <dsp:cNvPr id="0" name=""/>
        <dsp:cNvSpPr/>
      </dsp:nvSpPr>
      <dsp:spPr>
        <a:xfrm>
          <a:off x="381000" y="96059"/>
          <a:ext cx="5334000"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baseline="0" dirty="0" smtClean="0"/>
            <a:t>Identify Test Conditions</a:t>
          </a:r>
          <a:endParaRPr lang="en-US" sz="1600" b="1" kern="1200" dirty="0"/>
        </a:p>
      </dsp:txBody>
      <dsp:txXfrm>
        <a:off x="381000" y="96059"/>
        <a:ext cx="5334000" cy="472320"/>
      </dsp:txXfrm>
    </dsp:sp>
    <dsp:sp modelId="{9A71A4D5-C485-4434-B6F2-B17832AFDB47}">
      <dsp:nvSpPr>
        <dsp:cNvPr id="0" name=""/>
        <dsp:cNvSpPr/>
      </dsp:nvSpPr>
      <dsp:spPr>
        <a:xfrm>
          <a:off x="0" y="2242379"/>
          <a:ext cx="7620000" cy="1310400"/>
        </a:xfrm>
        <a:prstGeom prst="rect">
          <a:avLst/>
        </a:prstGeom>
        <a:solidFill>
          <a:schemeClr val="lt1">
            <a:alpha val="90000"/>
            <a:hueOff val="0"/>
            <a:satOff val="0"/>
            <a:lumOff val="0"/>
            <a:alphaOff val="0"/>
          </a:schemeClr>
        </a:solidFill>
        <a:ln w="9525" cap="flat" cmpd="sng" algn="ctr">
          <a:solidFill>
            <a:schemeClr val="accent2">
              <a:hueOff val="-7461019"/>
              <a:satOff val="-5095"/>
              <a:lumOff val="-142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t>A set of input values, execution pre-conditions, expected results and execution post-conditions, developed for a particular objective or test condition, such as to exercise a particular program path or to verify compliance with a specific requirement. [After IEEE 610]</a:t>
          </a:r>
          <a:endParaRPr lang="en-US" sz="1600" b="0" kern="1200" dirty="0"/>
        </a:p>
      </dsp:txBody>
      <dsp:txXfrm>
        <a:off x="0" y="2242379"/>
        <a:ext cx="7620000" cy="1310400"/>
      </dsp:txXfrm>
    </dsp:sp>
    <dsp:sp modelId="{FBEB59FC-5BA9-4D01-A588-0FFF7924DEEA}">
      <dsp:nvSpPr>
        <dsp:cNvPr id="0" name=""/>
        <dsp:cNvSpPr/>
      </dsp:nvSpPr>
      <dsp:spPr>
        <a:xfrm>
          <a:off x="381000" y="2006219"/>
          <a:ext cx="5334000" cy="47232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dirty="0" smtClean="0"/>
            <a:t>Specify Test Cases </a:t>
          </a:r>
          <a:endParaRPr lang="en-US" sz="1600" b="1" kern="1200" dirty="0"/>
        </a:p>
      </dsp:txBody>
      <dsp:txXfrm>
        <a:off x="381000" y="2006219"/>
        <a:ext cx="5334000" cy="472320"/>
      </dsp:txXfrm>
    </dsp:sp>
    <dsp:sp modelId="{86F84907-0041-4091-A415-9A821319CC7D}">
      <dsp:nvSpPr>
        <dsp:cNvPr id="0" name=""/>
        <dsp:cNvSpPr/>
      </dsp:nvSpPr>
      <dsp:spPr>
        <a:xfrm>
          <a:off x="0" y="3875340"/>
          <a:ext cx="7620000" cy="11340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t>A document specifying a sequence of actions for the execution of a test. </a:t>
          </a:r>
          <a:endParaRPr lang="en-US" sz="1600" b="0" kern="1200" dirty="0"/>
        </a:p>
        <a:p>
          <a:pPr marL="171450" lvl="1" indent="-171450" algn="l" defTabSz="711200" rtl="0">
            <a:lnSpc>
              <a:spcPct val="90000"/>
            </a:lnSpc>
            <a:spcBef>
              <a:spcPct val="0"/>
            </a:spcBef>
            <a:spcAft>
              <a:spcPct val="15000"/>
            </a:spcAft>
            <a:buChar char="••"/>
          </a:pPr>
          <a:r>
            <a:rPr lang="en-US" sz="1600" b="0" kern="1200" smtClean="0"/>
            <a:t>Also known as test script or manual test script.</a:t>
          </a:r>
          <a:endParaRPr lang="en-US" sz="1600" b="0" kern="1200" dirty="0"/>
        </a:p>
      </dsp:txBody>
      <dsp:txXfrm>
        <a:off x="0" y="3875340"/>
        <a:ext cx="7620000" cy="1134000"/>
      </dsp:txXfrm>
    </dsp:sp>
    <dsp:sp modelId="{96BFD6EC-B72A-479B-B9D5-CFD148717995}">
      <dsp:nvSpPr>
        <dsp:cNvPr id="0" name=""/>
        <dsp:cNvSpPr/>
      </dsp:nvSpPr>
      <dsp:spPr>
        <a:xfrm>
          <a:off x="381000" y="3639180"/>
          <a:ext cx="5334000" cy="4723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dirty="0" smtClean="0"/>
            <a:t>Specify Test Procedure</a:t>
          </a:r>
          <a:endParaRPr lang="en-US" sz="1600" b="1" kern="1200" dirty="0"/>
        </a:p>
      </dsp:txBody>
      <dsp:txXfrm>
        <a:off x="381000" y="3639180"/>
        <a:ext cx="5334000" cy="4723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44310-7F8E-4E3D-9095-66A7FA97C3D1}" type="datetimeFigureOut">
              <a:rPr lang="en-US" smtClean="0"/>
              <a:pPr/>
              <a:t>2/14/2012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6386B-9C86-48E6-BB6C-1860E9530FF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cstate="print"/>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dirty="0"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dirty="0"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dirty="0"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dirty="0"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dirty="0"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dirty="0"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dirty="0"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dirty="0"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dirty="0"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25" cstate="print"/>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package" Target="../embeddings/Microsoft_Office_Excel_Worksheet4.xlsx"/><Relationship Id="rId4" Type="http://schemas.openxmlformats.org/officeDocument/2006/relationships/package" Target="../embeddings/Microsoft_Office_Excel_Worksheet3.xls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Black-box Test Design Techniques</a:t>
            </a:r>
            <a:endParaRPr lang="en-US" dirty="0"/>
          </a:p>
        </p:txBody>
      </p:sp>
      <p:sp>
        <p:nvSpPr>
          <p:cNvPr id="4" name="Title 3"/>
          <p:cNvSpPr>
            <a:spLocks noGrp="1"/>
          </p:cNvSpPr>
          <p:nvPr>
            <p:ph type="title"/>
          </p:nvPr>
        </p:nvSpPr>
        <p:spPr>
          <a:xfrm>
            <a:off x="1366838" y="2214563"/>
            <a:ext cx="5948362" cy="615553"/>
          </a:xfrm>
        </p:spPr>
        <p:txBody>
          <a:bodyPr/>
          <a:lstStyle/>
          <a:p>
            <a:r>
              <a:rPr lang="en-US" dirty="0" smtClean="0"/>
              <a:t>Test Design Techniques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 calcmode="lin" valueType="num">
                                      <p:cBhvr>
                                        <p:cTn id="9" dur="5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4"/>
                                        </p:tgtEl>
                                      </p:cBhvr>
                                    </p:animEffect>
                                  </p:childTnLst>
                                </p:cTn>
                              </p:par>
                              <p:par>
                                <p:cTn id="12" presetID="27" presetClass="entr" presetSubtype="0" fill="hold" grpId="2" nodeType="withEffect">
                                  <p:stCondLst>
                                    <p:cond delay="1000"/>
                                  </p:stCondLst>
                                  <p:iterate type="lt">
                                    <p:tmPct val="50000"/>
                                  </p:iterate>
                                  <p:childTnLst>
                                    <p:set>
                                      <p:cBhvr>
                                        <p:cTn id="1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14" dur="50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16" dur="50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66800"/>
            <a:ext cx="8307669" cy="5170646"/>
          </a:xfrm>
        </p:spPr>
        <p:txBody>
          <a:bodyPr/>
          <a:lstStyle/>
          <a:p>
            <a:pPr lvl="1">
              <a:spcAft>
                <a:spcPts val="600"/>
              </a:spcAft>
            </a:pPr>
            <a:r>
              <a:rPr lang="en-US" b="1" dirty="0" smtClean="0"/>
              <a:t>Example 2: Valid input: Names with up to 20 alphabetic characters.</a:t>
            </a:r>
            <a:endParaRPr lang="en-US" dirty="0" smtClean="0"/>
          </a:p>
          <a:p>
            <a:pPr lvl="2">
              <a:spcAft>
                <a:spcPts val="600"/>
              </a:spcAft>
            </a:pPr>
            <a:r>
              <a:rPr lang="en-US" b="1" dirty="0" smtClean="0"/>
              <a:t># Valid partition:</a:t>
            </a:r>
            <a:r>
              <a:rPr lang="en-US" dirty="0" smtClean="0"/>
              <a:t> strings of up to 20 alphabetic characters.</a:t>
            </a:r>
          </a:p>
          <a:p>
            <a:pPr lvl="2">
              <a:spcAft>
                <a:spcPts val="600"/>
              </a:spcAft>
            </a:pPr>
            <a:r>
              <a:rPr lang="en-US" b="1" dirty="0" smtClean="0"/>
              <a:t># Invalid partitions:</a:t>
            </a:r>
            <a:r>
              <a:rPr lang="en-US" dirty="0" smtClean="0"/>
              <a:t> strings of more than 20 alphabetic characters, strings containing non-alphabetic characters.</a:t>
            </a:r>
          </a:p>
          <a:p>
            <a:pPr lvl="1">
              <a:spcAft>
                <a:spcPts val="600"/>
              </a:spcAft>
              <a:buFont typeface="Wingdings" pitchFamily="2" charset="2"/>
              <a:buChar char="v"/>
            </a:pPr>
            <a:r>
              <a:rPr lang="en-US" b="1" dirty="0" smtClean="0"/>
              <a:t>Exercise 1:</a:t>
            </a:r>
            <a:r>
              <a:rPr lang="en-US" dirty="0" smtClean="0"/>
              <a:t> </a:t>
            </a:r>
          </a:p>
          <a:p>
            <a:pPr lvl="2">
              <a:spcAft>
                <a:spcPts val="600"/>
              </a:spcAft>
              <a:buFont typeface="Wingdings" pitchFamily="2" charset="2"/>
              <a:buChar char="Ø"/>
            </a:pPr>
            <a:r>
              <a:rPr lang="en-US" dirty="0" smtClean="0"/>
              <a:t>A thermometer measures temperature in whole degrees only. If the temperature falls below 18 degrees, the heating is switched off. It is switched on again when the temperature reaches 21 degrees. What are the best values in degrees to cover all equivalence partitions?</a:t>
            </a:r>
          </a:p>
          <a:p>
            <a:pPr lvl="1">
              <a:spcAft>
                <a:spcPts val="600"/>
              </a:spcAft>
              <a:buFont typeface="Wingdings" pitchFamily="2" charset="2"/>
              <a:buChar char="v"/>
            </a:pPr>
            <a:r>
              <a:rPr lang="en-US" b="1" dirty="0" smtClean="0"/>
              <a:t>Exercise 2: </a:t>
            </a:r>
          </a:p>
          <a:p>
            <a:pPr lvl="2">
              <a:spcAft>
                <a:spcPts val="600"/>
              </a:spcAft>
              <a:buFont typeface="Wingdings" pitchFamily="2" charset="2"/>
              <a:buChar char="Ø"/>
            </a:pPr>
            <a:r>
              <a:rPr lang="en-US" dirty="0" smtClean="0"/>
              <a:t>An employee’s bonus is to be calculated. It cannot become negative, but it can be calculated to zero. The bonus is based on the duration of the employment. An employee can be employed for less than or equal to 2 years, more than 2 years but less than 5 years, 5 to 10 years, or longer than 10 years. Depending on this period of employment, an employee will get either no bonus or a bonus of 10%, 25% or 35%. How many equivalence partitions are needed to test the calculation of the bonus?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Analysis</a:t>
            </a:r>
            <a:endParaRPr lang="en-US" dirty="0"/>
          </a:p>
        </p:txBody>
      </p:sp>
      <p:sp>
        <p:nvSpPr>
          <p:cNvPr id="5" name="Text Placeholder 4"/>
          <p:cNvSpPr>
            <a:spLocks noGrp="1"/>
          </p:cNvSpPr>
          <p:nvPr>
            <p:ph type="body" sz="quarter" idx="10"/>
          </p:nvPr>
        </p:nvSpPr>
        <p:spPr>
          <a:xfrm>
            <a:off x="302931" y="1066800"/>
            <a:ext cx="8544207" cy="5201424"/>
          </a:xfrm>
        </p:spPr>
        <p:txBody>
          <a:bodyPr/>
          <a:lstStyle/>
          <a:p>
            <a:pPr lvl="1">
              <a:spcAft>
                <a:spcPts val="600"/>
              </a:spcAft>
              <a:buFont typeface="Wingdings" pitchFamily="2" charset="2"/>
              <a:buChar char="q"/>
            </a:pPr>
            <a:r>
              <a:rPr lang="en-US" b="1" dirty="0" smtClean="0">
                <a:solidFill>
                  <a:srgbClr val="0070C0"/>
                </a:solidFill>
              </a:rPr>
              <a:t>Boundary Value: </a:t>
            </a:r>
          </a:p>
          <a:p>
            <a:pPr lvl="2">
              <a:spcAft>
                <a:spcPts val="600"/>
              </a:spcAft>
              <a:buFont typeface="Wingdings" pitchFamily="2" charset="2"/>
              <a:buChar char="Ø"/>
            </a:pPr>
            <a:r>
              <a:rPr lang="en-US" dirty="0" smtClean="0"/>
              <a:t>An input value or output value which is on the edge of an equivalence partition or at the smallest incremental distance on either side of an edge, for example the minimum or maximum value of a range.</a:t>
            </a:r>
          </a:p>
          <a:p>
            <a:pPr lvl="1">
              <a:spcAft>
                <a:spcPts val="600"/>
              </a:spcAft>
              <a:buFont typeface="Wingdings" pitchFamily="2" charset="2"/>
              <a:buChar char="q"/>
            </a:pPr>
            <a:r>
              <a:rPr lang="en-US" b="1" dirty="0" smtClean="0">
                <a:solidFill>
                  <a:srgbClr val="0070C0"/>
                </a:solidFill>
              </a:rPr>
              <a:t>Boundary Value Analysis: </a:t>
            </a:r>
          </a:p>
          <a:p>
            <a:pPr lvl="2">
              <a:spcAft>
                <a:spcPts val="600"/>
              </a:spcAft>
              <a:buFont typeface="Wingdings" pitchFamily="2" charset="2"/>
              <a:buChar char="Ø"/>
            </a:pPr>
            <a:r>
              <a:rPr lang="en-US" dirty="0" smtClean="0"/>
              <a:t>A black box test design technique in which test cases are designed based on boundary values.</a:t>
            </a:r>
          </a:p>
          <a:p>
            <a:pPr lvl="1">
              <a:spcAft>
                <a:spcPts val="600"/>
              </a:spcAft>
              <a:buFont typeface="Wingdings" pitchFamily="2" charset="2"/>
              <a:buChar char="q"/>
            </a:pPr>
            <a:r>
              <a:rPr lang="en-US" dirty="0" smtClean="0"/>
              <a:t>This technique is often considered as an extension of equivalence partitioning.</a:t>
            </a:r>
          </a:p>
          <a:p>
            <a:pPr lvl="1">
              <a:spcAft>
                <a:spcPts val="600"/>
              </a:spcAft>
              <a:buFont typeface="Wingdings" pitchFamily="2" charset="2"/>
              <a:buChar char="q"/>
            </a:pPr>
            <a:r>
              <a:rPr lang="en-US" dirty="0" smtClean="0"/>
              <a:t>This technique is used to test the behavior at the edge of each equivalence partition because boundaries are an area where testing is likely to yield defects.</a:t>
            </a:r>
          </a:p>
          <a:p>
            <a:pPr lvl="1">
              <a:spcAft>
                <a:spcPts val="600"/>
              </a:spcAft>
              <a:buFont typeface="Wingdings" pitchFamily="2" charset="2"/>
              <a:buChar char="q"/>
            </a:pPr>
            <a:r>
              <a:rPr lang="en-US" dirty="0" smtClean="0"/>
              <a:t>The maximum and minimum values of a partition are its boundary values.</a:t>
            </a:r>
          </a:p>
          <a:p>
            <a:pPr lvl="1">
              <a:spcAft>
                <a:spcPts val="600"/>
              </a:spcAft>
              <a:buFont typeface="Wingdings" pitchFamily="2" charset="2"/>
              <a:buChar char="q"/>
            </a:pPr>
            <a:r>
              <a:rPr lang="en-US" dirty="0" smtClean="0"/>
              <a:t>A boundary value for a valid partition is a valid boundary value; the boundary of an invalid partition is an invalid boundary value.</a:t>
            </a:r>
          </a:p>
          <a:p>
            <a:pPr lvl="1">
              <a:spcAft>
                <a:spcPts val="600"/>
              </a:spcAft>
              <a:buFont typeface="Wingdings" pitchFamily="2" charset="2"/>
              <a:buChar char="q"/>
            </a:pPr>
            <a:r>
              <a:rPr lang="en-US" dirty="0" smtClean="0"/>
              <a:t>Test can be designed to cover both valid and invalid boundary values.</a:t>
            </a:r>
          </a:p>
          <a:p>
            <a:pPr lvl="1">
              <a:spcAft>
                <a:spcPts val="600"/>
              </a:spcAft>
              <a:buFont typeface="Wingdings" pitchFamily="2" charset="2"/>
              <a:buChar char="q"/>
            </a:pPr>
            <a:r>
              <a:rPr lang="en-US" dirty="0" smtClean="0"/>
              <a:t>Boundary Value Analysis can be applied at all test levels.</a:t>
            </a:r>
          </a:p>
          <a:p>
            <a:pPr lvl="1">
              <a:spcAft>
                <a:spcPts val="600"/>
              </a:spcAft>
              <a:buFont typeface="Wingdings" pitchFamily="2" charset="2"/>
              <a:buChar char="q"/>
            </a:pPr>
            <a:r>
              <a:rPr lang="en-US" dirty="0" smtClean="0"/>
              <a:t>It is easy to apply and its defect finding capacity is high.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1144518"/>
            <a:ext cx="8544207" cy="4370427"/>
          </a:xfrm>
        </p:spPr>
        <p:txBody>
          <a:bodyPr/>
          <a:lstStyle/>
          <a:p>
            <a:pPr lvl="1">
              <a:spcBef>
                <a:spcPts val="600"/>
              </a:spcBef>
              <a:spcAft>
                <a:spcPts val="600"/>
              </a:spcAft>
              <a:buFont typeface="Wingdings" pitchFamily="2" charset="2"/>
              <a:buChar char="v"/>
            </a:pPr>
            <a:r>
              <a:rPr lang="en-US" b="1" dirty="0" smtClean="0"/>
              <a:t>Example 1: </a:t>
            </a:r>
          </a:p>
          <a:p>
            <a:pPr lvl="2">
              <a:spcBef>
                <a:spcPts val="600"/>
              </a:spcBef>
              <a:spcAft>
                <a:spcPts val="600"/>
              </a:spcAft>
              <a:buFont typeface="Wingdings" pitchFamily="2" charset="2"/>
              <a:buChar char="§"/>
            </a:pPr>
            <a:r>
              <a:rPr lang="en-US" dirty="0" smtClean="0"/>
              <a:t>If an exam has a pass boundary at 40 percent, merit at 60 percent and distinction at 80 percent. </a:t>
            </a:r>
          </a:p>
          <a:p>
            <a:pPr lvl="3">
              <a:spcBef>
                <a:spcPts val="600"/>
              </a:spcBef>
              <a:spcAft>
                <a:spcPts val="600"/>
              </a:spcAft>
              <a:buFont typeface="Courier New" pitchFamily="49" charset="0"/>
              <a:buChar char="o"/>
            </a:pPr>
            <a:r>
              <a:rPr lang="en-US" dirty="0" smtClean="0"/>
              <a:t>The 3 value boundaries would be 39, 40, 41 for pass, 59, 60, 61 for merit, 79, 80, 81 for distinction. </a:t>
            </a:r>
          </a:p>
          <a:p>
            <a:pPr lvl="3">
              <a:spcBef>
                <a:spcPts val="600"/>
              </a:spcBef>
              <a:spcAft>
                <a:spcPts val="600"/>
              </a:spcAft>
              <a:buFont typeface="Courier New" pitchFamily="49" charset="0"/>
              <a:buChar char="o"/>
            </a:pPr>
            <a:r>
              <a:rPr lang="en-US" dirty="0" smtClean="0"/>
              <a:t>The 2 value equivalents would be 39 and 40, 59 and 60, 79 and 80 respectively.</a:t>
            </a:r>
          </a:p>
          <a:p>
            <a:pPr lvl="1">
              <a:spcBef>
                <a:spcPts val="600"/>
              </a:spcBef>
              <a:spcAft>
                <a:spcPts val="600"/>
              </a:spcAft>
              <a:buFont typeface="Wingdings" pitchFamily="2" charset="2"/>
              <a:buChar char="v"/>
            </a:pPr>
            <a:r>
              <a:rPr lang="en-US" b="1" dirty="0" smtClean="0"/>
              <a:t>Example 2: </a:t>
            </a:r>
          </a:p>
          <a:p>
            <a:pPr lvl="2">
              <a:spcBef>
                <a:spcPts val="600"/>
              </a:spcBef>
              <a:spcAft>
                <a:spcPts val="600"/>
              </a:spcAft>
              <a:buFont typeface="Wingdings" pitchFamily="2" charset="2"/>
              <a:buChar char="§"/>
            </a:pPr>
            <a:r>
              <a:rPr lang="en-US" dirty="0" smtClean="0"/>
              <a:t>A wholesaler sells printer cartridges. The minimum order quantity is 5. There is a 20% discount for orders of 100 or more printer cartridges. You have been asked to prepare test cases using various values for the number of printer cartridges ordered. Which of the following groups contain three test inputs that would be generated using Boundary Value Analysis?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Testing</a:t>
            </a:r>
            <a:endParaRPr lang="en-US" dirty="0"/>
          </a:p>
        </p:txBody>
      </p:sp>
      <p:sp>
        <p:nvSpPr>
          <p:cNvPr id="6" name="Text Placeholder 5"/>
          <p:cNvSpPr>
            <a:spLocks noGrp="1"/>
          </p:cNvSpPr>
          <p:nvPr>
            <p:ph type="body" sz="quarter" idx="10"/>
          </p:nvPr>
        </p:nvSpPr>
        <p:spPr>
          <a:xfrm>
            <a:off x="302931" y="1066800"/>
            <a:ext cx="8544207" cy="3477875"/>
          </a:xfrm>
        </p:spPr>
        <p:txBody>
          <a:bodyPr/>
          <a:lstStyle/>
          <a:p>
            <a:pPr lvl="1">
              <a:spcAft>
                <a:spcPts val="600"/>
              </a:spcAft>
              <a:buFont typeface="Wingdings" pitchFamily="2" charset="2"/>
              <a:buChar char="q"/>
            </a:pPr>
            <a:r>
              <a:rPr lang="en-US" b="1" dirty="0" smtClean="0"/>
              <a:t>State Transition: </a:t>
            </a:r>
          </a:p>
          <a:p>
            <a:pPr lvl="2">
              <a:spcAft>
                <a:spcPts val="600"/>
              </a:spcAft>
              <a:buFont typeface="Wingdings" pitchFamily="2" charset="2"/>
              <a:buChar char="Ø"/>
            </a:pPr>
            <a:r>
              <a:rPr lang="en-US" dirty="0" smtClean="0"/>
              <a:t>A transition between two states of a component or system.</a:t>
            </a:r>
          </a:p>
          <a:p>
            <a:pPr lvl="1">
              <a:spcAft>
                <a:spcPts val="600"/>
              </a:spcAft>
              <a:buFont typeface="Wingdings" pitchFamily="2" charset="2"/>
              <a:buChar char="q"/>
            </a:pPr>
            <a:r>
              <a:rPr lang="en-US" b="1" dirty="0" smtClean="0"/>
              <a:t>State Transition Testing: </a:t>
            </a:r>
          </a:p>
          <a:p>
            <a:pPr lvl="2">
              <a:spcAft>
                <a:spcPts val="600"/>
              </a:spcAft>
              <a:buFont typeface="Wingdings" pitchFamily="2" charset="2"/>
              <a:buChar char="Ø"/>
            </a:pPr>
            <a:r>
              <a:rPr lang="en-US" dirty="0" smtClean="0"/>
              <a:t>A black box test design technique in which test cases are designed to execute valid and invalid state transitions.</a:t>
            </a:r>
          </a:p>
          <a:p>
            <a:pPr lvl="1">
              <a:spcAft>
                <a:spcPts val="600"/>
              </a:spcAft>
              <a:buFont typeface="Wingdings" pitchFamily="2" charset="2"/>
              <a:buChar char="q"/>
            </a:pPr>
            <a:r>
              <a:rPr lang="en-US" dirty="0" smtClean="0"/>
              <a:t>A state table shows the relationship between the states and inputs, and can highlight possible transactions that are invalid.</a:t>
            </a:r>
          </a:p>
          <a:p>
            <a:pPr lvl="1">
              <a:spcAft>
                <a:spcPts val="600"/>
              </a:spcAft>
              <a:buFont typeface="Wingdings" pitchFamily="2" charset="2"/>
              <a:buChar char="q"/>
            </a:pPr>
            <a:r>
              <a:rPr lang="en-US" dirty="0" smtClean="0"/>
              <a:t>Tests can be designed to cover a typical sequence of states, to cover every state, to exercise every transition, to exercise specific sequences of transitions or to test invalid transitions.</a:t>
            </a:r>
          </a:p>
          <a:p>
            <a:pPr lvl="1">
              <a:spcAft>
                <a:spcPts val="600"/>
              </a:spcAft>
              <a:buFont typeface="Courier New" pitchFamily="49" charset="0"/>
              <a:buChar char="o"/>
            </a:pPr>
            <a:r>
              <a:rPr lang="en-US" sz="1600" b="1" dirty="0" smtClean="0"/>
              <a:t>Example </a:t>
            </a:r>
            <a:endParaRPr lang="en-US" dirty="0"/>
          </a:p>
        </p:txBody>
      </p:sp>
      <p:pic>
        <p:nvPicPr>
          <p:cNvPr id="39937" name="Picture 6" descr="http://www.softwaretestinggenius.com/photos/ISTQB13.JP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304800" y="4724400"/>
            <a:ext cx="7888448"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p:cTn id="25" dur="20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 calcmode="lin" valueType="num">
                                      <p:cBhvr>
                                        <p:cTn id="34" dur="20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20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 calcmode="lin" valueType="num">
                                      <p:cBhvr>
                                        <p:cTn id="52" dur="20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6">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p:cTn id="61" dur="20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Contd</a:t>
            </a:r>
            <a:r>
              <a:rPr lang="en-US" dirty="0"/>
              <a:t>.. </a:t>
            </a:r>
            <a:r>
              <a:rPr lang="en-US" sz="1800" dirty="0" smtClean="0"/>
              <a:t>(Examples)</a:t>
            </a:r>
            <a:endParaRPr lang="en-US" sz="1800" dirty="0"/>
          </a:p>
        </p:txBody>
      </p:sp>
      <p:graphicFrame>
        <p:nvGraphicFramePr>
          <p:cNvPr id="11" name="Object 10"/>
          <p:cNvGraphicFramePr>
            <a:graphicFrameLocks noChangeAspect="1"/>
          </p:cNvGraphicFramePr>
          <p:nvPr/>
        </p:nvGraphicFramePr>
        <p:xfrm>
          <a:off x="609600" y="1674019"/>
          <a:ext cx="2743200" cy="1831181"/>
        </p:xfrm>
        <a:graphic>
          <a:graphicData uri="http://schemas.openxmlformats.org/presentationml/2006/ole">
            <p:oleObj spid="_x0000_s37891" name="Package" showAsIcon="1" r:id="rId3" imgW="914400" imgH="714240" progId="Package">
              <p:embed/>
            </p:oleObj>
          </a:graphicData>
        </a:graphic>
      </p:graphicFrame>
      <p:graphicFrame>
        <p:nvGraphicFramePr>
          <p:cNvPr id="12" name="Object 11"/>
          <p:cNvGraphicFramePr>
            <a:graphicFrameLocks noChangeAspect="1"/>
          </p:cNvGraphicFramePr>
          <p:nvPr/>
        </p:nvGraphicFramePr>
        <p:xfrm>
          <a:off x="3886200" y="3200400"/>
          <a:ext cx="3048000" cy="1981200"/>
        </p:xfrm>
        <a:graphic>
          <a:graphicData uri="http://schemas.openxmlformats.org/presentationml/2006/ole">
            <p:oleObj spid="_x0000_s37892" name="Package" showAsIcon="1" r:id="rId4" imgW="914400" imgH="71424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Testing</a:t>
            </a:r>
            <a:endParaRPr lang="en-US" dirty="0"/>
          </a:p>
        </p:txBody>
      </p:sp>
      <p:sp>
        <p:nvSpPr>
          <p:cNvPr id="5" name="Text Placeholder 4"/>
          <p:cNvSpPr>
            <a:spLocks noGrp="1"/>
          </p:cNvSpPr>
          <p:nvPr>
            <p:ph type="body" sz="quarter" idx="10"/>
          </p:nvPr>
        </p:nvSpPr>
        <p:spPr>
          <a:xfrm>
            <a:off x="302931" y="1173063"/>
            <a:ext cx="8544207" cy="4770537"/>
          </a:xfrm>
        </p:spPr>
        <p:txBody>
          <a:bodyPr/>
          <a:lstStyle/>
          <a:p>
            <a:pPr lvl="1">
              <a:spcAft>
                <a:spcPts val="600"/>
              </a:spcAft>
              <a:buFont typeface="Wingdings" pitchFamily="2" charset="2"/>
              <a:buChar char="q"/>
            </a:pPr>
            <a:r>
              <a:rPr lang="en-US" b="1" dirty="0" smtClean="0"/>
              <a:t>Use Case: </a:t>
            </a:r>
          </a:p>
          <a:p>
            <a:pPr lvl="2">
              <a:spcAft>
                <a:spcPts val="600"/>
              </a:spcAft>
              <a:buFont typeface="Wingdings" pitchFamily="2" charset="2"/>
              <a:buChar char="Ø"/>
            </a:pPr>
            <a:r>
              <a:rPr lang="en-US" dirty="0" smtClean="0"/>
              <a:t>A sequence of transactions in a dialogue between an actor and a component or system with a tangible result, where an actor can be a user or anything that can exchange information with the system.</a:t>
            </a:r>
          </a:p>
          <a:p>
            <a:pPr lvl="1">
              <a:spcAft>
                <a:spcPts val="600"/>
              </a:spcAft>
              <a:buFont typeface="Wingdings" pitchFamily="2" charset="2"/>
              <a:buChar char="q"/>
            </a:pPr>
            <a:r>
              <a:rPr lang="en-US" b="1" dirty="0" smtClean="0"/>
              <a:t>Use Case Testing: </a:t>
            </a:r>
          </a:p>
          <a:p>
            <a:pPr lvl="2">
              <a:spcAft>
                <a:spcPts val="600"/>
              </a:spcAft>
              <a:buFont typeface="Wingdings" pitchFamily="2" charset="2"/>
              <a:buChar char="Ø"/>
            </a:pPr>
            <a:r>
              <a:rPr lang="en-US" dirty="0" smtClean="0"/>
              <a:t>A black box test design technique in which test cases are designed to execute scenarios of use cases.</a:t>
            </a:r>
          </a:p>
          <a:p>
            <a:pPr lvl="1">
              <a:spcAft>
                <a:spcPts val="600"/>
              </a:spcAft>
              <a:buFont typeface="Wingdings" pitchFamily="2" charset="2"/>
              <a:buChar char="q"/>
            </a:pPr>
            <a:r>
              <a:rPr lang="en-US" dirty="0" smtClean="0"/>
              <a:t>Test cases derived from use cases are most useful in uncovering defects.</a:t>
            </a:r>
          </a:p>
          <a:p>
            <a:pPr lvl="1">
              <a:spcAft>
                <a:spcPts val="600"/>
              </a:spcAft>
              <a:buFont typeface="Wingdings" pitchFamily="2" charset="2"/>
              <a:buChar char="q"/>
            </a:pPr>
            <a:r>
              <a:rPr lang="en-US" dirty="0" smtClean="0"/>
              <a:t>Each Use case has preconditions which need to be met for the use case to work successfully.</a:t>
            </a:r>
          </a:p>
          <a:p>
            <a:pPr lvl="1">
              <a:spcAft>
                <a:spcPts val="600"/>
              </a:spcAft>
              <a:buFont typeface="Wingdings" pitchFamily="2" charset="2"/>
              <a:buChar char="q"/>
            </a:pPr>
            <a:r>
              <a:rPr lang="en-US" dirty="0" smtClean="0"/>
              <a:t>Each Use case terminates with post conditions which are the observable results and final state of the system after the use case has been completed.</a:t>
            </a:r>
          </a:p>
          <a:p>
            <a:pPr lvl="1">
              <a:spcAft>
                <a:spcPts val="600"/>
              </a:spcAft>
              <a:buFont typeface="Wingdings" pitchFamily="2" charset="2"/>
              <a:buChar char="q"/>
            </a:pPr>
            <a:r>
              <a:rPr lang="en-US" dirty="0" smtClean="0"/>
              <a:t>Use cases are very useful for designing acceptance tests with Customer/user participation.</a:t>
            </a:r>
          </a:p>
          <a:p>
            <a:pPr lvl="1">
              <a:spcAft>
                <a:spcPts val="600"/>
              </a:spcAft>
              <a:buFont typeface="Wingdings" pitchFamily="2" charset="2"/>
              <a:buChar char="q"/>
            </a:pPr>
            <a:r>
              <a:rPr lang="en-US" dirty="0" smtClean="0"/>
              <a:t>They also help to uncover integration defects.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r>
              <a:rPr lang="en-US" dirty="0"/>
              <a:t>.. </a:t>
            </a:r>
            <a:r>
              <a:rPr lang="en-US" sz="1600" dirty="0" smtClean="0"/>
              <a:t>(Examples)</a:t>
            </a:r>
            <a:endParaRPr lang="en-US" dirty="0"/>
          </a:p>
        </p:txBody>
      </p:sp>
      <p:graphicFrame>
        <p:nvGraphicFramePr>
          <p:cNvPr id="7" name="Object 6"/>
          <p:cNvGraphicFramePr>
            <a:graphicFrameLocks noChangeAspect="1"/>
          </p:cNvGraphicFramePr>
          <p:nvPr/>
        </p:nvGraphicFramePr>
        <p:xfrm>
          <a:off x="990600" y="1752600"/>
          <a:ext cx="2048256" cy="1600200"/>
        </p:xfrm>
        <a:graphic>
          <a:graphicData uri="http://schemas.openxmlformats.org/presentationml/2006/ole">
            <p:oleObj spid="_x0000_s35843" name="Package" showAsIcon="1" r:id="rId3" imgW="914400" imgH="714240" progId="Package">
              <p:embed/>
            </p:oleObj>
          </a:graphicData>
        </a:graphic>
      </p:graphicFrame>
      <p:graphicFrame>
        <p:nvGraphicFramePr>
          <p:cNvPr id="9" name="Object 8"/>
          <p:cNvGraphicFramePr>
            <a:graphicFrameLocks noChangeAspect="1"/>
          </p:cNvGraphicFramePr>
          <p:nvPr/>
        </p:nvGraphicFramePr>
        <p:xfrm>
          <a:off x="4230625" y="3224213"/>
          <a:ext cx="2017775" cy="1576387"/>
        </p:xfrm>
        <a:graphic>
          <a:graphicData uri="http://schemas.openxmlformats.org/presentationml/2006/ole">
            <p:oleObj spid="_x0000_s35844" name="Package" showAsIcon="1" r:id="rId4" imgW="914400" imgH="714240" progId="Package">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p>
        </p:txBody>
      </p:sp>
      <p:sp>
        <p:nvSpPr>
          <p:cNvPr id="3" name="Text Placeholder 2"/>
          <p:cNvSpPr>
            <a:spLocks noGrp="1"/>
          </p:cNvSpPr>
          <p:nvPr>
            <p:ph type="body" sz="quarter" idx="10"/>
          </p:nvPr>
        </p:nvSpPr>
        <p:spPr>
          <a:xfrm>
            <a:off x="302931" y="1066800"/>
            <a:ext cx="8544207" cy="3323987"/>
          </a:xfrm>
        </p:spPr>
        <p:txBody>
          <a:bodyPr/>
          <a:lstStyle/>
          <a:p>
            <a:pPr lvl="1">
              <a:lnSpc>
                <a:spcPct val="150000"/>
              </a:lnSpc>
            </a:pPr>
            <a:r>
              <a:rPr lang="en-US" dirty="0" smtClean="0"/>
              <a:t>The Test Development Process</a:t>
            </a:r>
          </a:p>
          <a:p>
            <a:pPr lvl="1">
              <a:lnSpc>
                <a:spcPct val="150000"/>
              </a:lnSpc>
            </a:pPr>
            <a:r>
              <a:rPr lang="en-US" dirty="0" smtClean="0"/>
              <a:t>Test Design Techniques</a:t>
            </a:r>
          </a:p>
          <a:p>
            <a:pPr lvl="1">
              <a:lnSpc>
                <a:spcPct val="150000"/>
              </a:lnSpc>
            </a:pPr>
            <a:r>
              <a:rPr lang="en-US" dirty="0" smtClean="0"/>
              <a:t>Specification-based or Black-box test design techniques</a:t>
            </a:r>
          </a:p>
          <a:p>
            <a:pPr lvl="2">
              <a:lnSpc>
                <a:spcPct val="150000"/>
              </a:lnSpc>
              <a:buFont typeface="Courier New" pitchFamily="49" charset="0"/>
              <a:buChar char="o"/>
            </a:pPr>
            <a:r>
              <a:rPr lang="en-US" dirty="0" smtClean="0"/>
              <a:t>Test Case Designing</a:t>
            </a:r>
          </a:p>
          <a:p>
            <a:pPr lvl="2">
              <a:lnSpc>
                <a:spcPct val="150000"/>
              </a:lnSpc>
              <a:buFont typeface="Courier New" pitchFamily="49" charset="0"/>
              <a:buChar char="o"/>
            </a:pPr>
            <a:r>
              <a:rPr lang="en-US" dirty="0" smtClean="0"/>
              <a:t>Equivalence Partitioning</a:t>
            </a:r>
          </a:p>
          <a:p>
            <a:pPr lvl="2">
              <a:lnSpc>
                <a:spcPct val="150000"/>
              </a:lnSpc>
              <a:buFont typeface="Courier New" pitchFamily="49" charset="0"/>
              <a:buChar char="o"/>
            </a:pPr>
            <a:r>
              <a:rPr lang="en-US" dirty="0" smtClean="0"/>
              <a:t>Boundary Value Analysis</a:t>
            </a:r>
          </a:p>
          <a:p>
            <a:pPr lvl="2">
              <a:lnSpc>
                <a:spcPct val="150000"/>
              </a:lnSpc>
              <a:buFont typeface="Courier New" pitchFamily="49" charset="0"/>
              <a:buChar char="o"/>
            </a:pPr>
            <a:r>
              <a:rPr lang="en-US" dirty="0" smtClean="0"/>
              <a:t>State </a:t>
            </a:r>
            <a:r>
              <a:rPr lang="en-US" dirty="0" smtClean="0"/>
              <a:t>Transition Testing</a:t>
            </a:r>
          </a:p>
          <a:p>
            <a:pPr lvl="2">
              <a:lnSpc>
                <a:spcPct val="150000"/>
              </a:lnSpc>
              <a:buFont typeface="Courier New" pitchFamily="49" charset="0"/>
              <a:buChar char="o"/>
            </a:pPr>
            <a:r>
              <a:rPr lang="en-US" dirty="0" smtClean="0"/>
              <a:t>Use Case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Text Placeholder 2"/>
          <p:cNvSpPr>
            <a:spLocks noGrp="1"/>
          </p:cNvSpPr>
          <p:nvPr>
            <p:ph type="body" sz="quarter" idx="10"/>
          </p:nvPr>
        </p:nvSpPr>
        <p:spPr>
          <a:xfrm>
            <a:off x="302933" y="990600"/>
            <a:ext cx="8544207" cy="364202"/>
          </a:xfrm>
        </p:spPr>
        <p:txBody>
          <a:bodyPr/>
          <a:lstStyle/>
          <a:p>
            <a:pPr lvl="1">
              <a:lnSpc>
                <a:spcPct val="150000"/>
              </a:lnSpc>
              <a:buNone/>
            </a:pPr>
            <a:r>
              <a:rPr lang="en-US" dirty="0" smtClean="0"/>
              <a:t>The design of tests comprises of three main steps:</a:t>
            </a:r>
          </a:p>
        </p:txBody>
      </p:sp>
      <p:graphicFrame>
        <p:nvGraphicFramePr>
          <p:cNvPr id="6" name="Diagram 5"/>
          <p:cNvGraphicFramePr/>
          <p:nvPr/>
        </p:nvGraphicFramePr>
        <p:xfrm>
          <a:off x="533400" y="1651000"/>
          <a:ext cx="76200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3D8ED949-F7B3-4DA7-9363-8FA911DF29A5}"/>
                                            </p:graphicEl>
                                          </p:spTgt>
                                        </p:tgtEl>
                                        <p:attrNameLst>
                                          <p:attrName>style.visibility</p:attrName>
                                        </p:attrNameLst>
                                      </p:cBhvr>
                                      <p:to>
                                        <p:strVal val="visible"/>
                                      </p:to>
                                    </p:set>
                                    <p:animEffect transition="in" filter="fade">
                                      <p:cBhvr>
                                        <p:cTn id="7" dur="2000"/>
                                        <p:tgtEl>
                                          <p:spTgt spid="6">
                                            <p:graphicEl>
                                              <a:dgm id="{3D8ED949-F7B3-4DA7-9363-8FA911DF29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FFD2D785-6B77-4B8B-9F28-289B4B48211E}"/>
                                            </p:graphicEl>
                                          </p:spTgt>
                                        </p:tgtEl>
                                        <p:attrNameLst>
                                          <p:attrName>style.visibility</p:attrName>
                                        </p:attrNameLst>
                                      </p:cBhvr>
                                      <p:to>
                                        <p:strVal val="visible"/>
                                      </p:to>
                                    </p:set>
                                    <p:animEffect transition="in" filter="fade">
                                      <p:cBhvr>
                                        <p:cTn id="12" dur="2000"/>
                                        <p:tgtEl>
                                          <p:spTgt spid="6">
                                            <p:graphicEl>
                                              <a:dgm id="{FFD2D785-6B77-4B8B-9F28-289B4B48211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BF1C8268-E259-4D67-9CF8-0A13FB5E18F3}"/>
                                            </p:graphicEl>
                                          </p:spTgt>
                                        </p:tgtEl>
                                        <p:attrNameLst>
                                          <p:attrName>style.visibility</p:attrName>
                                        </p:attrNameLst>
                                      </p:cBhvr>
                                      <p:to>
                                        <p:strVal val="visible"/>
                                      </p:to>
                                    </p:set>
                                    <p:animEffect transition="in" filter="fade">
                                      <p:cBhvr>
                                        <p:cTn id="15" dur="2000"/>
                                        <p:tgtEl>
                                          <p:spTgt spid="6">
                                            <p:graphicEl>
                                              <a:dgm id="{BF1C8268-E259-4D67-9CF8-0A13FB5E18F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B20A61BF-B906-4C3A-8FDA-C90DC76CE897}"/>
                                            </p:graphicEl>
                                          </p:spTgt>
                                        </p:tgtEl>
                                        <p:attrNameLst>
                                          <p:attrName>style.visibility</p:attrName>
                                        </p:attrNameLst>
                                      </p:cBhvr>
                                      <p:to>
                                        <p:strVal val="visible"/>
                                      </p:to>
                                    </p:set>
                                    <p:animEffect transition="in" filter="fade">
                                      <p:cBhvr>
                                        <p:cTn id="20" dur="2000"/>
                                        <p:tgtEl>
                                          <p:spTgt spid="6">
                                            <p:graphicEl>
                                              <a:dgm id="{B20A61BF-B906-4C3A-8FDA-C90DC76CE8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3E3C2814-8A54-4B9F-AF74-2ACC0255663A}"/>
                                            </p:graphicEl>
                                          </p:spTgt>
                                        </p:tgtEl>
                                        <p:attrNameLst>
                                          <p:attrName>style.visibility</p:attrName>
                                        </p:attrNameLst>
                                      </p:cBhvr>
                                      <p:to>
                                        <p:strVal val="visible"/>
                                      </p:to>
                                    </p:set>
                                    <p:animEffect transition="in" filter="fade">
                                      <p:cBhvr>
                                        <p:cTn id="23" dur="2000"/>
                                        <p:tgtEl>
                                          <p:spTgt spid="6">
                                            <p:graphicEl>
                                              <a:dgm id="{3E3C2814-8A54-4B9F-AF74-2ACC0255663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5" name="Diagram 4"/>
          <p:cNvGraphicFramePr/>
          <p:nvPr/>
        </p:nvGraphicFramePr>
        <p:xfrm>
          <a:off x="533400" y="1066800"/>
          <a:ext cx="7620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98B7DF6-9E72-4540-A5C4-474E088F7BB5}"/>
                                            </p:graphicEl>
                                          </p:spTgt>
                                        </p:tgtEl>
                                        <p:attrNameLst>
                                          <p:attrName>style.visibility</p:attrName>
                                        </p:attrNameLst>
                                      </p:cBhvr>
                                      <p:to>
                                        <p:strVal val="visible"/>
                                      </p:to>
                                    </p:set>
                                    <p:animEffect transition="in" filter="fade">
                                      <p:cBhvr>
                                        <p:cTn id="7" dur="2000"/>
                                        <p:tgtEl>
                                          <p:spTgt spid="5">
                                            <p:graphicEl>
                                              <a:dgm id="{C98B7DF6-9E72-4540-A5C4-474E088F7BB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759A8A7A-263C-4718-937F-815881D092D1}"/>
                                            </p:graphicEl>
                                          </p:spTgt>
                                        </p:tgtEl>
                                        <p:attrNameLst>
                                          <p:attrName>style.visibility</p:attrName>
                                        </p:attrNameLst>
                                      </p:cBhvr>
                                      <p:to>
                                        <p:strVal val="visible"/>
                                      </p:to>
                                    </p:set>
                                    <p:animEffect transition="in" filter="fade">
                                      <p:cBhvr>
                                        <p:cTn id="12" dur="2000"/>
                                        <p:tgtEl>
                                          <p:spTgt spid="5">
                                            <p:graphicEl>
                                              <a:dgm id="{759A8A7A-263C-4718-937F-815881D092D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FBEB59FC-5BA9-4D01-A588-0FFF7924DEEA}"/>
                                            </p:graphicEl>
                                          </p:spTgt>
                                        </p:tgtEl>
                                        <p:attrNameLst>
                                          <p:attrName>style.visibility</p:attrName>
                                        </p:attrNameLst>
                                      </p:cBhvr>
                                      <p:to>
                                        <p:strVal val="visible"/>
                                      </p:to>
                                    </p:set>
                                    <p:animEffect transition="in" filter="fade">
                                      <p:cBhvr>
                                        <p:cTn id="17" dur="2000"/>
                                        <p:tgtEl>
                                          <p:spTgt spid="5">
                                            <p:graphicEl>
                                              <a:dgm id="{FBEB59FC-5BA9-4D01-A588-0FFF7924DE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9A71A4D5-C485-4434-B6F2-B17832AFDB47}"/>
                                            </p:graphicEl>
                                          </p:spTgt>
                                        </p:tgtEl>
                                        <p:attrNameLst>
                                          <p:attrName>style.visibility</p:attrName>
                                        </p:attrNameLst>
                                      </p:cBhvr>
                                      <p:to>
                                        <p:strVal val="visible"/>
                                      </p:to>
                                    </p:set>
                                    <p:animEffect transition="in" filter="fade">
                                      <p:cBhvr>
                                        <p:cTn id="22" dur="2000"/>
                                        <p:tgtEl>
                                          <p:spTgt spid="5">
                                            <p:graphicEl>
                                              <a:dgm id="{9A71A4D5-C485-4434-B6F2-B17832AFDB4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96BFD6EC-B72A-479B-B9D5-CFD148717995}"/>
                                            </p:graphicEl>
                                          </p:spTgt>
                                        </p:tgtEl>
                                        <p:attrNameLst>
                                          <p:attrName>style.visibility</p:attrName>
                                        </p:attrNameLst>
                                      </p:cBhvr>
                                      <p:to>
                                        <p:strVal val="visible"/>
                                      </p:to>
                                    </p:set>
                                    <p:animEffect transition="in" filter="fade">
                                      <p:cBhvr>
                                        <p:cTn id="27" dur="2000"/>
                                        <p:tgtEl>
                                          <p:spTgt spid="5">
                                            <p:graphicEl>
                                              <a:dgm id="{96BFD6EC-B72A-479B-B9D5-CFD14871799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86F84907-0041-4091-A415-9A821319CC7D}"/>
                                            </p:graphicEl>
                                          </p:spTgt>
                                        </p:tgtEl>
                                        <p:attrNameLst>
                                          <p:attrName>style.visibility</p:attrName>
                                        </p:attrNameLst>
                                      </p:cBhvr>
                                      <p:to>
                                        <p:strVal val="visible"/>
                                      </p:to>
                                    </p:set>
                                    <p:animEffect transition="in" filter="fade">
                                      <p:cBhvr>
                                        <p:cTn id="32" dur="2000"/>
                                        <p:tgtEl>
                                          <p:spTgt spid="5">
                                            <p:graphicEl>
                                              <a:dgm id="{86F84907-0041-4091-A415-9A821319CC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 Techniques</a:t>
            </a:r>
            <a:endParaRPr lang="en-US" dirty="0"/>
          </a:p>
        </p:txBody>
      </p:sp>
      <p:sp>
        <p:nvSpPr>
          <p:cNvPr id="5" name="Text Placeholder 4"/>
          <p:cNvSpPr>
            <a:spLocks noGrp="1"/>
          </p:cNvSpPr>
          <p:nvPr>
            <p:ph type="body" sz="quarter" idx="10"/>
          </p:nvPr>
        </p:nvSpPr>
        <p:spPr>
          <a:xfrm>
            <a:off x="302931" y="1219200"/>
            <a:ext cx="8544207" cy="2616101"/>
          </a:xfrm>
        </p:spPr>
        <p:txBody>
          <a:bodyPr/>
          <a:lstStyle/>
          <a:p>
            <a:pPr lvl="1">
              <a:spcBef>
                <a:spcPts val="600"/>
              </a:spcBef>
              <a:spcAft>
                <a:spcPts val="600"/>
              </a:spcAft>
              <a:buFont typeface="Wingdings" pitchFamily="2" charset="2"/>
              <a:buChar char="q"/>
            </a:pPr>
            <a:r>
              <a:rPr lang="en-US" sz="2000" dirty="0" smtClean="0"/>
              <a:t>Test design technique is a procedure used to derive and/or select test cases.</a:t>
            </a:r>
          </a:p>
          <a:p>
            <a:pPr lvl="1">
              <a:spcBef>
                <a:spcPts val="600"/>
              </a:spcBef>
              <a:spcAft>
                <a:spcPts val="600"/>
              </a:spcAft>
              <a:buFont typeface="Wingdings" pitchFamily="2" charset="2"/>
              <a:buChar char="Ø"/>
            </a:pPr>
            <a:r>
              <a:rPr lang="en-US" dirty="0" smtClean="0"/>
              <a:t>Based on deriving test cases the test design techniques are grouped into three categories:</a:t>
            </a:r>
          </a:p>
          <a:p>
            <a:pPr lvl="3">
              <a:spcBef>
                <a:spcPts val="600"/>
              </a:spcBef>
              <a:spcAft>
                <a:spcPts val="600"/>
              </a:spcAft>
              <a:buFont typeface="Wingdings" pitchFamily="2" charset="2"/>
              <a:buChar char="ü"/>
            </a:pPr>
            <a:r>
              <a:rPr lang="en-US" b="1" dirty="0" smtClean="0">
                <a:solidFill>
                  <a:srgbClr val="0070C0"/>
                </a:solidFill>
              </a:rPr>
              <a:t>Specification-based or Black-box techniques</a:t>
            </a:r>
          </a:p>
          <a:p>
            <a:pPr lvl="3">
              <a:spcBef>
                <a:spcPts val="600"/>
              </a:spcBef>
              <a:spcAft>
                <a:spcPts val="600"/>
              </a:spcAft>
              <a:buFont typeface="Wingdings" pitchFamily="2" charset="2"/>
              <a:buChar char="ü"/>
            </a:pPr>
            <a:r>
              <a:rPr lang="en-US" b="1" dirty="0" smtClean="0">
                <a:solidFill>
                  <a:srgbClr val="0070C0"/>
                </a:solidFill>
              </a:rPr>
              <a:t>Structure-based or White-box techniques</a:t>
            </a:r>
          </a:p>
          <a:p>
            <a:pPr lvl="3">
              <a:spcBef>
                <a:spcPts val="600"/>
              </a:spcBef>
              <a:spcAft>
                <a:spcPts val="600"/>
              </a:spcAft>
              <a:buFont typeface="Wingdings" pitchFamily="2" charset="2"/>
              <a:buChar char="ü"/>
            </a:pPr>
            <a:r>
              <a:rPr lang="en-US" b="1" dirty="0" smtClean="0">
                <a:solidFill>
                  <a:srgbClr val="0070C0"/>
                </a:solidFill>
              </a:rPr>
              <a:t>Experience-based techniques</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Aft>
                <a:spcPts val="600"/>
              </a:spcAft>
            </a:pPr>
            <a:r>
              <a:rPr lang="en-US" dirty="0" smtClean="0"/>
              <a:t>Specification-based or Black-box Techniques</a:t>
            </a:r>
            <a:endParaRPr lang="en-US" dirty="0"/>
          </a:p>
        </p:txBody>
      </p:sp>
      <p:sp>
        <p:nvSpPr>
          <p:cNvPr id="5" name="Text Placeholder 4"/>
          <p:cNvSpPr>
            <a:spLocks noGrp="1"/>
          </p:cNvSpPr>
          <p:nvPr>
            <p:ph type="body" sz="quarter" idx="10"/>
          </p:nvPr>
        </p:nvSpPr>
        <p:spPr>
          <a:xfrm>
            <a:off x="294993" y="1192917"/>
            <a:ext cx="8544207" cy="4985980"/>
          </a:xfrm>
        </p:spPr>
        <p:txBody>
          <a:bodyPr/>
          <a:lstStyle/>
          <a:p>
            <a:pPr lvl="1">
              <a:spcBef>
                <a:spcPts val="600"/>
              </a:spcBef>
              <a:spcAft>
                <a:spcPts val="600"/>
              </a:spcAft>
              <a:buFont typeface="Wingdings" pitchFamily="2" charset="2"/>
              <a:buChar char="q"/>
            </a:pPr>
            <a:r>
              <a:rPr lang="en-US" dirty="0" smtClean="0"/>
              <a:t>Procedure to derive and/or select test cases based on an analysis of the specification, either functional or non-functional, of a component or system without reference to its internal structure.</a:t>
            </a:r>
          </a:p>
          <a:p>
            <a:pPr lvl="1">
              <a:spcBef>
                <a:spcPts val="600"/>
              </a:spcBef>
              <a:spcAft>
                <a:spcPts val="600"/>
              </a:spcAft>
              <a:buFont typeface="Wingdings" pitchFamily="2" charset="2"/>
              <a:buChar char="q"/>
            </a:pPr>
            <a:r>
              <a:rPr lang="en-US" b="1" dirty="0" smtClean="0"/>
              <a:t>Common Characteristics of specification-based test design techniques:</a:t>
            </a:r>
          </a:p>
          <a:p>
            <a:pPr lvl="2">
              <a:spcBef>
                <a:spcPts val="600"/>
              </a:spcBef>
              <a:spcAft>
                <a:spcPts val="600"/>
              </a:spcAft>
              <a:buFont typeface="Wingdings" pitchFamily="2" charset="2"/>
              <a:buChar char="ü"/>
            </a:pPr>
            <a:r>
              <a:rPr lang="en-US" dirty="0" smtClean="0"/>
              <a:t>Models, either formal or informal, are used for the specification of the problem to be solved, the s/w or its component.</a:t>
            </a:r>
          </a:p>
          <a:p>
            <a:pPr lvl="2">
              <a:spcBef>
                <a:spcPts val="600"/>
              </a:spcBef>
              <a:spcAft>
                <a:spcPts val="600"/>
              </a:spcAft>
              <a:buFont typeface="Wingdings" pitchFamily="2" charset="2"/>
              <a:buChar char="ü"/>
            </a:pPr>
            <a:r>
              <a:rPr lang="en-US" dirty="0" smtClean="0"/>
              <a:t>Test cases can be derived systematically from these models.</a:t>
            </a:r>
          </a:p>
          <a:p>
            <a:pPr lvl="1">
              <a:spcBef>
                <a:spcPts val="600"/>
              </a:spcBef>
              <a:spcAft>
                <a:spcPts val="600"/>
              </a:spcAft>
              <a:buFont typeface="Wingdings" pitchFamily="2" charset="2"/>
              <a:buChar char="q"/>
            </a:pPr>
            <a:r>
              <a:rPr lang="en-US" b="1" dirty="0" smtClean="0"/>
              <a:t>There are different types of specification-based techniques, those are:</a:t>
            </a:r>
          </a:p>
          <a:p>
            <a:pPr lvl="2">
              <a:spcBef>
                <a:spcPts val="600"/>
              </a:spcBef>
              <a:spcAft>
                <a:spcPts val="600"/>
              </a:spcAft>
              <a:buFont typeface="Wingdings" pitchFamily="2" charset="2"/>
              <a:buChar char="ü"/>
            </a:pPr>
            <a:r>
              <a:rPr lang="en-US" b="1" dirty="0" smtClean="0">
                <a:solidFill>
                  <a:srgbClr val="0070C0"/>
                </a:solidFill>
              </a:rPr>
              <a:t>Boundary Value Analysis</a:t>
            </a:r>
          </a:p>
          <a:p>
            <a:pPr lvl="2">
              <a:spcBef>
                <a:spcPts val="600"/>
              </a:spcBef>
              <a:spcAft>
                <a:spcPts val="600"/>
              </a:spcAft>
              <a:buFont typeface="Wingdings" pitchFamily="2" charset="2"/>
              <a:buChar char="ü"/>
            </a:pPr>
            <a:r>
              <a:rPr lang="en-US" b="1" dirty="0" smtClean="0">
                <a:solidFill>
                  <a:srgbClr val="0070C0"/>
                </a:solidFill>
              </a:rPr>
              <a:t>Equivalence Partitioning</a:t>
            </a:r>
          </a:p>
          <a:p>
            <a:pPr lvl="2">
              <a:spcBef>
                <a:spcPts val="600"/>
              </a:spcBef>
              <a:spcAft>
                <a:spcPts val="600"/>
              </a:spcAft>
              <a:buFont typeface="Wingdings" pitchFamily="2" charset="2"/>
              <a:buChar char="ü"/>
            </a:pPr>
            <a:r>
              <a:rPr lang="en-US" b="1" dirty="0" smtClean="0">
                <a:solidFill>
                  <a:srgbClr val="0070C0"/>
                </a:solidFill>
              </a:rPr>
              <a:t>Decision Table Testing</a:t>
            </a:r>
          </a:p>
          <a:p>
            <a:pPr lvl="2">
              <a:spcBef>
                <a:spcPts val="600"/>
              </a:spcBef>
              <a:spcAft>
                <a:spcPts val="600"/>
              </a:spcAft>
              <a:buFont typeface="Wingdings" pitchFamily="2" charset="2"/>
              <a:buChar char="ü"/>
            </a:pPr>
            <a:r>
              <a:rPr lang="en-US" b="1" dirty="0" smtClean="0">
                <a:solidFill>
                  <a:srgbClr val="0070C0"/>
                </a:solidFill>
              </a:rPr>
              <a:t>State Transition Testing</a:t>
            </a:r>
          </a:p>
          <a:p>
            <a:pPr lvl="2">
              <a:spcBef>
                <a:spcPts val="600"/>
              </a:spcBef>
              <a:spcAft>
                <a:spcPts val="600"/>
              </a:spcAft>
              <a:buFont typeface="Wingdings" pitchFamily="2" charset="2"/>
              <a:buChar char="ü"/>
            </a:pPr>
            <a:r>
              <a:rPr lang="en-US" b="1" dirty="0" smtClean="0">
                <a:solidFill>
                  <a:srgbClr val="0070C0"/>
                </a:solidFill>
              </a:rPr>
              <a:t>Use Case Testing</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Test Cases in General</a:t>
            </a:r>
            <a:endParaRPr lang="en-US" dirty="0"/>
          </a:p>
        </p:txBody>
      </p:sp>
      <p:graphicFrame>
        <p:nvGraphicFramePr>
          <p:cNvPr id="4" name="Object 3"/>
          <p:cNvGraphicFramePr>
            <a:graphicFrameLocks noChangeAspect="1"/>
          </p:cNvGraphicFramePr>
          <p:nvPr/>
        </p:nvGraphicFramePr>
        <p:xfrm>
          <a:off x="1828800" y="1600200"/>
          <a:ext cx="3657600" cy="2857500"/>
        </p:xfrm>
        <a:graphic>
          <a:graphicData uri="http://schemas.openxmlformats.org/presentationml/2006/ole">
            <p:oleObj spid="_x0000_s47106" name="Document" showAsIcon="1" r:id="rId3" imgW="914400" imgH="714240" progId="Word.Document.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6"/>
          </p:nvPr>
        </p:nvSpPr>
        <p:spPr/>
        <p:txBody>
          <a:bodyPr/>
          <a:lstStyle/>
          <a:p>
            <a:r>
              <a:rPr lang="en-US" dirty="0" smtClean="0"/>
              <a:t>Test Conditions/ Scenarios</a:t>
            </a:r>
            <a:endParaRPr lang="en-US" dirty="0"/>
          </a:p>
        </p:txBody>
      </p:sp>
      <p:sp>
        <p:nvSpPr>
          <p:cNvPr id="2" name="Title 1"/>
          <p:cNvSpPr>
            <a:spLocks noGrp="1"/>
          </p:cNvSpPr>
          <p:nvPr>
            <p:ph type="title"/>
          </p:nvPr>
        </p:nvSpPr>
        <p:spPr/>
        <p:txBody>
          <a:bodyPr/>
          <a:lstStyle/>
          <a:p>
            <a:r>
              <a:rPr lang="en-US" dirty="0" smtClean="0"/>
              <a:t>Designing Test Cases</a:t>
            </a:r>
            <a:endParaRPr lang="en-US" dirty="0"/>
          </a:p>
        </p:txBody>
      </p:sp>
      <p:sp>
        <p:nvSpPr>
          <p:cNvPr id="15" name="Text Placeholder 14"/>
          <p:cNvSpPr>
            <a:spLocks noGrp="1"/>
          </p:cNvSpPr>
          <p:nvPr>
            <p:ph type="body" sz="quarter" idx="21"/>
          </p:nvPr>
        </p:nvSpPr>
        <p:spPr/>
        <p:txBody>
          <a:bodyPr/>
          <a:lstStyle/>
          <a:p>
            <a:r>
              <a:rPr lang="en-US" dirty="0" smtClean="0"/>
              <a:t>Test Cases</a:t>
            </a:r>
          </a:p>
        </p:txBody>
      </p:sp>
      <p:sp>
        <p:nvSpPr>
          <p:cNvPr id="17" name="Text Placeholder 16"/>
          <p:cNvSpPr>
            <a:spLocks noGrp="1"/>
          </p:cNvSpPr>
          <p:nvPr>
            <p:ph type="body" sz="quarter" idx="23"/>
          </p:nvPr>
        </p:nvSpPr>
        <p:spPr/>
        <p:txBody>
          <a:bodyPr/>
          <a:lstStyle/>
          <a:p>
            <a:r>
              <a:rPr lang="en-US" dirty="0" smtClean="0"/>
              <a:t>Traceability</a:t>
            </a:r>
          </a:p>
          <a:p>
            <a:endParaRPr lang="en-US" dirty="0"/>
          </a:p>
        </p:txBody>
      </p:sp>
      <p:graphicFrame>
        <p:nvGraphicFramePr>
          <p:cNvPr id="5" name="Object 4"/>
          <p:cNvGraphicFramePr>
            <a:graphicFrameLocks noChangeAspect="1"/>
          </p:cNvGraphicFramePr>
          <p:nvPr/>
        </p:nvGraphicFramePr>
        <p:xfrm>
          <a:off x="6553200" y="2940844"/>
          <a:ext cx="1600200" cy="1250156"/>
        </p:xfrm>
        <a:graphic>
          <a:graphicData uri="http://schemas.openxmlformats.org/presentationml/2006/ole">
            <p:oleObj spid="_x0000_s1027" name="Worksheet" showAsIcon="1" r:id="rId3" imgW="914400" imgH="714240" progId="Excel.Sheet.12">
              <p:embed/>
            </p:oleObj>
          </a:graphicData>
        </a:graphic>
      </p:graphicFrame>
      <p:graphicFrame>
        <p:nvGraphicFramePr>
          <p:cNvPr id="1029" name="Object 5"/>
          <p:cNvGraphicFramePr>
            <a:graphicFrameLocks noChangeAspect="1"/>
          </p:cNvGraphicFramePr>
          <p:nvPr/>
        </p:nvGraphicFramePr>
        <p:xfrm>
          <a:off x="838200" y="2895600"/>
          <a:ext cx="1600200" cy="1249363"/>
        </p:xfrm>
        <a:graphic>
          <a:graphicData uri="http://schemas.openxmlformats.org/presentationml/2006/ole">
            <p:oleObj spid="_x0000_s1029" name="Worksheet" showAsIcon="1" r:id="rId4" imgW="914400" imgH="714240" progId="Excel.Sheet.12">
              <p:embed/>
            </p:oleObj>
          </a:graphicData>
        </a:graphic>
      </p:graphicFrame>
      <p:graphicFrame>
        <p:nvGraphicFramePr>
          <p:cNvPr id="1030" name="Object 6"/>
          <p:cNvGraphicFramePr>
            <a:graphicFrameLocks noChangeAspect="1"/>
          </p:cNvGraphicFramePr>
          <p:nvPr/>
        </p:nvGraphicFramePr>
        <p:xfrm>
          <a:off x="3581400" y="3000375"/>
          <a:ext cx="1828800" cy="1190625"/>
        </p:xfrm>
        <a:graphic>
          <a:graphicData uri="http://schemas.openxmlformats.org/presentationml/2006/ole">
            <p:oleObj spid="_x0000_s1030" name="Worksheet" showAsIcon="1" r:id="rId5" imgW="914400" imgH="714240" progId="Excel.Shee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5" name="Text Placeholder 4"/>
          <p:cNvSpPr>
            <a:spLocks noGrp="1"/>
          </p:cNvSpPr>
          <p:nvPr>
            <p:ph type="body" sz="quarter" idx="10"/>
          </p:nvPr>
        </p:nvSpPr>
        <p:spPr>
          <a:xfrm>
            <a:off x="302931" y="1143000"/>
            <a:ext cx="8544207" cy="5124480"/>
          </a:xfrm>
        </p:spPr>
        <p:txBody>
          <a:bodyPr/>
          <a:lstStyle/>
          <a:p>
            <a:pPr lvl="1">
              <a:spcAft>
                <a:spcPts val="600"/>
              </a:spcAft>
              <a:buFont typeface="Wingdings" pitchFamily="2" charset="2"/>
              <a:buChar char="q"/>
            </a:pPr>
            <a:r>
              <a:rPr lang="en-US" b="1" dirty="0" smtClean="0">
                <a:solidFill>
                  <a:srgbClr val="0070C0"/>
                </a:solidFill>
              </a:rPr>
              <a:t>Equivalence Partition:</a:t>
            </a:r>
            <a:r>
              <a:rPr lang="en-US" dirty="0" smtClean="0">
                <a:solidFill>
                  <a:srgbClr val="0070C0"/>
                </a:solidFill>
              </a:rPr>
              <a:t> </a:t>
            </a:r>
          </a:p>
          <a:p>
            <a:pPr lvl="2">
              <a:spcAft>
                <a:spcPts val="600"/>
              </a:spcAft>
              <a:buFont typeface="Wingdings" pitchFamily="2" charset="2"/>
              <a:buChar char="Ø"/>
            </a:pPr>
            <a:r>
              <a:rPr lang="en-US" dirty="0" smtClean="0"/>
              <a:t>A portion of an input or output domain for which the behavior of a component or system is assumed to be the same, based on the specification.</a:t>
            </a:r>
          </a:p>
          <a:p>
            <a:pPr lvl="1">
              <a:spcAft>
                <a:spcPts val="600"/>
              </a:spcAft>
              <a:buFont typeface="Wingdings" pitchFamily="2" charset="2"/>
              <a:buChar char="q"/>
            </a:pPr>
            <a:r>
              <a:rPr lang="en-US" b="1" dirty="0" smtClean="0">
                <a:solidFill>
                  <a:srgbClr val="0070C0"/>
                </a:solidFill>
              </a:rPr>
              <a:t>Equivalence Partitioning: </a:t>
            </a:r>
          </a:p>
          <a:p>
            <a:pPr lvl="2">
              <a:spcAft>
                <a:spcPts val="600"/>
              </a:spcAft>
              <a:buFont typeface="Wingdings" pitchFamily="2" charset="2"/>
              <a:buChar char="Ø"/>
            </a:pPr>
            <a:r>
              <a:rPr lang="en-US" dirty="0" smtClean="0"/>
              <a:t>A black box test design technique in which test cases are designed to execute representatives from equivalence partitions. In principle test cases are designed to cover each partition at least once.</a:t>
            </a:r>
          </a:p>
          <a:p>
            <a:pPr lvl="1">
              <a:spcAft>
                <a:spcPts val="600"/>
              </a:spcAft>
              <a:buFont typeface="Wingdings" pitchFamily="2" charset="2"/>
              <a:buChar char="q"/>
            </a:pPr>
            <a:r>
              <a:rPr lang="en-US" dirty="0" smtClean="0"/>
              <a:t>It can be used to achieve input and output coverage goals.</a:t>
            </a:r>
          </a:p>
          <a:p>
            <a:pPr lvl="1">
              <a:spcAft>
                <a:spcPts val="600"/>
              </a:spcAft>
              <a:buFont typeface="Wingdings" pitchFamily="2" charset="2"/>
              <a:buChar char="q"/>
            </a:pPr>
            <a:r>
              <a:rPr lang="en-US" dirty="0" smtClean="0"/>
              <a:t>It can be found for both valid data i.e., values that should be accepted and invalid data, i.e., values that should be rejected.</a:t>
            </a:r>
          </a:p>
          <a:p>
            <a:pPr lvl="1">
              <a:spcAft>
                <a:spcPts val="600"/>
              </a:spcAft>
              <a:buFont typeface="Wingdings" pitchFamily="2" charset="2"/>
              <a:buChar char="q"/>
            </a:pPr>
            <a:r>
              <a:rPr lang="en-US" dirty="0" smtClean="0"/>
              <a:t>Tests can be designed to cover all valid and invalid partitions and it is applicable at all levels of testing.</a:t>
            </a:r>
          </a:p>
          <a:p>
            <a:pPr lvl="2">
              <a:spcAft>
                <a:spcPts val="600"/>
              </a:spcAft>
              <a:buFont typeface="Wingdings" pitchFamily="2" charset="2"/>
              <a:buChar char="§"/>
            </a:pPr>
            <a:r>
              <a:rPr lang="en-US" b="1" dirty="0" smtClean="0"/>
              <a:t>Example 1: Valid input: Integers in the range 1 to 10.</a:t>
            </a:r>
          </a:p>
          <a:p>
            <a:pPr lvl="3">
              <a:spcAft>
                <a:spcPts val="600"/>
              </a:spcAft>
            </a:pPr>
            <a:r>
              <a:rPr lang="en-US" b="1" dirty="0" smtClean="0"/>
              <a:t># Valid partition: </a:t>
            </a:r>
            <a:r>
              <a:rPr lang="en-US" dirty="0" smtClean="0"/>
              <a:t>1 to 10 inclusive.</a:t>
            </a:r>
          </a:p>
          <a:p>
            <a:pPr lvl="3">
              <a:spcAft>
                <a:spcPts val="600"/>
              </a:spcAft>
            </a:pPr>
            <a:r>
              <a:rPr lang="en-US" b="1" dirty="0" smtClean="0"/>
              <a:t># Invalid partitions:</a:t>
            </a:r>
            <a:r>
              <a:rPr lang="en-US" dirty="0" smtClean="0"/>
              <a:t> less than 1(blank or zero), more than 10, real (decimal) numbers and non-numeric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1_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3939</TotalTime>
  <Words>1300</Words>
  <Application>Microsoft Office PowerPoint</Application>
  <PresentationFormat>On-screen Show (4:3)</PresentationFormat>
  <Paragraphs>107</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17</vt:i4>
      </vt:variant>
    </vt:vector>
  </HeadingPairs>
  <TitlesOfParts>
    <vt:vector size="21" baseType="lpstr">
      <vt:lpstr>1_Mahindra Satyam Corporate Template</vt:lpstr>
      <vt:lpstr>Document</vt:lpstr>
      <vt:lpstr>Worksheet</vt:lpstr>
      <vt:lpstr>Package</vt:lpstr>
      <vt:lpstr>Test Design Techniques</vt:lpstr>
      <vt:lpstr>Learning Objectives</vt:lpstr>
      <vt:lpstr>Test Development Process</vt:lpstr>
      <vt:lpstr>Contd..</vt:lpstr>
      <vt:lpstr>Test Design Techniques</vt:lpstr>
      <vt:lpstr>Specification-based or Black-box Techniques</vt:lpstr>
      <vt:lpstr>Designing Test Cases in General</vt:lpstr>
      <vt:lpstr>Designing Test Cases</vt:lpstr>
      <vt:lpstr>Equivalence Partitioning</vt:lpstr>
      <vt:lpstr>Contd..</vt:lpstr>
      <vt:lpstr>Boundary Value Analysis</vt:lpstr>
      <vt:lpstr>Contd..</vt:lpstr>
      <vt:lpstr>State Transition Testing</vt:lpstr>
      <vt:lpstr>Contd.. (Examples)</vt:lpstr>
      <vt:lpstr>Use Case Testing</vt:lpstr>
      <vt:lpstr>Contd.. (Examples)</vt:lpstr>
      <vt:lpstr>Thank you</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ky99269</dc:creator>
  <cp:lastModifiedBy>ky99269</cp:lastModifiedBy>
  <cp:revision>515</cp:revision>
  <dcterms:created xsi:type="dcterms:W3CDTF">2011-11-28T06:23:11Z</dcterms:created>
  <dcterms:modified xsi:type="dcterms:W3CDTF">2012-02-14T04:10:40Z</dcterms:modified>
</cp:coreProperties>
</file>