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60" r:id="rId5"/>
    <p:sldId id="261" r:id="rId6"/>
    <p:sldId id="256" r:id="rId7"/>
    <p:sldId id="257" r:id="rId8"/>
    <p:sldId id="262"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7" autoAdjust="0"/>
    <p:restoredTop sz="94619" autoAdjust="0"/>
  </p:normalViewPr>
  <p:slideViewPr>
    <p:cSldViewPr snapToGrid="0" showGuides="1">
      <p:cViewPr varScale="1">
        <p:scale>
          <a:sx n="66" d="100"/>
          <a:sy n="66" d="100"/>
        </p:scale>
        <p:origin x="-120" y="-282"/>
      </p:cViewPr>
      <p:guideLst>
        <p:guide orient="horz" pos="243"/>
        <p:guide orient="horz" pos="3844"/>
        <p:guide orient="horz" pos="729"/>
        <p:guide orient="horz" pos="3758"/>
        <p:guide pos="190"/>
        <p:guide pos="558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1/31/2012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7"/>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6" r:id="rId5"/>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Experience-based Test Design Techniques</a:t>
            </a:r>
            <a:endParaRPr lang="en-US" dirty="0"/>
          </a:p>
        </p:txBody>
      </p:sp>
      <p:sp>
        <p:nvSpPr>
          <p:cNvPr id="4" name="Title 3"/>
          <p:cNvSpPr>
            <a:spLocks noGrp="1"/>
          </p:cNvSpPr>
          <p:nvPr>
            <p:ph type="title"/>
          </p:nvPr>
        </p:nvSpPr>
        <p:spPr>
          <a:xfrm>
            <a:off x="1353960" y="2214563"/>
            <a:ext cx="5832452" cy="696062"/>
          </a:xfrm>
        </p:spPr>
        <p:txBody>
          <a:bodyPr/>
          <a:lstStyle/>
          <a:p>
            <a:r>
              <a:rPr lang="en-US" dirty="0" smtClean="0"/>
              <a:t>Test Design Techniques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 calcmode="lin" valueType="num">
                                      <p:cBhvr>
                                        <p:cTn id="9" dur="5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4"/>
                                        </p:tgtEl>
                                      </p:cBhvr>
                                    </p:animEffect>
                                  </p:childTnLst>
                                </p:cTn>
                              </p:par>
                              <p:par>
                                <p:cTn id="12" presetID="27" presetClass="entr" presetSubtype="0" fill="hold" grpId="0" nodeType="withEffect">
                                  <p:stCondLst>
                                    <p:cond delay="1000"/>
                                  </p:stCondLst>
                                  <p:iterate type="lt">
                                    <p:tmPct val="50000"/>
                                  </p:iterate>
                                  <p:childTnLst>
                                    <p:set>
                                      <p:cBhvr>
                                        <p:cTn id="13"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4" dur="100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100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6" dur="1000"/>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079137"/>
            <a:ext cx="8544207" cy="1338828"/>
          </a:xfrm>
        </p:spPr>
        <p:txBody>
          <a:bodyPr/>
          <a:lstStyle/>
          <a:p>
            <a:pPr lvl="1">
              <a:spcAft>
                <a:spcPts val="600"/>
              </a:spcAft>
              <a:buFont typeface="Wingdings" pitchFamily="2" charset="2"/>
              <a:buChar char="q"/>
            </a:pPr>
            <a:r>
              <a:rPr lang="en-US" dirty="0" smtClean="0"/>
              <a:t>Experience-based Test Design Techniques</a:t>
            </a:r>
          </a:p>
          <a:p>
            <a:pPr lvl="2">
              <a:spcAft>
                <a:spcPts val="600"/>
              </a:spcAft>
              <a:buFont typeface="Wingdings" pitchFamily="2" charset="2"/>
              <a:buChar char="q"/>
            </a:pPr>
            <a:r>
              <a:rPr lang="en-US" dirty="0" smtClean="0"/>
              <a:t>Error Guessing</a:t>
            </a:r>
          </a:p>
          <a:p>
            <a:pPr lvl="2">
              <a:spcAft>
                <a:spcPts val="600"/>
              </a:spcAft>
              <a:buFont typeface="Wingdings" pitchFamily="2" charset="2"/>
              <a:buChar char="q"/>
            </a:pPr>
            <a:r>
              <a:rPr lang="en-US" dirty="0" smtClean="0"/>
              <a:t>Other Experience-based Techniques</a:t>
            </a:r>
          </a:p>
          <a:p>
            <a:pPr lvl="1">
              <a:spcAft>
                <a:spcPts val="600"/>
              </a:spcAft>
              <a:buFont typeface="Wingdings" pitchFamily="2" charset="2"/>
              <a:buChar char="q"/>
            </a:pPr>
            <a:r>
              <a:rPr lang="en-US" dirty="0" smtClean="0"/>
              <a:t>Choosing Test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1" algn="l"/>
            <a:r>
              <a:rPr lang="en-US" sz="2200" b="1" dirty="0" smtClean="0">
                <a:solidFill>
                  <a:schemeClr val="tx2"/>
                </a:solidFill>
                <a:latin typeface="+mj-lt"/>
              </a:rPr>
              <a:t>Experience-based Test </a:t>
            </a:r>
            <a:r>
              <a:rPr lang="en-US" sz="2200" b="1" dirty="0">
                <a:solidFill>
                  <a:schemeClr val="tx2"/>
                </a:solidFill>
                <a:latin typeface="+mj-lt"/>
              </a:rPr>
              <a:t>D</a:t>
            </a:r>
            <a:r>
              <a:rPr lang="en-US" sz="2200" b="1" dirty="0" smtClean="0">
                <a:solidFill>
                  <a:schemeClr val="tx2"/>
                </a:solidFill>
                <a:latin typeface="+mj-lt"/>
              </a:rPr>
              <a:t>esign </a:t>
            </a:r>
            <a:r>
              <a:rPr lang="en-US" sz="2200" b="1" dirty="0">
                <a:solidFill>
                  <a:schemeClr val="tx2"/>
                </a:solidFill>
                <a:latin typeface="+mj-lt"/>
              </a:rPr>
              <a:t>T</a:t>
            </a:r>
            <a:r>
              <a:rPr lang="en-US" sz="2200" b="1" dirty="0" smtClean="0">
                <a:solidFill>
                  <a:schemeClr val="tx2"/>
                </a:solidFill>
                <a:latin typeface="+mj-lt"/>
              </a:rPr>
              <a:t>echniques</a:t>
            </a:r>
            <a:endParaRPr lang="en-US" sz="2200" dirty="0" smtClean="0">
              <a:solidFill>
                <a:schemeClr val="tx2"/>
              </a:solidFill>
              <a:latin typeface="+mj-lt"/>
            </a:endParaRPr>
          </a:p>
        </p:txBody>
      </p:sp>
      <p:sp>
        <p:nvSpPr>
          <p:cNvPr id="5" name="Text Placeholder 4"/>
          <p:cNvSpPr>
            <a:spLocks noGrp="1"/>
          </p:cNvSpPr>
          <p:nvPr>
            <p:ph type="body" sz="quarter" idx="10"/>
          </p:nvPr>
        </p:nvSpPr>
        <p:spPr>
          <a:xfrm>
            <a:off x="302931" y="1053379"/>
            <a:ext cx="8544207" cy="5386090"/>
          </a:xfrm>
        </p:spPr>
        <p:txBody>
          <a:bodyPr/>
          <a:lstStyle/>
          <a:p>
            <a:pPr lvl="1">
              <a:spcBef>
                <a:spcPts val="600"/>
              </a:spcBef>
              <a:spcAft>
                <a:spcPts val="600"/>
              </a:spcAft>
              <a:buFont typeface="Wingdings" pitchFamily="2" charset="2"/>
              <a:buChar char="q"/>
            </a:pPr>
            <a:r>
              <a:rPr lang="en-US" dirty="0" smtClean="0"/>
              <a:t>A procedure to derive and/or select test cases based on the tester’s experience, knowledge and intuition.</a:t>
            </a:r>
          </a:p>
          <a:p>
            <a:pPr lvl="1">
              <a:spcBef>
                <a:spcPts val="600"/>
              </a:spcBef>
              <a:spcAft>
                <a:spcPts val="600"/>
              </a:spcAft>
              <a:buFont typeface="Wingdings" pitchFamily="2" charset="2"/>
              <a:buChar char="q"/>
            </a:pPr>
            <a:r>
              <a:rPr lang="en-US" dirty="0" smtClean="0"/>
              <a:t>Tests are derived from the tester’s skill and intuition and their experience with similar applications and technologies.</a:t>
            </a:r>
          </a:p>
          <a:p>
            <a:pPr lvl="1">
              <a:spcBef>
                <a:spcPts val="600"/>
              </a:spcBef>
              <a:spcAft>
                <a:spcPts val="600"/>
              </a:spcAft>
              <a:buFont typeface="Wingdings" pitchFamily="2" charset="2"/>
              <a:buChar char="q"/>
            </a:pPr>
            <a:r>
              <a:rPr lang="en-US" dirty="0" smtClean="0"/>
              <a:t>Most useful where there are few or inadequate specifications and severe time pressure.</a:t>
            </a:r>
          </a:p>
          <a:p>
            <a:pPr lvl="1">
              <a:spcBef>
                <a:spcPts val="600"/>
              </a:spcBef>
              <a:spcAft>
                <a:spcPts val="600"/>
              </a:spcAft>
              <a:buFont typeface="Wingdings" pitchFamily="2" charset="2"/>
              <a:buChar char="q"/>
            </a:pPr>
            <a:r>
              <a:rPr lang="en-US" dirty="0" smtClean="0"/>
              <a:t>Useful in identifying special tests that are not easily captured by formal techniques/ approaches.</a:t>
            </a:r>
          </a:p>
          <a:p>
            <a:pPr lvl="1">
              <a:spcBef>
                <a:spcPts val="600"/>
              </a:spcBef>
              <a:spcAft>
                <a:spcPts val="600"/>
              </a:spcAft>
              <a:buFont typeface="Wingdings" pitchFamily="2" charset="2"/>
              <a:buChar char="q"/>
            </a:pPr>
            <a:r>
              <a:rPr lang="en-US" dirty="0" smtClean="0"/>
              <a:t>A commonly used experience-based technique is </a:t>
            </a:r>
            <a:r>
              <a:rPr lang="en-US" b="1" dirty="0" smtClean="0"/>
              <a:t>“Error Guessing”</a:t>
            </a:r>
          </a:p>
          <a:p>
            <a:pPr lvl="1">
              <a:spcBef>
                <a:spcPts val="600"/>
              </a:spcBef>
              <a:spcAft>
                <a:spcPts val="600"/>
              </a:spcAft>
              <a:buFont typeface="Wingdings" pitchFamily="2" charset="2"/>
              <a:buChar char="q"/>
            </a:pPr>
            <a:r>
              <a:rPr lang="en-US" b="1" dirty="0" smtClean="0"/>
              <a:t>Common Characteristics of experience-based test design techniques:</a:t>
            </a:r>
          </a:p>
          <a:p>
            <a:pPr lvl="2">
              <a:spcBef>
                <a:spcPts val="600"/>
              </a:spcBef>
              <a:spcAft>
                <a:spcPts val="600"/>
              </a:spcAft>
              <a:buFont typeface="Wingdings" pitchFamily="2" charset="2"/>
              <a:buChar char="ü"/>
            </a:pPr>
            <a:r>
              <a:rPr lang="en-US" dirty="0" smtClean="0"/>
              <a:t>The knowledge and experience of people are used to derive the test cases.</a:t>
            </a:r>
          </a:p>
          <a:p>
            <a:pPr lvl="2">
              <a:spcBef>
                <a:spcPts val="600"/>
              </a:spcBef>
              <a:spcAft>
                <a:spcPts val="600"/>
              </a:spcAft>
              <a:buFont typeface="Wingdings" pitchFamily="2" charset="2"/>
              <a:buChar char="ü"/>
            </a:pPr>
            <a:r>
              <a:rPr lang="en-US" dirty="0" smtClean="0"/>
              <a:t>The knowledge of testers, developers, users and other stakeholders about the s/w, its usage and its environment is one source of information.</a:t>
            </a:r>
          </a:p>
          <a:p>
            <a:pPr lvl="2">
              <a:spcBef>
                <a:spcPts val="600"/>
              </a:spcBef>
              <a:spcAft>
                <a:spcPts val="600"/>
              </a:spcAft>
              <a:buFont typeface="Wingdings" pitchFamily="2" charset="2"/>
              <a:buChar char="ü"/>
            </a:pPr>
            <a:r>
              <a:rPr lang="en-US" dirty="0" smtClean="0"/>
              <a:t>Knowledge about likely defects and their distribution is another source of information</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Guessing</a:t>
            </a:r>
            <a:endParaRPr lang="en-US" dirty="0"/>
          </a:p>
        </p:txBody>
      </p:sp>
      <p:sp>
        <p:nvSpPr>
          <p:cNvPr id="4" name="Text Placeholder 3"/>
          <p:cNvSpPr>
            <a:spLocks noGrp="1"/>
          </p:cNvSpPr>
          <p:nvPr>
            <p:ph type="body" sz="quarter" idx="10"/>
          </p:nvPr>
        </p:nvSpPr>
        <p:spPr>
          <a:xfrm>
            <a:off x="290052" y="1066258"/>
            <a:ext cx="8544207" cy="4985980"/>
          </a:xfrm>
        </p:spPr>
        <p:txBody>
          <a:bodyPr/>
          <a:lstStyle/>
          <a:p>
            <a:pPr lvl="1">
              <a:lnSpc>
                <a:spcPct val="150000"/>
              </a:lnSpc>
              <a:buFont typeface="Wingdings" pitchFamily="2" charset="2"/>
              <a:buChar char="q"/>
            </a:pPr>
            <a:r>
              <a:rPr lang="en-US" dirty="0" smtClean="0"/>
              <a:t>A test design technique where the experience of the tester is used to anticipate what defects might be present in the component or system under test as a result of errors made, and to design tests specifically to expose them.</a:t>
            </a:r>
          </a:p>
          <a:p>
            <a:pPr lvl="1">
              <a:lnSpc>
                <a:spcPct val="150000"/>
              </a:lnSpc>
              <a:buFont typeface="Wingdings" pitchFamily="2" charset="2"/>
              <a:buChar char="q"/>
            </a:pPr>
            <a:r>
              <a:rPr lang="en-US" dirty="0" smtClean="0"/>
              <a:t>A structured approach to the error guessing technique is to enumerate a list of possible defects and to design tests that attack these defects. This systematic approach is called </a:t>
            </a:r>
            <a:r>
              <a:rPr lang="en-US" b="1" dirty="0" smtClean="0"/>
              <a:t>fault attack</a:t>
            </a:r>
            <a:r>
              <a:rPr lang="en-US" dirty="0" smtClean="0"/>
              <a:t>.</a:t>
            </a:r>
          </a:p>
          <a:p>
            <a:pPr lvl="1">
              <a:lnSpc>
                <a:spcPct val="150000"/>
              </a:lnSpc>
              <a:buFont typeface="Wingdings" pitchFamily="2" charset="2"/>
              <a:buChar char="q"/>
            </a:pPr>
            <a:r>
              <a:rPr lang="en-US" b="1" dirty="0" smtClean="0">
                <a:solidFill>
                  <a:srgbClr val="0070C0"/>
                </a:solidFill>
              </a:rPr>
              <a:t>Fault Attack: Directed and focused attempt to evaluate the quality, especially reliability, of a test object by attempting to force specific failures to occur.</a:t>
            </a:r>
          </a:p>
          <a:p>
            <a:pPr lvl="2">
              <a:lnSpc>
                <a:spcPct val="150000"/>
              </a:lnSpc>
              <a:buFont typeface="Courier New" pitchFamily="49" charset="0"/>
              <a:buChar char="o"/>
            </a:pPr>
            <a:r>
              <a:rPr lang="en-US" b="1" dirty="0" smtClean="0"/>
              <a:t>Examples:</a:t>
            </a:r>
          </a:p>
          <a:p>
            <a:pPr lvl="3">
              <a:lnSpc>
                <a:spcPct val="150000"/>
              </a:lnSpc>
              <a:buFont typeface="Arial" pitchFamily="34" charset="0"/>
              <a:buChar char="•"/>
            </a:pPr>
            <a:r>
              <a:rPr lang="en-US" dirty="0" smtClean="0"/>
              <a:t>Division by zero; </a:t>
            </a:r>
            <a:endParaRPr lang="en-US" b="1" dirty="0" smtClean="0"/>
          </a:p>
          <a:p>
            <a:pPr lvl="3">
              <a:lnSpc>
                <a:spcPct val="150000"/>
              </a:lnSpc>
              <a:buFont typeface="Arial" pitchFamily="34" charset="0"/>
              <a:buChar char="•"/>
            </a:pPr>
            <a:r>
              <a:rPr lang="en-US" dirty="0" smtClean="0"/>
              <a:t>Pressing submit button on form without filling any entries</a:t>
            </a:r>
            <a:r>
              <a:rPr lang="en-US" dirty="0" smtClean="0"/>
              <a:t>.</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Experience-based Techniques</a:t>
            </a:r>
            <a:endParaRPr lang="en-US" dirty="0"/>
          </a:p>
        </p:txBody>
      </p:sp>
      <p:sp>
        <p:nvSpPr>
          <p:cNvPr id="5" name="Text Placeholder 4"/>
          <p:cNvSpPr>
            <a:spLocks noGrp="1"/>
          </p:cNvSpPr>
          <p:nvPr>
            <p:ph type="body" sz="quarter" idx="10"/>
          </p:nvPr>
        </p:nvSpPr>
        <p:spPr>
          <a:xfrm>
            <a:off x="302931" y="1117774"/>
            <a:ext cx="8544207" cy="4154984"/>
          </a:xfrm>
        </p:spPr>
        <p:txBody>
          <a:bodyPr/>
          <a:lstStyle/>
          <a:p>
            <a:pPr lvl="1">
              <a:lnSpc>
                <a:spcPct val="150000"/>
              </a:lnSpc>
              <a:buFont typeface="Wingdings" pitchFamily="2" charset="2"/>
              <a:buChar char="q"/>
            </a:pPr>
            <a:r>
              <a:rPr lang="en-US" b="1" dirty="0" smtClean="0"/>
              <a:t>Exploratory Testing</a:t>
            </a:r>
          </a:p>
          <a:p>
            <a:pPr lvl="2">
              <a:lnSpc>
                <a:spcPct val="150000"/>
              </a:lnSpc>
              <a:buFont typeface="Wingdings" pitchFamily="2" charset="2"/>
              <a:buChar char="Ø"/>
            </a:pPr>
            <a:r>
              <a:rPr lang="en-US" dirty="0" smtClean="0"/>
              <a:t>An informal test design technique where the tester actively controls the design of the tests as those tests are performed and uses information gained while testing to design new and better tests.</a:t>
            </a:r>
          </a:p>
          <a:p>
            <a:pPr lvl="2">
              <a:lnSpc>
                <a:spcPct val="150000"/>
              </a:lnSpc>
              <a:buFont typeface="Wingdings" pitchFamily="2" charset="2"/>
              <a:buChar char="Ø"/>
            </a:pPr>
            <a:r>
              <a:rPr lang="en-US" dirty="0" smtClean="0"/>
              <a:t>Most useful where there are few or inadequate specifications and severe time pressure.</a:t>
            </a:r>
          </a:p>
          <a:p>
            <a:pPr lvl="1">
              <a:lnSpc>
                <a:spcPct val="150000"/>
              </a:lnSpc>
              <a:buFont typeface="Wingdings" pitchFamily="2" charset="2"/>
              <a:buChar char="q"/>
            </a:pPr>
            <a:r>
              <a:rPr lang="en-US" b="1" dirty="0" smtClean="0"/>
              <a:t>Checklist-based Testing</a:t>
            </a:r>
            <a:endParaRPr lang="en-US" dirty="0" smtClean="0"/>
          </a:p>
          <a:p>
            <a:pPr lvl="2">
              <a:lnSpc>
                <a:spcPct val="150000"/>
              </a:lnSpc>
              <a:buFont typeface="Wingdings" pitchFamily="2" charset="2"/>
              <a:buChar char="Ø"/>
            </a:pPr>
            <a:r>
              <a:rPr lang="en-US" dirty="0" smtClean="0"/>
              <a:t>An experience-based test design technique whereby the experienced tester uses a high-level list of items to be noted, checked, or remembered, or a set of rules or criteria against which a product has to be verified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Test Techniques</a:t>
            </a:r>
            <a:endParaRPr lang="en-US" dirty="0"/>
          </a:p>
        </p:txBody>
      </p:sp>
      <p:sp>
        <p:nvSpPr>
          <p:cNvPr id="5" name="Text Placeholder 4"/>
          <p:cNvSpPr>
            <a:spLocks noGrp="1"/>
          </p:cNvSpPr>
          <p:nvPr>
            <p:ph type="body" sz="quarter" idx="10"/>
          </p:nvPr>
        </p:nvSpPr>
        <p:spPr>
          <a:xfrm>
            <a:off x="302931" y="1104895"/>
            <a:ext cx="8544207" cy="4801314"/>
          </a:xfrm>
        </p:spPr>
        <p:txBody>
          <a:bodyPr/>
          <a:lstStyle/>
          <a:p>
            <a:pPr lvl="1">
              <a:spcAft>
                <a:spcPts val="600"/>
              </a:spcAft>
              <a:buFont typeface="Wingdings" pitchFamily="2" charset="2"/>
              <a:buChar char="q"/>
            </a:pPr>
            <a:r>
              <a:rPr lang="en-US" b="1" dirty="0" smtClean="0"/>
              <a:t>The choice of which test technique to use depends on a number of factors, including:</a:t>
            </a:r>
          </a:p>
          <a:p>
            <a:pPr lvl="3">
              <a:spcAft>
                <a:spcPts val="600"/>
              </a:spcAft>
              <a:buFont typeface="Wingdings" pitchFamily="2" charset="2"/>
              <a:buChar char="ü"/>
            </a:pPr>
            <a:r>
              <a:rPr lang="en-US" dirty="0" smtClean="0"/>
              <a:t>The type of system.</a:t>
            </a:r>
          </a:p>
          <a:p>
            <a:pPr lvl="3">
              <a:spcAft>
                <a:spcPts val="600"/>
              </a:spcAft>
              <a:buFont typeface="Wingdings" pitchFamily="2" charset="2"/>
              <a:buChar char="ü"/>
            </a:pPr>
            <a:r>
              <a:rPr lang="en-US" dirty="0" smtClean="0"/>
              <a:t>Regulatory standards.</a:t>
            </a:r>
          </a:p>
          <a:p>
            <a:pPr lvl="3">
              <a:spcAft>
                <a:spcPts val="600"/>
              </a:spcAft>
              <a:buFont typeface="Wingdings" pitchFamily="2" charset="2"/>
              <a:buChar char="ü"/>
            </a:pPr>
            <a:r>
              <a:rPr lang="en-US" dirty="0" smtClean="0"/>
              <a:t>Customer or contractual requirements.</a:t>
            </a:r>
          </a:p>
          <a:p>
            <a:pPr lvl="3">
              <a:spcAft>
                <a:spcPts val="600"/>
              </a:spcAft>
              <a:buFont typeface="Wingdings" pitchFamily="2" charset="2"/>
              <a:buChar char="ü"/>
            </a:pPr>
            <a:r>
              <a:rPr lang="en-US" dirty="0" smtClean="0"/>
              <a:t>Level of risk.</a:t>
            </a:r>
          </a:p>
          <a:p>
            <a:pPr lvl="3">
              <a:spcAft>
                <a:spcPts val="600"/>
              </a:spcAft>
              <a:buFont typeface="Wingdings" pitchFamily="2" charset="2"/>
              <a:buChar char="ü"/>
            </a:pPr>
            <a:r>
              <a:rPr lang="en-US" dirty="0" smtClean="0"/>
              <a:t>Type of risk.</a:t>
            </a:r>
          </a:p>
          <a:p>
            <a:pPr lvl="3">
              <a:spcAft>
                <a:spcPts val="600"/>
              </a:spcAft>
              <a:buFont typeface="Wingdings" pitchFamily="2" charset="2"/>
              <a:buChar char="ü"/>
            </a:pPr>
            <a:r>
              <a:rPr lang="en-US" dirty="0" smtClean="0"/>
              <a:t>Test Objective.</a:t>
            </a:r>
          </a:p>
          <a:p>
            <a:pPr lvl="3">
              <a:spcAft>
                <a:spcPts val="600"/>
              </a:spcAft>
              <a:buFont typeface="Wingdings" pitchFamily="2" charset="2"/>
              <a:buChar char="ü"/>
            </a:pPr>
            <a:r>
              <a:rPr lang="en-US" dirty="0" smtClean="0"/>
              <a:t>Documentation availability.</a:t>
            </a:r>
          </a:p>
          <a:p>
            <a:pPr lvl="3">
              <a:spcAft>
                <a:spcPts val="600"/>
              </a:spcAft>
              <a:buFont typeface="Wingdings" pitchFamily="2" charset="2"/>
              <a:buChar char="ü"/>
            </a:pPr>
            <a:r>
              <a:rPr lang="en-US" dirty="0" smtClean="0"/>
              <a:t>Knowledge of Testers.</a:t>
            </a:r>
          </a:p>
          <a:p>
            <a:pPr lvl="3">
              <a:spcAft>
                <a:spcPts val="600"/>
              </a:spcAft>
              <a:buFont typeface="Wingdings" pitchFamily="2" charset="2"/>
              <a:buChar char="ü"/>
            </a:pPr>
            <a:r>
              <a:rPr lang="en-US" dirty="0" smtClean="0"/>
              <a:t>Time and budget.</a:t>
            </a:r>
          </a:p>
          <a:p>
            <a:pPr lvl="3">
              <a:spcAft>
                <a:spcPts val="600"/>
              </a:spcAft>
              <a:buFont typeface="Wingdings" pitchFamily="2" charset="2"/>
              <a:buChar char="ü"/>
            </a:pPr>
            <a:r>
              <a:rPr lang="en-US" dirty="0" smtClean="0"/>
              <a:t>Development Life Cycle.</a:t>
            </a:r>
          </a:p>
          <a:p>
            <a:pPr lvl="3">
              <a:spcAft>
                <a:spcPts val="600"/>
              </a:spcAft>
              <a:buFont typeface="Wingdings" pitchFamily="2" charset="2"/>
              <a:buChar char="ü"/>
            </a:pPr>
            <a:r>
              <a:rPr lang="en-US" dirty="0" smtClean="0"/>
              <a:t>Use Case models.</a:t>
            </a:r>
          </a:p>
          <a:p>
            <a:pPr lvl="3">
              <a:spcAft>
                <a:spcPts val="600"/>
              </a:spcAft>
              <a:buFont typeface="Wingdings" pitchFamily="2" charset="2"/>
              <a:buChar char="ü"/>
            </a:pPr>
            <a:r>
              <a:rPr lang="en-US" dirty="0" smtClean="0"/>
              <a:t>Previous experience with types of defects found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anim calcmode="lin" valueType="num">
                                      <p:cBhvr>
                                        <p:cTn id="115"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1598</TotalTime>
  <Words>450</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Mahindra Satyam Corporate Template</vt:lpstr>
      <vt:lpstr>Test Design Techniques</vt:lpstr>
      <vt:lpstr>Learning Objectives</vt:lpstr>
      <vt:lpstr>Experience-based Test Design Techniques</vt:lpstr>
      <vt:lpstr>Error Guessing</vt:lpstr>
      <vt:lpstr>Other Experience-based Techniques</vt:lpstr>
      <vt:lpstr>Choosing Test Techniques</vt:lpstr>
      <vt:lpstr>Thank you</vt:lpstr>
    </vt:vector>
  </TitlesOfParts>
  <Company>Mahindra Satyam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Satyam Powerpoint Template</dc:title>
  <dc:creator/>
  <cp:lastModifiedBy>ky99269</cp:lastModifiedBy>
  <cp:revision>452</cp:revision>
  <dcterms:created xsi:type="dcterms:W3CDTF">2008-12-11T11:38:48Z</dcterms:created>
  <dcterms:modified xsi:type="dcterms:W3CDTF">2012-01-31T07:02:09Z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