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5" r:id="rId5"/>
    <p:sldId id="264" r:id="rId6"/>
    <p:sldId id="261"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660"/>
  </p:normalViewPr>
  <p:slideViewPr>
    <p:cSldViewPr snapToGrid="0">
      <p:cViewPr varScale="1">
        <p:scale>
          <a:sx n="83" d="100"/>
          <a:sy n="83" d="100"/>
        </p:scale>
        <p:origin x="-1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psiv\Downloads\App%20Analytics%20Report-06.05.2023%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New</a:t>
            </a:r>
            <a:r>
              <a:rPr lang="en-US" baseline="0" dirty="0"/>
              <a:t> User and Engaged Session</a:t>
            </a:r>
            <a:endParaRPr lang="en-IN" dirty="0"/>
          </a:p>
        </c:rich>
      </c:tx>
      <c:layout>
        <c:manualLayout>
          <c:xMode val="edge"/>
          <c:yMode val="edge"/>
          <c:x val="0.2639232643666087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018110236220472"/>
          <c:y val="0.14861111111111111"/>
          <c:w val="0.86037445319335082"/>
          <c:h val="0.58159886264216976"/>
        </c:manualLayout>
      </c:layout>
      <c:lineChart>
        <c:grouping val="standard"/>
        <c:varyColors val="0"/>
        <c:ser>
          <c:idx val="0"/>
          <c:order val="0"/>
          <c:tx>
            <c:strRef>
              <c:f>'User Acquisition'!$B$1</c:f>
              <c:strCache>
                <c:ptCount val="1"/>
                <c:pt idx="0">
                  <c:v>New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'User Acquisition'!$A$2:$A$7</c:f>
              <c:strCache>
                <c:ptCount val="6"/>
                <c:pt idx="0">
                  <c:v>Display</c:v>
                </c:pt>
                <c:pt idx="1">
                  <c:v>Organic Search</c:v>
                </c:pt>
                <c:pt idx="2">
                  <c:v>Paid Search</c:v>
                </c:pt>
                <c:pt idx="3">
                  <c:v>Direct</c:v>
                </c:pt>
                <c:pt idx="4">
                  <c:v>Unassigned</c:v>
                </c:pt>
                <c:pt idx="5">
                  <c:v>Organic Social</c:v>
                </c:pt>
              </c:strCache>
            </c:strRef>
          </c:cat>
          <c:val>
            <c:numRef>
              <c:f>'User Acquisition'!$B$2:$B$7</c:f>
              <c:numCache>
                <c:formatCode>General</c:formatCode>
                <c:ptCount val="6"/>
                <c:pt idx="0">
                  <c:v>9957</c:v>
                </c:pt>
                <c:pt idx="1">
                  <c:v>7652</c:v>
                </c:pt>
                <c:pt idx="2">
                  <c:v>3025</c:v>
                </c:pt>
                <c:pt idx="3">
                  <c:v>1903</c:v>
                </c:pt>
                <c:pt idx="4">
                  <c:v>325</c:v>
                </c:pt>
                <c:pt idx="5">
                  <c:v>10</c:v>
                </c:pt>
              </c:numCache>
            </c:numRef>
          </c:val>
          <c:smooth val="0"/>
          <c:extLst>
            <c:ext xmlns:c16="http://schemas.microsoft.com/office/drawing/2014/chart" uri="{C3380CC4-5D6E-409C-BE32-E72D297353CC}">
              <c16:uniqueId val="{00000000-9311-4161-B92A-4D85F6D5413C}"/>
            </c:ext>
          </c:extLst>
        </c:ser>
        <c:ser>
          <c:idx val="1"/>
          <c:order val="1"/>
          <c:tx>
            <c:strRef>
              <c:f>'User Acquisition'!$C$1</c:f>
              <c:strCache>
                <c:ptCount val="1"/>
                <c:pt idx="0">
                  <c:v>Engaged sessions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'User Acquisition'!$A$2:$A$7</c:f>
              <c:strCache>
                <c:ptCount val="6"/>
                <c:pt idx="0">
                  <c:v>Display</c:v>
                </c:pt>
                <c:pt idx="1">
                  <c:v>Organic Search</c:v>
                </c:pt>
                <c:pt idx="2">
                  <c:v>Paid Search</c:v>
                </c:pt>
                <c:pt idx="3">
                  <c:v>Direct</c:v>
                </c:pt>
                <c:pt idx="4">
                  <c:v>Unassigned</c:v>
                </c:pt>
                <c:pt idx="5">
                  <c:v>Organic Social</c:v>
                </c:pt>
              </c:strCache>
            </c:strRef>
          </c:cat>
          <c:val>
            <c:numRef>
              <c:f>'User Acquisition'!$C$2:$C$7</c:f>
              <c:numCache>
                <c:formatCode>General</c:formatCode>
                <c:ptCount val="6"/>
                <c:pt idx="0">
                  <c:v>12008</c:v>
                </c:pt>
                <c:pt idx="1">
                  <c:v>18141</c:v>
                </c:pt>
                <c:pt idx="2">
                  <c:v>4408</c:v>
                </c:pt>
                <c:pt idx="3">
                  <c:v>4975</c:v>
                </c:pt>
                <c:pt idx="4">
                  <c:v>1619</c:v>
                </c:pt>
                <c:pt idx="5">
                  <c:v>13</c:v>
                </c:pt>
              </c:numCache>
            </c:numRef>
          </c:val>
          <c:smooth val="0"/>
          <c:extLst>
            <c:ext xmlns:c16="http://schemas.microsoft.com/office/drawing/2014/chart" uri="{C3380CC4-5D6E-409C-BE32-E72D297353CC}">
              <c16:uniqueId val="{00000001-9311-4161-B92A-4D85F6D5413C}"/>
            </c:ext>
          </c:extLst>
        </c:ser>
        <c:dLbls>
          <c:showLegendKey val="0"/>
          <c:showVal val="0"/>
          <c:showCatName val="0"/>
          <c:showSerName val="0"/>
          <c:showPercent val="0"/>
          <c:showBubbleSize val="0"/>
        </c:dLbls>
        <c:marker val="1"/>
        <c:smooth val="0"/>
        <c:axId val="1389726159"/>
        <c:axId val="1385908095"/>
      </c:lineChart>
      <c:catAx>
        <c:axId val="138972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908095"/>
        <c:crosses val="autoZero"/>
        <c:auto val="1"/>
        <c:lblAlgn val="ctr"/>
        <c:lblOffset val="100"/>
        <c:noMultiLvlLbl val="0"/>
      </c:catAx>
      <c:valAx>
        <c:axId val="138590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9726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F552-8F1C-D161-CAC9-A9304EBA1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600542-A2A4-96D1-0E15-5AC279074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C24E64-AD0E-81C8-E7A8-079F103F9317}"/>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89171A48-AD1B-6394-89C7-34A7CA09B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348C1-959F-BECE-2EF5-DA5061ECF646}"/>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20791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F32B-1164-0BEA-F2F0-38DF2AF0DD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68BBF-CA31-27C4-B088-26B8ADEAE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5101E-763E-FAFA-BA56-708A85794033}"/>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1CDA85B3-4365-B936-0142-4DB128439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28BE3-1891-BFD5-A072-D362DA1BEEEF}"/>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32761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EAFC3-5A86-D88B-700A-F59D8AD726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449051-7F4E-0D10-AD3E-D993D6F28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E0562-27B9-6D50-009C-BE9D62CECDA7}"/>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0180C493-3432-2A7F-495B-FDA3B7DD8D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551F6-8625-D7E5-53A8-35926B7293FE}"/>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0653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D02E-05C0-552F-1643-19A865E20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4F065-220E-63C7-D39B-04AFE4129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CD3A7-6929-F96E-F773-8E643D1BE54C}"/>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25E1707D-A438-45BC-C6C9-097D8DFFA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0CAF82-969E-F613-BC77-CF9E7A0CE6B7}"/>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232627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286D-FA53-F2A3-265A-28F4D9483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5E97B7-A54D-03F0-52C4-03ABF038E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058CC-2941-7D24-D521-24209B11840D}"/>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1D2F4559-6E9E-973D-EC43-EF6BF91F4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6A464-604E-4374-750A-73B1CE4C5D3B}"/>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401578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9E16-127C-3C6C-1037-E7AE0E017D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35CAE-05D5-9130-E642-9DF2DA07E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9733B-8152-8C81-B3D4-414668655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C1BED-7D34-63CF-B8AB-6471986B4788}"/>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6" name="Footer Placeholder 5">
            <a:extLst>
              <a:ext uri="{FF2B5EF4-FFF2-40B4-BE49-F238E27FC236}">
                <a16:creationId xmlns:a16="http://schemas.microsoft.com/office/drawing/2014/main" id="{DE487FC5-1653-2E4D-1E32-741CC7097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E9567-1826-2FEE-E055-C2DF5ABF0D4A}"/>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280399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898D-881C-82AD-6541-D8F4A19652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3FAC7-D3FF-25B8-2CDE-EA01D4144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953E2-A164-69D0-0F01-37A2FC3EF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86F962-2792-F149-98E1-5B1BB0F53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34895-A7D5-7491-28B4-16A5D9D9D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C791F2-3145-3DEC-94A9-8F333D4C7966}"/>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8" name="Footer Placeholder 7">
            <a:extLst>
              <a:ext uri="{FF2B5EF4-FFF2-40B4-BE49-F238E27FC236}">
                <a16:creationId xmlns:a16="http://schemas.microsoft.com/office/drawing/2014/main" id="{BD79BA1F-2B03-6C08-A9F9-3C6623539B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FD6117-4A3F-961A-41CF-61119B7E23E8}"/>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42635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27B7-4F09-9782-88BB-9EA8C45D4F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A0602-EC35-C917-056E-8BAE9E8B4263}"/>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4" name="Footer Placeholder 3">
            <a:extLst>
              <a:ext uri="{FF2B5EF4-FFF2-40B4-BE49-F238E27FC236}">
                <a16:creationId xmlns:a16="http://schemas.microsoft.com/office/drawing/2014/main" id="{9BBED84C-13AB-5C20-E21C-26A24D0097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1BD90D-8531-5C13-628E-F65F7F603FA6}"/>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86695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3E69A-E54F-945E-3BD0-826342D4B416}"/>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3" name="Footer Placeholder 2">
            <a:extLst>
              <a:ext uri="{FF2B5EF4-FFF2-40B4-BE49-F238E27FC236}">
                <a16:creationId xmlns:a16="http://schemas.microsoft.com/office/drawing/2014/main" id="{56AA0690-E01A-21B5-F905-B27495159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51EF52-E82B-6DFC-09E0-AF8FDABCD849}"/>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126352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DADE-8B8F-5FA2-4165-800D692B8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4FD3B8-28AB-F802-14A1-EB5DAD9DF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38716E-F944-5CF9-727E-E11E76EA1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22E52-FF62-22CA-DFA6-F4552F7CC417}"/>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6" name="Footer Placeholder 5">
            <a:extLst>
              <a:ext uri="{FF2B5EF4-FFF2-40B4-BE49-F238E27FC236}">
                <a16:creationId xmlns:a16="http://schemas.microsoft.com/office/drawing/2014/main" id="{3783ACF5-6BA3-7BB1-F717-5F76FB5787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22C252-88A6-A5DA-A136-137A0239633D}"/>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119116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F66A-47CC-E963-1E11-62F17104C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2CA9DE-6C39-9B02-B9C8-73EFD8F05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108270-B632-133B-87D3-609415911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AF080-C16F-6EFF-DF20-6037397DF520}"/>
              </a:ext>
            </a:extLst>
          </p:cNvPr>
          <p:cNvSpPr>
            <a:spLocks noGrp="1"/>
          </p:cNvSpPr>
          <p:nvPr>
            <p:ph type="dt" sz="half" idx="10"/>
          </p:nvPr>
        </p:nvSpPr>
        <p:spPr/>
        <p:txBody>
          <a:bodyPr/>
          <a:lstStyle/>
          <a:p>
            <a:fld id="{8C38FB6F-0E7A-4B5C-8325-F07BD284A5FA}" type="datetimeFigureOut">
              <a:rPr lang="en-IN" smtClean="0"/>
              <a:t>08-10-2023</a:t>
            </a:fld>
            <a:endParaRPr lang="en-IN"/>
          </a:p>
        </p:txBody>
      </p:sp>
      <p:sp>
        <p:nvSpPr>
          <p:cNvPr id="6" name="Footer Placeholder 5">
            <a:extLst>
              <a:ext uri="{FF2B5EF4-FFF2-40B4-BE49-F238E27FC236}">
                <a16:creationId xmlns:a16="http://schemas.microsoft.com/office/drawing/2014/main" id="{96B62B46-24E2-37C8-A8B1-89EC0C775C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A874E-7552-58E3-3DA8-25B960A7CB28}"/>
              </a:ext>
            </a:extLst>
          </p:cNvPr>
          <p:cNvSpPr>
            <a:spLocks noGrp="1"/>
          </p:cNvSpPr>
          <p:nvPr>
            <p:ph type="sldNum" sz="quarter" idx="12"/>
          </p:nvPr>
        </p:nvSpPr>
        <p:spPr/>
        <p:txBody>
          <a:bodyPr/>
          <a:lstStyle/>
          <a:p>
            <a:fld id="{B3C4F27C-4873-49FF-B6D8-EA98718C62AD}" type="slidenum">
              <a:rPr lang="en-IN" smtClean="0"/>
              <a:t>‹#›</a:t>
            </a:fld>
            <a:endParaRPr lang="en-IN"/>
          </a:p>
        </p:txBody>
      </p:sp>
    </p:spTree>
    <p:extLst>
      <p:ext uri="{BB962C8B-B14F-4D97-AF65-F5344CB8AC3E}">
        <p14:creationId xmlns:p14="http://schemas.microsoft.com/office/powerpoint/2010/main" val="348344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5DC25-21EC-9A8F-8AC0-24A212F3D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9F364F-211D-FBF6-E458-0001ADC65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9A54E-E885-065A-2C3C-87631A73A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8FB6F-0E7A-4B5C-8325-F07BD284A5FA}" type="datetimeFigureOut">
              <a:rPr lang="en-IN" smtClean="0"/>
              <a:t>08-10-2023</a:t>
            </a:fld>
            <a:endParaRPr lang="en-IN"/>
          </a:p>
        </p:txBody>
      </p:sp>
      <p:sp>
        <p:nvSpPr>
          <p:cNvPr id="5" name="Footer Placeholder 4">
            <a:extLst>
              <a:ext uri="{FF2B5EF4-FFF2-40B4-BE49-F238E27FC236}">
                <a16:creationId xmlns:a16="http://schemas.microsoft.com/office/drawing/2014/main" id="{75B09327-320A-9350-B704-63AF90744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FF0292-7E12-923B-BFF7-6507BB1E5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4F27C-4873-49FF-B6D8-EA98718C62AD}" type="slidenum">
              <a:rPr lang="en-IN" smtClean="0"/>
              <a:t>‹#›</a:t>
            </a:fld>
            <a:endParaRPr lang="en-IN"/>
          </a:p>
        </p:txBody>
      </p:sp>
    </p:spTree>
    <p:extLst>
      <p:ext uri="{BB962C8B-B14F-4D97-AF65-F5344CB8AC3E}">
        <p14:creationId xmlns:p14="http://schemas.microsoft.com/office/powerpoint/2010/main" val="9054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95C7-5CEB-4142-E27A-870BE10B73E4}"/>
              </a:ext>
            </a:extLst>
          </p:cNvPr>
          <p:cNvSpPr>
            <a:spLocks noGrp="1"/>
          </p:cNvSpPr>
          <p:nvPr>
            <p:ph type="ctrTitle"/>
          </p:nvPr>
        </p:nvSpPr>
        <p:spPr>
          <a:xfrm>
            <a:off x="0" y="1445092"/>
            <a:ext cx="4222376" cy="679543"/>
          </a:xfrm>
        </p:spPr>
        <p:txBody>
          <a:bodyPr>
            <a:noAutofit/>
          </a:bodyPr>
          <a:lstStyle/>
          <a:p>
            <a:r>
              <a:rPr lang="en-US" sz="3600" b="1" dirty="0">
                <a:solidFill>
                  <a:srgbClr val="FF0000"/>
                </a:solidFill>
              </a:rPr>
              <a:t>Assignment Title</a:t>
            </a:r>
            <a:endParaRPr lang="en-IN" sz="3600" b="1" dirty="0">
              <a:solidFill>
                <a:srgbClr val="FF0000"/>
              </a:solidFill>
            </a:endParaRPr>
          </a:p>
        </p:txBody>
      </p:sp>
      <p:sp>
        <p:nvSpPr>
          <p:cNvPr id="3" name="Subtitle 2">
            <a:extLst>
              <a:ext uri="{FF2B5EF4-FFF2-40B4-BE49-F238E27FC236}">
                <a16:creationId xmlns:a16="http://schemas.microsoft.com/office/drawing/2014/main" id="{BC003810-6914-05BE-FAB8-9A6737722F05}"/>
              </a:ext>
            </a:extLst>
          </p:cNvPr>
          <p:cNvSpPr>
            <a:spLocks noGrp="1"/>
          </p:cNvSpPr>
          <p:nvPr>
            <p:ph type="subTitle" idx="1"/>
          </p:nvPr>
        </p:nvSpPr>
        <p:spPr>
          <a:xfrm>
            <a:off x="1586753" y="2508344"/>
            <a:ext cx="9144000" cy="1023750"/>
          </a:xfrm>
        </p:spPr>
        <p:txBody>
          <a:bodyPr/>
          <a:lstStyle/>
          <a:p>
            <a:r>
              <a:rPr lang="en-US" b="1" i="0" dirty="0">
                <a:solidFill>
                  <a:srgbClr val="000000"/>
                </a:solidFill>
                <a:effectLst/>
                <a:latin typeface="times new roman" panose="02020603050405020304" pitchFamily="18" charset="0"/>
              </a:rPr>
              <a:t>Data Analysis and Insights for different page Optimization &amp; How to get more user install &amp; Engagement from the App &amp; Website</a:t>
            </a:r>
            <a:endParaRPr lang="en-IN" dirty="0"/>
          </a:p>
        </p:txBody>
      </p:sp>
      <p:sp>
        <p:nvSpPr>
          <p:cNvPr id="5" name="TextBox 4">
            <a:extLst>
              <a:ext uri="{FF2B5EF4-FFF2-40B4-BE49-F238E27FC236}">
                <a16:creationId xmlns:a16="http://schemas.microsoft.com/office/drawing/2014/main" id="{73618469-D25B-C791-0BB6-694993C8D742}"/>
              </a:ext>
            </a:extLst>
          </p:cNvPr>
          <p:cNvSpPr txBox="1"/>
          <p:nvPr/>
        </p:nvSpPr>
        <p:spPr>
          <a:xfrm>
            <a:off x="7544207" y="5102791"/>
            <a:ext cx="6096000" cy="369332"/>
          </a:xfrm>
          <a:prstGeom prst="rect">
            <a:avLst/>
          </a:prstGeom>
          <a:noFill/>
        </p:spPr>
        <p:txBody>
          <a:bodyPr wrap="square">
            <a:spAutoFit/>
          </a:bodyPr>
          <a:lstStyle/>
          <a:p>
            <a:r>
              <a:rPr lang="en-US" dirty="0"/>
              <a:t>SIVA SHANKAR B.tech,</a:t>
            </a:r>
            <a:endParaRPr lang="en-IN" dirty="0"/>
          </a:p>
        </p:txBody>
      </p:sp>
    </p:spTree>
    <p:extLst>
      <p:ext uri="{BB962C8B-B14F-4D97-AF65-F5344CB8AC3E}">
        <p14:creationId xmlns:p14="http://schemas.microsoft.com/office/powerpoint/2010/main" val="363003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E458-FBE4-FDFB-C620-BD1BFE84F4D2}"/>
              </a:ext>
            </a:extLst>
          </p:cNvPr>
          <p:cNvSpPr>
            <a:spLocks noGrp="1"/>
          </p:cNvSpPr>
          <p:nvPr>
            <p:ph type="title"/>
          </p:nvPr>
        </p:nvSpPr>
        <p:spPr>
          <a:xfrm>
            <a:off x="839789" y="457200"/>
            <a:ext cx="3651530" cy="609600"/>
          </a:xfrm>
        </p:spPr>
        <p:txBody>
          <a:bodyPr/>
          <a:lstStyle/>
          <a:p>
            <a:r>
              <a:rPr lang="en-US" dirty="0">
                <a:solidFill>
                  <a:srgbClr val="FFC000"/>
                </a:solidFill>
                <a:latin typeface="Algerian" panose="04020705040A02060702" pitchFamily="82" charset="0"/>
              </a:rPr>
              <a:t>BY INTEREST </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C30CEFA-3FCD-838C-49B4-2F665F640456}"/>
              </a:ext>
            </a:extLst>
          </p:cNvPr>
          <p:cNvSpPr>
            <a:spLocks noGrp="1"/>
          </p:cNvSpPr>
          <p:nvPr>
            <p:ph idx="1"/>
          </p:nvPr>
        </p:nvSpPr>
        <p:spPr>
          <a:xfrm>
            <a:off x="5719482" y="987425"/>
            <a:ext cx="5635906" cy="4873625"/>
          </a:xfrm>
        </p:spPr>
        <p:txBody>
          <a:bodyPr>
            <a:normAutofit/>
          </a:bodyPr>
          <a:lstStyle/>
          <a:p>
            <a:pPr>
              <a:lnSpc>
                <a:spcPct val="150000"/>
              </a:lnSpc>
              <a:buFont typeface="Wingdings" panose="05000000000000000000" pitchFamily="2" charset="2"/>
              <a:buChar char="v"/>
            </a:pPr>
            <a:r>
              <a:rPr lang="en-US" sz="1800" dirty="0"/>
              <a:t>From the Interest data we can see that New users who visit the app are interested in searching for shopping ,Media and Entertainment, Technology and Mobile Enthusiasts.</a:t>
            </a:r>
          </a:p>
          <a:p>
            <a:pPr>
              <a:lnSpc>
                <a:spcPct val="150000"/>
              </a:lnSpc>
              <a:buFont typeface="Wingdings" panose="05000000000000000000" pitchFamily="2" charset="2"/>
              <a:buChar char="v"/>
            </a:pPr>
            <a:r>
              <a:rPr lang="en-US" sz="1800" dirty="0"/>
              <a:t>But In the view of engagement rate sports and fitness ranks first that more users spend time more on sports related information so we can improve and give more details related to sports ,</a:t>
            </a:r>
            <a:r>
              <a:rPr lang="en-US" sz="1800" dirty="0" err="1"/>
              <a:t>Media,Technology,Food</a:t>
            </a:r>
            <a:r>
              <a:rPr lang="en-US" sz="1800" dirty="0"/>
              <a:t> related concepts to attract more users.</a:t>
            </a:r>
            <a:endParaRPr lang="en-IN" sz="1800" dirty="0"/>
          </a:p>
        </p:txBody>
      </p:sp>
      <p:sp>
        <p:nvSpPr>
          <p:cNvPr id="4" name="Text Placeholder 3">
            <a:extLst>
              <a:ext uri="{FF2B5EF4-FFF2-40B4-BE49-F238E27FC236}">
                <a16:creationId xmlns:a16="http://schemas.microsoft.com/office/drawing/2014/main" id="{3708B503-976E-A8E4-1AFA-F408E39123B0}"/>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C2C68BF9-7AFC-A436-7BE5-FA59BB4C68C1}"/>
              </a:ext>
            </a:extLst>
          </p:cNvPr>
          <p:cNvPicPr>
            <a:picLocks noChangeAspect="1"/>
          </p:cNvPicPr>
          <p:nvPr/>
        </p:nvPicPr>
        <p:blipFill>
          <a:blip r:embed="rId2"/>
          <a:stretch>
            <a:fillRect/>
          </a:stretch>
        </p:blipFill>
        <p:spPr>
          <a:xfrm>
            <a:off x="275659" y="996950"/>
            <a:ext cx="5156953" cy="5464013"/>
          </a:xfrm>
          <a:prstGeom prst="rect">
            <a:avLst/>
          </a:prstGeom>
        </p:spPr>
      </p:pic>
    </p:spTree>
    <p:extLst>
      <p:ext uri="{BB962C8B-B14F-4D97-AF65-F5344CB8AC3E}">
        <p14:creationId xmlns:p14="http://schemas.microsoft.com/office/powerpoint/2010/main" val="267211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ADB071-9D3C-CFBA-9981-EE351EB79E0E}"/>
              </a:ext>
            </a:extLst>
          </p:cNvPr>
          <p:cNvSpPr>
            <a:spLocks noGrp="1"/>
          </p:cNvSpPr>
          <p:nvPr>
            <p:ph type="title"/>
          </p:nvPr>
        </p:nvSpPr>
        <p:spPr/>
        <p:txBody>
          <a:bodyPr/>
          <a:lstStyle/>
          <a:p>
            <a:r>
              <a:rPr lang="en-US" b="1" dirty="0">
                <a:solidFill>
                  <a:srgbClr val="FFC000"/>
                </a:solidFill>
              </a:rPr>
              <a:t>KPIS OF these Data Analysis are</a:t>
            </a:r>
            <a:endParaRPr lang="en-IN" b="1" dirty="0">
              <a:solidFill>
                <a:srgbClr val="FFC000"/>
              </a:solidFill>
            </a:endParaRPr>
          </a:p>
        </p:txBody>
      </p:sp>
      <p:sp>
        <p:nvSpPr>
          <p:cNvPr id="6" name="Content Placeholder 5">
            <a:extLst>
              <a:ext uri="{FF2B5EF4-FFF2-40B4-BE49-F238E27FC236}">
                <a16:creationId xmlns:a16="http://schemas.microsoft.com/office/drawing/2014/main" id="{5F5559A3-4F78-B8F1-263B-18D020C73CA6}"/>
              </a:ext>
            </a:extLst>
          </p:cNvPr>
          <p:cNvSpPr>
            <a:spLocks noGrp="1"/>
          </p:cNvSpPr>
          <p:nvPr>
            <p:ph idx="1"/>
          </p:nvPr>
        </p:nvSpPr>
        <p:spPr/>
        <p:txBody>
          <a:bodyPr>
            <a:normAutofit/>
          </a:bodyPr>
          <a:lstStyle/>
          <a:p>
            <a:pPr>
              <a:buFont typeface="Wingdings" panose="05000000000000000000" pitchFamily="2" charset="2"/>
              <a:buChar char="q"/>
            </a:pPr>
            <a:r>
              <a:rPr lang="en-US" sz="1800" dirty="0"/>
              <a:t>New User</a:t>
            </a:r>
          </a:p>
          <a:p>
            <a:pPr>
              <a:buFont typeface="Wingdings" panose="05000000000000000000" pitchFamily="2" charset="2"/>
              <a:buChar char="q"/>
            </a:pPr>
            <a:r>
              <a:rPr lang="en-US" sz="1800" dirty="0" err="1"/>
              <a:t>Exisisting</a:t>
            </a:r>
            <a:r>
              <a:rPr lang="en-US" sz="1800" dirty="0"/>
              <a:t> User.</a:t>
            </a:r>
          </a:p>
          <a:p>
            <a:pPr>
              <a:buFont typeface="Wingdings" panose="05000000000000000000" pitchFamily="2" charset="2"/>
              <a:buChar char="q"/>
            </a:pPr>
            <a:r>
              <a:rPr lang="en-US" sz="1800" dirty="0"/>
              <a:t>Engagement Rate</a:t>
            </a:r>
          </a:p>
          <a:p>
            <a:pPr>
              <a:buFont typeface="Wingdings" panose="05000000000000000000" pitchFamily="2" charset="2"/>
              <a:buChar char="q"/>
            </a:pPr>
            <a:r>
              <a:rPr lang="en-US" sz="1800" dirty="0"/>
              <a:t>Conversion</a:t>
            </a:r>
          </a:p>
          <a:p>
            <a:pPr>
              <a:buFont typeface="Wingdings" panose="05000000000000000000" pitchFamily="2" charset="2"/>
              <a:buChar char="q"/>
            </a:pPr>
            <a:r>
              <a:rPr lang="en-US" sz="1800" dirty="0"/>
              <a:t>Engaged Sessions.</a:t>
            </a:r>
          </a:p>
          <a:p>
            <a:pPr>
              <a:buFont typeface="Wingdings" panose="05000000000000000000" pitchFamily="2" charset="2"/>
              <a:buChar char="q"/>
            </a:pPr>
            <a:r>
              <a:rPr lang="en-IN" sz="1800" dirty="0"/>
              <a:t>Event and Event count</a:t>
            </a:r>
          </a:p>
          <a:p>
            <a:pPr>
              <a:buFont typeface="Wingdings" panose="05000000000000000000" pitchFamily="2" charset="2"/>
              <a:buChar char="q"/>
            </a:pPr>
            <a:endParaRPr lang="en-IN" sz="1800" dirty="0"/>
          </a:p>
          <a:p>
            <a:pPr marL="0" indent="0">
              <a:lnSpc>
                <a:spcPct val="200000"/>
              </a:lnSpc>
              <a:buNone/>
            </a:pPr>
            <a:r>
              <a:rPr lang="en-IN" sz="1800" dirty="0"/>
              <a:t>These Features tells more about data and gives Information about how to improve users attraction more and helped to establish the app more efficiently.</a:t>
            </a:r>
          </a:p>
        </p:txBody>
      </p:sp>
    </p:spTree>
    <p:extLst>
      <p:ext uri="{BB962C8B-B14F-4D97-AF65-F5344CB8AC3E}">
        <p14:creationId xmlns:p14="http://schemas.microsoft.com/office/powerpoint/2010/main" val="62409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C-9220-D9B3-C604-D1F0D49214E3}"/>
              </a:ext>
            </a:extLst>
          </p:cNvPr>
          <p:cNvSpPr>
            <a:spLocks noGrp="1"/>
          </p:cNvSpPr>
          <p:nvPr>
            <p:ph type="title"/>
          </p:nvPr>
        </p:nvSpPr>
        <p:spPr/>
        <p:txBody>
          <a:bodyPr>
            <a:normAutofit/>
          </a:bodyPr>
          <a:lstStyle/>
          <a:p>
            <a:r>
              <a:rPr lang="en-US" sz="3600" dirty="0">
                <a:solidFill>
                  <a:schemeClr val="accent4"/>
                </a:solidFill>
                <a:latin typeface="Algerian" panose="04020705040A02060702" pitchFamily="82" charset="0"/>
              </a:rPr>
              <a:t>CONCLUSION</a:t>
            </a:r>
            <a:endParaRPr lang="en-IN" sz="3600" dirty="0">
              <a:solidFill>
                <a:schemeClr val="accent4"/>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989EBAF-9810-36DE-13BD-B8FC890FF84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From all the above analysis done we can conclude that </a:t>
            </a:r>
            <a:r>
              <a:rPr lang="en-US" sz="1800" dirty="0" err="1">
                <a:latin typeface="Times New Roman" panose="02020603050405020304" pitchFamily="18" charset="0"/>
                <a:cs typeface="Times New Roman" panose="02020603050405020304" pitchFamily="18" charset="0"/>
              </a:rPr>
              <a:t>inspite</a:t>
            </a:r>
            <a:r>
              <a:rPr lang="en-US" sz="1800" dirty="0">
                <a:latin typeface="Times New Roman" panose="02020603050405020304" pitchFamily="18" charset="0"/>
                <a:cs typeface="Times New Roman" panose="02020603050405020304" pitchFamily="18" charset="0"/>
              </a:rPr>
              <a:t> of spending money in unwanted advertising we can improve our site towards </a:t>
            </a:r>
            <a:r>
              <a:rPr lang="en-US" sz="1800" dirty="0" err="1">
                <a:latin typeface="Times New Roman" panose="02020603050405020304" pitchFamily="18" charset="0"/>
                <a:cs typeface="Times New Roman" panose="02020603050405020304" pitchFamily="18" charset="0"/>
              </a:rPr>
              <a:t>Oragnic</a:t>
            </a:r>
            <a:r>
              <a:rPr lang="en-US" sz="1800" dirty="0">
                <a:latin typeface="Times New Roman" panose="02020603050405020304" pitchFamily="18" charset="0"/>
                <a:cs typeface="Times New Roman" panose="02020603050405020304" pitchFamily="18" charset="0"/>
              </a:rPr>
              <a:t> searches where more users are come to know about the app so we can improve those areas to establish our app.</a:t>
            </a:r>
          </a:p>
          <a:p>
            <a:pPr>
              <a:lnSpc>
                <a:spcPct val="150000"/>
              </a:lnSpc>
            </a:pPr>
            <a:r>
              <a:rPr lang="en-US" sz="1800" dirty="0">
                <a:latin typeface="Times New Roman" panose="02020603050405020304" pitchFamily="18" charset="0"/>
                <a:cs typeface="Times New Roman" panose="02020603050405020304" pitchFamily="18" charset="0"/>
              </a:rPr>
              <a:t>From pages report we can see that our app need some designs and styles changes to attract more people to use our app and keep engage our app</a:t>
            </a:r>
          </a:p>
        </p:txBody>
      </p:sp>
    </p:spTree>
    <p:extLst>
      <p:ext uri="{BB962C8B-B14F-4D97-AF65-F5344CB8AC3E}">
        <p14:creationId xmlns:p14="http://schemas.microsoft.com/office/powerpoint/2010/main" val="286635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067-ACE5-92A1-7287-AAA5C8FEC0AC}"/>
              </a:ext>
            </a:extLst>
          </p:cNvPr>
          <p:cNvSpPr>
            <a:spLocks noGrp="1"/>
          </p:cNvSpPr>
          <p:nvPr>
            <p:ph type="title"/>
          </p:nvPr>
        </p:nvSpPr>
        <p:spPr>
          <a:xfrm>
            <a:off x="224118" y="101133"/>
            <a:ext cx="3579812" cy="530225"/>
          </a:xfrm>
        </p:spPr>
        <p:txBody>
          <a:bodyPr>
            <a:normAutofit fontScale="90000"/>
          </a:bodyPr>
          <a:lstStyle/>
          <a:p>
            <a:r>
              <a:rPr lang="en-US" sz="3200" b="1" dirty="0">
                <a:solidFill>
                  <a:srgbClr val="FFC000"/>
                </a:solidFill>
                <a:latin typeface="Algerian" panose="04020705040A02060702" pitchFamily="82" charset="0"/>
              </a:rPr>
              <a:t>User Acquisition</a:t>
            </a:r>
            <a:endParaRPr lang="en-IN" dirty="0">
              <a:solidFill>
                <a:srgbClr val="FFC000"/>
              </a:solidFill>
              <a:latin typeface="Algerian" panose="04020705040A02060702" pitchFamily="82" charset="0"/>
            </a:endParaRPr>
          </a:p>
        </p:txBody>
      </p:sp>
      <p:sp>
        <p:nvSpPr>
          <p:cNvPr id="4" name="Text Placeholder 3">
            <a:extLst>
              <a:ext uri="{FF2B5EF4-FFF2-40B4-BE49-F238E27FC236}">
                <a16:creationId xmlns:a16="http://schemas.microsoft.com/office/drawing/2014/main" id="{B7416B5B-1799-56C6-3CCD-7AA97620D140}"/>
              </a:ext>
            </a:extLst>
          </p:cNvPr>
          <p:cNvSpPr>
            <a:spLocks noGrp="1"/>
          </p:cNvSpPr>
          <p:nvPr>
            <p:ph type="body" sz="half" idx="2"/>
          </p:nvPr>
        </p:nvSpPr>
        <p:spPr>
          <a:xfrm>
            <a:off x="6095999" y="546847"/>
            <a:ext cx="5961529" cy="6104965"/>
          </a:xfrm>
        </p:spPr>
        <p:txBody>
          <a:bodyPr>
            <a:normAutofit fontScale="85000" lnSpcReduction="20000"/>
          </a:bodyPr>
          <a:lstStyle/>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User Acquisition Data  we can Infer that More New Users reaching the app via Display channel, </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But in the view of Engagement rate, Conversion, Engaged sessions, Event Count  we can see that the people from channel via organic search is more interested to spent time on the app than Users via Display channel.</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we improve the quality of Organic Search we can gain more </a:t>
            </a:r>
            <a:r>
              <a:rPr lang="en-US" b="1" dirty="0">
                <a:latin typeface="Times New Roman" panose="02020603050405020304" pitchFamily="18" charset="0"/>
                <a:cs typeface="Times New Roman" panose="02020603050405020304" pitchFamily="18" charset="0"/>
              </a:rPr>
              <a:t>New Users </a:t>
            </a:r>
            <a:r>
              <a:rPr lang="en-US" dirty="0">
                <a:latin typeface="Times New Roman" panose="02020603050405020304" pitchFamily="18" charset="0"/>
                <a:cs typeface="Times New Roman" panose="02020603050405020304" pitchFamily="18" charset="0"/>
              </a:rPr>
              <a:t>to our app.</a:t>
            </a:r>
          </a:p>
          <a:p>
            <a:pPr marL="285750" indent="-285750">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Some ways to improve Organic Search are :</a:t>
            </a:r>
          </a:p>
          <a:p>
            <a:pPr>
              <a:lnSpc>
                <a:spcPct val="120000"/>
              </a:lnSpc>
            </a:pP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Keyword Research</a:t>
            </a:r>
          </a:p>
          <a:p>
            <a:pPr>
              <a:lnSpc>
                <a:spcPct val="120000"/>
              </a:lnSpc>
            </a:pPr>
            <a:r>
              <a:rPr lang="en-US" dirty="0">
                <a:latin typeface="Times New Roman" panose="02020603050405020304" pitchFamily="18" charset="0"/>
                <a:cs typeface="Times New Roman" panose="02020603050405020304" pitchFamily="18" charset="0"/>
              </a:rPr>
              <a:t>		2. Content Optimization</a:t>
            </a:r>
          </a:p>
          <a:p>
            <a:pPr>
              <a:lnSpc>
                <a:spcPct val="120000"/>
              </a:lnSpc>
            </a:pPr>
            <a:r>
              <a:rPr lang="en-US" dirty="0">
                <a:latin typeface="Times New Roman" panose="02020603050405020304" pitchFamily="18" charset="0"/>
                <a:cs typeface="Times New Roman" panose="02020603050405020304" pitchFamily="18" charset="0"/>
              </a:rPr>
              <a:t>		3. On page SEO</a:t>
            </a:r>
          </a:p>
          <a:p>
            <a:pPr>
              <a:lnSpc>
                <a:spcPct val="120000"/>
              </a:lnSpc>
            </a:pPr>
            <a:r>
              <a:rPr lang="en-US" dirty="0">
                <a:latin typeface="Times New Roman" panose="02020603050405020304" pitchFamily="18" charset="0"/>
                <a:cs typeface="Times New Roman" panose="02020603050405020304" pitchFamily="18" charset="0"/>
              </a:rPr>
              <a:t>		4. Page speed Optimization</a:t>
            </a:r>
          </a:p>
          <a:p>
            <a:pPr>
              <a:lnSpc>
                <a:spcPct val="120000"/>
              </a:lnSpc>
            </a:pPr>
            <a:r>
              <a:rPr lang="en-US" dirty="0">
                <a:latin typeface="Times New Roman" panose="02020603050405020304" pitchFamily="18" charset="0"/>
                <a:cs typeface="Times New Roman" panose="02020603050405020304" pitchFamily="18" charset="0"/>
              </a:rPr>
              <a:t>		5. Social Signals</a:t>
            </a:r>
          </a:p>
          <a:p>
            <a:pPr>
              <a:lnSpc>
                <a:spcPct val="120000"/>
              </a:lnSpc>
            </a:pPr>
            <a:r>
              <a:rPr lang="en-US" dirty="0">
                <a:latin typeface="Times New Roman" panose="02020603050405020304" pitchFamily="18" charset="0"/>
                <a:cs typeface="Times New Roman" panose="02020603050405020304" pitchFamily="18" charset="0"/>
              </a:rPr>
              <a:t>		6. User Experience (UX)</a:t>
            </a:r>
          </a:p>
          <a:p>
            <a:pPr>
              <a:lnSpc>
                <a:spcPct val="120000"/>
              </a:lnSpc>
            </a:pP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7.</a:t>
            </a:r>
            <a:r>
              <a:rPr lang="en-IN" i="0" dirty="0">
                <a:effectLst/>
                <a:latin typeface="Times New Roman" panose="02020603050405020304" pitchFamily="18" charset="0"/>
                <a:cs typeface="Times New Roman" panose="02020603050405020304" pitchFamily="18" charset="0"/>
              </a:rPr>
              <a:t> Technical SEO</a:t>
            </a:r>
          </a:p>
          <a:p>
            <a:pPr>
              <a:lnSpc>
                <a:spcPct val="120000"/>
              </a:lnSpc>
            </a:pPr>
            <a:r>
              <a:rPr lang="en-IN" dirty="0">
                <a:latin typeface="Times New Roman" panose="02020603050405020304" pitchFamily="18" charset="0"/>
                <a:cs typeface="Times New Roman" panose="02020603050405020304" pitchFamily="18" charset="0"/>
              </a:rPr>
              <a:t>		8. Backlink Building</a:t>
            </a:r>
          </a:p>
          <a:p>
            <a:pPr>
              <a:lnSpc>
                <a:spcPct val="120000"/>
              </a:lnSpc>
            </a:pPr>
            <a:r>
              <a:rPr lang="en-IN" i="0" dirty="0">
                <a:effectLst/>
                <a:latin typeface="Times New Roman" panose="02020603050405020304" pitchFamily="18" charset="0"/>
                <a:cs typeface="Times New Roman" panose="02020603050405020304" pitchFamily="18" charset="0"/>
              </a:rPr>
              <a:t>		9.Monitor and </a:t>
            </a:r>
            <a:r>
              <a:rPr lang="en-IN" i="0" dirty="0" err="1">
                <a:effectLst/>
                <a:latin typeface="Times New Roman" panose="02020603050405020304" pitchFamily="18" charset="0"/>
                <a:cs typeface="Times New Roman" panose="02020603050405020304" pitchFamily="18" charset="0"/>
              </a:rPr>
              <a:t>Analyze</a:t>
            </a:r>
            <a:r>
              <a:rPr lang="en-IN" i="0" dirty="0">
                <a:effectLst/>
                <a:latin typeface="Times New Roman" panose="02020603050405020304" pitchFamily="18" charset="0"/>
                <a:cs typeface="Times New Roman" panose="02020603050405020304" pitchFamily="18" charset="0"/>
              </a:rPr>
              <a:t>.</a:t>
            </a:r>
          </a:p>
          <a:p>
            <a:pPr>
              <a:lnSpc>
                <a:spcPct val="120000"/>
              </a:lnSpc>
            </a:pPr>
            <a:r>
              <a:rPr lang="en-IN" dirty="0">
                <a:latin typeface="Times New Roman" panose="02020603050405020304" pitchFamily="18" charset="0"/>
                <a:cs typeface="Times New Roman" panose="02020603050405020304" pitchFamily="18" charset="0"/>
              </a:rPr>
              <a:t>		10.Structure Data Markup</a:t>
            </a:r>
          </a:p>
          <a:p>
            <a:pPr>
              <a:lnSpc>
                <a:spcPct val="120000"/>
              </a:lnSpc>
            </a:pPr>
            <a:r>
              <a:rPr lang="en-IN" i="0" dirty="0">
                <a:effectLst/>
                <a:latin typeface="Times New Roman" panose="02020603050405020304" pitchFamily="18" charset="0"/>
                <a:cs typeface="Times New Roman" panose="02020603050405020304" pitchFamily="18" charset="0"/>
              </a:rPr>
              <a:t>		11. Competitor </a:t>
            </a:r>
            <a:r>
              <a:rPr lang="en-IN" i="0" dirty="0" err="1">
                <a:effectLst/>
                <a:latin typeface="Times New Roman" panose="02020603050405020304" pitchFamily="18" charset="0"/>
                <a:cs typeface="Times New Roman" panose="02020603050405020304" pitchFamily="18" charset="0"/>
              </a:rPr>
              <a:t>Analyze</a:t>
            </a:r>
            <a:r>
              <a:rPr lang="en-IN" sz="1400" i="0" dirty="0">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EA7B8-377A-6DFE-CF92-558A73709B52}"/>
              </a:ext>
            </a:extLst>
          </p:cNvPr>
          <p:cNvPicPr>
            <a:picLocks noGrp="1" noChangeAspect="1"/>
          </p:cNvPicPr>
          <p:nvPr>
            <p:ph idx="1"/>
          </p:nvPr>
        </p:nvPicPr>
        <p:blipFill>
          <a:blip r:embed="rId2"/>
          <a:stretch>
            <a:fillRect/>
          </a:stretch>
        </p:blipFill>
        <p:spPr>
          <a:xfrm>
            <a:off x="394448" y="2717613"/>
            <a:ext cx="5477434" cy="3934199"/>
          </a:xfrm>
        </p:spPr>
      </p:pic>
      <p:graphicFrame>
        <p:nvGraphicFramePr>
          <p:cNvPr id="6" name="Chart 5">
            <a:extLst>
              <a:ext uri="{FF2B5EF4-FFF2-40B4-BE49-F238E27FC236}">
                <a16:creationId xmlns:a16="http://schemas.microsoft.com/office/drawing/2014/main" id="{E877FFFC-10BD-EA1E-3B22-0AF396A8397B}"/>
              </a:ext>
            </a:extLst>
          </p:cNvPr>
          <p:cNvGraphicFramePr>
            <a:graphicFrameLocks/>
          </p:cNvGraphicFramePr>
          <p:nvPr>
            <p:extLst>
              <p:ext uri="{D42A27DB-BD31-4B8C-83A1-F6EECF244321}">
                <p14:modId xmlns:p14="http://schemas.microsoft.com/office/powerpoint/2010/main" val="2062617139"/>
              </p:ext>
            </p:extLst>
          </p:nvPr>
        </p:nvGraphicFramePr>
        <p:xfrm>
          <a:off x="484094" y="631358"/>
          <a:ext cx="5289177" cy="20862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144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5EF0-80C4-FC0D-A50C-FFC4541081B1}"/>
              </a:ext>
            </a:extLst>
          </p:cNvPr>
          <p:cNvSpPr>
            <a:spLocks noGrp="1"/>
          </p:cNvSpPr>
          <p:nvPr>
            <p:ph type="title"/>
          </p:nvPr>
        </p:nvSpPr>
        <p:spPr>
          <a:xfrm>
            <a:off x="185364" y="116541"/>
            <a:ext cx="4081836" cy="530225"/>
          </a:xfrm>
        </p:spPr>
        <p:txBody>
          <a:bodyPr>
            <a:normAutofit/>
          </a:bodyPr>
          <a:lstStyle/>
          <a:p>
            <a:r>
              <a:rPr lang="en-IN" sz="2800" dirty="0">
                <a:solidFill>
                  <a:srgbClr val="FFC000"/>
                </a:solidFill>
                <a:latin typeface="Algerian" panose="04020705040A02060702" pitchFamily="82" charset="0"/>
              </a:rPr>
              <a:t>Traffic </a:t>
            </a:r>
            <a:r>
              <a:rPr lang="en-IN" sz="2800" dirty="0" err="1">
                <a:solidFill>
                  <a:srgbClr val="FFC000"/>
                </a:solidFill>
                <a:latin typeface="Algerian" panose="04020705040A02060702" pitchFamily="82" charset="0"/>
              </a:rPr>
              <a:t>Aquisition</a:t>
            </a:r>
            <a:endParaRPr lang="en-IN" sz="2800" dirty="0">
              <a:solidFill>
                <a:srgbClr val="FFC000"/>
              </a:solidFill>
              <a:latin typeface="Algerian" panose="04020705040A02060702" pitchFamily="82" charset="0"/>
            </a:endParaRPr>
          </a:p>
        </p:txBody>
      </p:sp>
      <p:sp>
        <p:nvSpPr>
          <p:cNvPr id="4" name="Text Placeholder 3">
            <a:extLst>
              <a:ext uri="{FF2B5EF4-FFF2-40B4-BE49-F238E27FC236}">
                <a16:creationId xmlns:a16="http://schemas.microsoft.com/office/drawing/2014/main" id="{C4784CB8-6321-2631-5318-A85BDFAFC0AF}"/>
              </a:ext>
            </a:extLst>
          </p:cNvPr>
          <p:cNvSpPr>
            <a:spLocks noGrp="1"/>
          </p:cNvSpPr>
          <p:nvPr>
            <p:ph type="body" sz="half" idx="2"/>
          </p:nvPr>
        </p:nvSpPr>
        <p:spPr>
          <a:xfrm>
            <a:off x="5934635" y="282388"/>
            <a:ext cx="6072001" cy="6324600"/>
          </a:xfrm>
        </p:spPr>
        <p:txBody>
          <a:bodyPr>
            <a:normAutofit/>
          </a:bodyPr>
          <a:lstStyle/>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From the data we can see that there are more Unassigned channels which leads to misleading Analysis of traffic of our app. So we need to take an effort on fixing those issues </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On the other hand Next to unassigned channels the existing users still reach our app </a:t>
            </a:r>
            <a:r>
              <a:rPr lang="en-US" sz="1400" b="1" dirty="0">
                <a:latin typeface="Times New Roman" panose="02020603050405020304" pitchFamily="18" charset="0"/>
                <a:cs typeface="Times New Roman" panose="02020603050405020304" pitchFamily="18" charset="0"/>
              </a:rPr>
              <a:t>via Display and Organic Search </a:t>
            </a:r>
            <a:r>
              <a:rPr lang="en-US" sz="1400" dirty="0">
                <a:latin typeface="Times New Roman" panose="02020603050405020304" pitchFamily="18" charset="0"/>
                <a:cs typeface="Times New Roman" panose="02020603050405020304" pitchFamily="18" charset="0"/>
              </a:rPr>
              <a:t>.So we have to minimize the paid search and try to make steps to improve Organic social ,Organic search channels to reach more New user to our site.</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Next form the time Series Chart we can make user that our app is in max usage during the month of </a:t>
            </a:r>
            <a:r>
              <a:rPr lang="en-US" sz="1400" b="1" dirty="0">
                <a:latin typeface="Times New Roman" panose="02020603050405020304" pitchFamily="18" charset="0"/>
                <a:cs typeface="Times New Roman" panose="02020603050405020304" pitchFamily="18" charset="0"/>
              </a:rPr>
              <a:t>May to July</a:t>
            </a:r>
            <a:r>
              <a:rPr lang="en-US" sz="1400" dirty="0">
                <a:latin typeface="Times New Roman" panose="02020603050405020304" pitchFamily="18" charset="0"/>
                <a:cs typeface="Times New Roman" panose="02020603050405020304" pitchFamily="18" charset="0"/>
              </a:rPr>
              <a:t>(Since it is an end  academic . So we can take some efforts to advertise(Campaigns) our app via various Study related websites like W3 Schools, </a:t>
            </a:r>
            <a:r>
              <a:rPr lang="en-US" sz="1400" dirty="0" err="1">
                <a:latin typeface="Times New Roman" panose="02020603050405020304" pitchFamily="18" charset="0"/>
                <a:cs typeface="Times New Roman" panose="02020603050405020304" pitchFamily="18" charset="0"/>
              </a:rPr>
              <a:t>Javatpoint</a:t>
            </a:r>
            <a:r>
              <a:rPr lang="en-US" sz="1400" dirty="0">
                <a:latin typeface="Times New Roman" panose="02020603050405020304" pitchFamily="18" charset="0"/>
                <a:cs typeface="Times New Roman" panose="02020603050405020304" pitchFamily="18" charset="0"/>
              </a:rPr>
              <a:t>, Tutorials Point, Hacker Rank, Hacker Earth, </a:t>
            </a:r>
            <a:r>
              <a:rPr lang="en-US" sz="1400" dirty="0" err="1">
                <a:latin typeface="Times New Roman" panose="02020603050405020304" pitchFamily="18" charset="0"/>
                <a:cs typeface="Times New Roman" panose="02020603050405020304" pitchFamily="18" charset="0"/>
              </a:rPr>
              <a:t>Byju`s</a:t>
            </a:r>
            <a:r>
              <a:rPr lang="en-US" sz="1400" dirty="0">
                <a:latin typeface="Times New Roman" panose="02020603050405020304" pitchFamily="18" charset="0"/>
                <a:cs typeface="Times New Roman" panose="02020603050405020304" pitchFamily="18" charset="0"/>
              </a:rPr>
              <a:t> etc. and Social Media like Instagram, Facebook Messenger, Threads etc. So that we can increase More users.</a:t>
            </a:r>
          </a:p>
          <a:p>
            <a:pPr marL="285750" indent="-285750">
              <a:lnSpc>
                <a:spcPct val="15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Some ways to reduce Unassigned channel Traffic are </a:t>
            </a:r>
            <a:r>
              <a:rPr lang="en-IN" sz="1400" b="1" dirty="0">
                <a:latin typeface="Times New Roman" panose="02020603050405020304" pitchFamily="18" charset="0"/>
                <a:cs typeface="Times New Roman" panose="02020603050405020304" pitchFamily="18" charset="0"/>
              </a:rPr>
              <a:t>Review Default Channel Grouping, Implement UTM Parameters, Use Google Tag Manager,</a:t>
            </a:r>
            <a:r>
              <a:rPr lang="en-IN" sz="1400" b="1" i="0" dirty="0">
                <a:effectLst/>
                <a:latin typeface="Times New Roman" panose="02020603050405020304" pitchFamily="18" charset="0"/>
                <a:cs typeface="Times New Roman" panose="02020603050405020304" pitchFamily="18" charset="0"/>
              </a:rPr>
              <a:t> Check Campaign Tagging Accuracy, Cross-Domain Tracking, </a:t>
            </a:r>
            <a:r>
              <a:rPr lang="en-IN" sz="1400" b="1" i="0" dirty="0" err="1">
                <a:effectLst/>
                <a:latin typeface="Times New Roman" panose="02020603050405020304" pitchFamily="18" charset="0"/>
                <a:cs typeface="Times New Roman" panose="02020603050405020304" pitchFamily="18" charset="0"/>
              </a:rPr>
              <a:t>Analyze</a:t>
            </a:r>
            <a:r>
              <a:rPr lang="en-IN" sz="1400" b="1" i="0" dirty="0">
                <a:effectLst/>
                <a:latin typeface="Times New Roman" panose="02020603050405020304" pitchFamily="18" charset="0"/>
                <a:cs typeface="Times New Roman" panose="02020603050405020304" pitchFamily="18" charset="0"/>
              </a:rPr>
              <a:t> Landing Pages </a:t>
            </a:r>
            <a:r>
              <a:rPr lang="en-IN" sz="1400" i="0" dirty="0">
                <a:effectLst/>
                <a:latin typeface="Times New Roman" panose="02020603050405020304" pitchFamily="18" charset="0"/>
                <a:cs typeface="Times New Roman" panose="02020603050405020304" pitchFamily="18" charset="0"/>
              </a:rPr>
              <a:t>etc,</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253B15-160E-F17D-4726-C64FFBCF341B}"/>
              </a:ext>
            </a:extLst>
          </p:cNvPr>
          <p:cNvPicPr>
            <a:picLocks noChangeAspect="1"/>
          </p:cNvPicPr>
          <p:nvPr/>
        </p:nvPicPr>
        <p:blipFill>
          <a:blip r:embed="rId2"/>
          <a:stretch>
            <a:fillRect/>
          </a:stretch>
        </p:blipFill>
        <p:spPr>
          <a:xfrm>
            <a:off x="89648" y="3300879"/>
            <a:ext cx="5459505" cy="3333003"/>
          </a:xfrm>
          <a:prstGeom prst="rect">
            <a:avLst/>
          </a:prstGeom>
        </p:spPr>
      </p:pic>
      <p:pic>
        <p:nvPicPr>
          <p:cNvPr id="1026" name="Picture 2">
            <a:extLst>
              <a:ext uri="{FF2B5EF4-FFF2-40B4-BE49-F238E27FC236}">
                <a16:creationId xmlns:a16="http://schemas.microsoft.com/office/drawing/2014/main" id="{DC042CAF-8948-AC17-D796-6042CEA2E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8" y="646765"/>
            <a:ext cx="5635903" cy="265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65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20E9-6621-EBCF-6C84-95DF3C0E60A2}"/>
              </a:ext>
            </a:extLst>
          </p:cNvPr>
          <p:cNvSpPr>
            <a:spLocks noGrp="1"/>
          </p:cNvSpPr>
          <p:nvPr>
            <p:ph type="title"/>
          </p:nvPr>
        </p:nvSpPr>
        <p:spPr>
          <a:xfrm>
            <a:off x="1566846" y="222584"/>
            <a:ext cx="2530026" cy="593204"/>
          </a:xfrm>
        </p:spPr>
        <p:txBody>
          <a:bodyPr>
            <a:noAutofit/>
          </a:bodyPr>
          <a:lstStyle/>
          <a:p>
            <a:r>
              <a:rPr lang="en-US" sz="2800" dirty="0">
                <a:solidFill>
                  <a:srgbClr val="FFC000"/>
                </a:solidFill>
                <a:latin typeface="Algerian" panose="04020705040A02060702" pitchFamily="82" charset="0"/>
              </a:rPr>
              <a:t>User BY age</a:t>
            </a:r>
            <a:endParaRPr lang="en-IN" sz="28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86A209F-7997-96CD-AECA-F978BFFB4784}"/>
              </a:ext>
            </a:extLst>
          </p:cNvPr>
          <p:cNvSpPr>
            <a:spLocks noGrp="1"/>
          </p:cNvSpPr>
          <p:nvPr>
            <p:ph sz="half" idx="1"/>
          </p:nvPr>
        </p:nvSpPr>
        <p:spPr>
          <a:xfrm>
            <a:off x="300844" y="3545437"/>
            <a:ext cx="5718956" cy="2631525"/>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Customers age, people in the age category between 18-24 are more users who are in the category of students , Job seekers.</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New users, Engagement rate, Engaged </a:t>
            </a:r>
            <a:r>
              <a:rPr lang="en-US" sz="1600" dirty="0" err="1">
                <a:latin typeface="Times New Roman" panose="02020603050405020304" pitchFamily="18" charset="0"/>
                <a:cs typeface="Times New Roman" panose="02020603050405020304" pitchFamily="18" charset="0"/>
              </a:rPr>
              <a:t>session,Conversiona</a:t>
            </a:r>
            <a:r>
              <a:rPr lang="en-US" sz="1600" dirty="0">
                <a:latin typeface="Times New Roman" panose="02020603050405020304" pitchFamily="18" charset="0"/>
                <a:cs typeface="Times New Roman" panose="02020603050405020304" pitchFamily="18" charset="0"/>
              </a:rPr>
              <a:t> there are more New users in this age category who reach our App are more.</a:t>
            </a:r>
            <a:endParaRPr lang="en-IN" sz="1600"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75F978ED-C835-25A0-66E2-5A3F3080B5F0}"/>
              </a:ext>
            </a:extLst>
          </p:cNvPr>
          <p:cNvPicPr>
            <a:picLocks noGrp="1" noChangeAspect="1"/>
          </p:cNvPicPr>
          <p:nvPr>
            <p:ph sz="half" idx="2"/>
          </p:nvPr>
        </p:nvPicPr>
        <p:blipFill>
          <a:blip r:embed="rId2"/>
          <a:stretch>
            <a:fillRect/>
          </a:stretch>
        </p:blipFill>
        <p:spPr>
          <a:xfrm>
            <a:off x="5791200" y="986120"/>
            <a:ext cx="6023756" cy="2326444"/>
          </a:xfrm>
        </p:spPr>
      </p:pic>
      <p:sp>
        <p:nvSpPr>
          <p:cNvPr id="9" name="Title 1">
            <a:extLst>
              <a:ext uri="{FF2B5EF4-FFF2-40B4-BE49-F238E27FC236}">
                <a16:creationId xmlns:a16="http://schemas.microsoft.com/office/drawing/2014/main" id="{608FE06F-A205-A2E4-6448-1706D9A550CF}"/>
              </a:ext>
            </a:extLst>
          </p:cNvPr>
          <p:cNvSpPr txBox="1">
            <a:spLocks/>
          </p:cNvSpPr>
          <p:nvPr/>
        </p:nvSpPr>
        <p:spPr>
          <a:xfrm>
            <a:off x="7402870" y="247944"/>
            <a:ext cx="3950930" cy="5932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C000"/>
                </a:solidFill>
                <a:latin typeface="Algerian" panose="04020705040A02060702" pitchFamily="82" charset="0"/>
              </a:rPr>
              <a:t>User BY Language</a:t>
            </a:r>
            <a:endParaRPr lang="en-IN" sz="2800" dirty="0">
              <a:solidFill>
                <a:srgbClr val="FFC000"/>
              </a:solidFill>
              <a:latin typeface="Algerian" panose="04020705040A02060702" pitchFamily="82" charset="0"/>
            </a:endParaRPr>
          </a:p>
        </p:txBody>
      </p:sp>
      <p:pic>
        <p:nvPicPr>
          <p:cNvPr id="11" name="Picture 10">
            <a:extLst>
              <a:ext uri="{FF2B5EF4-FFF2-40B4-BE49-F238E27FC236}">
                <a16:creationId xmlns:a16="http://schemas.microsoft.com/office/drawing/2014/main" id="{684A019C-1010-9EA7-9BD8-16D4FD77F7D3}"/>
              </a:ext>
            </a:extLst>
          </p:cNvPr>
          <p:cNvPicPr>
            <a:picLocks noChangeAspect="1"/>
          </p:cNvPicPr>
          <p:nvPr/>
        </p:nvPicPr>
        <p:blipFill>
          <a:blip r:embed="rId3"/>
          <a:stretch>
            <a:fillRect/>
          </a:stretch>
        </p:blipFill>
        <p:spPr>
          <a:xfrm>
            <a:off x="69196" y="824861"/>
            <a:ext cx="5631569" cy="2604139"/>
          </a:xfrm>
          <a:prstGeom prst="rect">
            <a:avLst/>
          </a:prstGeom>
        </p:spPr>
      </p:pic>
      <p:sp>
        <p:nvSpPr>
          <p:cNvPr id="16" name="Content Placeholder 2">
            <a:extLst>
              <a:ext uri="{FF2B5EF4-FFF2-40B4-BE49-F238E27FC236}">
                <a16:creationId xmlns:a16="http://schemas.microsoft.com/office/drawing/2014/main" id="{CF496ADB-C30E-17DF-408A-AD17B1474B5E}"/>
              </a:ext>
            </a:extLst>
          </p:cNvPr>
          <p:cNvSpPr txBox="1">
            <a:spLocks/>
          </p:cNvSpPr>
          <p:nvPr/>
        </p:nvSpPr>
        <p:spPr>
          <a:xfrm>
            <a:off x="5518303" y="3429000"/>
            <a:ext cx="6673697" cy="2631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From Users Language preference we can infer that there are more New and Existing users use English as a major language for usage we can improve its efficiency we can reach more users.</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Other than English </a:t>
            </a:r>
            <a:r>
              <a:rPr lang="en-US" sz="1600" dirty="0" err="1">
                <a:latin typeface="Times New Roman" panose="02020603050405020304" pitchFamily="18" charset="0"/>
                <a:cs typeface="Times New Roman" panose="02020603050405020304" pitchFamily="18" charset="0"/>
              </a:rPr>
              <a:t>Hindi,Tamil,Chinese,Nepal,Assame,Malayalam</a:t>
            </a:r>
            <a:r>
              <a:rPr lang="en-US" sz="1600" dirty="0">
                <a:latin typeface="Times New Roman" panose="02020603050405020304" pitchFamily="18" charset="0"/>
                <a:cs typeface="Times New Roman" panose="02020603050405020304" pitchFamily="18" charset="0"/>
              </a:rPr>
              <a:t> languages have high engagement rate if we improve those languages too will help us to reach more new user form these Areas</a:t>
            </a:r>
          </a:p>
        </p:txBody>
      </p:sp>
    </p:spTree>
    <p:extLst>
      <p:ext uri="{BB962C8B-B14F-4D97-AF65-F5344CB8AC3E}">
        <p14:creationId xmlns:p14="http://schemas.microsoft.com/office/powerpoint/2010/main" val="65862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CFDE-0E7D-D0D8-D631-B755F51222B5}"/>
              </a:ext>
            </a:extLst>
          </p:cNvPr>
          <p:cNvSpPr>
            <a:spLocks noGrp="1"/>
          </p:cNvSpPr>
          <p:nvPr>
            <p:ph type="title"/>
          </p:nvPr>
        </p:nvSpPr>
        <p:spPr>
          <a:xfrm>
            <a:off x="839789" y="457200"/>
            <a:ext cx="3481200" cy="530225"/>
          </a:xfrm>
        </p:spPr>
        <p:txBody>
          <a:bodyPr>
            <a:normAutofit fontScale="90000"/>
          </a:bodyPr>
          <a:lstStyle/>
          <a:p>
            <a:r>
              <a:rPr lang="en-US" dirty="0">
                <a:solidFill>
                  <a:srgbClr val="FFC000"/>
                </a:solidFill>
                <a:latin typeface="Algerian" panose="04020705040A02060702" pitchFamily="82" charset="0"/>
              </a:rPr>
              <a:t>DEMOGRAPHICS</a:t>
            </a:r>
            <a:endParaRPr lang="en-IN" dirty="0">
              <a:solidFill>
                <a:srgbClr val="FFC000"/>
              </a:solidFill>
              <a:latin typeface="Algerian" panose="04020705040A02060702" pitchFamily="82" charset="0"/>
            </a:endParaRPr>
          </a:p>
        </p:txBody>
      </p:sp>
      <p:pic>
        <p:nvPicPr>
          <p:cNvPr id="10" name="Content Placeholder 9">
            <a:extLst>
              <a:ext uri="{FF2B5EF4-FFF2-40B4-BE49-F238E27FC236}">
                <a16:creationId xmlns:a16="http://schemas.microsoft.com/office/drawing/2014/main" id="{0877A213-4616-02E1-8045-C22C5505B44A}"/>
              </a:ext>
            </a:extLst>
          </p:cNvPr>
          <p:cNvPicPr>
            <a:picLocks noGrp="1" noChangeAspect="1"/>
          </p:cNvPicPr>
          <p:nvPr>
            <p:ph idx="1"/>
          </p:nvPr>
        </p:nvPicPr>
        <p:blipFill>
          <a:blip r:embed="rId2"/>
          <a:stretch>
            <a:fillRect/>
          </a:stretch>
        </p:blipFill>
        <p:spPr>
          <a:xfrm>
            <a:off x="6275295" y="927286"/>
            <a:ext cx="5450540" cy="2712385"/>
          </a:xfrm>
        </p:spPr>
      </p:pic>
      <p:sp>
        <p:nvSpPr>
          <p:cNvPr id="4" name="Text Placeholder 3">
            <a:extLst>
              <a:ext uri="{FF2B5EF4-FFF2-40B4-BE49-F238E27FC236}">
                <a16:creationId xmlns:a16="http://schemas.microsoft.com/office/drawing/2014/main" id="{2F5F71F0-093C-BA05-FD58-2B93131E8719}"/>
              </a:ext>
            </a:extLst>
          </p:cNvPr>
          <p:cNvSpPr>
            <a:spLocks noGrp="1"/>
          </p:cNvSpPr>
          <p:nvPr>
            <p:ph type="body" sz="half" idx="2"/>
          </p:nvPr>
        </p:nvSpPr>
        <p:spPr>
          <a:xfrm>
            <a:off x="714329" y="3756228"/>
            <a:ext cx="5381671" cy="2749270"/>
          </a:xfrm>
        </p:spPr>
        <p:txBody>
          <a:bodyPr/>
          <a:lstStyle/>
          <a:p>
            <a:pPr marL="285750" indent="-285750">
              <a:lnSpc>
                <a:spcPct val="150000"/>
              </a:lnSpc>
              <a:buFont typeface="Wingdings" panose="05000000000000000000" pitchFamily="2" charset="2"/>
              <a:buChar char="v"/>
            </a:pPr>
            <a:r>
              <a:rPr lang="en-US" dirty="0"/>
              <a:t>From Demographics data’s we can see that More New users, Existing Users, Engagement rate ,Conversion are in India  whom uses our app.</a:t>
            </a:r>
          </a:p>
          <a:p>
            <a:pPr marL="285750" indent="-285750">
              <a:lnSpc>
                <a:spcPct val="150000"/>
              </a:lnSpc>
              <a:buFont typeface="Wingdings" panose="05000000000000000000" pitchFamily="2" charset="2"/>
              <a:buChar char="v"/>
            </a:pPr>
            <a:r>
              <a:rPr lang="en-US" dirty="0"/>
              <a:t>Next to </a:t>
            </a:r>
            <a:r>
              <a:rPr lang="en-US" dirty="0" err="1"/>
              <a:t>India,United</a:t>
            </a:r>
            <a:r>
              <a:rPr lang="en-US" dirty="0"/>
              <a:t> </a:t>
            </a:r>
            <a:r>
              <a:rPr lang="en-US" dirty="0" err="1"/>
              <a:t>States,Canada</a:t>
            </a:r>
            <a:r>
              <a:rPr lang="en-US" dirty="0"/>
              <a:t> ,</a:t>
            </a:r>
            <a:r>
              <a:rPr lang="en-US" dirty="0" err="1"/>
              <a:t>Uk</a:t>
            </a:r>
            <a:r>
              <a:rPr lang="en-US" dirty="0"/>
              <a:t> and Singapore are some prominent users who shows some interest in using our services so we can improve our services in that country to take the business </a:t>
            </a:r>
            <a:r>
              <a:rPr lang="en-US" dirty="0" err="1"/>
              <a:t>internationaly</a:t>
            </a:r>
            <a:endParaRPr lang="en-IN" dirty="0"/>
          </a:p>
        </p:txBody>
      </p:sp>
      <p:pic>
        <p:nvPicPr>
          <p:cNvPr id="6" name="Picture 5">
            <a:extLst>
              <a:ext uri="{FF2B5EF4-FFF2-40B4-BE49-F238E27FC236}">
                <a16:creationId xmlns:a16="http://schemas.microsoft.com/office/drawing/2014/main" id="{156BBE27-6097-EB78-EF0B-90043DC58A80}"/>
              </a:ext>
            </a:extLst>
          </p:cNvPr>
          <p:cNvPicPr>
            <a:picLocks noChangeAspect="1"/>
          </p:cNvPicPr>
          <p:nvPr/>
        </p:nvPicPr>
        <p:blipFill>
          <a:blip r:embed="rId3"/>
          <a:stretch>
            <a:fillRect/>
          </a:stretch>
        </p:blipFill>
        <p:spPr>
          <a:xfrm>
            <a:off x="601462" y="927287"/>
            <a:ext cx="5557291" cy="2828941"/>
          </a:xfrm>
          <a:prstGeom prst="rect">
            <a:avLst/>
          </a:prstGeom>
        </p:spPr>
      </p:pic>
      <p:sp>
        <p:nvSpPr>
          <p:cNvPr id="8" name="TextBox 7">
            <a:extLst>
              <a:ext uri="{FF2B5EF4-FFF2-40B4-BE49-F238E27FC236}">
                <a16:creationId xmlns:a16="http://schemas.microsoft.com/office/drawing/2014/main" id="{81424618-BBD8-0D2A-A892-D9282E15A4C8}"/>
              </a:ext>
            </a:extLst>
          </p:cNvPr>
          <p:cNvSpPr txBox="1"/>
          <p:nvPr/>
        </p:nvSpPr>
        <p:spPr>
          <a:xfrm>
            <a:off x="6397080" y="404067"/>
            <a:ext cx="6096000" cy="523220"/>
          </a:xfrm>
          <a:prstGeom prst="rect">
            <a:avLst/>
          </a:prstGeom>
          <a:noFill/>
        </p:spPr>
        <p:txBody>
          <a:bodyPr wrap="square">
            <a:spAutoFit/>
          </a:bodyPr>
          <a:lstStyle/>
          <a:p>
            <a:r>
              <a:rPr lang="en-US" sz="2800" dirty="0">
                <a:solidFill>
                  <a:srgbClr val="FFC000"/>
                </a:solidFill>
                <a:latin typeface="Algerian" panose="04020705040A02060702" pitchFamily="82" charset="0"/>
              </a:rPr>
              <a:t>Cite-Wise</a:t>
            </a:r>
            <a:r>
              <a:rPr lang="en-US" dirty="0">
                <a:solidFill>
                  <a:srgbClr val="FFC000"/>
                </a:solidFill>
              </a:rPr>
              <a:t> </a:t>
            </a:r>
            <a:r>
              <a:rPr lang="en-US" sz="2800" dirty="0">
                <a:solidFill>
                  <a:srgbClr val="FFC000"/>
                </a:solidFill>
                <a:latin typeface="Algerian" panose="04020705040A02060702" pitchFamily="82" charset="0"/>
              </a:rPr>
              <a:t>Report</a:t>
            </a:r>
            <a:endParaRPr lang="en-IN" dirty="0">
              <a:solidFill>
                <a:srgbClr val="FFC000"/>
              </a:solidFill>
              <a:latin typeface="Algerian" panose="04020705040A02060702" pitchFamily="82" charset="0"/>
            </a:endParaRPr>
          </a:p>
        </p:txBody>
      </p:sp>
      <p:sp>
        <p:nvSpPr>
          <p:cNvPr id="15" name="Text Placeholder 3">
            <a:extLst>
              <a:ext uri="{FF2B5EF4-FFF2-40B4-BE49-F238E27FC236}">
                <a16:creationId xmlns:a16="http://schemas.microsoft.com/office/drawing/2014/main" id="{C14D4EDA-78B3-E882-1484-E9B86C573EE9}"/>
              </a:ext>
            </a:extLst>
          </p:cNvPr>
          <p:cNvSpPr txBox="1">
            <a:spLocks/>
          </p:cNvSpPr>
          <p:nvPr/>
        </p:nvSpPr>
        <p:spPr>
          <a:xfrm>
            <a:off x="5833176" y="3756228"/>
            <a:ext cx="6358824" cy="27492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v"/>
            </a:pPr>
            <a:r>
              <a:rPr lang="en-US" dirty="0"/>
              <a:t>From cite wise(Town/city) data we can see the More New users reach our app are from </a:t>
            </a:r>
            <a:r>
              <a:rPr lang="en-US" dirty="0" err="1"/>
              <a:t>Bengaluru,Hydreabad,Chennai</a:t>
            </a:r>
            <a:r>
              <a:rPr lang="en-US" dirty="0"/>
              <a:t> where are more IT companies and colleges are located so we can made Advertisements in these areas we can reach more customers to our app.</a:t>
            </a:r>
          </a:p>
          <a:p>
            <a:pPr marL="285750" indent="-285750">
              <a:lnSpc>
                <a:spcPct val="150000"/>
              </a:lnSpc>
              <a:buFont typeface="Wingdings" panose="05000000000000000000" pitchFamily="2" charset="2"/>
              <a:buChar char="v"/>
            </a:pPr>
            <a:r>
              <a:rPr lang="en-US" dirty="0"/>
              <a:t>In addition to that some of the areas in central states also have more Engagement rate if we made campaign is those areas also really helpful to improve the Users count </a:t>
            </a:r>
          </a:p>
        </p:txBody>
      </p:sp>
    </p:spTree>
    <p:extLst>
      <p:ext uri="{BB962C8B-B14F-4D97-AF65-F5344CB8AC3E}">
        <p14:creationId xmlns:p14="http://schemas.microsoft.com/office/powerpoint/2010/main" val="126464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5D26-6057-AE7D-ADFF-1CBB3DCBCB05}"/>
              </a:ext>
            </a:extLst>
          </p:cNvPr>
          <p:cNvSpPr>
            <a:spLocks noGrp="1"/>
          </p:cNvSpPr>
          <p:nvPr>
            <p:ph type="title"/>
          </p:nvPr>
        </p:nvSpPr>
        <p:spPr>
          <a:xfrm>
            <a:off x="838200" y="439270"/>
            <a:ext cx="4316505" cy="510989"/>
          </a:xfrm>
        </p:spPr>
        <p:txBody>
          <a:bodyPr>
            <a:normAutofit fontScale="90000"/>
          </a:bodyPr>
          <a:lstStyle/>
          <a:p>
            <a:r>
              <a:rPr lang="en-US" sz="3600" dirty="0">
                <a:solidFill>
                  <a:srgbClr val="FFC000"/>
                </a:solidFill>
                <a:latin typeface="Algerian" panose="04020705040A02060702" pitchFamily="82" charset="0"/>
              </a:rPr>
              <a:t>CONVERSION REPORT</a:t>
            </a:r>
            <a:endParaRPr lang="en-IN" sz="36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E6576B0-1C7C-52BD-415D-9EAB5CAD41DF}"/>
              </a:ext>
            </a:extLst>
          </p:cNvPr>
          <p:cNvSpPr>
            <a:spLocks noGrp="1"/>
          </p:cNvSpPr>
          <p:nvPr>
            <p:ph idx="1"/>
          </p:nvPr>
        </p:nvSpPr>
        <p:spPr>
          <a:xfrm>
            <a:off x="6462851" y="694763"/>
            <a:ext cx="5106102" cy="5562602"/>
          </a:xfrm>
        </p:spPr>
        <p:txBody>
          <a:bodyPr>
            <a:normAutofit fontScale="92500" lnSpcReduction="10000"/>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From conversion report we can see that maximum users are interested in opening the app for first time which is seen as first-open event ,with that we can say that more New users are trying to use our app</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view of conversions the </a:t>
            </a:r>
            <a:r>
              <a:rPr lang="en-US" sz="1600" b="1" dirty="0">
                <a:latin typeface="Times New Roman" panose="02020603050405020304" pitchFamily="18" charset="0"/>
                <a:cs typeface="Times New Roman" panose="02020603050405020304" pitchFamily="18" charset="0"/>
              </a:rPr>
              <a:t>event notification-receive </a:t>
            </a:r>
            <a:r>
              <a:rPr lang="en-US" sz="1600" dirty="0">
                <a:latin typeface="Times New Roman" panose="02020603050405020304" pitchFamily="18" charset="0"/>
                <a:cs typeface="Times New Roman" panose="02020603050405020304" pitchFamily="18" charset="0"/>
              </a:rPr>
              <a:t>have maximum conversion so we can use this area to deliver more services to the users like notifying the user about new job opportunities, About the </a:t>
            </a:r>
            <a:r>
              <a:rPr lang="en-US" sz="1600" dirty="0" err="1">
                <a:latin typeface="Times New Roman" panose="02020603050405020304" pitchFamily="18" charset="0"/>
                <a:cs typeface="Times New Roman" panose="02020603050405020304" pitchFamily="18" charset="0"/>
              </a:rPr>
              <a:t>informations</a:t>
            </a:r>
            <a:r>
              <a:rPr lang="en-US" sz="1600" dirty="0">
                <a:latin typeface="Times New Roman" panose="02020603050405020304" pitchFamily="18" charset="0"/>
                <a:cs typeface="Times New Roman" panose="02020603050405020304" pitchFamily="18" charset="0"/>
              </a:rPr>
              <a:t> about college events like admissions, Internships, Entrance Exams with which user can spend more time in our app based on the information we provide.</a:t>
            </a:r>
          </a:p>
          <a:p>
            <a:pPr>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We can see that events like </a:t>
            </a:r>
            <a:r>
              <a:rPr lang="en-US" sz="1600" b="1" dirty="0" err="1">
                <a:latin typeface="Times New Roman" panose="02020603050405020304" pitchFamily="18" charset="0"/>
                <a:cs typeface="Times New Roman" panose="02020603050405020304" pitchFamily="18" charset="0"/>
              </a:rPr>
              <a:t>promilo</a:t>
            </a:r>
            <a:r>
              <a:rPr lang="en-US" sz="1600" b="1" dirty="0">
                <a:latin typeface="Times New Roman" panose="02020603050405020304" pitchFamily="18" charset="0"/>
                <a:cs typeface="Times New Roman" panose="02020603050405020304" pitchFamily="18" charset="0"/>
              </a:rPr>
              <a:t>-login, feeds, dashboard, resume builder have very less conversions so we have to improve the </a:t>
            </a:r>
            <a:r>
              <a:rPr lang="en-US" sz="1600" b="1" dirty="0" err="1">
                <a:latin typeface="Times New Roman" panose="02020603050405020304" pitchFamily="18" charset="0"/>
                <a:cs typeface="Times New Roman" panose="02020603050405020304" pitchFamily="18" charset="0"/>
              </a:rPr>
              <a:t>styles,designs</a:t>
            </a:r>
            <a:r>
              <a:rPr lang="en-US" sz="1600" b="1" dirty="0">
                <a:latin typeface="Times New Roman" panose="02020603050405020304" pitchFamily="18" charset="0"/>
                <a:cs typeface="Times New Roman" panose="02020603050405020304" pitchFamily="18" charset="0"/>
              </a:rPr>
              <a:t> of pages to attract users and improve user experience to increase </a:t>
            </a:r>
            <a:r>
              <a:rPr lang="en-IN" sz="1600" b="1" dirty="0">
                <a:latin typeface="Times New Roman" panose="02020603050405020304" pitchFamily="18" charset="0"/>
                <a:cs typeface="Times New Roman" panose="02020603050405020304" pitchFamily="18" charset="0"/>
              </a:rPr>
              <a:t>conversions in these events</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E6BF55-B725-3ECC-96E3-9E26C2E869C8}"/>
              </a:ext>
            </a:extLst>
          </p:cNvPr>
          <p:cNvPicPr>
            <a:picLocks noChangeAspect="1"/>
          </p:cNvPicPr>
          <p:nvPr/>
        </p:nvPicPr>
        <p:blipFill>
          <a:blip r:embed="rId2"/>
          <a:stretch>
            <a:fillRect/>
          </a:stretch>
        </p:blipFill>
        <p:spPr>
          <a:xfrm>
            <a:off x="242047" y="1160548"/>
            <a:ext cx="5593977" cy="4896165"/>
          </a:xfrm>
          <a:prstGeom prst="rect">
            <a:avLst/>
          </a:prstGeom>
        </p:spPr>
      </p:pic>
    </p:spTree>
    <p:extLst>
      <p:ext uri="{BB962C8B-B14F-4D97-AF65-F5344CB8AC3E}">
        <p14:creationId xmlns:p14="http://schemas.microsoft.com/office/powerpoint/2010/main" val="28177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A3D2-657B-7A24-2792-AFBD5B5B2500}"/>
              </a:ext>
            </a:extLst>
          </p:cNvPr>
          <p:cNvSpPr>
            <a:spLocks noGrp="1"/>
          </p:cNvSpPr>
          <p:nvPr>
            <p:ph type="title"/>
          </p:nvPr>
        </p:nvSpPr>
        <p:spPr>
          <a:xfrm>
            <a:off x="0" y="-38214"/>
            <a:ext cx="3932237" cy="963706"/>
          </a:xfrm>
        </p:spPr>
        <p:txBody>
          <a:bodyPr>
            <a:normAutofit fontScale="90000"/>
          </a:bodyPr>
          <a:lstStyle/>
          <a:p>
            <a:r>
              <a:rPr lang="en-US" dirty="0">
                <a:solidFill>
                  <a:srgbClr val="FFC000"/>
                </a:solidFill>
                <a:latin typeface="Algerian" panose="04020705040A02060702" pitchFamily="82" charset="0"/>
              </a:rPr>
              <a:t>SCREENS AND PAGES REPORT</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8246A2-241D-8D4F-40AF-215B007779F8}"/>
              </a:ext>
            </a:extLst>
          </p:cNvPr>
          <p:cNvSpPr>
            <a:spLocks noGrp="1"/>
          </p:cNvSpPr>
          <p:nvPr>
            <p:ph idx="1"/>
          </p:nvPr>
        </p:nvSpPr>
        <p:spPr>
          <a:xfrm>
            <a:off x="5585012" y="987425"/>
            <a:ext cx="5770376" cy="5718175"/>
          </a:xfrm>
        </p:spPr>
        <p:txBody>
          <a:bodyPr>
            <a:normAutofit/>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From Screens and Pages Report we can see that in the terms of Views the total views and views per user are high in flutter Page </a:t>
            </a:r>
            <a:r>
              <a:rPr lang="en-US" sz="1600" dirty="0" err="1">
                <a:latin typeface="Times New Roman" panose="02020603050405020304" pitchFamily="18" charset="0"/>
                <a:cs typeface="Times New Roman" panose="02020603050405020304" pitchFamily="18" charset="0"/>
              </a:rPr>
              <a:t>screen.In</a:t>
            </a:r>
            <a:r>
              <a:rPr lang="en-US" sz="1600" dirty="0">
                <a:latin typeface="Times New Roman" panose="02020603050405020304" pitchFamily="18" charset="0"/>
                <a:cs typeface="Times New Roman" panose="02020603050405020304" pitchFamily="18" charset="0"/>
              </a:rPr>
              <a:t> terms of single user the views are also more in areas like </a:t>
            </a:r>
            <a:r>
              <a:rPr lang="en-US" sz="1600" dirty="0" err="1">
                <a:latin typeface="Times New Roman" panose="02020603050405020304" pitchFamily="18" charset="0"/>
                <a:cs typeface="Times New Roman" panose="02020603050405020304" pitchFamily="18" charset="0"/>
              </a:rPr>
              <a:t>Login,My</a:t>
            </a:r>
            <a:r>
              <a:rPr lang="en-US" sz="1600" dirty="0">
                <a:latin typeface="Times New Roman" panose="02020603050405020304" pitchFamily="18" charset="0"/>
                <a:cs typeface="Times New Roman" panose="02020603050405020304" pitchFamily="18" charset="0"/>
              </a:rPr>
              <a:t> Screen </a:t>
            </a:r>
            <a:r>
              <a:rPr lang="en-US" sz="1600" dirty="0" err="1">
                <a:latin typeface="Times New Roman" panose="02020603050405020304" pitchFamily="18" charset="0"/>
                <a:cs typeface="Times New Roman" panose="02020603050405020304" pitchFamily="18" charset="0"/>
              </a:rPr>
              <a:t>Rewards,UIActivity</a:t>
            </a:r>
            <a:r>
              <a:rPr lang="en-US" sz="1600" dirty="0">
                <a:latin typeface="Times New Roman" panose="02020603050405020304" pitchFamily="18" charset="0"/>
                <a:cs typeface="Times New Roman" panose="02020603050405020304" pitchFamily="18" charset="0"/>
              </a:rPr>
              <a:t> and checkout Activity.</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other pages the views are low so we have to improve the quality and UI in that pages to engage users and spent time on the main screens of the app .</a:t>
            </a: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terms of conversions Many users makes an attempt to login to the app and also spend saw our feeds </a:t>
            </a:r>
            <a:r>
              <a:rPr lang="en-US" sz="1600" dirty="0" err="1">
                <a:latin typeface="Times New Roman" panose="02020603050405020304" pitchFamily="18" charset="0"/>
                <a:cs typeface="Times New Roman" panose="02020603050405020304" pitchFamily="18" charset="0"/>
              </a:rPr>
              <a:t>page,story</a:t>
            </a:r>
            <a:r>
              <a:rPr lang="en-US" sz="1600" dirty="0">
                <a:latin typeface="Times New Roman" panose="02020603050405020304" pitchFamily="18" charset="0"/>
                <a:cs typeface="Times New Roman" panose="02020603050405020304" pitchFamily="18" charset="0"/>
              </a:rPr>
              <a:t> board and registration page which are some main pages of the </a:t>
            </a:r>
            <a:r>
              <a:rPr lang="en-US" sz="1600" dirty="0" err="1">
                <a:latin typeface="Times New Roman" panose="02020603050405020304" pitchFamily="18" charset="0"/>
                <a:cs typeface="Times New Roman" panose="02020603050405020304" pitchFamily="18" charset="0"/>
              </a:rPr>
              <a:t>app.If</a:t>
            </a:r>
            <a:r>
              <a:rPr lang="en-US" sz="1600" dirty="0">
                <a:latin typeface="Times New Roman" panose="02020603050405020304" pitchFamily="18" charset="0"/>
                <a:cs typeface="Times New Roman" panose="02020603050405020304" pitchFamily="18" charset="0"/>
              </a:rPr>
              <a:t> we make an attempt to improve all pages like this we can even attract more users to install our </a:t>
            </a:r>
            <a:r>
              <a:rPr lang="en-US" sz="1600" dirty="0" err="1">
                <a:latin typeface="Times New Roman" panose="02020603050405020304" pitchFamily="18" charset="0"/>
                <a:cs typeface="Times New Roman" panose="02020603050405020304" pitchFamily="18" charset="0"/>
              </a:rPr>
              <a:t>app.If</a:t>
            </a:r>
            <a:r>
              <a:rPr lang="en-US" sz="1600" dirty="0">
                <a:latin typeface="Times New Roman" panose="02020603050405020304" pitchFamily="18" charset="0"/>
                <a:cs typeface="Times New Roman" panose="02020603050405020304" pitchFamily="18" charset="0"/>
              </a:rPr>
              <a:t> we increase UX designs in this pages like </a:t>
            </a:r>
            <a:r>
              <a:rPr lang="en-US" sz="1600" dirty="0" err="1">
                <a:latin typeface="Times New Roman" panose="02020603050405020304" pitchFamily="18" charset="0"/>
                <a:cs typeface="Times New Roman" panose="02020603050405020304" pitchFamily="18" charset="0"/>
              </a:rPr>
              <a:t>dashboards,feed</a:t>
            </a:r>
            <a:r>
              <a:rPr lang="en-US" sz="1600" dirty="0">
                <a:latin typeface="Times New Roman" panose="02020603050405020304" pitchFamily="18" charset="0"/>
                <a:cs typeface="Times New Roman" panose="02020603050405020304" pitchFamily="18" charset="0"/>
              </a:rPr>
              <a:t> pages we can also increase the engage time of the users</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0EA9A3-CB77-5BFF-7651-957432623BD9}"/>
              </a:ext>
            </a:extLst>
          </p:cNvPr>
          <p:cNvPicPr>
            <a:picLocks noChangeAspect="1"/>
          </p:cNvPicPr>
          <p:nvPr/>
        </p:nvPicPr>
        <p:blipFill>
          <a:blip r:embed="rId2"/>
          <a:stretch>
            <a:fillRect/>
          </a:stretch>
        </p:blipFill>
        <p:spPr>
          <a:xfrm>
            <a:off x="105237" y="987425"/>
            <a:ext cx="5077951" cy="5806807"/>
          </a:xfrm>
          <a:prstGeom prst="rect">
            <a:avLst/>
          </a:prstGeom>
        </p:spPr>
      </p:pic>
    </p:spTree>
    <p:extLst>
      <p:ext uri="{BB962C8B-B14F-4D97-AF65-F5344CB8AC3E}">
        <p14:creationId xmlns:p14="http://schemas.microsoft.com/office/powerpoint/2010/main" val="120813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7118-3779-138A-3F25-724058E4B8BC}"/>
              </a:ext>
            </a:extLst>
          </p:cNvPr>
          <p:cNvSpPr>
            <a:spLocks noGrp="1"/>
          </p:cNvSpPr>
          <p:nvPr>
            <p:ph type="title"/>
          </p:nvPr>
        </p:nvSpPr>
        <p:spPr>
          <a:xfrm>
            <a:off x="555812" y="71718"/>
            <a:ext cx="2970119" cy="488575"/>
          </a:xfrm>
        </p:spPr>
        <p:txBody>
          <a:bodyPr>
            <a:normAutofit/>
          </a:bodyPr>
          <a:lstStyle/>
          <a:p>
            <a:r>
              <a:rPr lang="en-US" sz="2800" dirty="0">
                <a:solidFill>
                  <a:srgbClr val="FFC000"/>
                </a:solidFill>
                <a:latin typeface="Algerian" panose="04020705040A02060702" pitchFamily="82" charset="0"/>
              </a:rPr>
              <a:t>EVENT REPORT</a:t>
            </a:r>
            <a:endParaRPr lang="en-IN" sz="28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5514592-BEDE-CC3D-A05F-43FD57B39847}"/>
              </a:ext>
            </a:extLst>
          </p:cNvPr>
          <p:cNvSpPr>
            <a:spLocks noGrp="1"/>
          </p:cNvSpPr>
          <p:nvPr>
            <p:ph idx="1"/>
          </p:nvPr>
        </p:nvSpPr>
        <p:spPr>
          <a:xfrm>
            <a:off x="5183188" y="143435"/>
            <a:ext cx="6172200" cy="6293224"/>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From the Event Report, with features like event name, event count ,Total Users, Event count per user we can infer that </a:t>
            </a:r>
            <a:r>
              <a:rPr lang="en-US" sz="1600" dirty="0" err="1">
                <a:latin typeface="Times New Roman" panose="02020603050405020304" pitchFamily="18" charset="0"/>
                <a:cs typeface="Times New Roman" panose="02020603050405020304" pitchFamily="18" charset="0"/>
              </a:rPr>
              <a:t>screen_view,notification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receive,notification</a:t>
            </a:r>
            <a:r>
              <a:rPr lang="en-US" sz="1600" dirty="0">
                <a:latin typeface="Times New Roman" panose="02020603050405020304" pitchFamily="18" charset="0"/>
                <a:cs typeface="Times New Roman" panose="02020603050405020304" pitchFamily="18" charset="0"/>
              </a:rPr>
              <a:t> dismiss events are done by more users and other than that we have to make improvement on others too.</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single use </a:t>
            </a:r>
            <a:r>
              <a:rPr lang="en-US" sz="1600" dirty="0" err="1">
                <a:latin typeface="Times New Roman" panose="02020603050405020304" pitchFamily="18" charset="0"/>
                <a:cs typeface="Times New Roman" panose="02020603050405020304" pitchFamily="18" charset="0"/>
              </a:rPr>
              <a:t>promilo</a:t>
            </a:r>
            <a:r>
              <a:rPr lang="en-US" sz="1600" dirty="0">
                <a:latin typeface="Times New Roman" panose="02020603050405020304" pitchFamily="18" charset="0"/>
                <a:cs typeface="Times New Roman" panose="02020603050405020304" pitchFamily="18" charset="0"/>
              </a:rPr>
              <a:t> 119_dashboard event is also use more so if we improve the dashboard contents and styles more users will explore the contents from the dashboard to other services quickly and easily.</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71B77ED-EBE8-1396-0EEC-8D21E00AE3D3}"/>
              </a:ext>
            </a:extLst>
          </p:cNvPr>
          <p:cNvPicPr>
            <a:picLocks noChangeAspect="1"/>
          </p:cNvPicPr>
          <p:nvPr/>
        </p:nvPicPr>
        <p:blipFill>
          <a:blip r:embed="rId2"/>
          <a:stretch>
            <a:fillRect/>
          </a:stretch>
        </p:blipFill>
        <p:spPr>
          <a:xfrm>
            <a:off x="78020" y="746899"/>
            <a:ext cx="5031862" cy="5788372"/>
          </a:xfrm>
          <a:prstGeom prst="rect">
            <a:avLst/>
          </a:prstGeom>
        </p:spPr>
      </p:pic>
    </p:spTree>
    <p:extLst>
      <p:ext uri="{BB962C8B-B14F-4D97-AF65-F5344CB8AC3E}">
        <p14:creationId xmlns:p14="http://schemas.microsoft.com/office/powerpoint/2010/main" val="144668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7AA1-7EF1-28FD-8461-759D8849E7E0}"/>
              </a:ext>
            </a:extLst>
          </p:cNvPr>
          <p:cNvSpPr>
            <a:spLocks noGrp="1"/>
          </p:cNvSpPr>
          <p:nvPr>
            <p:ph type="title"/>
          </p:nvPr>
        </p:nvSpPr>
        <p:spPr>
          <a:xfrm>
            <a:off x="839788" y="457200"/>
            <a:ext cx="3490165" cy="530225"/>
          </a:xfrm>
        </p:spPr>
        <p:txBody>
          <a:bodyPr>
            <a:normAutofit fontScale="90000"/>
          </a:bodyPr>
          <a:lstStyle/>
          <a:p>
            <a:r>
              <a:rPr lang="en-US" b="1" dirty="0">
                <a:solidFill>
                  <a:srgbClr val="FFC000"/>
                </a:solidFill>
                <a:latin typeface="Algerian" panose="04020705040A02060702" pitchFamily="82" charset="0"/>
              </a:rPr>
              <a:t>GENDER REPORT</a:t>
            </a:r>
            <a:endParaRPr lang="en-IN" b="1"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5CE94D2-8BEE-5D0E-361F-0B1A2A96D860}"/>
              </a:ext>
            </a:extLst>
          </p:cNvPr>
          <p:cNvSpPr>
            <a:spLocks noGrp="1"/>
          </p:cNvSpPr>
          <p:nvPr>
            <p:ph idx="1"/>
          </p:nvPr>
        </p:nvSpPr>
        <p:spPr/>
        <p:txBody>
          <a:bodyPr>
            <a:norm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the view of gender New users, Existing users, Conversions are more in Male category than female.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But Female users use the app more time than Male.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So we can make an effort to attract more Female Users via some </a:t>
            </a:r>
            <a:r>
              <a:rPr lang="en-US" sz="1600" dirty="0" err="1">
                <a:latin typeface="Times New Roman" panose="02020603050405020304" pitchFamily="18" charset="0"/>
                <a:cs typeface="Times New Roman" panose="02020603050405020304" pitchFamily="18" charset="0"/>
              </a:rPr>
              <a:t>webistes</a:t>
            </a:r>
            <a:r>
              <a:rPr lang="en-US" sz="1600" dirty="0">
                <a:latin typeface="Times New Roman" panose="02020603050405020304" pitchFamily="18" charset="0"/>
                <a:cs typeface="Times New Roman" panose="02020603050405020304" pitchFamily="18" charset="0"/>
              </a:rPr>
              <a:t> through which we can reach them more like pets website, beauty products related website like </a:t>
            </a:r>
            <a:r>
              <a:rPr lang="en-US" sz="1600" dirty="0" err="1">
                <a:latin typeface="Times New Roman" panose="02020603050405020304" pitchFamily="18" charset="0"/>
                <a:cs typeface="Times New Roman" panose="02020603050405020304" pitchFamily="18" charset="0"/>
              </a:rPr>
              <a:t>diplay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ads,beauty</a:t>
            </a:r>
            <a:r>
              <a:rPr lang="en-US" sz="1600" dirty="0">
                <a:latin typeface="Times New Roman" panose="02020603050405020304" pitchFamily="18" charset="0"/>
                <a:cs typeface="Times New Roman" panose="02020603050405020304" pitchFamily="18" charset="0"/>
              </a:rPr>
              <a:t> pages in Instagram site </a:t>
            </a:r>
            <a:r>
              <a:rPr lang="en-US" sz="1600" dirty="0" err="1">
                <a:latin typeface="Times New Roman" panose="02020603050405020304" pitchFamily="18" charset="0"/>
                <a:cs typeface="Times New Roman" panose="02020603050405020304" pitchFamily="18" charset="0"/>
              </a:rPr>
              <a:t>etc</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6BC88DC-E630-D711-DFE6-0BBB54598CE7}"/>
              </a:ext>
            </a:extLst>
          </p:cNvPr>
          <p:cNvPicPr>
            <a:picLocks noChangeAspect="1"/>
          </p:cNvPicPr>
          <p:nvPr/>
        </p:nvPicPr>
        <p:blipFill>
          <a:blip r:embed="rId2"/>
          <a:stretch>
            <a:fillRect/>
          </a:stretch>
        </p:blipFill>
        <p:spPr>
          <a:xfrm>
            <a:off x="854792" y="987425"/>
            <a:ext cx="4201301" cy="4873625"/>
          </a:xfrm>
          <a:prstGeom prst="rect">
            <a:avLst/>
          </a:prstGeom>
        </p:spPr>
      </p:pic>
    </p:spTree>
    <p:extLst>
      <p:ext uri="{BB962C8B-B14F-4D97-AF65-F5344CB8AC3E}">
        <p14:creationId xmlns:p14="http://schemas.microsoft.com/office/powerpoint/2010/main" val="725383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1370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Times New Roman</vt:lpstr>
      <vt:lpstr>Times New Roman</vt:lpstr>
      <vt:lpstr>Wingdings</vt:lpstr>
      <vt:lpstr>Office Theme</vt:lpstr>
      <vt:lpstr>Assignment Title</vt:lpstr>
      <vt:lpstr>User Acquisition</vt:lpstr>
      <vt:lpstr>Traffic Aquisition</vt:lpstr>
      <vt:lpstr>User BY age</vt:lpstr>
      <vt:lpstr>DEMOGRAPHICS</vt:lpstr>
      <vt:lpstr>CONVERSION REPORT</vt:lpstr>
      <vt:lpstr>SCREENS AND PAGES REPORT</vt:lpstr>
      <vt:lpstr>EVENT REPORT</vt:lpstr>
      <vt:lpstr>GENDER REPORT</vt:lpstr>
      <vt:lpstr>BY INTEREST </vt:lpstr>
      <vt:lpstr>KPIS OF these Data Analysis are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Title</dc:title>
  <dc:creator>Siva shankar S</dc:creator>
  <cp:lastModifiedBy>Siva shankar S</cp:lastModifiedBy>
  <cp:revision>3</cp:revision>
  <dcterms:created xsi:type="dcterms:W3CDTF">2023-10-08T02:48:37Z</dcterms:created>
  <dcterms:modified xsi:type="dcterms:W3CDTF">2023-10-08T09:03:02Z</dcterms:modified>
</cp:coreProperties>
</file>