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0" d="100"/>
          <a:sy n="80" d="100"/>
        </p:scale>
        <p:origin x="686"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7/11/2024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7/11/2024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www.kaggle.com/code/sivabalakeerthickg/cardekho-data-analysi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72884" y="1435579"/>
            <a:ext cx="5367991" cy="743448"/>
          </a:xfrm>
        </p:spPr>
        <p:txBody>
          <a:bodyPr>
            <a:noAutofit/>
          </a:bodyPr>
          <a:lstStyle/>
          <a:p>
            <a:r>
              <a:rPr lang="en-US" sz="4000" dirty="0">
                <a:latin typeface="Arial Black" panose="020B0A04020102020204" pitchFamily="34" charset="0"/>
              </a:rPr>
              <a:t>Car Market Trends Analysis</a:t>
            </a:r>
            <a:br>
              <a:rPr lang="en-US" sz="4000" dirty="0">
                <a:latin typeface="Arial Black" panose="020B0A04020102020204" pitchFamily="34" charset="0"/>
              </a:rPr>
            </a:br>
            <a:r>
              <a:rPr lang="en-US" sz="4000" dirty="0">
                <a:latin typeface="Arial Black" panose="020B0A04020102020204" pitchFamily="34" charset="0"/>
              </a:rPr>
              <a:t>with Car Dekho Data</a:t>
            </a:r>
            <a:endParaRPr lang="en-IN" sz="4000" dirty="0">
              <a:latin typeface="Arial Black" panose="020B0A04020102020204" pitchFamily="34"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Box 2">
            <a:extLst>
              <a:ext uri="{FF2B5EF4-FFF2-40B4-BE49-F238E27FC236}">
                <a16:creationId xmlns:a16="http://schemas.microsoft.com/office/drawing/2014/main" id="{A521F296-3E00-BDB2-0478-B21F5130CECA}"/>
              </a:ext>
            </a:extLst>
          </p:cNvPr>
          <p:cNvSpPr txBox="1"/>
          <p:nvPr/>
        </p:nvSpPr>
        <p:spPr>
          <a:xfrm>
            <a:off x="5144284" y="4991100"/>
            <a:ext cx="4324350" cy="126188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SIVA BALA KEERTHICK G</a:t>
            </a:r>
          </a:p>
          <a:p>
            <a:r>
              <a:rPr lang="en-IN" b="1" dirty="0">
                <a:latin typeface="Aptos Narrow" panose="020B0004020202020204" pitchFamily="34" charset="0"/>
                <a:cs typeface="Times New Roman" panose="02020603050405020304" pitchFamily="18" charset="0"/>
              </a:rPr>
              <a:t>RMK Engineering College,Tamilnadu</a:t>
            </a:r>
          </a:p>
          <a:p>
            <a:r>
              <a:rPr lang="en-IN" b="1" dirty="0">
                <a:latin typeface="Aptos Narrow" panose="020B0004020202020204" pitchFamily="34" charset="0"/>
                <a:cs typeface="Times New Roman" panose="02020603050405020304" pitchFamily="18" charset="0"/>
              </a:rPr>
              <a:t>sivabalakeerthick@gmail.com</a:t>
            </a:r>
          </a:p>
          <a:p>
            <a:r>
              <a:rPr lang="en-IN" sz="1600" b="1" i="0" u="none" strike="noStrike" baseline="0" dirty="0">
                <a:latin typeface="Aptos Narrow" panose="020B0004020202020204" pitchFamily="34" charset="0"/>
              </a:rPr>
              <a:t>STUDENT ID:STU6670463dd7a3d1718634045</a:t>
            </a:r>
            <a:endParaRPr lang="en-IN" sz="1600" b="1" dirty="0">
              <a:latin typeface="Aptos Narrow" panose="020B0004020202020204" pitchFamily="34" charset="0"/>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08A06-6B57-E801-0307-1A94C3C7A1DA}"/>
              </a:ext>
            </a:extLst>
          </p:cNvPr>
          <p:cNvSpPr>
            <a:spLocks noGrp="1"/>
          </p:cNvSpPr>
          <p:nvPr>
            <p:ph type="body" sz="quarter" idx="12"/>
          </p:nvPr>
        </p:nvSpPr>
        <p:spPr>
          <a:xfrm>
            <a:off x="660400" y="2044700"/>
            <a:ext cx="10911840" cy="3560763"/>
          </a:xfrm>
        </p:spPr>
        <p:txBody>
          <a:bodyPr/>
          <a:lstStyle/>
          <a:p>
            <a:r>
              <a:rPr lang="en-IN" dirty="0"/>
              <a:t>The data of manufacturing vehicle is available from 2003 to 2018.</a:t>
            </a:r>
          </a:p>
          <a:p>
            <a:r>
              <a:rPr lang="en-IN" dirty="0"/>
              <a:t>The lowest selling price is 1lakhs.</a:t>
            </a:r>
          </a:p>
          <a:p>
            <a:r>
              <a:rPr lang="en-IN" dirty="0"/>
              <a:t>The highest selling price is 35lakhs.</a:t>
            </a:r>
          </a:p>
          <a:p>
            <a:r>
              <a:rPr lang="en-IN" dirty="0"/>
              <a:t>There is no missing data in the dataset.</a:t>
            </a:r>
          </a:p>
          <a:p>
            <a:r>
              <a:rPr lang="en-IN" dirty="0"/>
              <a:t>Totally there are 301 vehicles in this dataset.</a:t>
            </a:r>
          </a:p>
          <a:p>
            <a:r>
              <a:rPr lang="en-IN" dirty="0"/>
              <a:t>There are 239 petrol,60 diesel and 2 CNG vehicles respectively.</a:t>
            </a:r>
          </a:p>
          <a:p>
            <a:r>
              <a:rPr lang="en-IN" dirty="0"/>
              <a:t>Maximum vehicles is sold in 2015 and minimum vehicles is sold in 2004 and 2018.</a:t>
            </a:r>
          </a:p>
          <a:p>
            <a:endParaRPr lang="en-IN" dirty="0"/>
          </a:p>
        </p:txBody>
      </p:sp>
      <p:sp>
        <p:nvSpPr>
          <p:cNvPr id="4" name="Title 3">
            <a:extLst>
              <a:ext uri="{FF2B5EF4-FFF2-40B4-BE49-F238E27FC236}">
                <a16:creationId xmlns:a16="http://schemas.microsoft.com/office/drawing/2014/main" id="{A7683DCB-F573-DAA0-1100-57E33D6CC677}"/>
              </a:ext>
            </a:extLst>
          </p:cNvPr>
          <p:cNvSpPr>
            <a:spLocks noGrp="1"/>
          </p:cNvSpPr>
          <p:nvPr>
            <p:ph type="title"/>
          </p:nvPr>
        </p:nvSpPr>
        <p:spPr/>
        <p:txBody>
          <a:bodyPr/>
          <a:lstStyle/>
          <a:p>
            <a:r>
              <a:rPr lang="en-IN" dirty="0"/>
              <a:t>Analysis:</a:t>
            </a:r>
          </a:p>
        </p:txBody>
      </p:sp>
    </p:spTree>
    <p:extLst>
      <p:ext uri="{BB962C8B-B14F-4D97-AF65-F5344CB8AC3E}">
        <p14:creationId xmlns:p14="http://schemas.microsoft.com/office/powerpoint/2010/main" val="16727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2670905"/>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a:lnSpc>
                <a:spcPct val="150000"/>
              </a:lnSpc>
            </a:pPr>
            <a:r>
              <a:rPr lang="en-US" sz="2800" dirty="0"/>
              <a:t>To analyze the Car Dekho dataset to uncover trends and patterns in the car market. The goal is to identify key factors influencing car sales, understand consumer preferences, and predict future trends. This analysis will support car manufacturers, dealers, and potential buyers in making data-driven decisions.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5385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304416D2-1655-B3C5-5CE2-657A6E4E1205}"/>
              </a:ext>
            </a:extLst>
          </p:cNvPr>
          <p:cNvSpPr txBox="1"/>
          <p:nvPr/>
        </p:nvSpPr>
        <p:spPr>
          <a:xfrm>
            <a:off x="675957" y="1535907"/>
            <a:ext cx="7153593" cy="5170646"/>
          </a:xfrm>
          <a:prstGeom prst="rect">
            <a:avLst/>
          </a:prstGeom>
          <a:noFill/>
        </p:spPr>
        <p:txBody>
          <a:bodyPr wrap="square" rtlCol="0">
            <a:spAutoFit/>
          </a:bodyPr>
          <a:lstStyle/>
          <a:p>
            <a:r>
              <a:rPr lang="en-US" sz="2400" dirty="0"/>
              <a:t>This project aims to leverage this data to analyze current market trends, identify consumer preferences, and predict future trends.</a:t>
            </a:r>
          </a:p>
          <a:p>
            <a:endParaRPr lang="en-US" sz="2400" dirty="0"/>
          </a:p>
          <a:p>
            <a:r>
              <a:rPr lang="en-US" sz="2400" b="1" dirty="0"/>
              <a:t>Objectives:</a:t>
            </a:r>
          </a:p>
          <a:p>
            <a:pPr>
              <a:buFont typeface="Arial" panose="020B0604020202020204" pitchFamily="34" charset="0"/>
              <a:buChar char="•"/>
            </a:pPr>
            <a:r>
              <a:rPr lang="en-US" sz="2400" dirty="0"/>
              <a:t>Analyze car sales trends to identify popular brands and models.</a:t>
            </a:r>
          </a:p>
          <a:p>
            <a:pPr>
              <a:buFont typeface="Arial" panose="020B0604020202020204" pitchFamily="34" charset="0"/>
              <a:buChar char="•"/>
            </a:pPr>
            <a:r>
              <a:rPr lang="en-US" sz="2400" dirty="0"/>
              <a:t>Understand consumer preferences and how they vary by demographics.</a:t>
            </a:r>
          </a:p>
          <a:p>
            <a:pPr>
              <a:buFont typeface="Arial" panose="020B0604020202020204" pitchFamily="34" charset="0"/>
              <a:buChar char="•"/>
            </a:pPr>
            <a:r>
              <a:rPr lang="en-US" sz="2400" dirty="0"/>
              <a:t>Examine pricing trends and factors influencing car prices.</a:t>
            </a:r>
          </a:p>
          <a:p>
            <a:pPr>
              <a:buFont typeface="Arial" panose="020B0604020202020204" pitchFamily="34" charset="0"/>
              <a:buChar char="•"/>
            </a:pPr>
            <a:r>
              <a:rPr lang="en-US" sz="2400" dirty="0"/>
              <a:t>Segment the car market based on various factors.</a:t>
            </a:r>
          </a:p>
          <a:p>
            <a:pPr>
              <a:buFont typeface="Arial" panose="020B0604020202020204" pitchFamily="34" charset="0"/>
              <a:buChar char="•"/>
            </a:pPr>
            <a:r>
              <a:rPr lang="en-US" sz="2400" dirty="0"/>
              <a:t>Predict future trends in the car market.</a:t>
            </a:r>
          </a:p>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marL="0" indent="0" algn="just">
              <a:lnSpc>
                <a:spcPct val="150000"/>
              </a:lnSpc>
              <a:buNone/>
            </a:pPr>
            <a:r>
              <a:rPr lang="en-IN" sz="1600" dirty="0"/>
              <a:t>1.Car Manufacturers</a:t>
            </a:r>
          </a:p>
          <a:p>
            <a:pPr marL="0" indent="0" algn="just">
              <a:lnSpc>
                <a:spcPct val="150000"/>
              </a:lnSpc>
              <a:buNone/>
            </a:pPr>
            <a:r>
              <a:rPr lang="en-IN" sz="1600" dirty="0"/>
              <a:t>2. Car Dealers</a:t>
            </a:r>
          </a:p>
          <a:p>
            <a:pPr marL="0" indent="0" algn="just">
              <a:lnSpc>
                <a:spcPct val="150000"/>
              </a:lnSpc>
              <a:buNone/>
            </a:pPr>
            <a:r>
              <a:rPr lang="en-IN" sz="1600" dirty="0"/>
              <a:t>3. Car Buyers</a:t>
            </a:r>
          </a:p>
          <a:p>
            <a:pPr marL="0" indent="0" algn="just">
              <a:lnSpc>
                <a:spcPct val="150000"/>
              </a:lnSpc>
              <a:buNone/>
            </a:pPr>
            <a:r>
              <a:rPr lang="en-IN" sz="1600" dirty="0"/>
              <a:t>4. Marketing and Sales Teams</a:t>
            </a:r>
          </a:p>
          <a:p>
            <a:pPr marL="0" indent="0" algn="just">
              <a:lnSpc>
                <a:spcPct val="150000"/>
              </a:lnSpc>
              <a:buNone/>
            </a:pPr>
            <a:r>
              <a:rPr lang="en-IN" sz="1600" dirty="0"/>
              <a:t>5. Automotive Parts and Accessories Suppliers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82149" y="1614552"/>
            <a:ext cx="9027702" cy="5243448"/>
          </a:xfrm>
        </p:spPr>
        <p:txBody>
          <a:bodyPr/>
          <a:lstStyle/>
          <a:p>
            <a:pPr lvl="1">
              <a:lnSpc>
                <a:spcPct val="150000"/>
              </a:lnSpc>
            </a:pPr>
            <a:r>
              <a:rPr lang="en-IN" dirty="0"/>
              <a:t>Numpy</a:t>
            </a:r>
          </a:p>
          <a:p>
            <a:pPr lvl="1">
              <a:lnSpc>
                <a:spcPct val="150000"/>
              </a:lnSpc>
            </a:pPr>
            <a:r>
              <a:rPr lang="en-IN" dirty="0"/>
              <a:t>Pandas</a:t>
            </a:r>
          </a:p>
          <a:p>
            <a:pPr lvl="1">
              <a:lnSpc>
                <a:spcPct val="150000"/>
              </a:lnSpc>
            </a:pPr>
            <a:r>
              <a:rPr lang="en-IN" dirty="0"/>
              <a:t>Matplotlib</a:t>
            </a:r>
          </a:p>
          <a:p>
            <a:pPr lvl="1">
              <a:lnSpc>
                <a:spcPct val="150000"/>
              </a:lnSpc>
            </a:pPr>
            <a:r>
              <a:rPr lang="en-IN" dirty="0"/>
              <a:t>Python</a:t>
            </a:r>
          </a:p>
          <a:p>
            <a:pPr lvl="1">
              <a:lnSpc>
                <a:spcPct val="150000"/>
              </a:lnSpc>
            </a:pPr>
            <a:r>
              <a:rPr lang="en-IN" dirty="0"/>
              <a:t>Power BI</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3" name="Picture 12">
            <a:extLst>
              <a:ext uri="{FF2B5EF4-FFF2-40B4-BE49-F238E27FC236}">
                <a16:creationId xmlns:a16="http://schemas.microsoft.com/office/drawing/2014/main" id="{33DD67DC-9CAA-E2DC-9A71-7468C611E1F3}"/>
              </a:ext>
            </a:extLst>
          </p:cNvPr>
          <p:cNvPicPr>
            <a:picLocks noChangeAspect="1"/>
          </p:cNvPicPr>
          <p:nvPr/>
        </p:nvPicPr>
        <p:blipFill rotWithShape="1">
          <a:blip r:embed="rId3"/>
          <a:srcRect b="5013"/>
          <a:stretch/>
        </p:blipFill>
        <p:spPr>
          <a:xfrm>
            <a:off x="675957" y="1539741"/>
            <a:ext cx="4864981" cy="4192315"/>
          </a:xfrm>
          <a:prstGeom prst="rect">
            <a:avLst/>
          </a:prstGeom>
        </p:spPr>
      </p:pic>
      <p:pic>
        <p:nvPicPr>
          <p:cNvPr id="15" name="Picture 14">
            <a:extLst>
              <a:ext uri="{FF2B5EF4-FFF2-40B4-BE49-F238E27FC236}">
                <a16:creationId xmlns:a16="http://schemas.microsoft.com/office/drawing/2014/main" id="{E44FBC8B-CC33-4BEC-4EDF-144F0750860C}"/>
              </a:ext>
            </a:extLst>
          </p:cNvPr>
          <p:cNvPicPr>
            <a:picLocks noChangeAspect="1"/>
          </p:cNvPicPr>
          <p:nvPr/>
        </p:nvPicPr>
        <p:blipFill rotWithShape="1">
          <a:blip r:embed="rId4"/>
          <a:srcRect b="5403"/>
          <a:stretch/>
        </p:blipFill>
        <p:spPr>
          <a:xfrm>
            <a:off x="6096000" y="1539742"/>
            <a:ext cx="5334000" cy="4192315"/>
          </a:xfrm>
          <a:prstGeom prst="rect">
            <a:avLst/>
          </a:prstGeom>
        </p:spPr>
      </p:pic>
      <p:sp>
        <p:nvSpPr>
          <p:cNvPr id="3" name="TextBox 2">
            <a:extLst>
              <a:ext uri="{FF2B5EF4-FFF2-40B4-BE49-F238E27FC236}">
                <a16:creationId xmlns:a16="http://schemas.microsoft.com/office/drawing/2014/main" id="{816E166D-AA95-CE6B-9DF1-A2FC8EE2DABF}"/>
              </a:ext>
            </a:extLst>
          </p:cNvPr>
          <p:cNvSpPr txBox="1"/>
          <p:nvPr/>
        </p:nvSpPr>
        <p:spPr>
          <a:xfrm>
            <a:off x="5114925" y="615211"/>
            <a:ext cx="3648075" cy="369332"/>
          </a:xfrm>
          <a:prstGeom prst="rect">
            <a:avLst/>
          </a:prstGeom>
          <a:noFill/>
        </p:spPr>
        <p:txBody>
          <a:bodyPr wrap="square" rtlCol="0">
            <a:spAutoFit/>
          </a:bodyPr>
          <a:lstStyle/>
          <a:p>
            <a:r>
              <a:rPr lang="en-IN" dirty="0"/>
              <a:t>Demo link:</a:t>
            </a:r>
            <a:r>
              <a:rPr lang="en-IN" dirty="0">
                <a:hlinkClick r:id="rId5"/>
              </a:rPr>
              <a:t>Touch here</a:t>
            </a: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4CE689-A5B8-A0C7-1500-069928B0994C}"/>
              </a:ext>
            </a:extLst>
          </p:cNvPr>
          <p:cNvPicPr>
            <a:picLocks noChangeAspect="1"/>
          </p:cNvPicPr>
          <p:nvPr/>
        </p:nvPicPr>
        <p:blipFill rotWithShape="1">
          <a:blip r:embed="rId2"/>
          <a:srcRect b="5482"/>
          <a:stretch/>
        </p:blipFill>
        <p:spPr>
          <a:xfrm>
            <a:off x="1184802" y="817880"/>
            <a:ext cx="9822395" cy="5222240"/>
          </a:xfrm>
          <a:prstGeom prst="rect">
            <a:avLst/>
          </a:prstGeom>
        </p:spPr>
      </p:pic>
    </p:spTree>
    <p:extLst>
      <p:ext uri="{BB962C8B-B14F-4D97-AF65-F5344CB8AC3E}">
        <p14:creationId xmlns:p14="http://schemas.microsoft.com/office/powerpoint/2010/main" val="170681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8B9EE3D-6C37-0560-0AE0-10AFDC2227A8}"/>
              </a:ext>
            </a:extLst>
          </p:cNvPr>
          <p:cNvPicPr>
            <a:picLocks noChangeAspect="1"/>
          </p:cNvPicPr>
          <p:nvPr/>
        </p:nvPicPr>
        <p:blipFill rotWithShape="1">
          <a:blip r:embed="rId2"/>
          <a:srcRect b="6223"/>
          <a:stretch/>
        </p:blipFill>
        <p:spPr>
          <a:xfrm>
            <a:off x="962660" y="721163"/>
            <a:ext cx="10266680" cy="5415674"/>
          </a:xfrm>
          <a:prstGeom prst="rect">
            <a:avLst/>
          </a:prstGeom>
        </p:spPr>
      </p:pic>
    </p:spTree>
    <p:extLst>
      <p:ext uri="{BB962C8B-B14F-4D97-AF65-F5344CB8AC3E}">
        <p14:creationId xmlns:p14="http://schemas.microsoft.com/office/powerpoint/2010/main" val="38700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CB0461-2AA1-E518-B7E7-E1C4319C82B5}"/>
              </a:ext>
            </a:extLst>
          </p:cNvPr>
          <p:cNvPicPr>
            <a:picLocks noChangeAspect="1"/>
          </p:cNvPicPr>
          <p:nvPr/>
        </p:nvPicPr>
        <p:blipFill rotWithShape="1">
          <a:blip r:embed="rId2"/>
          <a:srcRect b="5778"/>
          <a:stretch/>
        </p:blipFill>
        <p:spPr>
          <a:xfrm>
            <a:off x="1036320" y="812800"/>
            <a:ext cx="9872453" cy="5232400"/>
          </a:xfrm>
          <a:prstGeom prst="rect">
            <a:avLst/>
          </a:prstGeom>
        </p:spPr>
      </p:pic>
    </p:spTree>
    <p:extLst>
      <p:ext uri="{BB962C8B-B14F-4D97-AF65-F5344CB8AC3E}">
        <p14:creationId xmlns:p14="http://schemas.microsoft.com/office/powerpoint/2010/main" val="16347551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632</TotalTime>
  <Words>280</Words>
  <Application>Microsoft Office PowerPoint</Application>
  <PresentationFormat>Widescreen</PresentationFormat>
  <Paragraphs>40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 Narrow</vt:lpstr>
      <vt:lpstr>Arial</vt:lpstr>
      <vt:lpstr>Arial Black</vt:lpstr>
      <vt:lpstr>Calibri</vt:lpstr>
      <vt:lpstr>Times New Roman</vt:lpstr>
      <vt:lpstr>Trebuchet MS</vt:lpstr>
      <vt:lpstr>Wingdings</vt:lpstr>
      <vt:lpstr>Wingdings 3</vt:lpstr>
      <vt:lpstr>Facet</vt:lpstr>
      <vt:lpstr>Car Market Trends Analysis with Car Dekho Data</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Siva Bala Keerthick</cp:lastModifiedBy>
  <cp:revision>75</cp:revision>
  <dcterms:created xsi:type="dcterms:W3CDTF">2021-07-11T13:13:15Z</dcterms:created>
  <dcterms:modified xsi:type="dcterms:W3CDTF">2024-07-11T14:41:33Z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