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09E6D81-BB26-4657-8876-20FF64862C88}">
          <p14:sldIdLst>
            <p14:sldId id="256"/>
            <p14:sldId id="257"/>
            <p14:sldId id="258"/>
          </p14:sldIdLst>
        </p14:section>
        <p14:section name="Exploraory Data Analysis" id="{4ABEBD37-3497-4019-9196-58A1C0B50C07}">
          <p14:sldIdLst>
            <p14:sldId id="259"/>
            <p14:sldId id="260"/>
            <p14:sldId id="263"/>
            <p14:sldId id="265"/>
            <p14:sldId id="261"/>
            <p14:sldId id="262"/>
            <p14:sldId id="266"/>
            <p14:sldId id="267"/>
          </p14:sldIdLst>
        </p14:section>
        <p14:section name="Endings" id="{A0E8CC62-C54A-4831-950B-D86B56F18AA1}">
          <p14:sldIdLst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9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91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9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9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3B9690E8-0AA0-453A-A2BA-3C4A02401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2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7CAE430-B148-4FE1-B142-E196CFFEBA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8612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34D7C92-7171-4768-A26F-CE08A04FAA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12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91EBE236-D9BF-46C4-8CE2-60F7CD40E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3623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3755B2FB-A969-40D9-919A-8DBCA8B765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623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047E0AE-451F-4E70-A217-3D51A5FCA8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623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92DC936D-218B-4AB2-A141-83C839EE37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4179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5085FD65-394A-47FA-BF7A-013D84C870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179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23417874-DD14-461C-B278-0DE8032D27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4179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A8685BFC-DF7F-4414-8D3E-652C9EF135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350" y="2801105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01A82CD-E0FD-4C28-B287-439356FAE8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8350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1ACEAC1-C62C-4024-9525-268AB72427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8350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380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6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CFD9F9-A9FC-4C49-AEF7-80FAD5E099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A4B7CC-33BB-4040-A729-1267CE16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B347-3D9A-DEE2-9BD9-1210FF1BF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7564"/>
            <a:ext cx="9144000" cy="1101435"/>
          </a:xfrm>
        </p:spPr>
        <p:txBody>
          <a:bodyPr>
            <a:normAutofit/>
          </a:bodyPr>
          <a:lstStyle/>
          <a:p>
            <a:r>
              <a:rPr lang="en-US" dirty="0"/>
              <a:t>Mental health in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922E-6228-A8E1-FCAC-AAFFA4A6F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Predicting whether employee need treatment or not…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A9544-3486-DD7C-4589-6A9D9751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16E726-94A2-3CFE-F9B2-590B25D45162}"/>
              </a:ext>
            </a:extLst>
          </p:cNvPr>
          <p:cNvSpPr/>
          <p:nvPr/>
        </p:nvSpPr>
        <p:spPr>
          <a:xfrm>
            <a:off x="8721969" y="0"/>
            <a:ext cx="3470031" cy="60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A1609-83F9-9C82-CB58-8D974E0385D3}"/>
              </a:ext>
            </a:extLst>
          </p:cNvPr>
          <p:cNvSpPr/>
          <p:nvPr/>
        </p:nvSpPr>
        <p:spPr>
          <a:xfrm>
            <a:off x="685800" y="5305530"/>
            <a:ext cx="5956160" cy="14168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rgbClr val="202124"/>
                </a:solidFill>
                <a:effectLst/>
                <a:latin typeface="Perpetua Titling MT" panose="02020502060505020804" pitchFamily="18" charset="0"/>
              </a:rPr>
              <a:t>Mental Health in Tech</a:t>
            </a:r>
          </a:p>
          <a:p>
            <a:pPr algn="r">
              <a:lnSpc>
                <a:spcPct val="250000"/>
              </a:lnSpc>
            </a:pPr>
            <a:r>
              <a:rPr lang="en-US" sz="1400" b="1" dirty="0">
                <a:solidFill>
                  <a:srgbClr val="7030A0"/>
                </a:solidFill>
                <a:latin typeface="Perpetua Titling MT" panose="02020502060505020804" pitchFamily="18" charset="0"/>
              </a:rPr>
              <a:t>-By Skillenza</a:t>
            </a:r>
            <a:endParaRPr lang="en-US" sz="1400" b="1" i="0" dirty="0">
              <a:solidFill>
                <a:srgbClr val="7030A0"/>
              </a:solidFill>
              <a:effectLst/>
              <a:latin typeface="Perpetua Titling MT" panose="02020502060505020804" pitchFamily="18" charset="0"/>
            </a:endParaRPr>
          </a:p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7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1350E-F98B-D99D-2C84-32110E7A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7" y="2387424"/>
            <a:ext cx="3305636" cy="866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65C82-AEE3-EFA5-BFF5-95E8F0CB9CD5}"/>
              </a:ext>
            </a:extLst>
          </p:cNvPr>
          <p:cNvSpPr/>
          <p:nvPr/>
        </p:nvSpPr>
        <p:spPr>
          <a:xfrm>
            <a:off x="5288097" y="1350820"/>
            <a:ext cx="5536641" cy="190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We can see that the Age column having a skewness of 0.88 which implies that the outliers are at positive side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For handling Outliers I have used LOG Transformation over age column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31F84-6716-41FC-26A9-D5C9428515FF}"/>
              </a:ext>
            </a:extLst>
          </p:cNvPr>
          <p:cNvCxnSpPr>
            <a:cxnSpLocks/>
          </p:cNvCxnSpPr>
          <p:nvPr/>
        </p:nvCxnSpPr>
        <p:spPr>
          <a:xfrm>
            <a:off x="4873451" y="1537398"/>
            <a:ext cx="0" cy="478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F8E1F7-6C22-5114-B9E9-CDDBAA8C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02" y="4193657"/>
            <a:ext cx="3982006" cy="1686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B58AA-C96F-F73D-0697-A64C9C6D0E2C}"/>
              </a:ext>
            </a:extLst>
          </p:cNvPr>
          <p:cNvSpPr txBox="1"/>
          <p:nvPr/>
        </p:nvSpPr>
        <p:spPr>
          <a:xfrm>
            <a:off x="718702" y="3793760"/>
            <a:ext cx="1664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/>
              <a:t>Encoding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DF601-FBE5-8EA0-240F-B4676CB7A660}"/>
              </a:ext>
            </a:extLst>
          </p:cNvPr>
          <p:cNvSpPr/>
          <p:nvPr/>
        </p:nvSpPr>
        <p:spPr>
          <a:xfrm>
            <a:off x="5305530" y="3789243"/>
            <a:ext cx="5536640" cy="2090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As mostly all the variables in the data are of the data type object we need to encode them as the machine cannot understand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 have used the Label encoder as the categories are less in number.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CEA6F-212E-4762-E2A1-9C7F8E7BEEAC}"/>
              </a:ext>
            </a:extLst>
          </p:cNvPr>
          <p:cNvSpPr txBox="1"/>
          <p:nvPr/>
        </p:nvSpPr>
        <p:spPr>
          <a:xfrm>
            <a:off x="1056887" y="1202175"/>
            <a:ext cx="13260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u="sng" dirty="0"/>
              <a:t>Outliers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5E4888-5D06-01BC-3862-81304CC06BBA}"/>
              </a:ext>
            </a:extLst>
          </p:cNvPr>
          <p:cNvCxnSpPr/>
          <p:nvPr/>
        </p:nvCxnSpPr>
        <p:spPr>
          <a:xfrm>
            <a:off x="5305529" y="3429000"/>
            <a:ext cx="5606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4A478F-F78D-F9CC-C8CF-3B230966A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87" y="1647929"/>
            <a:ext cx="3305635" cy="7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6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86985-815A-DD7B-ADBC-317626E0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4" y="1865959"/>
            <a:ext cx="5253874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5A193-BE67-B4B0-50CE-B82322ED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1" y="4699489"/>
            <a:ext cx="3477149" cy="1257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2B443-680D-E49A-FE85-D958A7F47ADE}"/>
              </a:ext>
            </a:extLst>
          </p:cNvPr>
          <p:cNvSpPr/>
          <p:nvPr/>
        </p:nvSpPr>
        <p:spPr>
          <a:xfrm>
            <a:off x="6390752" y="1388905"/>
            <a:ext cx="5506495" cy="2238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First Splitting the data into independent and target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For training and testing phase I have divided the data set into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80% for train and 20% for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A74D2-51A5-FBCE-CDF3-7296D2FA00E2}"/>
              </a:ext>
            </a:extLst>
          </p:cNvPr>
          <p:cNvSpPr/>
          <p:nvPr/>
        </p:nvSpPr>
        <p:spPr>
          <a:xfrm>
            <a:off x="6390751" y="4332097"/>
            <a:ext cx="5506495" cy="1992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For standardizing the data I have used the MinMax Scaler which is available in Jupyter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It replaces all values between 0 to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43F60A-5A2C-8009-A01E-65AE9E6535AB}"/>
              </a:ext>
            </a:extLst>
          </p:cNvPr>
          <p:cNvCxnSpPr/>
          <p:nvPr/>
        </p:nvCxnSpPr>
        <p:spPr>
          <a:xfrm>
            <a:off x="5918478" y="1498462"/>
            <a:ext cx="0" cy="482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405643-3B0D-DC39-9217-B19A6691434A}"/>
              </a:ext>
            </a:extLst>
          </p:cNvPr>
          <p:cNvCxnSpPr/>
          <p:nvPr/>
        </p:nvCxnSpPr>
        <p:spPr>
          <a:xfrm>
            <a:off x="6096000" y="3908809"/>
            <a:ext cx="5801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A9207A-B236-3D47-9E00-4C08FCA37FA5}"/>
              </a:ext>
            </a:extLst>
          </p:cNvPr>
          <p:cNvSpPr txBox="1"/>
          <p:nvPr/>
        </p:nvSpPr>
        <p:spPr>
          <a:xfrm>
            <a:off x="321660" y="1388905"/>
            <a:ext cx="22605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u="sng" dirty="0"/>
              <a:t>Splitting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16F96-6FD0-08C8-7BF5-FF17F96CA408}"/>
              </a:ext>
            </a:extLst>
          </p:cNvPr>
          <p:cNvSpPr txBox="1"/>
          <p:nvPr/>
        </p:nvSpPr>
        <p:spPr>
          <a:xfrm>
            <a:off x="843641" y="4222435"/>
            <a:ext cx="13115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u="sng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42057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984-C025-7621-41F4-D9E8C2E4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16818"/>
            <a:ext cx="3564653" cy="777742"/>
          </a:xfrm>
        </p:spPr>
        <p:txBody>
          <a:bodyPr>
            <a:normAutofit/>
          </a:bodyPr>
          <a:lstStyle/>
          <a:p>
            <a:r>
              <a:rPr lang="en-US" dirty="0"/>
              <a:t>Models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4567-5F45-39F5-D39B-930EFCDF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As this is the Classification problem I have used the following models: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Logistic Regression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Decision Tree Classifier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Random Forest Classifier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AdaBoost Classifier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Gradient Boost Classifier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Support Vector Classifier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Gaussian Naïve Bayes</a:t>
            </a:r>
          </a:p>
        </p:txBody>
      </p:sp>
    </p:spTree>
    <p:extLst>
      <p:ext uri="{BB962C8B-B14F-4D97-AF65-F5344CB8AC3E}">
        <p14:creationId xmlns:p14="http://schemas.microsoft.com/office/powerpoint/2010/main" val="361677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1804-669E-7923-70DA-05EC6BA4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06769"/>
            <a:ext cx="6619352" cy="787790"/>
          </a:xfrm>
        </p:spPr>
        <p:txBody>
          <a:bodyPr>
            <a:normAutofit/>
          </a:bodyPr>
          <a:lstStyle/>
          <a:p>
            <a:r>
              <a:rPr lang="en-US" dirty="0"/>
              <a:t>Evaluating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6C34-E329-2398-7875-F176B8B8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941" y="2556164"/>
            <a:ext cx="3942914" cy="14498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For tuning the model for better performance I have used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GridSearchCV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57C2-422E-3123-2EA3-0684C4B7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8" y="2194559"/>
            <a:ext cx="6744641" cy="31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0430-8E22-6C04-8E5D-C2FDDF4C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1366575"/>
            <a:ext cx="3233894" cy="7611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Best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3424-E52F-7398-7300-BBBEF0FF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88" y="1366575"/>
            <a:ext cx="6392167" cy="5258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CAD46B-A6AF-3AA9-9D54-C133769EE6EB}"/>
              </a:ext>
            </a:extLst>
          </p:cNvPr>
          <p:cNvSpPr/>
          <p:nvPr/>
        </p:nvSpPr>
        <p:spPr>
          <a:xfrm>
            <a:off x="544286" y="4501662"/>
            <a:ext cx="4329165" cy="1838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u="sng" dirty="0">
                <a:solidFill>
                  <a:schemeClr val="tx1"/>
                </a:solidFill>
              </a:rPr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Random forest classifier gives me 97.9% for train and 98.2% for test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AD43F-BFF5-DC6F-BF68-54899532B8C6}"/>
              </a:ext>
            </a:extLst>
          </p:cNvPr>
          <p:cNvSpPr/>
          <p:nvPr/>
        </p:nvSpPr>
        <p:spPr>
          <a:xfrm>
            <a:off x="544286" y="2381459"/>
            <a:ext cx="4319116" cy="193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Aiming for Low bias and Low Variance amongst all models built, I have chosen two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Which is known as bias variance trade-off.</a:t>
            </a:r>
          </a:p>
        </p:txBody>
      </p:sp>
    </p:spTree>
    <p:extLst>
      <p:ext uri="{BB962C8B-B14F-4D97-AF65-F5344CB8AC3E}">
        <p14:creationId xmlns:p14="http://schemas.microsoft.com/office/powerpoint/2010/main" val="232647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537F9-4A16-1B38-41B6-13345BD1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6" y="1133481"/>
            <a:ext cx="4582164" cy="51537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DCE3F0-B8AF-B7F0-580B-9A7B0C3480E3}"/>
              </a:ext>
            </a:extLst>
          </p:cNvPr>
          <p:cNvSpPr/>
          <p:nvPr/>
        </p:nvSpPr>
        <p:spPr>
          <a:xfrm>
            <a:off x="5707464" y="1133481"/>
            <a:ext cx="5918479" cy="2504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u="sng" dirty="0">
                <a:solidFill>
                  <a:schemeClr val="tx1"/>
                </a:solidFill>
              </a:rPr>
              <a:t>Gradient Boosting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GbBoost gives me 99.23% for train and  98.12 for test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The f1-score are also sounds good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6D21C-A02E-F8A2-7289-89D313EFA269}"/>
              </a:ext>
            </a:extLst>
          </p:cNvPr>
          <p:cNvSpPr/>
          <p:nvPr/>
        </p:nvSpPr>
        <p:spPr>
          <a:xfrm>
            <a:off x="5898381" y="3637503"/>
            <a:ext cx="5044274" cy="2087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500" u="sng" dirty="0">
                <a:solidFill>
                  <a:schemeClr val="tx1"/>
                </a:solidFill>
              </a:rPr>
              <a:t>Conclusion: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Amongst two best models GbBoost fits well with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It gives the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182128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46B61EBC-775F-05E2-7E95-2405B23D05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60" y="1488281"/>
            <a:ext cx="690447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7EED-9454-4E02-2D25-C667B49B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27" y="852055"/>
            <a:ext cx="3383782" cy="647757"/>
          </a:xfrm>
        </p:spPr>
        <p:txBody>
          <a:bodyPr>
            <a:normAutofit/>
          </a:bodyPr>
          <a:lstStyle/>
          <a:p>
            <a:pPr algn="l"/>
            <a:r>
              <a:rPr lang="en-US" sz="3000" u="sng" dirty="0"/>
              <a:t>Self-Intro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AA36C25-8324-B1BE-9F7F-CE7B35C16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79" y="1998575"/>
            <a:ext cx="3052158" cy="39564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101600" stA="29000" endPos="10000" dir="5400000" sy="-100000" algn="bl" rotWithShape="0"/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5744A1-872A-FA9D-A353-262280BF7282}"/>
              </a:ext>
            </a:extLst>
          </p:cNvPr>
          <p:cNvSpPr/>
          <p:nvPr/>
        </p:nvSpPr>
        <p:spPr>
          <a:xfrm>
            <a:off x="525464" y="1993678"/>
            <a:ext cx="7751618" cy="3956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Hello, I'm Sivabalan, Computer Science and Engineering student. I'm passionate about technology and love controlling with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My goal is to contribute to the field of data science by leveraging my analytical skills and creativity to extract meaningful insights. </a:t>
            </a:r>
            <a:r>
              <a:rPr lang="en-US" sz="18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In order to solidify my aspiration to become a Data Scientist, 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 have completed a 2-month internship as a Data Analyst at Dunzo Digital Pvt. Ltd., and also 1 week as IBM data Analyst. I have won InstaMinds-2022 and Participated in SIH Grand Finale-2022. 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 enjoy staying updated on the latest trends and technologies. I Always Excited to connect with like-minded individuals who share my passion for data-driven solutions.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5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63C-0841-D21D-0176-45DFB07D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78082"/>
            <a:ext cx="5374193" cy="687877"/>
          </a:xfrm>
        </p:spPr>
        <p:txBody>
          <a:bodyPr>
            <a:normAutofit/>
          </a:bodyPr>
          <a:lstStyle/>
          <a:p>
            <a:pPr algn="l"/>
            <a:r>
              <a:rPr lang="en-US" sz="3000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F346-6983-7495-B19B-4C8893AA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41266"/>
            <a:ext cx="10820400" cy="3877419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We are given two datasets- employee_train.csv for train and employee_test.csv for predicting 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The given Data set has Employee’s data working in Tech company and has some details about the mental pressure, stress level, working hours, etc., 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The problem stated was, as a data analyst we do need to analyze the data given and find whether a particular employee need mental treatment?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Using Machine Learning models is the main objective</a:t>
            </a:r>
          </a:p>
        </p:txBody>
      </p:sp>
    </p:spTree>
    <p:extLst>
      <p:ext uri="{BB962C8B-B14F-4D97-AF65-F5344CB8AC3E}">
        <p14:creationId xmlns:p14="http://schemas.microsoft.com/office/powerpoint/2010/main" val="280870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B449-B744-7AFF-6766-606F4F7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05802"/>
            <a:ext cx="7645121" cy="783772"/>
          </a:xfrm>
        </p:spPr>
        <p:txBody>
          <a:bodyPr>
            <a:normAutofit/>
          </a:bodyPr>
          <a:lstStyle/>
          <a:p>
            <a:pPr algn="l"/>
            <a:r>
              <a:rPr lang="en-US" sz="3000" u="sng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CFD5-A81D-A42D-DB86-BD2FBB7C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10154"/>
            <a:ext cx="10820400" cy="4108531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Exploratory Data Analysis (EDA) is an essential process in data analysis that involves examining and summarizing data to gain insights, identify patterns, and understand the underlying structure. </a:t>
            </a:r>
          </a:p>
          <a:p>
            <a:pPr algn="just"/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EDA helps to uncover hidden patterns, relationships, and anomalies in the data, which can then guide further analysis and decision-making.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In EDA we go through the processes like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Data Summarization, Data Visualization, Data -Cleaning and Preprocessing, Outlier Detection, etc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., </a:t>
            </a:r>
          </a:p>
        </p:txBody>
      </p:sp>
    </p:spTree>
    <p:extLst>
      <p:ext uri="{BB962C8B-B14F-4D97-AF65-F5344CB8AC3E}">
        <p14:creationId xmlns:p14="http://schemas.microsoft.com/office/powerpoint/2010/main" val="36945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BA1F-2836-A69F-B964-FC3FE172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86672"/>
            <a:ext cx="4418763" cy="807887"/>
          </a:xfrm>
        </p:spPr>
        <p:txBody>
          <a:bodyPr>
            <a:normAutofit/>
          </a:bodyPr>
          <a:lstStyle/>
          <a:p>
            <a:pPr algn="l"/>
            <a:r>
              <a:rPr lang="en-US" sz="3000" u="sng" dirty="0"/>
              <a:t>Summarization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23079-D220-9A8F-A4AD-7E8E5859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96" y="2194559"/>
            <a:ext cx="3362794" cy="376411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45370A-6B0D-8E95-F0CD-E0DAE4093EB0}"/>
              </a:ext>
            </a:extLst>
          </p:cNvPr>
          <p:cNvSpPr/>
          <p:nvPr/>
        </p:nvSpPr>
        <p:spPr>
          <a:xfrm>
            <a:off x="4541854" y="2977325"/>
            <a:ext cx="6561574" cy="218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Age is the only column with numeric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Using describe function I have got the mean, median mode,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From this summarization we can see that some outliers are there but we will deal it at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4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9EF5-23BA-CF8D-59FF-D3B7599E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95754"/>
            <a:ext cx="4278923" cy="811405"/>
          </a:xfrm>
        </p:spPr>
        <p:txBody>
          <a:bodyPr>
            <a:normAutofit/>
          </a:bodyPr>
          <a:lstStyle/>
          <a:p>
            <a:pPr algn="l"/>
            <a:r>
              <a:rPr lang="en-US" sz="2500" u="sng" dirty="0"/>
              <a:t>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C8A67-2B4D-2401-24DC-C3B1EF829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35250"/>
            <a:ext cx="3755570" cy="5620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1C85C-8A77-FB4D-3C14-4EACC7A5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497303"/>
            <a:ext cx="3755571" cy="397784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A0CB56-8D0E-50B7-5A84-79728B6A2335}"/>
              </a:ext>
            </a:extLst>
          </p:cNvPr>
          <p:cNvCxnSpPr>
            <a:cxnSpLocks/>
          </p:cNvCxnSpPr>
          <p:nvPr/>
        </p:nvCxnSpPr>
        <p:spPr>
          <a:xfrm>
            <a:off x="4631794" y="1890950"/>
            <a:ext cx="0" cy="458419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A60A8C-BE85-9FE7-03FD-62A700C6CADE}"/>
              </a:ext>
            </a:extLst>
          </p:cNvPr>
          <p:cNvSpPr txBox="1"/>
          <p:nvPr/>
        </p:nvSpPr>
        <p:spPr>
          <a:xfrm rot="10800000" flipH="1" flipV="1">
            <a:off x="4690112" y="1341309"/>
            <a:ext cx="63497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Visualization of frequency of missing values in each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As State and comments columns are not important we are dropping them and handling the missing values for remaining.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And also dropping Timestamp and country as well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0504A0-36D0-B62D-4BB1-F77DAE750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723" y="4026943"/>
            <a:ext cx="5800486" cy="6270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3CD6EC-7257-B6FF-5805-6C2AB9D0E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723" y="4638366"/>
            <a:ext cx="5800486" cy="20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7B1C8-67BA-575E-15EE-C23FE282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" y="1418945"/>
            <a:ext cx="5381805" cy="318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A9EE2-3641-11D7-E05E-D6C48D39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19" y="3981049"/>
            <a:ext cx="5970493" cy="2876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DD1783-C2C9-4508-A068-FCDD996E3278}"/>
              </a:ext>
            </a:extLst>
          </p:cNvPr>
          <p:cNvSpPr/>
          <p:nvPr/>
        </p:nvSpPr>
        <p:spPr>
          <a:xfrm>
            <a:off x="295514" y="4795499"/>
            <a:ext cx="5110499" cy="2061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 can see that there are inconsistent data with age column and Gender.</a:t>
            </a:r>
            <a:endParaRPr lang="en-US" sz="200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In Gender field we can see that the male and female are denoted by different texts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CFA258-F917-32EB-C441-74D2949F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319" y="3190364"/>
            <a:ext cx="5970492" cy="7906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58B34B-5A1A-F9DE-F82D-AA6CDFC94D76}"/>
              </a:ext>
            </a:extLst>
          </p:cNvPr>
          <p:cNvSpPr/>
          <p:nvPr/>
        </p:nvSpPr>
        <p:spPr>
          <a:xfrm>
            <a:off x="5772530" y="564204"/>
            <a:ext cx="5970492" cy="2626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For age column we are dropping the rows for which the values are more than 100 and less than 0 as the count of them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For Gender we are mapping male kind of values into male and similarly for female too and for undefinable values we are mapping it to others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14BF8-68FA-7010-3348-CBB70E2CD8B4}"/>
              </a:ext>
            </a:extLst>
          </p:cNvPr>
          <p:cNvSpPr/>
          <p:nvPr/>
        </p:nvSpPr>
        <p:spPr>
          <a:xfrm>
            <a:off x="432079" y="884255"/>
            <a:ext cx="3356150" cy="534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u="sng" dirty="0">
                <a:solidFill>
                  <a:schemeClr val="tx1"/>
                </a:solidFill>
              </a:rPr>
              <a:t>Inconsistent Values</a:t>
            </a:r>
          </a:p>
        </p:txBody>
      </p:sp>
    </p:spTree>
    <p:extLst>
      <p:ext uri="{BB962C8B-B14F-4D97-AF65-F5344CB8AC3E}">
        <p14:creationId xmlns:p14="http://schemas.microsoft.com/office/powerpoint/2010/main" val="255011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8FE9-28A0-D3FE-1978-98DF032E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02284"/>
            <a:ext cx="4168391" cy="992276"/>
          </a:xfrm>
        </p:spPr>
        <p:txBody>
          <a:bodyPr>
            <a:normAutofit/>
          </a:bodyPr>
          <a:lstStyle/>
          <a:p>
            <a:pPr algn="l"/>
            <a:r>
              <a:rPr lang="en-US" sz="3000" u="sng" dirty="0"/>
              <a:t>Visualization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7AD1146-5BF8-A6FF-7A86-13FAFF80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3" y="2274127"/>
            <a:ext cx="5434791" cy="38654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0B73D0-4DA7-126C-0205-1736D619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270" y="1724891"/>
            <a:ext cx="6427299" cy="50577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1D169B-7A4B-7869-8B3F-8C05C4D76BCB}"/>
              </a:ext>
            </a:extLst>
          </p:cNvPr>
          <p:cNvSpPr/>
          <p:nvPr/>
        </p:nvSpPr>
        <p:spPr>
          <a:xfrm>
            <a:off x="5426110" y="894304"/>
            <a:ext cx="6668459" cy="60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latin typeface="Georgia" panose="02040502050405020303" pitchFamily="18" charset="0"/>
              </a:rPr>
              <a:t>work_interfere and treatment are strongly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People who seek treatment tend to be more influenced by mental health conditions at work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147F1-0D05-0146-9D4F-E19D21A7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84" y="0"/>
            <a:ext cx="11394831" cy="3235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B6258-17E8-F169-D1D3-4AE8FCC1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3" y="3235569"/>
            <a:ext cx="11394831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25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752</TotalTime>
  <Words>767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 Light SemiCondensed</vt:lpstr>
      <vt:lpstr>Georgia</vt:lpstr>
      <vt:lpstr>Gill Sans MT</vt:lpstr>
      <vt:lpstr>Perpetua Titling MT</vt:lpstr>
      <vt:lpstr>Wingdings</vt:lpstr>
      <vt:lpstr>Wingdings 2</vt:lpstr>
      <vt:lpstr>DividendVTI</vt:lpstr>
      <vt:lpstr>Mental health in tech</vt:lpstr>
      <vt:lpstr>Self-Intro</vt:lpstr>
      <vt:lpstr>Problem Statement</vt:lpstr>
      <vt:lpstr>Exploratory Data Analysis</vt:lpstr>
      <vt:lpstr>Summarization</vt:lpstr>
      <vt:lpstr>Missing values</vt:lpstr>
      <vt:lpstr>PowerPoint Presentation</vt:lpstr>
      <vt:lpstr>Visualization</vt:lpstr>
      <vt:lpstr>PowerPoint Presentation</vt:lpstr>
      <vt:lpstr>PowerPoint Presentation</vt:lpstr>
      <vt:lpstr>PowerPoint Presentation</vt:lpstr>
      <vt:lpstr>Models built</vt:lpstr>
      <vt:lpstr>Evaluating and Tuning</vt:lpstr>
      <vt:lpstr>Best models: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</dc:title>
  <dc:creator>Sivabalan Arunachalam</dc:creator>
  <cp:lastModifiedBy>Sivabalan Arunachalam</cp:lastModifiedBy>
  <cp:revision>6</cp:revision>
  <dcterms:created xsi:type="dcterms:W3CDTF">2023-05-24T10:37:32Z</dcterms:created>
  <dcterms:modified xsi:type="dcterms:W3CDTF">2023-05-26T09:11:39Z</dcterms:modified>
</cp:coreProperties>
</file>