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98989"/>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92644-D69C-47C5-BA96-41B1B44253AA}" v="545" dt="2024-04-05T08:05:58.309"/>
    <p1510:client id="{84A9A52D-A545-4770-B640-A0A2C3724BB3}" v="763" dt="2024-04-05T15:57:56.645"/>
    <p1510:client id="{8E84C081-A7CB-460F-87A1-0580C5CC0416}" v="1438" dt="2024-04-05T11:00:21.628"/>
    <p1510:client id="{9CD583B9-A9CD-4869-8DF6-CA667DA7565F}" v="36" dt="2024-04-05T09:45:58.504"/>
    <p1510:client id="{E5FF8DC2-3057-4F81-9203-785C5F29C40C}" v="93" dt="2024-04-05T11:37:26.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pPr/>
              <a:t>4/22/2024</a:t>
            </a:fld>
            <a:endParaRPr lang="en-US"/>
          </a:p>
        </p:txBody>
      </p:sp>
      <p:sp>
        <p:nvSpPr>
          <p:cNvPr id="4" name="Footer Placeholder 3">
            <a:extLst>
              <a:ext uri="{FF2B5EF4-FFF2-40B4-BE49-F238E27FC236}">
                <a16:creationId xmlns:a16="http://schemas.microsoft.com/office/drawing/2014/main" xmlns=""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pPr/>
              <a:t>‹#›</a:t>
            </a:fld>
            <a:endParaRPr lang="en-US"/>
          </a:p>
        </p:txBody>
      </p:sp>
    </p:spTree>
    <p:extLst>
      <p:ext uri="{BB962C8B-B14F-4D97-AF65-F5344CB8AC3E}">
        <p14:creationId xmlns:p14="http://schemas.microsoft.com/office/powerpoint/2010/main" xmlns=""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pPr/>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pPr/>
              <a:t>‹#›</a:t>
            </a:fld>
            <a:endParaRPr lang="en-US"/>
          </a:p>
        </p:txBody>
      </p:sp>
    </p:spTree>
    <p:extLst>
      <p:ext uri="{BB962C8B-B14F-4D97-AF65-F5344CB8AC3E}">
        <p14:creationId xmlns:p14="http://schemas.microsoft.com/office/powerpoint/2010/main" xmlns=""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1</a:t>
            </a:fld>
            <a:endParaRPr lang="en-US"/>
          </a:p>
        </p:txBody>
      </p:sp>
    </p:spTree>
    <p:extLst>
      <p:ext uri="{BB962C8B-B14F-4D97-AF65-F5344CB8AC3E}">
        <p14:creationId xmlns:p14="http://schemas.microsoft.com/office/powerpoint/2010/main" xmlns=""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3</a:t>
            </a:fld>
            <a:endParaRPr lang="en-US"/>
          </a:p>
        </p:txBody>
      </p:sp>
    </p:spTree>
    <p:extLst>
      <p:ext uri="{BB962C8B-B14F-4D97-AF65-F5344CB8AC3E}">
        <p14:creationId xmlns:p14="http://schemas.microsoft.com/office/powerpoint/2010/main" xmlns=""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4</a:t>
            </a:fld>
            <a:endParaRPr lang="en-US"/>
          </a:p>
        </p:txBody>
      </p:sp>
    </p:spTree>
    <p:extLst>
      <p:ext uri="{BB962C8B-B14F-4D97-AF65-F5344CB8AC3E}">
        <p14:creationId xmlns:p14="http://schemas.microsoft.com/office/powerpoint/2010/main" xmlns=""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6</a:t>
            </a:fld>
            <a:endParaRPr lang="en-US"/>
          </a:p>
        </p:txBody>
      </p:sp>
    </p:spTree>
    <p:extLst>
      <p:ext uri="{BB962C8B-B14F-4D97-AF65-F5344CB8AC3E}">
        <p14:creationId xmlns:p14="http://schemas.microsoft.com/office/powerpoint/2010/main" xmlns=""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9</a:t>
            </a:fld>
            <a:endParaRPr lang="en-US"/>
          </a:p>
        </p:txBody>
      </p:sp>
    </p:spTree>
    <p:extLst>
      <p:ext uri="{BB962C8B-B14F-4D97-AF65-F5344CB8AC3E}">
        <p14:creationId xmlns:p14="http://schemas.microsoft.com/office/powerpoint/2010/main" xmlns=""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11</a:t>
            </a:fld>
            <a:endParaRPr lang="en-US"/>
          </a:p>
        </p:txBody>
      </p:sp>
    </p:spTree>
    <p:extLst>
      <p:ext uri="{BB962C8B-B14F-4D97-AF65-F5344CB8AC3E}">
        <p14:creationId xmlns:p14="http://schemas.microsoft.com/office/powerpoint/2010/main" xmlns=""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pPr/>
              <a:t>13</a:t>
            </a:fld>
            <a:endParaRPr lang="en-US"/>
          </a:p>
        </p:txBody>
      </p:sp>
    </p:spTree>
    <p:extLst>
      <p:ext uri="{BB962C8B-B14F-4D97-AF65-F5344CB8AC3E}">
        <p14:creationId xmlns:p14="http://schemas.microsoft.com/office/powerpoint/2010/main" xmlns=""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xmlns="" id="{A04F1E16-9A84-4D0E-9706-79C396AF6AE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xmlns=""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xmlns=""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xmlns=""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xmlns=""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xmlns="" id="{E34303BA-AFB6-0E22-486F-785994E3B7B1}"/>
              </a:ext>
              <a:ext uri="{C183D7F6-B498-43B3-948B-1728B52AA6E4}">
                <adec:decorative xmlns:adec="http://schemas.microsoft.com/office/drawing/2017/decorative" xmlns=""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xmlns=""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xmlns=""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xmlns="" id="{E0588715-35AD-8BE1-A5FC-E28BDD3854A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xmlns=""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544E9C70-0200-3C21-7766-CB9EA5FBFA88}"/>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xmlns=""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xmlns=""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xmlns=""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xmlns="" id="{ED3361C9-310A-4255-A94E-B77588962DA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xmlns="" id="{4A96E214-6A61-C8A7-B1DB-C8C260C13441}"/>
              </a:ext>
              <a:ext uri="{C183D7F6-B498-43B3-948B-1728B52AA6E4}">
                <adec:decorative xmlns:adec="http://schemas.microsoft.com/office/drawing/2017/decorative" xmlns=""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xmlns=""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xmlns="" id="{5D8E94DD-0F7B-3F92-58EA-5F06D557BF40}"/>
              </a:ext>
              <a:ext uri="{C183D7F6-B498-43B3-948B-1728B52AA6E4}">
                <adec:decorative xmlns:adec="http://schemas.microsoft.com/office/drawing/2017/decorative" xmlns=""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xmlns=""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xmlns=""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xmlns=""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xmlns="" id="{18E16CF1-2502-F2F0-2C27-2DD7979033E2}"/>
              </a:ext>
              <a:ext uri="{C183D7F6-B498-43B3-948B-1728B52AA6E4}">
                <adec:decorative xmlns:adec="http://schemas.microsoft.com/office/drawing/2017/decorative" xmlns=""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xmlns=""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xmlns="" id="{34E84FEE-D475-A71D-7996-5925602ECF9A}"/>
              </a:ext>
              <a:ext uri="{C183D7F6-B498-43B3-948B-1728B52AA6E4}">
                <adec:decorative xmlns:adec="http://schemas.microsoft.com/office/drawing/2017/decorative" xmlns=""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xmlns=""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xmlns=""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xmlns="" id="{5E045004-3604-59DC-13E0-7A0B2DF78C4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xmlns=""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xmlns="" id="{955F7B05-9431-1FBA-415D-6CF2DF562B97}"/>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xmlns=""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xmlns=""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xmlns=""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xmlns=""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xmlns="" id="{6A217F83-0BDB-C70B-29FE-2651DE191533}"/>
              </a:ext>
              <a:ext uri="{C183D7F6-B498-43B3-948B-1728B52AA6E4}">
                <adec:decorative xmlns:adec="http://schemas.microsoft.com/office/drawing/2017/decorative" xmlns=""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xmlns=""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xmlns=""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xmlns=""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xmlns=""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xmlns=""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xmlns=""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xmlns=""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xmlns="" id="{3B2CC92D-F90A-CB67-4860-D6939AC29566}"/>
              </a:ext>
              <a:ext uri="{C183D7F6-B498-43B3-948B-1728B52AA6E4}">
                <adec:decorative xmlns:adec="http://schemas.microsoft.com/office/drawing/2017/decorative" xmlns=""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xmlns=""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xmlns=""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xmlns=""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xmlns=""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917780591"/>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xmlns=""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75451-6A4B-484B-9ED1-353CCE25B0F4}"/>
              </a:ext>
            </a:extLst>
          </p:cNvPr>
          <p:cNvSpPr>
            <a:spLocks noGrp="1"/>
          </p:cNvSpPr>
          <p:nvPr>
            <p:ph type="ctrTitle"/>
          </p:nvPr>
        </p:nvSpPr>
        <p:spPr>
          <a:xfrm>
            <a:off x="7600950" y="641224"/>
            <a:ext cx="4591050" cy="1604513"/>
          </a:xfrm>
        </p:spPr>
        <p:txBody>
          <a:bodyPr anchor="ctr"/>
          <a:lstStyle/>
          <a:p>
            <a:r>
              <a:rPr lang="en-US" sz="4000" dirty="0" smtClean="0"/>
              <a:t>Anna university</a:t>
            </a:r>
            <a:br>
              <a:rPr lang="en-US" sz="4000" dirty="0" smtClean="0"/>
            </a:br>
            <a:r>
              <a:rPr lang="en-US" sz="4000" dirty="0" smtClean="0"/>
              <a:t>regional campus,</a:t>
            </a:r>
            <a:br>
              <a:rPr lang="en-US" sz="4000" dirty="0" smtClean="0"/>
            </a:br>
            <a:r>
              <a:rPr lang="en-US" sz="4000" dirty="0" err="1" smtClean="0"/>
              <a:t>tirunelveli</a:t>
            </a:r>
            <a:r>
              <a:rPr lang="en-US" sz="4000" dirty="0"/>
              <a:t> </a:t>
            </a:r>
          </a:p>
        </p:txBody>
      </p:sp>
      <p:sp>
        <p:nvSpPr>
          <p:cNvPr id="4" name="TextBox 3">
            <a:extLst>
              <a:ext uri="{FF2B5EF4-FFF2-40B4-BE49-F238E27FC236}">
                <a16:creationId xmlns:a16="http://schemas.microsoft.com/office/drawing/2014/main" xmlns="" id="{966B249A-5CBE-8340-BF55-A9027869583C}"/>
              </a:ext>
            </a:extLst>
          </p:cNvPr>
          <p:cNvSpPr txBox="1"/>
          <p:nvPr/>
        </p:nvSpPr>
        <p:spPr>
          <a:xfrm>
            <a:off x="6716783" y="3234266"/>
            <a:ext cx="442535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smtClean="0">
                <a:latin typeface="Times New Roman"/>
                <a:cs typeface="Times New Roman"/>
              </a:rPr>
              <a:t>SIVA  BHARATHI</a:t>
            </a:r>
            <a:endParaRPr lang="en-US" sz="2800" dirty="0">
              <a:latin typeface="Times New Roman"/>
              <a:cs typeface="Times New Roman"/>
            </a:endParaRPr>
          </a:p>
          <a:p>
            <a:r>
              <a:rPr lang="en-US" sz="2800" dirty="0">
                <a:latin typeface="Times New Roman"/>
                <a:cs typeface="Times New Roman"/>
              </a:rPr>
              <a:t>Register </a:t>
            </a:r>
            <a:r>
              <a:rPr lang="en-US" sz="2800" dirty="0" smtClean="0">
                <a:latin typeface="Times New Roman"/>
                <a:cs typeface="Times New Roman"/>
              </a:rPr>
              <a:t>No:950021104043</a:t>
            </a:r>
            <a:endParaRPr lang="en-US" sz="2800" dirty="0">
              <a:latin typeface="Times New Roman"/>
              <a:cs typeface="Times New Roman"/>
            </a:endParaRPr>
          </a:p>
          <a:p>
            <a:r>
              <a:rPr lang="en-US" sz="2800" dirty="0">
                <a:latin typeface="Times New Roman"/>
                <a:cs typeface="Times New Roman"/>
              </a:rPr>
              <a:t>NM </a:t>
            </a:r>
            <a:r>
              <a:rPr lang="en-US" sz="2800" dirty="0" smtClean="0">
                <a:latin typeface="Times New Roman"/>
                <a:cs typeface="Times New Roman"/>
              </a:rPr>
              <a:t>ID:au950021104043</a:t>
            </a:r>
            <a:endParaRPr lang="en-US" sz="2800" dirty="0">
              <a:latin typeface="Times New Roman"/>
              <a:cs typeface="Times New Roman"/>
            </a:endParaRPr>
          </a:p>
          <a:p>
            <a:r>
              <a:rPr lang="en-US" sz="3200" dirty="0" smtClean="0">
                <a:latin typeface="Times New Roman"/>
                <a:cs typeface="Times New Roman"/>
              </a:rPr>
              <a:t>FINAL </a:t>
            </a:r>
            <a:r>
              <a:rPr lang="en-US" sz="3200" dirty="0">
                <a:latin typeface="Times New Roman"/>
                <a:cs typeface="Times New Roman"/>
              </a:rPr>
              <a:t>PROJECT</a:t>
            </a:r>
          </a:p>
        </p:txBody>
      </p:sp>
    </p:spTree>
    <p:extLst>
      <p:ext uri="{BB962C8B-B14F-4D97-AF65-F5344CB8AC3E}">
        <p14:creationId xmlns:p14="http://schemas.microsoft.com/office/powerpoint/2010/main" xmlns=""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743D6-DB75-6812-C2D2-CBFFB15162F7}"/>
              </a:ext>
            </a:extLst>
          </p:cNvPr>
          <p:cNvSpPr>
            <a:spLocks noGrp="1"/>
          </p:cNvSpPr>
          <p:nvPr>
            <p:ph type="title"/>
          </p:nvPr>
        </p:nvSpPr>
        <p:spPr>
          <a:xfrm>
            <a:off x="4314" y="337192"/>
            <a:ext cx="6560969" cy="445113"/>
          </a:xfrm>
        </p:spPr>
        <p:txBody>
          <a:bodyPr>
            <a:noAutofit/>
          </a:bodyPr>
          <a:lstStyle/>
          <a:p>
            <a:r>
              <a:rPr lang="en-US" sz="3200" b="1">
                <a:latin typeface="Times New Roman"/>
                <a:cs typeface="Times New Roman"/>
              </a:rPr>
              <a:t>MODELLING</a:t>
            </a:r>
          </a:p>
        </p:txBody>
      </p:sp>
      <p:sp>
        <p:nvSpPr>
          <p:cNvPr id="3" name="Text Placeholder 2">
            <a:extLst>
              <a:ext uri="{FF2B5EF4-FFF2-40B4-BE49-F238E27FC236}">
                <a16:creationId xmlns:a16="http://schemas.microsoft.com/office/drawing/2014/main" xmlns=""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xmlns="" id="{69358354-CAD1-434F-F3A3-251B0E0BCD40}"/>
              </a:ext>
            </a:extLst>
          </p:cNvPr>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a:t>
            </a:r>
            <a:r>
              <a:rPr lang="en-US" sz="2400">
                <a:latin typeface="Times New Roman"/>
                <a:cs typeface="Times New Roman"/>
              </a:rPr>
              <a:t>Engineering​</a:t>
            </a:r>
            <a:endParaRPr lang="en-US" sz="2400" dirty="0">
              <a:latin typeface="Times New Roman"/>
              <a:cs typeface="Times New Roman"/>
            </a:endParaRPr>
          </a:p>
          <a:p>
            <a:r>
              <a:rPr lang="en-US" sz="2400" dirty="0">
                <a:latin typeface="Times New Roman"/>
                <a:cs typeface="Times New Roman"/>
              </a:rPr>
              <a:t> Data Sequencing​ Model Architecture​ </a:t>
            </a:r>
          </a:p>
          <a:p>
            <a:r>
              <a:rPr lang="en-US" sz="2400">
                <a:latin typeface="Times New Roman"/>
                <a:cs typeface="Times New Roman"/>
              </a:rPr>
              <a:t>Compile the Model​</a:t>
            </a:r>
            <a:endParaRPr lang="en-US" sz="2400" dirty="0">
              <a:latin typeface="Times New Roman"/>
              <a:cs typeface="Times New Roman"/>
            </a:endParaRPr>
          </a:p>
          <a:p>
            <a:r>
              <a:rPr lang="en-US" sz="2400" dirty="0">
                <a:latin typeface="Times New Roman"/>
                <a:cs typeface="Times New Roman"/>
              </a:rPr>
              <a:t> </a:t>
            </a:r>
            <a:r>
              <a:rPr lang="en-US" sz="2400" err="1">
                <a:latin typeface="Times New Roman"/>
                <a:cs typeface="Times New Roman"/>
              </a:rPr>
              <a:t>Model</a:t>
            </a:r>
            <a:r>
              <a:rPr lang="en-US" sz="2400" dirty="0">
                <a:latin typeface="Times New Roman"/>
                <a:cs typeface="Times New Roman"/>
              </a:rPr>
              <a:t>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a:t>
            </a:r>
            <a:r>
              <a:rPr lang="en-US" sz="2400">
                <a:latin typeface="Times New Roman"/>
                <a:cs typeface="Times New Roman"/>
              </a:rPr>
              <a:t>Prediction</a:t>
            </a:r>
            <a:endParaRPr lang="en-US" sz="2400" dirty="0">
              <a:latin typeface="Times New Roman"/>
              <a:cs typeface="Times New Roman"/>
            </a:endParaRPr>
          </a:p>
          <a:p>
            <a:r>
              <a:rPr lang="en-US" sz="2400" dirty="0">
                <a:latin typeface="Times New Roman"/>
                <a:cs typeface="Times New Roman"/>
              </a:rPr>
              <a:t>​ Iterative Improvement</a:t>
            </a:r>
          </a:p>
        </p:txBody>
      </p:sp>
      <p:sp>
        <p:nvSpPr>
          <p:cNvPr id="5" name="Text Placeholder 4">
            <a:extLst>
              <a:ext uri="{FF2B5EF4-FFF2-40B4-BE49-F238E27FC236}">
                <a16:creationId xmlns:a16="http://schemas.microsoft.com/office/drawing/2014/main" xmlns=""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xmlns=""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xmlns=""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xmlns=""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a:latin typeface="Times New Roman"/>
                <a:cs typeface="Times New Roman"/>
              </a:rPr>
              <a:t>RESULT</a:t>
            </a:r>
          </a:p>
        </p:txBody>
      </p:sp>
      <p:sp>
        <p:nvSpPr>
          <p:cNvPr id="8" name="Text Placeholder 7">
            <a:extLst>
              <a:ext uri="{FF2B5EF4-FFF2-40B4-BE49-F238E27FC236}">
                <a16:creationId xmlns:a16="http://schemas.microsoft.com/office/drawing/2014/main" xmlns=""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xmlns="" id="{784AB0F8-473C-484A-B0DF-B33AEAF19DE9}"/>
              </a:ext>
            </a:extLst>
          </p:cNvPr>
          <p:cNvPicPr>
            <a:picLocks noGrp="1" noChangeAspect="1"/>
          </p:cNvPicPr>
          <p:nvPr>
            <p:ph sz="half" idx="2"/>
          </p:nvPr>
        </p:nvPicPr>
        <p:blipFill rotWithShape="1">
          <a:blip r:embed="rId3"/>
          <a:srcRect b="5291"/>
          <a:stretch/>
        </p:blipFill>
        <p:spPr>
          <a:xfrm>
            <a:off x="355161" y="1245964"/>
            <a:ext cx="6397924" cy="5138702"/>
          </a:xfrm>
        </p:spPr>
      </p:pic>
      <p:sp>
        <p:nvSpPr>
          <p:cNvPr id="4" name="Text Placeholder 3">
            <a:extLst>
              <a:ext uri="{FF2B5EF4-FFF2-40B4-BE49-F238E27FC236}">
                <a16:creationId xmlns:a16="http://schemas.microsoft.com/office/drawing/2014/main" xmlns=""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xmlns="" id="{30DEC8FA-BE71-1052-10A3-21C2992A6206}"/>
              </a:ext>
            </a:extLst>
          </p:cNvPr>
          <p:cNvPicPr>
            <a:picLocks noGrp="1" noChangeAspect="1"/>
          </p:cNvPicPr>
          <p:nvPr>
            <p:ph sz="half" idx="14"/>
          </p:nvPr>
        </p:nvPicPr>
        <p:blipFill rotWithShape="1">
          <a:blip r:embed="rId4"/>
          <a:srcRect t="58" r="-62" b="4785"/>
          <a:stretch/>
        </p:blipFill>
        <p:spPr>
          <a:xfrm>
            <a:off x="6753412" y="1245409"/>
            <a:ext cx="5437995" cy="5135679"/>
          </a:xfrm>
        </p:spPr>
      </p:pic>
    </p:spTree>
    <p:extLst>
      <p:ext uri="{BB962C8B-B14F-4D97-AF65-F5344CB8AC3E}">
        <p14:creationId xmlns:p14="http://schemas.microsoft.com/office/powerpoint/2010/main" xmlns=""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xmlns="" id="{3A5D9B8D-BF3D-6163-8DEA-47ABD6EFCC84}"/>
              </a:ext>
            </a:extLst>
          </p:cNvPr>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CONCLUSION</a:t>
            </a:r>
          </a:p>
          <a:p>
            <a:endParaRPr lang="en-US" sz="2800" b="1" dirty="0">
              <a:latin typeface="Times New Roman"/>
              <a:cs typeface="Times New Roman"/>
            </a:endParaRPr>
          </a:p>
        </p:txBody>
      </p:sp>
      <p:sp>
        <p:nvSpPr>
          <p:cNvPr id="14" name="TextBox 13">
            <a:extLst>
              <a:ext uri="{FF2B5EF4-FFF2-40B4-BE49-F238E27FC236}">
                <a16:creationId xmlns:a16="http://schemas.microsoft.com/office/drawing/2014/main" xmlns=""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a:latin typeface="Times New Roman"/>
              <a:cs typeface="Times New Roman"/>
            </a:endParaRPr>
          </a:p>
          <a:p>
            <a:r>
              <a:rPr lang="en-US" dirty="0"/>
              <a:t/>
            </a:r>
            <a:br>
              <a:rPr lang="en-US" dirty="0"/>
            </a:br>
            <a:endParaRPr lang="en-US" dirty="0"/>
          </a:p>
          <a:p>
            <a:pPr algn="l"/>
            <a:endParaRPr lang="en-US" dirty="0"/>
          </a:p>
        </p:txBody>
      </p:sp>
    </p:spTree>
    <p:extLst>
      <p:ext uri="{BB962C8B-B14F-4D97-AF65-F5344CB8AC3E}">
        <p14:creationId xmlns:p14="http://schemas.microsoft.com/office/powerpoint/2010/main" xmlns=""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xmlns=""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xmlns=""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1F58B-380B-CC40-75E1-861FB36BC60A}"/>
              </a:ext>
            </a:extLst>
          </p:cNvPr>
          <p:cNvSpPr>
            <a:spLocks noGrp="1"/>
          </p:cNvSpPr>
          <p:nvPr>
            <p:ph type="title"/>
          </p:nvPr>
        </p:nvSpPr>
        <p:spPr>
          <a:xfrm>
            <a:off x="-3594" y="-273517"/>
            <a:ext cx="5771071" cy="1196167"/>
          </a:xfrm>
        </p:spPr>
        <p:txBody>
          <a:bodyPr>
            <a:normAutofit fontScale="90000"/>
          </a:bodyPr>
          <a:lstStyle/>
          <a:p>
            <a:r>
              <a:rPr lang="en-US" sz="4800" b="1"/>
              <a:t>TITLE OF PROJECT</a:t>
            </a:r>
          </a:p>
        </p:txBody>
      </p:sp>
      <p:sp>
        <p:nvSpPr>
          <p:cNvPr id="3" name="Content Placeholder 2">
            <a:extLst>
              <a:ext uri="{FF2B5EF4-FFF2-40B4-BE49-F238E27FC236}">
                <a16:creationId xmlns:a16="http://schemas.microsoft.com/office/drawing/2014/main" xmlns="" id="{5BBB010B-B0DE-0BB8-4913-27BF0CF7496B}"/>
              </a:ext>
            </a:extLst>
          </p:cNvPr>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a:cs typeface="Times New Roman"/>
              </a:rPr>
              <a:t>STOCK  PRICE PREDICTION USING LSTM NEURAL NETWORKS    MARKET</a:t>
            </a:r>
            <a:endParaRPr lang="en-US"/>
          </a:p>
        </p:txBody>
      </p:sp>
      <p:sp>
        <p:nvSpPr>
          <p:cNvPr id="4" name="Slide Number Placeholder 3">
            <a:extLst>
              <a:ext uri="{FF2B5EF4-FFF2-40B4-BE49-F238E27FC236}">
                <a16:creationId xmlns:a16="http://schemas.microsoft.com/office/drawing/2014/main" xmlns=""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xmlns=""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F5859-10C9-4588-9727-B9362E26C29D}"/>
              </a:ext>
            </a:extLst>
          </p:cNvPr>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a:extLst>
              <a:ext uri="{FF2B5EF4-FFF2-40B4-BE49-F238E27FC236}">
                <a16:creationId xmlns:a16="http://schemas.microsoft.com/office/drawing/2014/main" xmlns="" id="{5671D7E5-EF66-4BCD-8DAA-E9061157F0BE}"/>
              </a:ext>
            </a:extLst>
          </p:cNvPr>
          <p:cNvSpPr>
            <a:spLocks noGrp="1"/>
          </p:cNvSpPr>
          <p:nvPr>
            <p:ph idx="1"/>
          </p:nvPr>
        </p:nvSpPr>
        <p:spPr>
          <a:xfrm>
            <a:off x="1333500" y="1710730"/>
            <a:ext cx="4232694" cy="3269589"/>
          </a:xfrm>
        </p:spPr>
        <p:txBody>
          <a:bodyPr vert="horz" lIns="91440" tIns="45720" rIns="91440" bIns="45720" rtlCol="0" anchor="t">
            <a:normAutofit fontScale="70000" lnSpcReduction="20000"/>
          </a:bodyPr>
          <a:lstStyle/>
          <a:p>
            <a:pPr marL="457200" indent="-457200">
              <a:buAutoNum type="arabicPeriod"/>
            </a:pPr>
            <a:r>
              <a:rPr lang="en-US" sz="2400"/>
              <a:t>PROBLEM STATEMENT</a:t>
            </a:r>
            <a:endParaRPr lang="en-US"/>
          </a:p>
          <a:p>
            <a:r>
              <a:rPr lang="en-US" sz="2400"/>
              <a:t>2.    PROJECT OVERVIEW</a:t>
            </a:r>
          </a:p>
          <a:p>
            <a:r>
              <a:rPr lang="en-US" sz="2400"/>
              <a:t>3.    END USERS</a:t>
            </a:r>
          </a:p>
          <a:p>
            <a:r>
              <a:rPr lang="en-US" sz="2400"/>
              <a:t>4.    MY SOLUTION</a:t>
            </a:r>
          </a:p>
          <a:p>
            <a:r>
              <a:rPr lang="en-US" sz="2400"/>
              <a:t>5.    MODELLING</a:t>
            </a:r>
          </a:p>
          <a:p>
            <a:r>
              <a:rPr lang="en-US" sz="2400"/>
              <a:t>6.    RESULTS</a:t>
            </a:r>
          </a:p>
          <a:p>
            <a:r>
              <a:rPr lang="en-US" sz="2400"/>
              <a:t>7.    CONCLUSION</a:t>
            </a:r>
          </a:p>
        </p:txBody>
      </p:sp>
      <p:sp>
        <p:nvSpPr>
          <p:cNvPr id="5" name="Slide Number Placeholder 5">
            <a:extLst>
              <a:ext uri="{FF2B5EF4-FFF2-40B4-BE49-F238E27FC236}">
                <a16:creationId xmlns:a16="http://schemas.microsoft.com/office/drawing/2014/main" xmlns=""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xmlns=""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8DBD1-DB29-D44F-FD5A-3071BB37EF37}"/>
              </a:ext>
            </a:extLst>
          </p:cNvPr>
          <p:cNvSpPr>
            <a:spLocks noGrp="1"/>
          </p:cNvSpPr>
          <p:nvPr>
            <p:ph type="ctrTitle"/>
          </p:nvPr>
        </p:nvSpPr>
        <p:spPr>
          <a:xfrm>
            <a:off x="4791615" y="487018"/>
            <a:ext cx="6379305" cy="530638"/>
          </a:xfrm>
        </p:spPr>
        <p:txBody>
          <a:bodyPr/>
          <a:lstStyle/>
          <a:p>
            <a:r>
              <a:rPr lang="en-US" err="1"/>
              <a:t>ProBLEM</a:t>
            </a:r>
            <a:r>
              <a:rPr lang="en-US"/>
              <a:t> STATEMENT</a:t>
            </a:r>
          </a:p>
        </p:txBody>
      </p:sp>
      <p:sp>
        <p:nvSpPr>
          <p:cNvPr id="3" name="TextBox 2">
            <a:extLst>
              <a:ext uri="{FF2B5EF4-FFF2-40B4-BE49-F238E27FC236}">
                <a16:creationId xmlns:a16="http://schemas.microsoft.com/office/drawing/2014/main" xmlns="" id="{61C107D9-D214-5AE6-7044-D486A8E0DBB3}"/>
              </a:ext>
            </a:extLst>
          </p:cNvPr>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a:ea typeface="+mn-lt"/>
              <a:cs typeface="Times New Roman"/>
            </a:endParaRPr>
          </a:p>
          <a:p>
            <a:pPr marL="342900" indent="-342900">
              <a:buFont typeface="Arial"/>
              <a:buChar char="•"/>
            </a:pPr>
            <a:r>
              <a:rPr lang="en-US" sz="240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a:cs typeface="Times New Roman"/>
            </a:endParaRPr>
          </a:p>
        </p:txBody>
      </p:sp>
    </p:spTree>
    <p:extLst>
      <p:ext uri="{BB962C8B-B14F-4D97-AF65-F5344CB8AC3E}">
        <p14:creationId xmlns:p14="http://schemas.microsoft.com/office/powerpoint/2010/main" xmlns=""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60EF91-5CB1-8F49-17FF-D77EC29523E0}"/>
              </a:ext>
            </a:extLst>
          </p:cNvPr>
          <p:cNvSpPr>
            <a:spLocks noGrp="1"/>
          </p:cNvSpPr>
          <p:nvPr>
            <p:ph type="ctrTitle"/>
          </p:nvPr>
        </p:nvSpPr>
        <p:spPr>
          <a:xfrm>
            <a:off x="3051954" y="12568"/>
            <a:ext cx="9125380" cy="875694"/>
          </a:xfrm>
        </p:spPr>
        <p:txBody>
          <a:bodyPr/>
          <a:lstStyle/>
          <a:p>
            <a:pPr algn="ctr"/>
            <a:r>
              <a:rPr lang="en-US" sz="4000">
                <a:solidFill>
                  <a:srgbClr val="222222"/>
                </a:solidFill>
                <a:latin typeface="Times New Roman"/>
                <a:cs typeface="Arial"/>
              </a:rPr>
              <a:t>PROJECT OVERVIEW</a:t>
            </a:r>
            <a:endParaRPr lang="en-US" sz="4000">
              <a:latin typeface="Times New Roman"/>
              <a:cs typeface="Arial"/>
            </a:endParaRPr>
          </a:p>
        </p:txBody>
      </p:sp>
      <p:sp>
        <p:nvSpPr>
          <p:cNvPr id="4" name="TextBox 3">
            <a:extLst>
              <a:ext uri="{FF2B5EF4-FFF2-40B4-BE49-F238E27FC236}">
                <a16:creationId xmlns:a16="http://schemas.microsoft.com/office/drawing/2014/main" xmlns="" id="{7F24A4D5-2EEA-C760-CFBD-4A715BE8B78B}"/>
              </a:ext>
            </a:extLst>
          </p:cNvPr>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solidFill>
                  <a:srgbClr val="222222"/>
                </a:solidFill>
                <a:latin typeface="Times New Roman"/>
                <a:cs typeface="Arial"/>
              </a:rPr>
              <a:t>                                                                 </a:t>
            </a:r>
            <a:endParaRPr lang="en-US" sz="2500">
              <a:solidFill>
                <a:srgbClr val="000000"/>
              </a:solidFill>
              <a:latin typeface="Times New Roman"/>
              <a:cs typeface="Times New Roman"/>
            </a:endParaRPr>
          </a:p>
          <a:p>
            <a:pPr marL="342900" indent="-342900">
              <a:buFont typeface="Arial"/>
              <a:buChar char="•"/>
            </a:pPr>
            <a:r>
              <a:rPr lang="en-US" sz="250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a:solidFill>
                <a:srgbClr val="000000"/>
              </a:solidFill>
              <a:latin typeface="Times New Roman"/>
              <a:cs typeface="Times New Roman"/>
            </a:endParaRPr>
          </a:p>
          <a:p>
            <a:r>
              <a:rPr lang="en-US" sz="2500">
                <a:solidFill>
                  <a:srgbClr val="222222"/>
                </a:solidFill>
                <a:latin typeface="Times New Roman"/>
                <a:cs typeface="Arial"/>
              </a:rPr>
              <a:t>    interpreting stock market data.</a:t>
            </a:r>
            <a:r>
              <a:rPr lang="en-US" sz="2500">
                <a:latin typeface="Times New Roman"/>
                <a:cs typeface="Arial"/>
              </a:rPr>
              <a:t>​</a:t>
            </a:r>
            <a:endParaRPr lang="en-US" sz="2500">
              <a:latin typeface="Times New Roman"/>
              <a:cs typeface="Times New Roman"/>
            </a:endParaRPr>
          </a:p>
          <a:p>
            <a:pPr marL="342900" indent="-342900">
              <a:buFont typeface="Arial"/>
              <a:buChar char="•"/>
            </a:pPr>
            <a:endParaRPr lang="en-US" sz="2500">
              <a:solidFill>
                <a:srgbClr val="222222"/>
              </a:solidFill>
              <a:latin typeface="Times New Roman"/>
              <a:cs typeface="Arial"/>
            </a:endParaRPr>
          </a:p>
          <a:p>
            <a:pPr marL="342900" indent="-342900">
              <a:buFont typeface="Arial"/>
              <a:buChar char="•"/>
            </a:pPr>
            <a:r>
              <a:rPr lang="en-US" sz="250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a:cs typeface="Arial"/>
            </a:endParaRPr>
          </a:p>
          <a:p>
            <a:pPr>
              <a:buFont typeface="Arial,Sans-Serif"/>
            </a:pPr>
            <a:r>
              <a:rPr lang="en-US" sz="2500">
                <a:solidFill>
                  <a:srgbClr val="222222"/>
                </a:solidFill>
                <a:latin typeface="Times New Roman"/>
                <a:cs typeface="Arial"/>
              </a:rPr>
              <a:t>    of stock  trading.</a:t>
            </a:r>
            <a:r>
              <a:rPr lang="en-US" sz="2500">
                <a:latin typeface="Times New Roman"/>
                <a:cs typeface="Arial"/>
              </a:rPr>
              <a:t>​</a:t>
            </a:r>
            <a:endParaRPr lang="en-US" sz="2500">
              <a:latin typeface="Times New Roman"/>
              <a:cs typeface="Times New Roman"/>
            </a:endParaRPr>
          </a:p>
        </p:txBody>
      </p:sp>
    </p:spTree>
    <p:extLst>
      <p:ext uri="{BB962C8B-B14F-4D97-AF65-F5344CB8AC3E}">
        <p14:creationId xmlns:p14="http://schemas.microsoft.com/office/powerpoint/2010/main" xmlns=""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2731C-311B-46F7-A865-6C3AF6B09A47}"/>
              </a:ext>
            </a:extLst>
          </p:cNvPr>
          <p:cNvSpPr>
            <a:spLocks noGrp="1"/>
          </p:cNvSpPr>
          <p:nvPr>
            <p:ph type="title"/>
          </p:nvPr>
        </p:nvSpPr>
        <p:spPr>
          <a:xfrm>
            <a:off x="1322318" y="268360"/>
            <a:ext cx="7288282" cy="769706"/>
          </a:xfrm>
        </p:spPr>
        <p:txBody>
          <a:bodyPr>
            <a:normAutofit/>
          </a:bodyPr>
          <a:lstStyle/>
          <a:p>
            <a:r>
              <a:rPr lang="en-US" sz="4000">
                <a:latin typeface="Times New Roman"/>
                <a:cs typeface="Times New Roman"/>
              </a:rPr>
              <a:t>END USERS</a:t>
            </a:r>
          </a:p>
        </p:txBody>
      </p:sp>
      <p:sp>
        <p:nvSpPr>
          <p:cNvPr id="3" name="Text Placeholder 2">
            <a:extLst>
              <a:ext uri="{FF2B5EF4-FFF2-40B4-BE49-F238E27FC236}">
                <a16:creationId xmlns:a16="http://schemas.microsoft.com/office/drawing/2014/main" xmlns=""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p>
          <a:p>
            <a:r>
              <a:rPr lang="en-US" sz="3600" b="0"/>
              <a:t>2.Traders</a:t>
            </a:r>
          </a:p>
          <a:p>
            <a:r>
              <a:rPr lang="en-US" sz="3600" b="0"/>
              <a:t>3.Financial Analysts</a:t>
            </a:r>
          </a:p>
          <a:p>
            <a:r>
              <a:rPr lang="en-US" sz="3600" b="0"/>
              <a:t>4.Brokers</a:t>
            </a:r>
          </a:p>
          <a:p>
            <a:endParaRPr lang="en-US" sz="3600" b="0"/>
          </a:p>
          <a:p>
            <a:endParaRPr lang="en-US" sz="3600" b="0"/>
          </a:p>
        </p:txBody>
      </p:sp>
      <p:sp>
        <p:nvSpPr>
          <p:cNvPr id="14" name="Slide Number Placeholder 5">
            <a:extLst>
              <a:ext uri="{FF2B5EF4-FFF2-40B4-BE49-F238E27FC236}">
                <a16:creationId xmlns:a16="http://schemas.microsoft.com/office/drawing/2014/main" xmlns=""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xmlns=""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681CB-28A3-3F9F-7424-72664C6B7E79}"/>
              </a:ext>
            </a:extLst>
          </p:cNvPr>
          <p:cNvSpPr>
            <a:spLocks noGrp="1"/>
          </p:cNvSpPr>
          <p:nvPr>
            <p:ph type="title"/>
          </p:nvPr>
        </p:nvSpPr>
        <p:spPr>
          <a:xfrm>
            <a:off x="1322318" y="268360"/>
            <a:ext cx="9272357" cy="1057253"/>
          </a:xfrm>
        </p:spPr>
        <p:txBody>
          <a:bodyPr/>
          <a:lstStyle/>
          <a:p>
            <a:r>
              <a:rPr lang="en-US">
                <a:latin typeface="Times New Roman"/>
                <a:cs typeface="Times New Roman"/>
              </a:rPr>
              <a:t>INTRODUCTION TO </a:t>
            </a:r>
            <a:r>
              <a:rPr lang="en-US" err="1">
                <a:latin typeface="Times New Roman"/>
                <a:cs typeface="Times New Roman"/>
              </a:rPr>
              <a:t>lstm</a:t>
            </a:r>
            <a:r>
              <a:rPr lang="en-US">
                <a:latin typeface="Times New Roman"/>
                <a:cs typeface="Times New Roman"/>
              </a:rPr>
              <a:t> neural networks </a:t>
            </a:r>
            <a:endParaRPr lang="en-US"/>
          </a:p>
        </p:txBody>
      </p:sp>
      <p:sp>
        <p:nvSpPr>
          <p:cNvPr id="3" name="Content Placeholder 2">
            <a:extLst>
              <a:ext uri="{FF2B5EF4-FFF2-40B4-BE49-F238E27FC236}">
                <a16:creationId xmlns:a16="http://schemas.microsoft.com/office/drawing/2014/main" xmlns="" id="{3EBE99F6-1B43-715A-C924-B5A1B9AFB3A1}"/>
              </a:ext>
            </a:extLst>
          </p:cNvPr>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a:buChar char="•"/>
            </a:pPr>
            <a:r>
              <a:rPr lang="en-US" b="0">
                <a:solidFill>
                  <a:srgbClr val="0D0D0D"/>
                </a:solidFill>
                <a:latin typeface="Times New Roman"/>
                <a:ea typeface="+mn-lt"/>
                <a:cs typeface="+mn-lt"/>
              </a:rPr>
              <a:t>LSTM stands for Long Short-Term Memory, a type of recurrent neural network (RNN) architecture.</a:t>
            </a:r>
            <a:endParaRPr lang="en-US">
              <a:latin typeface="Times New Roman"/>
              <a:cs typeface="Times New Roman"/>
            </a:endParaRPr>
          </a:p>
          <a:p>
            <a:pPr marL="285750" indent="-285750">
              <a:buFont typeface="Arial"/>
              <a:buChar char="•"/>
            </a:pPr>
            <a:r>
              <a:rPr lang="en-US" b="0">
                <a:solidFill>
                  <a:srgbClr val="0D0D0D"/>
                </a:solidFill>
                <a:latin typeface="Times New Roman"/>
                <a:ea typeface="+mn-lt"/>
                <a:cs typeface="+mn-lt"/>
              </a:rPr>
              <a:t>Developed to address the vanishing gradient problem in traditional RNNs, which hinders learning long-term dependencies.</a:t>
            </a:r>
            <a:endParaRPr lang="en-US" b="0">
              <a:solidFill>
                <a:srgbClr val="0D0D0D"/>
              </a:solidFill>
              <a:latin typeface="Times New Roman"/>
              <a:cs typeface="Times New Roman"/>
            </a:endParaRPr>
          </a:p>
          <a:p>
            <a:r>
              <a:rPr lang="en-US">
                <a:solidFill>
                  <a:srgbClr val="0D0D0D"/>
                </a:solidFill>
                <a:latin typeface="Times New Roman"/>
                <a:ea typeface="+mn-lt"/>
                <a:cs typeface="+mn-lt"/>
              </a:rPr>
              <a:t>    Key Components of LSTM</a:t>
            </a:r>
            <a:endParaRPr lang="en-US" b="0">
              <a:solidFill>
                <a:srgbClr val="0D0D0D"/>
              </a:solidFill>
              <a:latin typeface="Times New Roman"/>
              <a:cs typeface="Times New Roman"/>
            </a:endParaRPr>
          </a:p>
          <a:p>
            <a:pPr>
              <a:buFont typeface="Arial"/>
              <a:buChar char="•"/>
            </a:pPr>
            <a:r>
              <a:rPr lang="en-US" b="0">
                <a:solidFill>
                  <a:srgbClr val="0D0D0D"/>
                </a:solidFill>
                <a:latin typeface="Times New Roman"/>
                <a:ea typeface="+mn-lt"/>
                <a:cs typeface="+mn-lt"/>
              </a:rPr>
              <a:t>  Input Gate: Controls the flow of information into the cell.</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Forget Gate: Modulates the retention of information from the previous cell state.</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Cell State: Carries information over time and is regulated by gates.</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Output Gate: Controls the information flow from the cell to the output.</a:t>
            </a:r>
            <a:endParaRPr lang="en-US">
              <a:latin typeface="Times New Roman"/>
            </a:endParaRPr>
          </a:p>
          <a:p>
            <a:pPr marL="285750" indent="-285750">
              <a:buFont typeface="Arial"/>
              <a:buChar char="•"/>
            </a:pPr>
            <a:endParaRPr lang="en-US" sz="1200" b="0">
              <a:solidFill>
                <a:srgbClr val="0D0D0D"/>
              </a:solidFill>
            </a:endParaRPr>
          </a:p>
          <a:p>
            <a:endParaRPr lang="en-US"/>
          </a:p>
        </p:txBody>
      </p:sp>
      <p:sp>
        <p:nvSpPr>
          <p:cNvPr id="4" name="Slide Number Placeholder 3">
            <a:extLst>
              <a:ext uri="{FF2B5EF4-FFF2-40B4-BE49-F238E27FC236}">
                <a16:creationId xmlns:a16="http://schemas.microsoft.com/office/drawing/2014/main" xmlns=""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xmlns=""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15B52-AFCA-A9E9-1F37-55AADD929BE5}"/>
              </a:ext>
            </a:extLst>
          </p:cNvPr>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a:extLst>
              <a:ext uri="{FF2B5EF4-FFF2-40B4-BE49-F238E27FC236}">
                <a16:creationId xmlns:a16="http://schemas.microsoft.com/office/drawing/2014/main" xmlns="" id="{74209E2D-B344-957C-3728-04455D191EC0}"/>
              </a:ext>
            </a:extLst>
          </p:cNvPr>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a:buChar char="•"/>
            </a:pPr>
            <a:r>
              <a:rPr lang="en-US" sz="2000" b="0">
                <a:solidFill>
                  <a:srgbClr val="0D0D0D"/>
                </a:solidFill>
                <a:latin typeface="Times New Roman"/>
                <a:ea typeface="+mn-lt"/>
                <a:cs typeface="+mn-lt"/>
              </a:rPr>
              <a:t>Stock Price Prediction: Forecasting future stock prices based on historical data.</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Natural Language Processing: Generating coherent text and understanding context in language models.</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Speech Recognition: Transcribing speech into text with improved accuracy.</a:t>
            </a:r>
            <a:endParaRPr lang="en-US" sz="2000" b="0">
              <a:solidFill>
                <a:srgbClr val="0D0D0D"/>
              </a:solidFill>
              <a:latin typeface="Times New Roman"/>
            </a:endParaRPr>
          </a:p>
          <a:p>
            <a:r>
              <a:rPr lang="en-US" sz="2400">
                <a:solidFill>
                  <a:srgbClr val="0D0D0D"/>
                </a:solidFill>
                <a:latin typeface="Times New Roman"/>
                <a:ea typeface="+mn-lt"/>
                <a:cs typeface="+mn-lt"/>
              </a:rPr>
              <a:t> Limitations and Challenges</a:t>
            </a:r>
            <a:endParaRPr lang="en-US" sz="2400" b="0">
              <a:solidFill>
                <a:srgbClr val="0D0D0D"/>
              </a:solidFill>
              <a:latin typeface="Times New Roman"/>
              <a:cs typeface="Times New Roman"/>
            </a:endParaRPr>
          </a:p>
          <a:p>
            <a:pPr>
              <a:buFont typeface="Arial"/>
              <a:buChar char="•"/>
            </a:pPr>
            <a:r>
              <a:rPr lang="en-US" sz="2000" b="0">
                <a:solidFill>
                  <a:srgbClr val="0D0D0D"/>
                </a:solidFill>
                <a:latin typeface="Times New Roman"/>
                <a:ea typeface="+mn-lt"/>
                <a:cs typeface="+mn-lt"/>
              </a:rPr>
              <a:t>   Complexity: LSTM models can be computationally expensive to train and deploy.</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Overfitting: Prone to overfitting, especially with small datasets.</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Interpretability: Understanding the inner workings of LSTM models can be challenging.</a:t>
            </a:r>
            <a:endParaRPr lang="en-US" sz="2000">
              <a:latin typeface="Times New Roman"/>
            </a:endParaRPr>
          </a:p>
          <a:p>
            <a:pPr marL="285750" indent="-285750">
              <a:buFont typeface="Arial"/>
              <a:buChar char="•"/>
            </a:pPr>
            <a:endParaRPr lang="en-US" sz="2000" b="0">
              <a:solidFill>
                <a:srgbClr val="0D0D0D"/>
              </a:solidFill>
            </a:endParaRPr>
          </a:p>
          <a:p>
            <a:endParaRPr lang="en-US"/>
          </a:p>
        </p:txBody>
      </p:sp>
      <p:sp>
        <p:nvSpPr>
          <p:cNvPr id="4" name="Slide Number Placeholder 3">
            <a:extLst>
              <a:ext uri="{FF2B5EF4-FFF2-40B4-BE49-F238E27FC236}">
                <a16:creationId xmlns:a16="http://schemas.microsoft.com/office/drawing/2014/main" xmlns=""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xmlns=""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C97BE-403B-122E-90D1-2788978A0B6F}"/>
              </a:ext>
            </a:extLst>
          </p:cNvPr>
          <p:cNvSpPr>
            <a:spLocks noGrp="1"/>
          </p:cNvSpPr>
          <p:nvPr>
            <p:ph type="title"/>
          </p:nvPr>
        </p:nvSpPr>
        <p:spPr/>
        <p:txBody>
          <a:bodyPr/>
          <a:lstStyle/>
          <a:p>
            <a:r>
              <a:rPr lang="en-US"/>
              <a:t>MY SOUTION</a:t>
            </a:r>
            <a:br>
              <a:rPr lang="en-US"/>
            </a:br>
            <a:r>
              <a:rPr lang="en-US"/>
              <a:t/>
            </a:r>
            <a:br>
              <a:rPr lang="en-US"/>
            </a:br>
            <a:r>
              <a:rPr lang="en-US"/>
              <a:t/>
            </a:r>
            <a:br>
              <a:rPr lang="en-US"/>
            </a:br>
            <a:endParaRPr lang="en-US"/>
          </a:p>
        </p:txBody>
      </p:sp>
      <p:sp>
        <p:nvSpPr>
          <p:cNvPr id="5" name="Text Placeholder 4">
            <a:extLst>
              <a:ext uri="{FF2B5EF4-FFF2-40B4-BE49-F238E27FC236}">
                <a16:creationId xmlns:a16="http://schemas.microsoft.com/office/drawing/2014/main" xmlns="" id="{0A037FD2-291C-763F-60BD-FE017922DA49}"/>
              </a:ext>
            </a:extLst>
          </p:cNvPr>
          <p:cNvSpPr>
            <a:spLocks noGrp="1"/>
          </p:cNvSpPr>
          <p:nvPr>
            <p:ph type="body" idx="1"/>
          </p:nvPr>
        </p:nvSpPr>
        <p:spPr>
          <a:xfrm>
            <a:off x="838200" y="332914"/>
            <a:ext cx="5661886" cy="851555"/>
          </a:xfrm>
        </p:spPr>
        <p:txBody>
          <a:bodyPr/>
          <a:lstStyle/>
          <a:p>
            <a:r>
              <a:rPr lang="en-US"/>
              <a:t>.</a:t>
            </a:r>
          </a:p>
        </p:txBody>
      </p:sp>
      <p:sp>
        <p:nvSpPr>
          <p:cNvPr id="4" name="Content Placeholder 3">
            <a:extLst>
              <a:ext uri="{FF2B5EF4-FFF2-40B4-BE49-F238E27FC236}">
                <a16:creationId xmlns:a16="http://schemas.microsoft.com/office/drawing/2014/main" xmlns=""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a:ea typeface="+mn-lt"/>
                <a:cs typeface="+mn-lt"/>
              </a:rPr>
              <a:t>Data Collection and Preprocessing</a:t>
            </a:r>
            <a:endParaRPr lang="en-US" sz="2000">
              <a:solidFill>
                <a:srgbClr val="000000"/>
              </a:solidFill>
              <a:latin typeface="Times New Roman"/>
              <a:ea typeface="+mn-lt"/>
              <a:cs typeface="Times New Roman"/>
            </a:endParaRPr>
          </a:p>
          <a:p>
            <a:r>
              <a:rPr lang="en-US" sz="2000">
                <a:latin typeface="Times New Roman"/>
                <a:ea typeface="+mn-lt"/>
                <a:cs typeface="+mn-lt"/>
              </a:rPr>
              <a:t>Feature Engineering</a:t>
            </a:r>
            <a:endParaRPr lang="en-US" sz="2000">
              <a:solidFill>
                <a:srgbClr val="000000"/>
              </a:solidFill>
              <a:latin typeface="Times New Roman"/>
              <a:ea typeface="+mn-lt"/>
              <a:cs typeface="Times New Roman"/>
            </a:endParaRPr>
          </a:p>
          <a:p>
            <a:r>
              <a:rPr lang="en-US" sz="2000">
                <a:latin typeface="Times New Roman"/>
                <a:ea typeface="+mn-lt"/>
                <a:cs typeface="+mn-lt"/>
              </a:rPr>
              <a:t>Model Building</a:t>
            </a:r>
            <a:endParaRPr lang="en-US" sz="2000">
              <a:latin typeface="Times New Roman"/>
              <a:ea typeface="+mn-lt"/>
              <a:cs typeface="Times New Roman"/>
            </a:endParaRPr>
          </a:p>
          <a:p>
            <a:r>
              <a:rPr lang="en-US" sz="2000">
                <a:latin typeface="Times New Roman"/>
                <a:ea typeface="+mn-lt"/>
                <a:cs typeface="+mn-lt"/>
              </a:rPr>
              <a:t>Model Training</a:t>
            </a:r>
            <a:endParaRPr lang="en-US" sz="2000">
              <a:latin typeface="Times New Roman"/>
              <a:ea typeface="+mn-lt"/>
              <a:cs typeface="Times New Roman"/>
            </a:endParaRPr>
          </a:p>
          <a:p>
            <a:r>
              <a:rPr lang="en-US" sz="2000">
                <a:latin typeface="Times New Roman"/>
                <a:ea typeface="+mn-lt"/>
                <a:cs typeface="+mn-lt"/>
              </a:rPr>
              <a:t>Model Evaluation</a:t>
            </a:r>
            <a:r>
              <a:rPr lang="en-US" sz="2000">
                <a:solidFill>
                  <a:srgbClr val="0D0D0D"/>
                </a:solidFill>
                <a:latin typeface="Times New Roman"/>
                <a:ea typeface="+mn-lt"/>
                <a:cs typeface="+mn-lt"/>
              </a:rPr>
              <a:t>.</a:t>
            </a:r>
            <a:endParaRPr lang="en-US" sz="2000">
              <a:latin typeface="Times New Roman"/>
              <a:cs typeface="Times New Roman"/>
            </a:endParaRPr>
          </a:p>
          <a:p>
            <a:r>
              <a:rPr lang="en-US" sz="2000">
                <a:latin typeface="Times New Roman"/>
                <a:ea typeface="+mn-lt"/>
                <a:cs typeface="+mn-lt"/>
              </a:rPr>
              <a:t>Fine-Tuning and Optimization</a:t>
            </a:r>
            <a:endParaRPr lang="en-US" sz="2000">
              <a:latin typeface="Times New Roman"/>
              <a:ea typeface="+mn-lt"/>
              <a:cs typeface="Times New Roman"/>
            </a:endParaRPr>
          </a:p>
          <a:p>
            <a:r>
              <a:rPr lang="en-US" sz="2000">
                <a:latin typeface="Times New Roman"/>
                <a:ea typeface="+mn-lt"/>
                <a:cs typeface="+mn-lt"/>
              </a:rPr>
              <a:t>Deployment and Monitoring</a:t>
            </a:r>
            <a:endParaRPr lang="en-US" sz="2000">
              <a:latin typeface="Times New Roman"/>
              <a:ea typeface="+mn-lt"/>
              <a:cs typeface="Times New Roman"/>
            </a:endParaRPr>
          </a:p>
          <a:p>
            <a:r>
              <a:rPr lang="en-US" sz="2000">
                <a:latin typeface="Times New Roman"/>
                <a:ea typeface="+mn-lt"/>
                <a:cs typeface="+mn-lt"/>
              </a:rPr>
              <a:t>Risk Management</a:t>
            </a:r>
            <a:endParaRPr lang="en-US" sz="2000">
              <a:latin typeface="Times New Roman"/>
              <a:ea typeface="+mn-lt"/>
              <a:cs typeface="Times New Roman"/>
            </a:endParaRPr>
          </a:p>
          <a:p>
            <a:r>
              <a:rPr lang="en-US" sz="2000">
                <a:latin typeface="Times New Roman"/>
                <a:ea typeface="+mn-lt"/>
                <a:cs typeface="+mn-lt"/>
              </a:rPr>
              <a:t>Documentation and Reporting</a:t>
            </a:r>
            <a:endParaRPr lang="en-US" sz="2000">
              <a:latin typeface="Times New Roman"/>
              <a:ea typeface="+mn-lt"/>
              <a:cs typeface="Times New Roman"/>
            </a:endParaRPr>
          </a:p>
          <a:p>
            <a:r>
              <a:rPr lang="en-US" sz="2000">
                <a:latin typeface="Times New Roman"/>
                <a:ea typeface="+mn-lt"/>
                <a:cs typeface="+mn-lt"/>
              </a:rPr>
              <a:t>Continuous Improvement</a:t>
            </a:r>
            <a:endParaRPr lang="en-US" sz="2000">
              <a:solidFill>
                <a:srgbClr val="0D0D0D"/>
              </a:solidFill>
              <a:latin typeface="Times New Roman"/>
              <a:cs typeface="Times New Roman"/>
            </a:endParaRPr>
          </a:p>
          <a:p>
            <a:pPr lvl="1"/>
            <a:endParaRPr lang="en-US">
              <a:solidFill>
                <a:srgbClr val="0D0D0D"/>
              </a:solidFill>
              <a:latin typeface="Times New Roman"/>
            </a:endParaRPr>
          </a:p>
          <a:p>
            <a:endParaRPr lang="en-US"/>
          </a:p>
        </p:txBody>
      </p:sp>
      <p:sp>
        <p:nvSpPr>
          <p:cNvPr id="6" name="Text Placeholder 5">
            <a:extLst>
              <a:ext uri="{FF2B5EF4-FFF2-40B4-BE49-F238E27FC236}">
                <a16:creationId xmlns:a16="http://schemas.microsoft.com/office/drawing/2014/main" xmlns=""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xmlns="" id="{5B2B5775-7221-2F93-25ED-D0B09D9E0405}"/>
              </a:ext>
            </a:extLst>
          </p:cNvPr>
          <p:cNvPicPr>
            <a:picLocks noGrp="1" noChangeAspect="1"/>
          </p:cNvPicPr>
          <p:nvPr>
            <p:ph sz="half" idx="14"/>
          </p:nvPr>
        </p:nvPicPr>
        <p:blipFill>
          <a:blip r:embed="rId3"/>
          <a:stretch>
            <a:fillRect/>
          </a:stretch>
        </p:blipFill>
        <p:spPr>
          <a:xfrm>
            <a:off x="5904249" y="-7761"/>
            <a:ext cx="6284702" cy="6847575"/>
          </a:xfrm>
        </p:spPr>
      </p:pic>
    </p:spTree>
    <p:extLst>
      <p:ext uri="{BB962C8B-B14F-4D97-AF65-F5344CB8AC3E}">
        <p14:creationId xmlns:p14="http://schemas.microsoft.com/office/powerpoint/2010/main" xmlns=""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TotalTime>
  <Words>289</Words>
  <Application>Microsoft Office PowerPoint</Application>
  <PresentationFormat>Custom</PresentationFormat>
  <Paragraphs>94</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Anna university regional campus, tirunelveli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CSELABPC</dc:creator>
  <cp:lastModifiedBy>CSELABPC</cp:lastModifiedBy>
  <cp:revision>167</cp:revision>
  <dcterms:created xsi:type="dcterms:W3CDTF">2024-04-05T07:27:25Z</dcterms:created>
  <dcterms:modified xsi:type="dcterms:W3CDTF">2024-04-22T04:33:33Z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