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sldIdLst>
    <p:sldId id="299" r:id="rId2"/>
    <p:sldId id="257" r:id="rId3"/>
    <p:sldId id="275" r:id="rId4"/>
    <p:sldId id="276" r:id="rId5"/>
    <p:sldId id="277" r:id="rId6"/>
    <p:sldId id="278" r:id="rId7"/>
    <p:sldId id="279" r:id="rId8"/>
    <p:sldId id="280" r:id="rId9"/>
    <p:sldId id="281" r:id="rId10"/>
    <p:sldId id="282" r:id="rId11"/>
    <p:sldId id="283" r:id="rId12"/>
    <p:sldId id="284" r:id="rId13"/>
    <p:sldId id="285" r:id="rId14"/>
    <p:sldId id="300" r:id="rId15"/>
    <p:sldId id="286" r:id="rId16"/>
    <p:sldId id="287" r:id="rId17"/>
    <p:sldId id="288" r:id="rId18"/>
    <p:sldId id="289" r:id="rId19"/>
    <p:sldId id="290" r:id="rId20"/>
    <p:sldId id="301" r:id="rId21"/>
    <p:sldId id="291" r:id="rId22"/>
    <p:sldId id="292" r:id="rId23"/>
    <p:sldId id="293" r:id="rId24"/>
    <p:sldId id="294" r:id="rId25"/>
    <p:sldId id="295" r:id="rId26"/>
    <p:sldId id="296" r:id="rId27"/>
    <p:sldId id="297" r:id="rId28"/>
    <p:sldId id="298" r:id="rId29"/>
    <p:sldId id="302" r:id="rId30"/>
    <p:sldId id="274" r:id="rId3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53" autoAdjust="0"/>
  </p:normalViewPr>
  <p:slideViewPr>
    <p:cSldViewPr>
      <p:cViewPr>
        <p:scale>
          <a:sx n="51" d="100"/>
          <a:sy n="51" d="100"/>
        </p:scale>
        <p:origin x="164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92F9387-07C0-4A53-B53F-2BEF8B3807A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AU" altLang="en-US"/>
          </a:p>
        </p:txBody>
      </p:sp>
      <p:sp>
        <p:nvSpPr>
          <p:cNvPr id="22531" name="Rectangle 3">
            <a:extLst>
              <a:ext uri="{FF2B5EF4-FFF2-40B4-BE49-F238E27FC236}">
                <a16:creationId xmlns:a16="http://schemas.microsoft.com/office/drawing/2014/main" id="{E0213639-87D2-47FD-A2BF-2BC9A7AD422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AU" altLang="en-US"/>
          </a:p>
        </p:txBody>
      </p:sp>
      <p:sp>
        <p:nvSpPr>
          <p:cNvPr id="22532" name="Rectangle 4">
            <a:extLst>
              <a:ext uri="{FF2B5EF4-FFF2-40B4-BE49-F238E27FC236}">
                <a16:creationId xmlns:a16="http://schemas.microsoft.com/office/drawing/2014/main" id="{868F0A01-C5AE-49F7-BB90-E7F736D9C5D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a:extLst>
              <a:ext uri="{FF2B5EF4-FFF2-40B4-BE49-F238E27FC236}">
                <a16:creationId xmlns:a16="http://schemas.microsoft.com/office/drawing/2014/main" id="{44C211DF-EA1D-4B29-B99C-10D240A8810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2534" name="Rectangle 6">
            <a:extLst>
              <a:ext uri="{FF2B5EF4-FFF2-40B4-BE49-F238E27FC236}">
                <a16:creationId xmlns:a16="http://schemas.microsoft.com/office/drawing/2014/main" id="{F8327236-2F10-47CC-A087-5D1F958095F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AU" altLang="en-US"/>
          </a:p>
        </p:txBody>
      </p:sp>
      <p:sp>
        <p:nvSpPr>
          <p:cNvPr id="22535" name="Rectangle 7">
            <a:extLst>
              <a:ext uri="{FF2B5EF4-FFF2-40B4-BE49-F238E27FC236}">
                <a16:creationId xmlns:a16="http://schemas.microsoft.com/office/drawing/2014/main" id="{BF8FDA72-524A-4397-BBE7-3D545870882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16154EB-B5EA-4957-9622-5F7BAC2A7673}"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0D449E-6DDC-48A4-9FA8-A165226501DA}"/>
              </a:ext>
            </a:extLst>
          </p:cNvPr>
          <p:cNvSpPr>
            <a:spLocks noGrp="1" noChangeArrowheads="1"/>
          </p:cNvSpPr>
          <p:nvPr>
            <p:ph type="sldNum" sz="quarter" idx="5"/>
          </p:nvPr>
        </p:nvSpPr>
        <p:spPr>
          <a:ln/>
        </p:spPr>
        <p:txBody>
          <a:bodyPr/>
          <a:lstStyle/>
          <a:p>
            <a:fld id="{22BF2E7C-CACF-4337-80C9-51544EF985F0}" type="slidenum">
              <a:rPr lang="en-AU" altLang="en-US"/>
              <a:pPr/>
              <a:t>1</a:t>
            </a:fld>
            <a:endParaRPr lang="en-AU" altLang="en-US"/>
          </a:p>
        </p:txBody>
      </p:sp>
      <p:sp>
        <p:nvSpPr>
          <p:cNvPr id="82946" name="Rectangle 2">
            <a:extLst>
              <a:ext uri="{FF2B5EF4-FFF2-40B4-BE49-F238E27FC236}">
                <a16:creationId xmlns:a16="http://schemas.microsoft.com/office/drawing/2014/main" id="{73FBFF8C-CAA3-4D7B-BE72-782135B3ECD5}"/>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2947" name="Rectangle 3">
            <a:extLst>
              <a:ext uri="{FF2B5EF4-FFF2-40B4-BE49-F238E27FC236}">
                <a16:creationId xmlns:a16="http://schemas.microsoft.com/office/drawing/2014/main" id="{BB00530F-466B-4BFC-82D3-4BCBBC07F2DD}"/>
              </a:ext>
            </a:extLst>
          </p:cNvPr>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Lecture slides by Lawrie Brown for “Cryptography and Network Security”, 4/e, by William Stallings, Chapter </a:t>
            </a:r>
            <a:r>
              <a:rPr lang="en-US" altLang="en-US" sz="1000"/>
              <a:t>10 – “</a:t>
            </a:r>
            <a:r>
              <a:rPr lang="en-AU" altLang="en-US" sz="1000"/>
              <a:t>Key Management; Other Public Key Cryptosystems</a:t>
            </a:r>
            <a:r>
              <a:rPr lang="en-US" altLang="en-US"/>
              <a:t>”.</a:t>
            </a:r>
            <a:endParaRPr lang="en-AU" altLang="en-US"/>
          </a:p>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8BB45E-C744-4F03-AF97-C11F4B53428E}"/>
              </a:ext>
            </a:extLst>
          </p:cNvPr>
          <p:cNvSpPr>
            <a:spLocks noGrp="1" noChangeArrowheads="1"/>
          </p:cNvSpPr>
          <p:nvPr>
            <p:ph type="sldNum" sz="quarter" idx="5"/>
          </p:nvPr>
        </p:nvSpPr>
        <p:spPr>
          <a:ln/>
        </p:spPr>
        <p:txBody>
          <a:bodyPr/>
          <a:lstStyle/>
          <a:p>
            <a:fld id="{70A95E17-2572-41CE-B2CA-F805C17D7FEA}" type="slidenum">
              <a:rPr lang="en-AU" altLang="en-US"/>
              <a:pPr/>
              <a:t>10</a:t>
            </a:fld>
            <a:endParaRPr lang="en-AU" altLang="en-US"/>
          </a:p>
        </p:txBody>
      </p:sp>
      <p:sp>
        <p:nvSpPr>
          <p:cNvPr id="55298" name="Rectangle 2">
            <a:extLst>
              <a:ext uri="{FF2B5EF4-FFF2-40B4-BE49-F238E27FC236}">
                <a16:creationId xmlns:a16="http://schemas.microsoft.com/office/drawing/2014/main" id="{7A1A53B7-EA0C-496B-8E77-00A565C9B722}"/>
              </a:ext>
            </a:extLst>
          </p:cNvPr>
          <p:cNvSpPr>
            <a:spLocks noRot="1" noChangeArrowheads="1" noTextEdit="1"/>
          </p:cNvSpPr>
          <p:nvPr>
            <p:ph type="sldImg"/>
          </p:nvPr>
        </p:nvSpPr>
        <p:spPr>
          <a:ln/>
        </p:spPr>
      </p:sp>
      <p:sp>
        <p:nvSpPr>
          <p:cNvPr id="55299" name="Rectangle 3">
            <a:extLst>
              <a:ext uri="{FF2B5EF4-FFF2-40B4-BE49-F238E27FC236}">
                <a16:creationId xmlns:a16="http://schemas.microsoft.com/office/drawing/2014/main" id="{BEC9AB8F-DB0A-40BE-ABF4-10D74ED3F86C}"/>
              </a:ext>
            </a:extLst>
          </p:cNvPr>
          <p:cNvSpPr>
            <a:spLocks noGrp="1" noChangeArrowheads="1"/>
          </p:cNvSpPr>
          <p:nvPr>
            <p:ph type="body" idx="1"/>
          </p:nvPr>
        </p:nvSpPr>
        <p:spPr/>
        <p:txBody>
          <a:bodyPr/>
          <a:lstStyle/>
          <a:p>
            <a:r>
              <a:rPr lang="en-US" altLang="en-US"/>
              <a:t>Stallings Figure 10.4 “</a:t>
            </a:r>
            <a:r>
              <a:rPr lang="en-AU" altLang="en-US"/>
              <a:t>Public-Key Certificates” illustrates such a scheme</a:t>
            </a:r>
            <a:r>
              <a:rPr lang="en-US" altLang="en-US"/>
              <a:t>. See text for details of steps in protocol.</a:t>
            </a:r>
          </a:p>
          <a:p>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9A7A5B-794A-447D-8974-A4E10EE392D6}"/>
              </a:ext>
            </a:extLst>
          </p:cNvPr>
          <p:cNvSpPr>
            <a:spLocks noGrp="1" noChangeArrowheads="1"/>
          </p:cNvSpPr>
          <p:nvPr>
            <p:ph type="sldNum" sz="quarter" idx="5"/>
          </p:nvPr>
        </p:nvSpPr>
        <p:spPr>
          <a:ln/>
        </p:spPr>
        <p:txBody>
          <a:bodyPr/>
          <a:lstStyle/>
          <a:p>
            <a:fld id="{BC4B33AA-40AE-479C-AF8C-65DB612E27B9}" type="slidenum">
              <a:rPr lang="en-AU" altLang="en-US"/>
              <a:pPr/>
              <a:t>11</a:t>
            </a:fld>
            <a:endParaRPr lang="en-AU" altLang="en-US"/>
          </a:p>
        </p:txBody>
      </p:sp>
      <p:sp>
        <p:nvSpPr>
          <p:cNvPr id="90114" name="Rectangle 2">
            <a:extLst>
              <a:ext uri="{FF2B5EF4-FFF2-40B4-BE49-F238E27FC236}">
                <a16:creationId xmlns:a16="http://schemas.microsoft.com/office/drawing/2014/main" id="{BCC2CD51-0E3C-4380-AB35-8488C200492F}"/>
              </a:ext>
            </a:extLst>
          </p:cNvPr>
          <p:cNvSpPr>
            <a:spLocks noRot="1" noChangeArrowheads="1" noTextEdit="1"/>
          </p:cNvSpPr>
          <p:nvPr>
            <p:ph type="sldImg"/>
          </p:nvPr>
        </p:nvSpPr>
        <p:spPr>
          <a:ln/>
        </p:spPr>
      </p:sp>
      <p:sp>
        <p:nvSpPr>
          <p:cNvPr id="90115" name="Rectangle 3">
            <a:extLst>
              <a:ext uri="{FF2B5EF4-FFF2-40B4-BE49-F238E27FC236}">
                <a16:creationId xmlns:a16="http://schemas.microsoft.com/office/drawing/2014/main" id="{7ADD1382-B756-4C7C-8691-0981E7F771AB}"/>
              </a:ext>
            </a:extLst>
          </p:cNvPr>
          <p:cNvSpPr>
            <a:spLocks noGrp="1" noChangeArrowheads="1"/>
          </p:cNvSpPr>
          <p:nvPr>
            <p:ph type="body" idx="1"/>
          </p:nvPr>
        </p:nvSpPr>
        <p:spPr/>
        <p:txBody>
          <a:bodyPr/>
          <a:lstStyle/>
          <a:p>
            <a:r>
              <a:rPr lang="en-US" altLang="en-US">
                <a:latin typeface="Times-Roman" charset="0"/>
              </a:rPr>
              <a:t>Once public keys have been distributed or have become accessible, secure communication that thwarts eavesdropping, tampering, or both, is possible. However, few users will wish to make exclusive use of public-key encryption for communication because of the relatively slow data rates that can be achieved. Accordingly, public-key encryption provides for the distribution of secret keys to be used for conventional encryption.</a:t>
            </a:r>
            <a:r>
              <a:rPr lang="en-US" altLang="en-US">
                <a:latin typeface="Helvetica" panose="020B0604020202020204" pitchFamily="34" charset="0"/>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039FAF0-8890-43CF-AD61-D80D6CCC86E5}"/>
              </a:ext>
            </a:extLst>
          </p:cNvPr>
          <p:cNvSpPr>
            <a:spLocks noGrp="1" noChangeArrowheads="1"/>
          </p:cNvSpPr>
          <p:nvPr>
            <p:ph type="sldNum" sz="quarter" idx="5"/>
          </p:nvPr>
        </p:nvSpPr>
        <p:spPr>
          <a:ln/>
        </p:spPr>
        <p:txBody>
          <a:bodyPr/>
          <a:lstStyle/>
          <a:p>
            <a:fld id="{BAACCDC5-EA55-432A-81DB-C5EA5780D958}" type="slidenum">
              <a:rPr lang="en-AU" altLang="en-US"/>
              <a:pPr/>
              <a:t>12</a:t>
            </a:fld>
            <a:endParaRPr lang="en-AU" altLang="en-US"/>
          </a:p>
        </p:txBody>
      </p:sp>
      <p:sp>
        <p:nvSpPr>
          <p:cNvPr id="91138" name="Rectangle 1026">
            <a:extLst>
              <a:ext uri="{FF2B5EF4-FFF2-40B4-BE49-F238E27FC236}">
                <a16:creationId xmlns:a16="http://schemas.microsoft.com/office/drawing/2014/main" id="{2C8AEB1D-5A5A-4353-AF52-874603F3AA33}"/>
              </a:ext>
            </a:extLst>
          </p:cNvPr>
          <p:cNvSpPr>
            <a:spLocks noRot="1" noChangeArrowheads="1" noTextEdit="1"/>
          </p:cNvSpPr>
          <p:nvPr>
            <p:ph type="sldImg"/>
          </p:nvPr>
        </p:nvSpPr>
        <p:spPr>
          <a:ln/>
        </p:spPr>
      </p:sp>
      <p:sp>
        <p:nvSpPr>
          <p:cNvPr id="91139" name="Rectangle 1027">
            <a:extLst>
              <a:ext uri="{FF2B5EF4-FFF2-40B4-BE49-F238E27FC236}">
                <a16:creationId xmlns:a16="http://schemas.microsoft.com/office/drawing/2014/main" id="{E1352221-E563-4A2C-AB41-14713D0CE010}"/>
              </a:ext>
            </a:extLst>
          </p:cNvPr>
          <p:cNvSpPr>
            <a:spLocks noGrp="1" noChangeArrowheads="1"/>
          </p:cNvSpPr>
          <p:nvPr>
            <p:ph type="body" idx="1"/>
          </p:nvPr>
        </p:nvSpPr>
        <p:spPr/>
        <p:txBody>
          <a:bodyPr/>
          <a:lstStyle/>
          <a:p>
            <a:r>
              <a:rPr lang="en-US" altLang="en-US">
                <a:latin typeface="Times-Roman" charset="0"/>
              </a:rPr>
              <a:t>An extremely simple scheme was put forward by Merkle [MERK79]. But it is insecure against an adversary who can intercept messages and then either relay the intercepted message or substitute another message. Such an attack is known as a man-in-the-middle attack</a:t>
            </a:r>
            <a:r>
              <a:rPr lang="en-US" altLang="en-US">
                <a:latin typeface="Helvetica" panose="020B0604020202020204" pitchFamily="34" charset="0"/>
              </a:rPr>
              <a:t> </a:t>
            </a:r>
            <a:r>
              <a:rPr lang="en-US" altLang="en-US">
                <a:latin typeface="Times-Roman" charset="0"/>
              </a:rPr>
              <a:t>[RIVE84].</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6D2A281-28B7-4E70-AC05-038ECF18A705}"/>
              </a:ext>
            </a:extLst>
          </p:cNvPr>
          <p:cNvSpPr>
            <a:spLocks noGrp="1" noChangeArrowheads="1"/>
          </p:cNvSpPr>
          <p:nvPr>
            <p:ph type="sldNum" sz="quarter" idx="5"/>
          </p:nvPr>
        </p:nvSpPr>
        <p:spPr>
          <a:ln/>
        </p:spPr>
        <p:txBody>
          <a:bodyPr/>
          <a:lstStyle/>
          <a:p>
            <a:fld id="{7B4E16B0-9874-48FA-AF6E-126D65BC3260}" type="slidenum">
              <a:rPr lang="en-AU" altLang="en-US"/>
              <a:pPr/>
              <a:t>13</a:t>
            </a:fld>
            <a:endParaRPr lang="en-AU" altLang="en-US"/>
          </a:p>
        </p:txBody>
      </p:sp>
      <p:sp>
        <p:nvSpPr>
          <p:cNvPr id="59394" name="Rectangle 2">
            <a:extLst>
              <a:ext uri="{FF2B5EF4-FFF2-40B4-BE49-F238E27FC236}">
                <a16:creationId xmlns:a16="http://schemas.microsoft.com/office/drawing/2014/main" id="{9F0F36B6-808B-46FE-84A0-81F804058A2C}"/>
              </a:ext>
            </a:extLst>
          </p:cNvPr>
          <p:cNvSpPr>
            <a:spLocks noRot="1" noChangeArrowheads="1" noTextEdit="1"/>
          </p:cNvSpPr>
          <p:nvPr>
            <p:ph type="sldImg"/>
          </p:nvPr>
        </p:nvSpPr>
        <p:spPr>
          <a:ln/>
        </p:spPr>
      </p:sp>
      <p:sp>
        <p:nvSpPr>
          <p:cNvPr id="59395" name="Rectangle 3">
            <a:extLst>
              <a:ext uri="{FF2B5EF4-FFF2-40B4-BE49-F238E27FC236}">
                <a16:creationId xmlns:a16="http://schemas.microsoft.com/office/drawing/2014/main" id="{10A3E308-D762-4A94-AFB3-573E354CEC2C}"/>
              </a:ext>
            </a:extLst>
          </p:cNvPr>
          <p:cNvSpPr>
            <a:spLocks noGrp="1" noChangeArrowheads="1"/>
          </p:cNvSpPr>
          <p:nvPr>
            <p:ph type="body" idx="1"/>
          </p:nvPr>
        </p:nvSpPr>
        <p:spPr/>
        <p:txBody>
          <a:bodyPr/>
          <a:lstStyle/>
          <a:p>
            <a:r>
              <a:rPr lang="en-US" altLang="en-US"/>
              <a:t>Stallings Figure 10.6 “</a:t>
            </a:r>
            <a:r>
              <a:rPr lang="en-US" altLang="en-US" sz="1000"/>
              <a:t>Public-Key Distribution of Secret Keys” illustrates such an exchange</a:t>
            </a:r>
            <a:r>
              <a:rPr lang="en-US" altLang="en-US"/>
              <a:t>. See text for details of steps in protocol. Note that these steps correspond to final 3 of Figure 10.3, hence can get both secret key exchange and authentication in a single protocol.</a:t>
            </a:r>
          </a:p>
          <a:p>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5B2E98B-EF3F-4682-B53E-D0A962D9CC85}"/>
              </a:ext>
            </a:extLst>
          </p:cNvPr>
          <p:cNvSpPr>
            <a:spLocks noGrp="1" noChangeArrowheads="1"/>
          </p:cNvSpPr>
          <p:nvPr>
            <p:ph type="sldNum" sz="quarter" idx="5"/>
          </p:nvPr>
        </p:nvSpPr>
        <p:spPr>
          <a:ln/>
        </p:spPr>
        <p:txBody>
          <a:bodyPr/>
          <a:lstStyle/>
          <a:p>
            <a:fld id="{EBED72B0-DDCE-43F1-9C14-62CDF022CED5}" type="slidenum">
              <a:rPr lang="en-AU" altLang="en-US"/>
              <a:pPr/>
              <a:t>14</a:t>
            </a:fld>
            <a:endParaRPr lang="en-AU" altLang="en-US"/>
          </a:p>
        </p:txBody>
      </p:sp>
      <p:sp>
        <p:nvSpPr>
          <p:cNvPr id="93186" name="Rectangle 2">
            <a:extLst>
              <a:ext uri="{FF2B5EF4-FFF2-40B4-BE49-F238E27FC236}">
                <a16:creationId xmlns:a16="http://schemas.microsoft.com/office/drawing/2014/main" id="{76E23905-9B7C-4CF3-9816-308C9FADA1A8}"/>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3187" name="Rectangle 3">
            <a:extLst>
              <a:ext uri="{FF2B5EF4-FFF2-40B4-BE49-F238E27FC236}">
                <a16:creationId xmlns:a16="http://schemas.microsoft.com/office/drawing/2014/main" id="{864D2478-C8DA-4735-912F-9E7320897833}"/>
              </a:ext>
            </a:extLst>
          </p:cNvPr>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latin typeface="Times-Roman" charset="0"/>
              </a:rPr>
              <a:t>Yet another way to use public-key encryption to distribute secret keys is a hybrid approach in use on IBM mainframes [LE93]. This scheme retains the use of a key distribution center (KDC) that shares a secret master key with each user and distributes secret session keys encrypted with the master key. A public key scheme is used to distribute the master keys. The addition of a public-key layer provides a secure, efficient means of distributing master keys. This is an advantage in a configuration in which a single KDC serves a widely distributed set of users.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5F9FA3-312D-4BE8-BD6C-6BD516635A15}"/>
              </a:ext>
            </a:extLst>
          </p:cNvPr>
          <p:cNvSpPr>
            <a:spLocks noGrp="1" noChangeArrowheads="1"/>
          </p:cNvSpPr>
          <p:nvPr>
            <p:ph type="sldNum" sz="quarter" idx="5"/>
          </p:nvPr>
        </p:nvSpPr>
        <p:spPr>
          <a:ln/>
        </p:spPr>
        <p:txBody>
          <a:bodyPr/>
          <a:lstStyle/>
          <a:p>
            <a:fld id="{BB75DDFF-2AF6-4674-BC9C-FE1EBFDC0403}" type="slidenum">
              <a:rPr lang="en-AU" altLang="en-US"/>
              <a:pPr/>
              <a:t>15</a:t>
            </a:fld>
            <a:endParaRPr lang="en-AU" altLang="en-US"/>
          </a:p>
        </p:txBody>
      </p:sp>
      <p:sp>
        <p:nvSpPr>
          <p:cNvPr id="61442" name="Rectangle 2">
            <a:extLst>
              <a:ext uri="{FF2B5EF4-FFF2-40B4-BE49-F238E27FC236}">
                <a16:creationId xmlns:a16="http://schemas.microsoft.com/office/drawing/2014/main" id="{BDFE2608-9CF1-4C09-A529-A91D62A5BBBC}"/>
              </a:ext>
            </a:extLst>
          </p:cNvPr>
          <p:cNvSpPr>
            <a:spLocks noRot="1" noChangeArrowheads="1" noTextEdit="1"/>
          </p:cNvSpPr>
          <p:nvPr>
            <p:ph type="sldImg"/>
          </p:nvPr>
        </p:nvSpPr>
        <p:spPr>
          <a:ln/>
        </p:spPr>
      </p:sp>
      <p:sp>
        <p:nvSpPr>
          <p:cNvPr id="61443" name="Rectangle 3">
            <a:extLst>
              <a:ext uri="{FF2B5EF4-FFF2-40B4-BE49-F238E27FC236}">
                <a16:creationId xmlns:a16="http://schemas.microsoft.com/office/drawing/2014/main" id="{E4825AC3-3239-49F3-85A0-84D7CE6FD885}"/>
              </a:ext>
            </a:extLst>
          </p:cNvPr>
          <p:cNvSpPr>
            <a:spLocks noGrp="1" noChangeArrowheads="1"/>
          </p:cNvSpPr>
          <p:nvPr>
            <p:ph type="body" idx="1"/>
          </p:nvPr>
        </p:nvSpPr>
        <p:spPr/>
        <p:txBody>
          <a:bodyPr/>
          <a:lstStyle/>
          <a:p>
            <a:r>
              <a:rPr lang="en-AU" altLang="en-US"/>
              <a:t>The idea of public key schemes, and the first practical scheme, which was for key distribution only, was published in 1977 by Diffie &amp; Hellman. The concept had been previously described in a classified report in 1970 by </a:t>
            </a:r>
            <a:r>
              <a:rPr lang="en-US" altLang="en-US">
                <a:latin typeface="Times-Roman" charset="0"/>
              </a:rPr>
              <a:t>Williamson</a:t>
            </a:r>
            <a:r>
              <a:rPr lang="en-AU" altLang="en-US"/>
              <a:t> (UK CESG) - and subsequently declassified in 1987, see</a:t>
            </a:r>
            <a:r>
              <a:rPr lang="en-US" altLang="en-US">
                <a:latin typeface="Times-Roman" charset="0"/>
              </a:rPr>
              <a:t> [ELLI99]. </a:t>
            </a:r>
            <a:endParaRPr lang="en-AU" altLang="en-US">
              <a:latin typeface="Times-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09AF76-E579-44E9-8658-CFA68FA9D377}"/>
              </a:ext>
            </a:extLst>
          </p:cNvPr>
          <p:cNvSpPr>
            <a:spLocks noGrp="1" noChangeArrowheads="1"/>
          </p:cNvSpPr>
          <p:nvPr>
            <p:ph type="sldNum" sz="quarter" idx="5"/>
          </p:nvPr>
        </p:nvSpPr>
        <p:spPr>
          <a:ln/>
        </p:spPr>
        <p:txBody>
          <a:bodyPr/>
          <a:lstStyle/>
          <a:p>
            <a:fld id="{38D4BF3F-E1B0-4052-8FD8-48B6B6F5FEB8}" type="slidenum">
              <a:rPr lang="en-AU" altLang="en-US"/>
              <a:pPr/>
              <a:t>16</a:t>
            </a:fld>
            <a:endParaRPr lang="en-AU" altLang="en-US"/>
          </a:p>
        </p:txBody>
      </p:sp>
      <p:sp>
        <p:nvSpPr>
          <p:cNvPr id="94210" name="Rectangle 2">
            <a:extLst>
              <a:ext uri="{FF2B5EF4-FFF2-40B4-BE49-F238E27FC236}">
                <a16:creationId xmlns:a16="http://schemas.microsoft.com/office/drawing/2014/main" id="{E36B9D33-6839-41FB-82EC-E9119D7702E6}"/>
              </a:ext>
            </a:extLst>
          </p:cNvPr>
          <p:cNvSpPr>
            <a:spLocks noRot="1" noChangeArrowheads="1" noTextEdit="1"/>
          </p:cNvSpPr>
          <p:nvPr>
            <p:ph type="sldImg"/>
          </p:nvPr>
        </p:nvSpPr>
        <p:spPr>
          <a:ln/>
        </p:spPr>
      </p:sp>
      <p:sp>
        <p:nvSpPr>
          <p:cNvPr id="94211" name="Rectangle 3">
            <a:extLst>
              <a:ext uri="{FF2B5EF4-FFF2-40B4-BE49-F238E27FC236}">
                <a16:creationId xmlns:a16="http://schemas.microsoft.com/office/drawing/2014/main" id="{4479BBC6-5E66-4592-BE49-141737B04DCC}"/>
              </a:ext>
            </a:extLst>
          </p:cNvPr>
          <p:cNvSpPr>
            <a:spLocks noGrp="1" noChangeArrowheads="1"/>
          </p:cNvSpPr>
          <p:nvPr>
            <p:ph type="body" idx="1"/>
          </p:nvPr>
        </p:nvSpPr>
        <p:spPr/>
        <p:txBody>
          <a:bodyPr/>
          <a:lstStyle/>
          <a:p>
            <a:r>
              <a:rPr lang="en-US" altLang="en-US">
                <a:latin typeface="Times-Roman" charset="0"/>
              </a:rPr>
              <a:t>The purpose of the algorithm is to enable two users to securely exchange a key that can then be used for subsequent encryption of messages. The algorithm itself is limited to the exchange of secret values, which depends on the value of the public/private keys of the participants. The Diffie-Hellman algorithm uses </a:t>
            </a:r>
            <a:r>
              <a:rPr lang="en-AU" altLang="en-US"/>
              <a:t>exponentiation in a finite (Galois) field (modulo a prime or a polynomial), and </a:t>
            </a:r>
            <a:r>
              <a:rPr lang="en-US" altLang="en-US">
                <a:latin typeface="Times-Roman" charset="0"/>
              </a:rPr>
              <a:t>depends for its effectiveness on the difficulty of computing discrete logarithms.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916A496-4432-43FF-974D-BB1509F7FC01}"/>
              </a:ext>
            </a:extLst>
          </p:cNvPr>
          <p:cNvSpPr>
            <a:spLocks noGrp="1" noChangeArrowheads="1"/>
          </p:cNvSpPr>
          <p:nvPr>
            <p:ph type="sldNum" sz="quarter" idx="5"/>
          </p:nvPr>
        </p:nvSpPr>
        <p:spPr>
          <a:ln/>
        </p:spPr>
        <p:txBody>
          <a:bodyPr/>
          <a:lstStyle/>
          <a:p>
            <a:fld id="{8EF75D5C-F31A-496A-BF85-CC7D6B981FCF}" type="slidenum">
              <a:rPr lang="en-AU" altLang="en-US"/>
              <a:pPr/>
              <a:t>17</a:t>
            </a:fld>
            <a:endParaRPr lang="en-AU" altLang="en-US"/>
          </a:p>
        </p:txBody>
      </p:sp>
      <p:sp>
        <p:nvSpPr>
          <p:cNvPr id="64514" name="Rectangle 2">
            <a:extLst>
              <a:ext uri="{FF2B5EF4-FFF2-40B4-BE49-F238E27FC236}">
                <a16:creationId xmlns:a16="http://schemas.microsoft.com/office/drawing/2014/main" id="{75D73A71-5395-4A13-B8DA-83A66FD19240}"/>
              </a:ext>
            </a:extLst>
          </p:cNvPr>
          <p:cNvSpPr>
            <a:spLocks noRot="1" noChangeArrowheads="1" noTextEdit="1"/>
          </p:cNvSpPr>
          <p:nvPr>
            <p:ph type="sldImg"/>
          </p:nvPr>
        </p:nvSpPr>
        <p:spPr>
          <a:ln/>
        </p:spPr>
      </p:sp>
      <p:sp>
        <p:nvSpPr>
          <p:cNvPr id="64515" name="Rectangle 3">
            <a:extLst>
              <a:ext uri="{FF2B5EF4-FFF2-40B4-BE49-F238E27FC236}">
                <a16:creationId xmlns:a16="http://schemas.microsoft.com/office/drawing/2014/main" id="{D91BD114-FDCF-4BC7-92D2-340BDD95D373}"/>
              </a:ext>
            </a:extLst>
          </p:cNvPr>
          <p:cNvSpPr>
            <a:spLocks noGrp="1" noChangeArrowheads="1"/>
          </p:cNvSpPr>
          <p:nvPr>
            <p:ph type="body" idx="1"/>
          </p:nvPr>
        </p:nvSpPr>
        <p:spPr/>
        <p:txBody>
          <a:bodyPr/>
          <a:lstStyle/>
          <a:p>
            <a:r>
              <a:rPr lang="en-US" altLang="en-US">
                <a:latin typeface="Times-Roman" charset="0"/>
              </a:rPr>
              <a:t>In the Diffie-Hellman key exchange algorithm, there are two publicly known numbers: a prime number q and an integer a that is a primitive root of q. </a:t>
            </a:r>
            <a:r>
              <a:rPr lang="en-AU" altLang="en-US"/>
              <a:t>The prime q and primitive root </a:t>
            </a:r>
            <a:r>
              <a:rPr lang="el-GR" altLang="en-US">
                <a:cs typeface="Arial" panose="020B0604020202020204" pitchFamily="34" charset="0"/>
              </a:rPr>
              <a:t>a</a:t>
            </a:r>
            <a:r>
              <a:rPr lang="en-AU" altLang="en-US"/>
              <a:t> can be common to all using some instance of the D-H scheme. Note that the primitive root </a:t>
            </a:r>
            <a:r>
              <a:rPr lang="el-GR" altLang="en-US">
                <a:cs typeface="Arial" panose="020B0604020202020204" pitchFamily="34" charset="0"/>
              </a:rPr>
              <a:t>a</a:t>
            </a:r>
            <a:r>
              <a:rPr lang="en-AU" altLang="en-US"/>
              <a:t> is a number whose powers successively generate all the elements mod q. Users Alice and Bob choose random secrets x's, and then "protect" them using exponentiation to create their public y's. For an attacker monitoring the exchange of the y's to recover either of the x's, they'd need to solve the discrete logarithm problem, which is hard.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12BBE7-DE0A-4CE2-B0EB-5C54D00A8153}"/>
              </a:ext>
            </a:extLst>
          </p:cNvPr>
          <p:cNvSpPr>
            <a:spLocks noGrp="1" noChangeArrowheads="1"/>
          </p:cNvSpPr>
          <p:nvPr>
            <p:ph type="sldNum" sz="quarter" idx="5"/>
          </p:nvPr>
        </p:nvSpPr>
        <p:spPr>
          <a:ln/>
        </p:spPr>
        <p:txBody>
          <a:bodyPr/>
          <a:lstStyle/>
          <a:p>
            <a:fld id="{2FD51DAD-5EF9-4523-90D3-228C0216924C}" type="slidenum">
              <a:rPr lang="en-AU" altLang="en-US"/>
              <a:pPr/>
              <a:t>18</a:t>
            </a:fld>
            <a:endParaRPr lang="en-AU" altLang="en-US"/>
          </a:p>
        </p:txBody>
      </p:sp>
      <p:sp>
        <p:nvSpPr>
          <p:cNvPr id="66562" name="Rectangle 2">
            <a:extLst>
              <a:ext uri="{FF2B5EF4-FFF2-40B4-BE49-F238E27FC236}">
                <a16:creationId xmlns:a16="http://schemas.microsoft.com/office/drawing/2014/main" id="{604CD197-0FE4-4217-A8CD-B50804AC7BF2}"/>
              </a:ext>
            </a:extLst>
          </p:cNvPr>
          <p:cNvSpPr>
            <a:spLocks noRot="1" noChangeArrowheads="1" noTextEdit="1"/>
          </p:cNvSpPr>
          <p:nvPr>
            <p:ph type="sldImg"/>
          </p:nvPr>
        </p:nvSpPr>
        <p:spPr>
          <a:ln/>
        </p:spPr>
      </p:sp>
      <p:sp>
        <p:nvSpPr>
          <p:cNvPr id="66563" name="Rectangle 3">
            <a:extLst>
              <a:ext uri="{FF2B5EF4-FFF2-40B4-BE49-F238E27FC236}">
                <a16:creationId xmlns:a16="http://schemas.microsoft.com/office/drawing/2014/main" id="{5B43E5C0-73F0-49EF-9CB4-91B9DFB5129E}"/>
              </a:ext>
            </a:extLst>
          </p:cNvPr>
          <p:cNvSpPr>
            <a:spLocks noGrp="1" noChangeArrowheads="1"/>
          </p:cNvSpPr>
          <p:nvPr>
            <p:ph type="body" idx="1"/>
          </p:nvPr>
        </p:nvSpPr>
        <p:spPr/>
        <p:txBody>
          <a:bodyPr/>
          <a:lstStyle/>
          <a:p>
            <a:r>
              <a:rPr lang="en-AU" altLang="en-US"/>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Note that if Alice and Bob subsequently communicate, they will have the </a:t>
            </a:r>
            <a:r>
              <a:rPr lang="en-AU" altLang="en-US" b="1"/>
              <a:t>same</a:t>
            </a:r>
            <a:r>
              <a:rPr lang="en-AU" altLang="en-US"/>
              <a:t> key as before, unless they choose new public-keys.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86A32D-1399-4531-AA0B-A2483135192E}"/>
              </a:ext>
            </a:extLst>
          </p:cNvPr>
          <p:cNvSpPr>
            <a:spLocks noGrp="1" noChangeArrowheads="1"/>
          </p:cNvSpPr>
          <p:nvPr>
            <p:ph type="sldNum" sz="quarter" idx="5"/>
          </p:nvPr>
        </p:nvSpPr>
        <p:spPr>
          <a:ln/>
        </p:spPr>
        <p:txBody>
          <a:bodyPr/>
          <a:lstStyle/>
          <a:p>
            <a:fld id="{A1A2A507-FA2F-44CD-863F-33DAF251A848}" type="slidenum">
              <a:rPr lang="en-AU" altLang="en-US"/>
              <a:pPr/>
              <a:t>19</a:t>
            </a:fld>
            <a:endParaRPr lang="en-AU" altLang="en-US"/>
          </a:p>
        </p:txBody>
      </p:sp>
      <p:sp>
        <p:nvSpPr>
          <p:cNvPr id="95234" name="Rectangle 1026">
            <a:extLst>
              <a:ext uri="{FF2B5EF4-FFF2-40B4-BE49-F238E27FC236}">
                <a16:creationId xmlns:a16="http://schemas.microsoft.com/office/drawing/2014/main" id="{43255A3A-A989-403D-94CB-C44F6481C723}"/>
              </a:ext>
            </a:extLst>
          </p:cNvPr>
          <p:cNvSpPr>
            <a:spLocks noRot="1" noChangeArrowheads="1" noTextEdit="1"/>
          </p:cNvSpPr>
          <p:nvPr>
            <p:ph type="sldImg"/>
          </p:nvPr>
        </p:nvSpPr>
        <p:spPr>
          <a:ln/>
        </p:spPr>
      </p:sp>
      <p:sp>
        <p:nvSpPr>
          <p:cNvPr id="95235" name="Rectangle 1027">
            <a:extLst>
              <a:ext uri="{FF2B5EF4-FFF2-40B4-BE49-F238E27FC236}">
                <a16:creationId xmlns:a16="http://schemas.microsoft.com/office/drawing/2014/main" id="{B945BFC1-BC54-456D-BF44-3FF8460330A5}"/>
              </a:ext>
            </a:extLst>
          </p:cNvPr>
          <p:cNvSpPr>
            <a:spLocks noGrp="1" noChangeArrowheads="1"/>
          </p:cNvSpPr>
          <p:nvPr>
            <p:ph type="body" idx="1"/>
          </p:nvPr>
        </p:nvSpPr>
        <p:spPr/>
        <p:txBody>
          <a:bodyPr/>
          <a:lstStyle/>
          <a:p>
            <a:r>
              <a:rPr lang="en-US" altLang="en-US">
                <a:latin typeface="Times-Roman" charset="0"/>
              </a:rPr>
              <a:t>Here is an example of Diffie-Hellman from the text.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F7F79A-9412-4968-845F-A08A7D967A3D}"/>
              </a:ext>
            </a:extLst>
          </p:cNvPr>
          <p:cNvSpPr>
            <a:spLocks noGrp="1" noChangeArrowheads="1"/>
          </p:cNvSpPr>
          <p:nvPr>
            <p:ph type="sldNum" sz="quarter" idx="5"/>
          </p:nvPr>
        </p:nvSpPr>
        <p:spPr>
          <a:ln/>
        </p:spPr>
        <p:txBody>
          <a:bodyPr/>
          <a:lstStyle/>
          <a:p>
            <a:fld id="{CCBD4D42-7A18-4A7A-9B2A-1A6D6E26F143}" type="slidenum">
              <a:rPr lang="en-AU" altLang="en-US"/>
              <a:pPr/>
              <a:t>2</a:t>
            </a:fld>
            <a:endParaRPr lang="en-AU" altLang="en-US"/>
          </a:p>
        </p:txBody>
      </p:sp>
      <p:sp>
        <p:nvSpPr>
          <p:cNvPr id="1026" name="Rectangle 2">
            <a:extLst>
              <a:ext uri="{FF2B5EF4-FFF2-40B4-BE49-F238E27FC236}">
                <a16:creationId xmlns:a16="http://schemas.microsoft.com/office/drawing/2014/main" id="{1D0F6E48-6A5F-4113-AB09-325A50C7FCCC}"/>
              </a:ext>
            </a:extLst>
          </p:cNvPr>
          <p:cNvSpPr>
            <a:spLocks noRot="1" noChangeArrowheads="1" noTextEdit="1"/>
          </p:cNvSpPr>
          <p:nvPr>
            <p:ph type="sldImg"/>
          </p:nvPr>
        </p:nvSpPr>
        <p:spPr>
          <a:ln/>
        </p:spPr>
      </p:sp>
      <p:sp>
        <p:nvSpPr>
          <p:cNvPr id="1027" name="Rectangle 3">
            <a:extLst>
              <a:ext uri="{FF2B5EF4-FFF2-40B4-BE49-F238E27FC236}">
                <a16:creationId xmlns:a16="http://schemas.microsoft.com/office/drawing/2014/main" id="{5C50BF56-8A81-4847-A387-CB14C83FE69A}"/>
              </a:ext>
            </a:extLst>
          </p:cNvPr>
          <p:cNvSpPr>
            <a:spLocks noGrp="1" noChangeArrowheads="1"/>
          </p:cNvSpPr>
          <p:nvPr>
            <p:ph type="body" idx="1"/>
          </p:nvPr>
        </p:nvSpPr>
        <p:spPr/>
        <p:txBody>
          <a:bodyPr/>
          <a:lstStyle/>
          <a:p>
            <a:r>
              <a:rPr lang="en-US" altLang="en-US"/>
              <a:t>Opening quote.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12D591-E116-43ED-9507-507070C9D6E3}"/>
              </a:ext>
            </a:extLst>
          </p:cNvPr>
          <p:cNvSpPr>
            <a:spLocks noGrp="1" noChangeArrowheads="1"/>
          </p:cNvSpPr>
          <p:nvPr>
            <p:ph type="sldNum" sz="quarter" idx="5"/>
          </p:nvPr>
        </p:nvSpPr>
        <p:spPr>
          <a:ln/>
        </p:spPr>
        <p:txBody>
          <a:bodyPr/>
          <a:lstStyle/>
          <a:p>
            <a:fld id="{4757A566-BF31-4223-8E8B-C27E7C72CDEF}" type="slidenum">
              <a:rPr lang="en-AU" altLang="en-US"/>
              <a:pPr/>
              <a:t>20</a:t>
            </a:fld>
            <a:endParaRPr lang="en-AU" altLang="en-US"/>
          </a:p>
        </p:txBody>
      </p:sp>
      <p:sp>
        <p:nvSpPr>
          <p:cNvPr id="97282" name="Rectangle 1026">
            <a:extLst>
              <a:ext uri="{FF2B5EF4-FFF2-40B4-BE49-F238E27FC236}">
                <a16:creationId xmlns:a16="http://schemas.microsoft.com/office/drawing/2014/main" id="{AEA3C3D6-5731-49C6-9560-AC3B1ACC2C05}"/>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7283" name="Rectangle 1027">
            <a:extLst>
              <a:ext uri="{FF2B5EF4-FFF2-40B4-BE49-F238E27FC236}">
                <a16:creationId xmlns:a16="http://schemas.microsoft.com/office/drawing/2014/main" id="{FD69487C-E0AE-4A8D-BD0A-24996A13A86C}"/>
              </a:ext>
            </a:extLst>
          </p:cNvPr>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latin typeface="Times-Roman" charset="0"/>
              </a:rPr>
              <a:t>Detail a couple of possible </a:t>
            </a:r>
            <a:r>
              <a:rPr lang="en-US" altLang="en-US"/>
              <a:t>Key Exchange Protocols based on </a:t>
            </a:r>
            <a:r>
              <a:rPr lang="en-AU" altLang="en-US"/>
              <a:t>Diffie-Hellman. Note that these are vulnerable to a meet-in-the-Middle Attack, and that authentication of the keys is needed.</a:t>
            </a: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BA602B7-B5C0-415A-8142-F00CE371469D}"/>
              </a:ext>
            </a:extLst>
          </p:cNvPr>
          <p:cNvSpPr>
            <a:spLocks noGrp="1" noChangeArrowheads="1"/>
          </p:cNvSpPr>
          <p:nvPr>
            <p:ph type="sldNum" sz="quarter" idx="5"/>
          </p:nvPr>
        </p:nvSpPr>
        <p:spPr>
          <a:ln/>
        </p:spPr>
        <p:txBody>
          <a:bodyPr/>
          <a:lstStyle/>
          <a:p>
            <a:fld id="{C10A6E28-9761-41CB-B4F4-D685EC06FF51}" type="slidenum">
              <a:rPr lang="en-AU" altLang="en-US"/>
              <a:pPr/>
              <a:t>21</a:t>
            </a:fld>
            <a:endParaRPr lang="en-AU" altLang="en-US"/>
          </a:p>
        </p:txBody>
      </p:sp>
      <p:sp>
        <p:nvSpPr>
          <p:cNvPr id="98306" name="Rectangle 2">
            <a:extLst>
              <a:ext uri="{FF2B5EF4-FFF2-40B4-BE49-F238E27FC236}">
                <a16:creationId xmlns:a16="http://schemas.microsoft.com/office/drawing/2014/main" id="{7C7DB5B9-727B-44DD-AA1F-3754A0DA54ED}"/>
              </a:ext>
            </a:extLst>
          </p:cNvPr>
          <p:cNvSpPr>
            <a:spLocks noRot="1" noChangeArrowheads="1" noTextEdit="1"/>
          </p:cNvSpPr>
          <p:nvPr>
            <p:ph type="sldImg"/>
          </p:nvPr>
        </p:nvSpPr>
        <p:spPr>
          <a:ln/>
        </p:spPr>
      </p:sp>
      <p:sp>
        <p:nvSpPr>
          <p:cNvPr id="98307" name="Rectangle 3">
            <a:extLst>
              <a:ext uri="{FF2B5EF4-FFF2-40B4-BE49-F238E27FC236}">
                <a16:creationId xmlns:a16="http://schemas.microsoft.com/office/drawing/2014/main" id="{21C6652A-7E4D-4D3C-AAA9-2A17A9D0AC40}"/>
              </a:ext>
            </a:extLst>
          </p:cNvPr>
          <p:cNvSpPr>
            <a:spLocks noGrp="1" noChangeArrowheads="1"/>
          </p:cNvSpPr>
          <p:nvPr>
            <p:ph type="body" idx="1"/>
          </p:nvPr>
        </p:nvSpPr>
        <p:spPr/>
        <p:txBody>
          <a:bodyPr/>
          <a:lstStyle/>
          <a:p>
            <a:r>
              <a:rPr lang="en-US" altLang="en-US">
                <a:latin typeface="Times-Roman" charset="0"/>
              </a:rPr>
              <a:t>A major issue with the use of Public-Key Cryptography, is the size of numbers used, and hence keys being stored. Recently, an alternate approach has emerged, elliptic curve cryptography (ECC), which performs the computations using elliptic curve arithmetic instead of </a:t>
            </a:r>
            <a:r>
              <a:rPr lang="en-US" altLang="en-US"/>
              <a:t>integer or polynomial arithmetic.</a:t>
            </a:r>
            <a:r>
              <a:rPr lang="en-US" altLang="en-US">
                <a:latin typeface="Times-Roman" charset="0"/>
              </a:rPr>
              <a:t> Already, ECC is showing up in standardization efforts, including the IEEE P1363 Standard for Public-Key Cryptography.</a:t>
            </a:r>
            <a:r>
              <a:rPr lang="en-US" altLang="en-US">
                <a:latin typeface="Helvetica" panose="020B0604020202020204" pitchFamily="34" charset="0"/>
              </a:rPr>
              <a:t> </a:t>
            </a:r>
            <a:r>
              <a:rPr lang="en-US" altLang="en-US">
                <a:latin typeface="Times-Roman" charset="0"/>
              </a:rPr>
              <a:t>Although the theory of ECC has been around for some time, it is only recently that products have begun to appear and that there has been sustained cryptanalytic interest in probing for weaknesses. Accordingly, the confidence level in ECC is not yet as high as that in RSA.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671714-15BC-4974-A9E2-8894B9AD2D94}"/>
              </a:ext>
            </a:extLst>
          </p:cNvPr>
          <p:cNvSpPr>
            <a:spLocks noGrp="1" noChangeArrowheads="1"/>
          </p:cNvSpPr>
          <p:nvPr>
            <p:ph type="sldNum" sz="quarter" idx="5"/>
          </p:nvPr>
        </p:nvSpPr>
        <p:spPr>
          <a:ln/>
        </p:spPr>
        <p:txBody>
          <a:bodyPr/>
          <a:lstStyle/>
          <a:p>
            <a:fld id="{C938B93E-B23B-4AD1-A992-C59211CF6159}" type="slidenum">
              <a:rPr lang="en-AU" altLang="en-US"/>
              <a:pPr/>
              <a:t>22</a:t>
            </a:fld>
            <a:endParaRPr lang="en-AU" altLang="en-US"/>
          </a:p>
        </p:txBody>
      </p:sp>
      <p:sp>
        <p:nvSpPr>
          <p:cNvPr id="71682" name="Rectangle 2">
            <a:extLst>
              <a:ext uri="{FF2B5EF4-FFF2-40B4-BE49-F238E27FC236}">
                <a16:creationId xmlns:a16="http://schemas.microsoft.com/office/drawing/2014/main" id="{94BA8165-E934-40D6-875F-AAE1259C6AC7}"/>
              </a:ext>
            </a:extLst>
          </p:cNvPr>
          <p:cNvSpPr>
            <a:spLocks noRot="1" noChangeArrowheads="1" noTextEdit="1"/>
          </p:cNvSpPr>
          <p:nvPr>
            <p:ph type="sldImg"/>
          </p:nvPr>
        </p:nvSpPr>
        <p:spPr>
          <a:ln/>
        </p:spPr>
      </p:sp>
      <p:sp>
        <p:nvSpPr>
          <p:cNvPr id="71683" name="Rectangle 3">
            <a:extLst>
              <a:ext uri="{FF2B5EF4-FFF2-40B4-BE49-F238E27FC236}">
                <a16:creationId xmlns:a16="http://schemas.microsoft.com/office/drawing/2014/main" id="{B76AE969-58B3-47EB-9E86-909C2F204260}"/>
              </a:ext>
            </a:extLst>
          </p:cNvPr>
          <p:cNvSpPr>
            <a:spLocks noGrp="1" noChangeArrowheads="1"/>
          </p:cNvSpPr>
          <p:nvPr>
            <p:ph type="body" idx="1"/>
          </p:nvPr>
        </p:nvSpPr>
        <p:spPr/>
        <p:txBody>
          <a:bodyPr/>
          <a:lstStyle/>
          <a:p>
            <a:r>
              <a:rPr lang="en-US" altLang="en-US"/>
              <a:t>First consider elliptic curves using real number values. See text for detailed rules of addition and relation to zero point O. Can derive an algebraic interpretation of addition, based on computing gradient of tangent and then solving for intersection with curve. There is also an </a:t>
            </a:r>
            <a:r>
              <a:rPr lang="en-US" altLang="en-US">
                <a:latin typeface="Times-Roman" charset="0"/>
              </a:rPr>
              <a:t>algebraic description of additions over elliptic curves, see text.</a:t>
            </a:r>
            <a:endParaRPr lang="en-AU" altLang="en-US">
              <a:latin typeface="Times-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F9FB09-C550-4A73-BA58-83570DB47568}"/>
              </a:ext>
            </a:extLst>
          </p:cNvPr>
          <p:cNvSpPr>
            <a:spLocks noGrp="1" noChangeArrowheads="1"/>
          </p:cNvSpPr>
          <p:nvPr>
            <p:ph type="sldNum" sz="quarter" idx="5"/>
          </p:nvPr>
        </p:nvSpPr>
        <p:spPr>
          <a:ln/>
        </p:spPr>
        <p:txBody>
          <a:bodyPr/>
          <a:lstStyle/>
          <a:p>
            <a:fld id="{EED23627-924D-4AD9-85F8-F27ECAE771F2}" type="slidenum">
              <a:rPr lang="en-AU" altLang="en-US"/>
              <a:pPr/>
              <a:t>23</a:t>
            </a:fld>
            <a:endParaRPr lang="en-AU" altLang="en-US"/>
          </a:p>
        </p:txBody>
      </p:sp>
      <p:sp>
        <p:nvSpPr>
          <p:cNvPr id="99330" name="Rectangle 2">
            <a:extLst>
              <a:ext uri="{FF2B5EF4-FFF2-40B4-BE49-F238E27FC236}">
                <a16:creationId xmlns:a16="http://schemas.microsoft.com/office/drawing/2014/main" id="{9B9F28AA-3C00-4BE2-8578-21A39125DF50}"/>
              </a:ext>
            </a:extLst>
          </p:cNvPr>
          <p:cNvSpPr>
            <a:spLocks noRot="1" noChangeArrowheads="1" noTextEdit="1"/>
          </p:cNvSpPr>
          <p:nvPr>
            <p:ph type="sldImg"/>
          </p:nvPr>
        </p:nvSpPr>
        <p:spPr>
          <a:ln/>
        </p:spPr>
      </p:sp>
      <p:sp>
        <p:nvSpPr>
          <p:cNvPr id="99331" name="Rectangle 3">
            <a:extLst>
              <a:ext uri="{FF2B5EF4-FFF2-40B4-BE49-F238E27FC236}">
                <a16:creationId xmlns:a16="http://schemas.microsoft.com/office/drawing/2014/main" id="{34974C2D-CA59-41B5-AB68-5C56826DE4D4}"/>
              </a:ext>
            </a:extLst>
          </p:cNvPr>
          <p:cNvSpPr>
            <a:spLocks noGrp="1" noChangeArrowheads="1"/>
          </p:cNvSpPr>
          <p:nvPr>
            <p:ph type="body" idx="1"/>
          </p:nvPr>
        </p:nvSpPr>
        <p:spPr/>
        <p:txBody>
          <a:bodyPr/>
          <a:lstStyle/>
          <a:p>
            <a:r>
              <a:rPr lang="en-US" altLang="en-US"/>
              <a:t>Stallings Figure 10.9b “Example of Elliptic Curves”,  illustrates the geometric interpretation of elliptic curve addition.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51FE82-EDBE-4A96-94F8-D8079C47E0AA}"/>
              </a:ext>
            </a:extLst>
          </p:cNvPr>
          <p:cNvSpPr>
            <a:spLocks noGrp="1" noChangeArrowheads="1"/>
          </p:cNvSpPr>
          <p:nvPr>
            <p:ph type="sldNum" sz="quarter" idx="5"/>
          </p:nvPr>
        </p:nvSpPr>
        <p:spPr>
          <a:ln/>
        </p:spPr>
        <p:txBody>
          <a:bodyPr/>
          <a:lstStyle/>
          <a:p>
            <a:fld id="{08442FFF-6535-4524-9F63-7B880158DB46}" type="slidenum">
              <a:rPr lang="en-AU" altLang="en-US"/>
              <a:pPr/>
              <a:t>24</a:t>
            </a:fld>
            <a:endParaRPr lang="en-AU" altLang="en-US"/>
          </a:p>
        </p:txBody>
      </p:sp>
      <p:sp>
        <p:nvSpPr>
          <p:cNvPr id="73730" name="Rectangle 2">
            <a:extLst>
              <a:ext uri="{FF2B5EF4-FFF2-40B4-BE49-F238E27FC236}">
                <a16:creationId xmlns:a16="http://schemas.microsoft.com/office/drawing/2014/main" id="{C0519980-8457-4AAB-9EB5-AEDAC456688E}"/>
              </a:ext>
            </a:extLst>
          </p:cNvPr>
          <p:cNvSpPr>
            <a:spLocks noRot="1" noChangeArrowheads="1" noTextEdit="1"/>
          </p:cNvSpPr>
          <p:nvPr>
            <p:ph type="sldImg"/>
          </p:nvPr>
        </p:nvSpPr>
        <p:spPr>
          <a:ln/>
        </p:spPr>
      </p:sp>
      <p:sp>
        <p:nvSpPr>
          <p:cNvPr id="73731" name="Rectangle 3">
            <a:extLst>
              <a:ext uri="{FF2B5EF4-FFF2-40B4-BE49-F238E27FC236}">
                <a16:creationId xmlns:a16="http://schemas.microsoft.com/office/drawing/2014/main" id="{2E41DF48-DB1D-4361-8853-0D82BC76B618}"/>
              </a:ext>
            </a:extLst>
          </p:cNvPr>
          <p:cNvSpPr>
            <a:spLocks noGrp="1" noChangeArrowheads="1"/>
          </p:cNvSpPr>
          <p:nvPr>
            <p:ph type="body" idx="1"/>
          </p:nvPr>
        </p:nvSpPr>
        <p:spPr/>
        <p:txBody>
          <a:bodyPr/>
          <a:lstStyle/>
          <a:p>
            <a:r>
              <a:rPr lang="en-US" altLang="en-US">
                <a:latin typeface="Times-Roman" charset="0"/>
              </a:rPr>
              <a:t>Elliptic curve cryptography makes use of elliptic curves in which the variables and coefficients are all restricted to elements of a finite field. Two families of elliptic curves are used in cryptographic applications: prime curves over Z</a:t>
            </a:r>
            <a:r>
              <a:rPr lang="en-US" altLang="en-US" baseline="-25000">
                <a:latin typeface="Times-Roman" charset="0"/>
              </a:rPr>
              <a:t>p</a:t>
            </a:r>
            <a:r>
              <a:rPr lang="en-US" altLang="en-US">
                <a:latin typeface="Times-Roman" charset="0"/>
              </a:rPr>
              <a:t> (best for software use), and binary curves over GF(2</a:t>
            </a:r>
            <a:r>
              <a:rPr lang="en-US" altLang="en-US" baseline="30000">
                <a:latin typeface="Times-Roman" charset="0"/>
              </a:rPr>
              <a:t>m</a:t>
            </a:r>
            <a:r>
              <a:rPr lang="en-US" altLang="en-US">
                <a:latin typeface="Times-Roman" charset="0"/>
              </a:rPr>
              <a:t>) (best for hardware use).</a:t>
            </a:r>
            <a:endParaRPr lang="en-AU" altLang="en-US"/>
          </a:p>
          <a:p>
            <a:r>
              <a:rPr lang="en-AU" altLang="en-US"/>
              <a:t>There is no obvious geometric interpretation of elliptic curve arithmetic over finite fields. The algebraic interpretation used for elliptic curve arithmetic over does readily carry over. See text for detailed discussion.</a:t>
            </a:r>
          </a:p>
          <a:p>
            <a:endParaRPr lang="en-AU"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5991DB-78F5-4F75-9F2C-A13115B038BD}"/>
              </a:ext>
            </a:extLst>
          </p:cNvPr>
          <p:cNvSpPr>
            <a:spLocks noGrp="1" noChangeArrowheads="1"/>
          </p:cNvSpPr>
          <p:nvPr>
            <p:ph type="sldNum" sz="quarter" idx="5"/>
          </p:nvPr>
        </p:nvSpPr>
        <p:spPr>
          <a:ln/>
        </p:spPr>
        <p:txBody>
          <a:bodyPr/>
          <a:lstStyle/>
          <a:p>
            <a:fld id="{8CD5DDA7-D9F6-42AB-A05A-C56E1C038434}" type="slidenum">
              <a:rPr lang="en-AU" altLang="en-US"/>
              <a:pPr/>
              <a:t>25</a:t>
            </a:fld>
            <a:endParaRPr lang="en-AU" altLang="en-US"/>
          </a:p>
        </p:txBody>
      </p:sp>
      <p:sp>
        <p:nvSpPr>
          <p:cNvPr id="100354" name="Rectangle 1026">
            <a:extLst>
              <a:ext uri="{FF2B5EF4-FFF2-40B4-BE49-F238E27FC236}">
                <a16:creationId xmlns:a16="http://schemas.microsoft.com/office/drawing/2014/main" id="{5ED3670E-5885-446C-83D5-7015B60A22A2}"/>
              </a:ext>
            </a:extLst>
          </p:cNvPr>
          <p:cNvSpPr>
            <a:spLocks noRot="1" noChangeArrowheads="1" noTextEdit="1"/>
          </p:cNvSpPr>
          <p:nvPr>
            <p:ph type="sldImg"/>
          </p:nvPr>
        </p:nvSpPr>
        <p:spPr>
          <a:ln/>
        </p:spPr>
      </p:sp>
      <p:sp>
        <p:nvSpPr>
          <p:cNvPr id="100355" name="Rectangle 1027">
            <a:extLst>
              <a:ext uri="{FF2B5EF4-FFF2-40B4-BE49-F238E27FC236}">
                <a16:creationId xmlns:a16="http://schemas.microsoft.com/office/drawing/2014/main" id="{F565988C-03DF-4EC6-9D77-43ADA7959E1F}"/>
              </a:ext>
            </a:extLst>
          </p:cNvPr>
          <p:cNvSpPr>
            <a:spLocks noGrp="1" noChangeArrowheads="1"/>
          </p:cNvSpPr>
          <p:nvPr>
            <p:ph type="body" idx="1"/>
          </p:nvPr>
        </p:nvSpPr>
        <p:spPr/>
        <p:txBody>
          <a:bodyPr/>
          <a:lstStyle/>
          <a:p>
            <a:r>
              <a:rPr lang="en-US" altLang="en-US"/>
              <a:t>Elliptic Curve Cryptography uses addition as an analog of modulo multiply, and repeated addition as an analog of modulo exponentiation. The “hard” problem is the elliptic curve logarithm problem.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4B5F28-7510-4B14-84CE-A6089CB336E5}"/>
              </a:ext>
            </a:extLst>
          </p:cNvPr>
          <p:cNvSpPr>
            <a:spLocks noGrp="1" noChangeArrowheads="1"/>
          </p:cNvSpPr>
          <p:nvPr>
            <p:ph type="sldNum" sz="quarter" idx="5"/>
          </p:nvPr>
        </p:nvSpPr>
        <p:spPr>
          <a:ln/>
        </p:spPr>
        <p:txBody>
          <a:bodyPr/>
          <a:lstStyle/>
          <a:p>
            <a:fld id="{4DE29AFC-C224-40E2-AC41-559CB7A1EE7F}" type="slidenum">
              <a:rPr lang="en-AU" altLang="en-US"/>
              <a:pPr/>
              <a:t>26</a:t>
            </a:fld>
            <a:endParaRPr lang="en-AU" altLang="en-US"/>
          </a:p>
        </p:txBody>
      </p:sp>
      <p:sp>
        <p:nvSpPr>
          <p:cNvPr id="101378" name="Rectangle 2">
            <a:extLst>
              <a:ext uri="{FF2B5EF4-FFF2-40B4-BE49-F238E27FC236}">
                <a16:creationId xmlns:a16="http://schemas.microsoft.com/office/drawing/2014/main" id="{DA9AAEB5-A38C-4B47-87D8-8B9C919C0B61}"/>
              </a:ext>
            </a:extLst>
          </p:cNvPr>
          <p:cNvSpPr>
            <a:spLocks noRot="1" noChangeArrowheads="1" noTextEdit="1"/>
          </p:cNvSpPr>
          <p:nvPr>
            <p:ph type="sldImg"/>
          </p:nvPr>
        </p:nvSpPr>
        <p:spPr>
          <a:ln/>
        </p:spPr>
      </p:sp>
      <p:sp>
        <p:nvSpPr>
          <p:cNvPr id="101379" name="Rectangle 3">
            <a:extLst>
              <a:ext uri="{FF2B5EF4-FFF2-40B4-BE49-F238E27FC236}">
                <a16:creationId xmlns:a16="http://schemas.microsoft.com/office/drawing/2014/main" id="{29898940-A1A6-48FD-9ECA-54099B4F40A0}"/>
              </a:ext>
            </a:extLst>
          </p:cNvPr>
          <p:cNvSpPr>
            <a:spLocks noGrp="1" noChangeArrowheads="1"/>
          </p:cNvSpPr>
          <p:nvPr>
            <p:ph type="body" idx="1"/>
          </p:nvPr>
        </p:nvSpPr>
        <p:spPr/>
        <p:txBody>
          <a:bodyPr/>
          <a:lstStyle/>
          <a:p>
            <a:r>
              <a:rPr lang="en-US" altLang="en-US"/>
              <a:t>Illustrate here the elliptic curve analog of Diffie-Hellman key exchange, which is a close analogy given elliptic curve multiplication equates to modulo exponentiation.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984729-2ECF-49D8-9A42-5119A5EDC266}"/>
              </a:ext>
            </a:extLst>
          </p:cNvPr>
          <p:cNvSpPr>
            <a:spLocks noGrp="1" noChangeArrowheads="1"/>
          </p:cNvSpPr>
          <p:nvPr>
            <p:ph type="sldNum" sz="quarter" idx="5"/>
          </p:nvPr>
        </p:nvSpPr>
        <p:spPr>
          <a:ln/>
        </p:spPr>
        <p:txBody>
          <a:bodyPr/>
          <a:lstStyle/>
          <a:p>
            <a:fld id="{7A67CAB1-9646-43AF-BF80-21F40E3F5E2B}" type="slidenum">
              <a:rPr lang="en-AU" altLang="en-US"/>
              <a:pPr/>
              <a:t>27</a:t>
            </a:fld>
            <a:endParaRPr lang="en-AU" altLang="en-US"/>
          </a:p>
        </p:txBody>
      </p:sp>
      <p:sp>
        <p:nvSpPr>
          <p:cNvPr id="77826" name="Rectangle 2">
            <a:extLst>
              <a:ext uri="{FF2B5EF4-FFF2-40B4-BE49-F238E27FC236}">
                <a16:creationId xmlns:a16="http://schemas.microsoft.com/office/drawing/2014/main" id="{62B7412B-6D05-470B-91E0-AB78CEC981EA}"/>
              </a:ext>
            </a:extLst>
          </p:cNvPr>
          <p:cNvSpPr>
            <a:spLocks noRot="1" noChangeArrowheads="1" noTextEdit="1"/>
          </p:cNvSpPr>
          <p:nvPr>
            <p:ph type="sldImg"/>
          </p:nvPr>
        </p:nvSpPr>
        <p:spPr>
          <a:ln/>
        </p:spPr>
      </p:sp>
      <p:sp>
        <p:nvSpPr>
          <p:cNvPr id="77827" name="Rectangle 3">
            <a:extLst>
              <a:ext uri="{FF2B5EF4-FFF2-40B4-BE49-F238E27FC236}">
                <a16:creationId xmlns:a16="http://schemas.microsoft.com/office/drawing/2014/main" id="{2D829188-89FE-4CC7-B7EC-72513A47B14F}"/>
              </a:ext>
            </a:extLst>
          </p:cNvPr>
          <p:cNvSpPr>
            <a:spLocks noGrp="1" noChangeArrowheads="1"/>
          </p:cNvSpPr>
          <p:nvPr>
            <p:ph type="body" idx="1"/>
          </p:nvPr>
        </p:nvSpPr>
        <p:spPr/>
        <p:txBody>
          <a:bodyPr/>
          <a:lstStyle/>
          <a:p>
            <a:r>
              <a:rPr lang="en-US" altLang="en-US">
                <a:latin typeface="Times-Roman" charset="0"/>
              </a:rPr>
              <a:t>Several approaches to encryption/decryption using elliptic curves have been analyzed in the literature. </a:t>
            </a:r>
            <a:r>
              <a:rPr lang="en-US" altLang="en-US"/>
              <a:t>This one is an analog of the ElGamal public-key encryption algorithm. The sender must first encode any message M as a point on the elliptic curve P</a:t>
            </a:r>
            <a:r>
              <a:rPr lang="en-US" altLang="en-US" baseline="-25000"/>
              <a:t>m</a:t>
            </a:r>
            <a:r>
              <a:rPr lang="en-US" altLang="en-US"/>
              <a:t> (</a:t>
            </a:r>
            <a:r>
              <a:rPr lang="en-US" altLang="en-US">
                <a:latin typeface="Times-Roman" charset="0"/>
              </a:rPr>
              <a:t>there are relatively straightforward techniques for this). </a:t>
            </a:r>
            <a:r>
              <a:rPr lang="en-US" altLang="en-US"/>
              <a:t>Note that the ciphertext is a pair of points on the elliptic curve. The sender masks the message using random k, but also sends along a “clue” allowing the receiver who know the private-key to recover k and hence the message. </a:t>
            </a:r>
            <a:r>
              <a:rPr lang="en-US" altLang="en-US">
                <a:latin typeface="Times-Roman" charset="0"/>
              </a:rPr>
              <a:t>For an attacker to recover the message, the attacker would have to compute k given G and kG, which is assumed hard.</a:t>
            </a:r>
            <a:endParaRPr lang="en-AU" altLang="en-US">
              <a:latin typeface="Times-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77EEE0-A86A-404B-9323-58BCDC6778C9}"/>
              </a:ext>
            </a:extLst>
          </p:cNvPr>
          <p:cNvSpPr>
            <a:spLocks noGrp="1" noChangeArrowheads="1"/>
          </p:cNvSpPr>
          <p:nvPr>
            <p:ph type="sldNum" sz="quarter" idx="5"/>
          </p:nvPr>
        </p:nvSpPr>
        <p:spPr>
          <a:ln/>
        </p:spPr>
        <p:txBody>
          <a:bodyPr/>
          <a:lstStyle/>
          <a:p>
            <a:fld id="{6F0F5866-B90F-4326-B2E9-03086218A02A}" type="slidenum">
              <a:rPr lang="en-AU" altLang="en-US"/>
              <a:pPr/>
              <a:t>28</a:t>
            </a:fld>
            <a:endParaRPr lang="en-AU" altLang="en-US"/>
          </a:p>
        </p:txBody>
      </p:sp>
      <p:sp>
        <p:nvSpPr>
          <p:cNvPr id="102402" name="Rectangle 2">
            <a:extLst>
              <a:ext uri="{FF2B5EF4-FFF2-40B4-BE49-F238E27FC236}">
                <a16:creationId xmlns:a16="http://schemas.microsoft.com/office/drawing/2014/main" id="{149BB202-CEF5-4976-8EF9-F4C5D3428E68}"/>
              </a:ext>
            </a:extLst>
          </p:cNvPr>
          <p:cNvSpPr>
            <a:spLocks noRot="1" noChangeArrowheads="1" noTextEdit="1"/>
          </p:cNvSpPr>
          <p:nvPr>
            <p:ph type="sldImg"/>
          </p:nvPr>
        </p:nvSpPr>
        <p:spPr>
          <a:ln/>
        </p:spPr>
      </p:sp>
      <p:sp>
        <p:nvSpPr>
          <p:cNvPr id="102403" name="Rectangle 3">
            <a:extLst>
              <a:ext uri="{FF2B5EF4-FFF2-40B4-BE49-F238E27FC236}">
                <a16:creationId xmlns:a16="http://schemas.microsoft.com/office/drawing/2014/main" id="{11427F88-3344-424F-AC72-0DB8A671A736}"/>
              </a:ext>
            </a:extLst>
          </p:cNvPr>
          <p:cNvSpPr>
            <a:spLocks noGrp="1" noChangeArrowheads="1"/>
          </p:cNvSpPr>
          <p:nvPr>
            <p:ph type="body" idx="1"/>
          </p:nvPr>
        </p:nvSpPr>
        <p:spPr/>
        <p:txBody>
          <a:bodyPr/>
          <a:lstStyle/>
          <a:p>
            <a:r>
              <a:rPr lang="en-US" altLang="en-US">
                <a:latin typeface="Times-Roman" charset="0"/>
              </a:rPr>
              <a:t>The security of ECC depends on how difficult it is to determine k given kP and P. This is referred to as the elliptic curve logarithm problem. The fastest known technique for taking the elliptic curve logarithm is known as the Pollard rho method. </a:t>
            </a:r>
            <a:r>
              <a:rPr lang="en-US" altLang="en-US"/>
              <a:t>Compared to factoring integers or polynomials, can use much smaller numbers for equivalent levels of security.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A0F4D8-6FD3-4DD7-8AF2-62CB09568C3E}"/>
              </a:ext>
            </a:extLst>
          </p:cNvPr>
          <p:cNvSpPr>
            <a:spLocks noGrp="1" noChangeArrowheads="1"/>
          </p:cNvSpPr>
          <p:nvPr>
            <p:ph type="sldNum" sz="quarter" idx="5"/>
          </p:nvPr>
        </p:nvSpPr>
        <p:spPr>
          <a:ln/>
        </p:spPr>
        <p:txBody>
          <a:bodyPr/>
          <a:lstStyle/>
          <a:p>
            <a:fld id="{9F7A0E61-429D-4279-A08A-F4DE0A20F4DC}" type="slidenum">
              <a:rPr lang="en-AU" altLang="en-US"/>
              <a:pPr/>
              <a:t>29</a:t>
            </a:fld>
            <a:endParaRPr lang="en-AU" altLang="en-US"/>
          </a:p>
        </p:txBody>
      </p:sp>
      <p:sp>
        <p:nvSpPr>
          <p:cNvPr id="104450" name="Rectangle 2">
            <a:extLst>
              <a:ext uri="{FF2B5EF4-FFF2-40B4-BE49-F238E27FC236}">
                <a16:creationId xmlns:a16="http://schemas.microsoft.com/office/drawing/2014/main" id="{728DB3A1-6B76-4A1F-A918-04CA74B1C192}"/>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4451" name="Rectangle 3">
            <a:extLst>
              <a:ext uri="{FF2B5EF4-FFF2-40B4-BE49-F238E27FC236}">
                <a16:creationId xmlns:a16="http://schemas.microsoft.com/office/drawing/2014/main" id="{C419B7AB-6BC1-47FC-9335-8B213AFAFC7B}"/>
              </a:ext>
            </a:extLst>
          </p:cNvPr>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Stallings Table </a:t>
            </a:r>
            <a:r>
              <a:rPr lang="en-US" altLang="en-US" b="1">
                <a:latin typeface="Times" panose="02020603050405020304" pitchFamily="18" charset="0"/>
              </a:rPr>
              <a:t>10.3 - “ Comparable Key Sizes in Terms of Computational Effort for Cryptanalysis” illustrates the relative key sizes needed for security.</a:t>
            </a:r>
            <a:endParaRPr lang="en-US" altLang="en-US">
              <a:latin typeface="Times-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EF95E6-6EE6-42E6-B68D-FADA930B428C}"/>
              </a:ext>
            </a:extLst>
          </p:cNvPr>
          <p:cNvSpPr>
            <a:spLocks noGrp="1" noChangeArrowheads="1"/>
          </p:cNvSpPr>
          <p:nvPr>
            <p:ph type="sldNum" sz="quarter" idx="5"/>
          </p:nvPr>
        </p:nvSpPr>
        <p:spPr>
          <a:ln/>
        </p:spPr>
        <p:txBody>
          <a:bodyPr/>
          <a:lstStyle/>
          <a:p>
            <a:fld id="{9F865DDE-A303-4490-9E2C-25DCB0FBE132}" type="slidenum">
              <a:rPr lang="en-AU" altLang="en-US"/>
              <a:pPr/>
              <a:t>3</a:t>
            </a:fld>
            <a:endParaRPr lang="en-AU" altLang="en-US"/>
          </a:p>
        </p:txBody>
      </p:sp>
      <p:sp>
        <p:nvSpPr>
          <p:cNvPr id="83970" name="Rectangle 1026">
            <a:extLst>
              <a:ext uri="{FF2B5EF4-FFF2-40B4-BE49-F238E27FC236}">
                <a16:creationId xmlns:a16="http://schemas.microsoft.com/office/drawing/2014/main" id="{EA04EEC3-54F1-4169-8EA8-B07AD0B879F4}"/>
              </a:ext>
            </a:extLst>
          </p:cNvPr>
          <p:cNvSpPr>
            <a:spLocks noRot="1" noChangeArrowheads="1" noTextEdit="1"/>
          </p:cNvSpPr>
          <p:nvPr>
            <p:ph type="sldImg"/>
          </p:nvPr>
        </p:nvSpPr>
        <p:spPr>
          <a:ln/>
        </p:spPr>
      </p:sp>
      <p:sp>
        <p:nvSpPr>
          <p:cNvPr id="83971" name="Rectangle 1027">
            <a:extLst>
              <a:ext uri="{FF2B5EF4-FFF2-40B4-BE49-F238E27FC236}">
                <a16:creationId xmlns:a16="http://schemas.microsoft.com/office/drawing/2014/main" id="{C052DD8B-1A22-40DF-973F-520331290C91}"/>
              </a:ext>
            </a:extLst>
          </p:cNvPr>
          <p:cNvSpPr>
            <a:spLocks noGrp="1" noChangeArrowheads="1"/>
          </p:cNvSpPr>
          <p:nvPr>
            <p:ph type="body" idx="1"/>
          </p:nvPr>
        </p:nvSpPr>
        <p:spPr/>
        <p:txBody>
          <a:bodyPr/>
          <a:lstStyle/>
          <a:p>
            <a:r>
              <a:rPr lang="en-US" altLang="en-US">
                <a:latin typeface="Times-Roman" charset="0"/>
              </a:rPr>
              <a:t>One of the major roles of public-key encryption has been to address the problem of key distribution, with two distinct aspects: the distribution of public keys, and the use of public-key encryption to distribute secret keys.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185537-F456-4428-AAF9-89DF76726630}"/>
              </a:ext>
            </a:extLst>
          </p:cNvPr>
          <p:cNvSpPr>
            <a:spLocks noGrp="1" noChangeArrowheads="1"/>
          </p:cNvSpPr>
          <p:nvPr>
            <p:ph type="sldNum" sz="quarter" idx="5"/>
          </p:nvPr>
        </p:nvSpPr>
        <p:spPr>
          <a:ln/>
        </p:spPr>
        <p:txBody>
          <a:bodyPr/>
          <a:lstStyle/>
          <a:p>
            <a:fld id="{40FDD9B2-E6DC-4CFE-B5F0-BD2E4979D452}" type="slidenum">
              <a:rPr lang="en-AU" altLang="en-US"/>
              <a:pPr/>
              <a:t>30</a:t>
            </a:fld>
            <a:endParaRPr lang="en-AU" altLang="en-US"/>
          </a:p>
        </p:txBody>
      </p:sp>
      <p:sp>
        <p:nvSpPr>
          <p:cNvPr id="105474" name="Rectangle 2">
            <a:extLst>
              <a:ext uri="{FF2B5EF4-FFF2-40B4-BE49-F238E27FC236}">
                <a16:creationId xmlns:a16="http://schemas.microsoft.com/office/drawing/2014/main" id="{8557DA49-FA7F-4ACE-9055-2E50A2FEDDAB}"/>
              </a:ext>
            </a:extLst>
          </p:cNvPr>
          <p:cNvSpPr>
            <a:spLocks noRot="1" noChangeArrowheads="1" noTextEdit="1"/>
          </p:cNvSpPr>
          <p:nvPr>
            <p:ph type="sldImg"/>
          </p:nvPr>
        </p:nvSpPr>
        <p:spPr>
          <a:ln/>
        </p:spPr>
      </p:sp>
      <p:sp>
        <p:nvSpPr>
          <p:cNvPr id="105475" name="Rectangle 3">
            <a:extLst>
              <a:ext uri="{FF2B5EF4-FFF2-40B4-BE49-F238E27FC236}">
                <a16:creationId xmlns:a16="http://schemas.microsoft.com/office/drawing/2014/main" id="{2A759571-9794-4727-8DED-6CE2B032B5D9}"/>
              </a:ext>
            </a:extLst>
          </p:cNvPr>
          <p:cNvSpPr>
            <a:spLocks noGrp="1" noChangeArrowheads="1"/>
          </p:cNvSpPr>
          <p:nvPr>
            <p:ph type="body" idx="1"/>
          </p:nvPr>
        </p:nvSpPr>
        <p:spPr/>
        <p:txBody>
          <a:bodyPr/>
          <a:lstStyle/>
          <a:p>
            <a:r>
              <a:rPr lang="en-US" altLang="en-US"/>
              <a:t>Chapter 10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DC2242-56AC-427D-A953-A56A09D859C4}"/>
              </a:ext>
            </a:extLst>
          </p:cNvPr>
          <p:cNvSpPr>
            <a:spLocks noGrp="1" noChangeArrowheads="1"/>
          </p:cNvSpPr>
          <p:nvPr>
            <p:ph type="sldNum" sz="quarter" idx="5"/>
          </p:nvPr>
        </p:nvSpPr>
        <p:spPr>
          <a:ln/>
        </p:spPr>
        <p:txBody>
          <a:bodyPr/>
          <a:lstStyle/>
          <a:p>
            <a:fld id="{308FBA22-837C-49DB-8C77-D043EF757F6D}" type="slidenum">
              <a:rPr lang="en-AU" altLang="en-US"/>
              <a:pPr/>
              <a:t>4</a:t>
            </a:fld>
            <a:endParaRPr lang="en-AU" altLang="en-US"/>
          </a:p>
        </p:txBody>
      </p:sp>
      <p:sp>
        <p:nvSpPr>
          <p:cNvPr id="84994" name="Rectangle 2">
            <a:extLst>
              <a:ext uri="{FF2B5EF4-FFF2-40B4-BE49-F238E27FC236}">
                <a16:creationId xmlns:a16="http://schemas.microsoft.com/office/drawing/2014/main" id="{9FE313E8-93EB-4EC3-8F1E-5FAE2D2B10F0}"/>
              </a:ext>
            </a:extLst>
          </p:cNvPr>
          <p:cNvSpPr>
            <a:spLocks noRot="1" noChangeArrowheads="1" noTextEdit="1"/>
          </p:cNvSpPr>
          <p:nvPr>
            <p:ph type="sldImg"/>
          </p:nvPr>
        </p:nvSpPr>
        <p:spPr>
          <a:ln/>
        </p:spPr>
      </p:sp>
      <p:sp>
        <p:nvSpPr>
          <p:cNvPr id="84995" name="Rectangle 3">
            <a:extLst>
              <a:ext uri="{FF2B5EF4-FFF2-40B4-BE49-F238E27FC236}">
                <a16:creationId xmlns:a16="http://schemas.microsoft.com/office/drawing/2014/main" id="{F6781DCD-E60F-4EF2-9E47-846DF0EDABC4}"/>
              </a:ext>
            </a:extLst>
          </p:cNvPr>
          <p:cNvSpPr>
            <a:spLocks noGrp="1" noChangeArrowheads="1"/>
          </p:cNvSpPr>
          <p:nvPr>
            <p:ph type="body" idx="1"/>
          </p:nvPr>
        </p:nvSpPr>
        <p:spPr/>
        <p:txBody>
          <a:bodyPr/>
          <a:lstStyle/>
          <a:p>
            <a:r>
              <a:rPr lang="en-US" altLang="en-US">
                <a:latin typeface="Times-Roman" charset="0"/>
              </a:rPr>
              <a:t>Several techniques have been proposed for the distribution of public keys, which can mostly be grouped into the categories shown.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9A111B-D092-4F6F-B942-018BEDCF9124}"/>
              </a:ext>
            </a:extLst>
          </p:cNvPr>
          <p:cNvSpPr>
            <a:spLocks noGrp="1" noChangeArrowheads="1"/>
          </p:cNvSpPr>
          <p:nvPr>
            <p:ph type="sldNum" sz="quarter" idx="5"/>
          </p:nvPr>
        </p:nvSpPr>
        <p:spPr>
          <a:ln/>
        </p:spPr>
        <p:txBody>
          <a:bodyPr/>
          <a:lstStyle/>
          <a:p>
            <a:fld id="{DD14FEBE-6965-4A7C-AE9A-AA3462E874FF}" type="slidenum">
              <a:rPr lang="en-AU" altLang="en-US"/>
              <a:pPr/>
              <a:t>5</a:t>
            </a:fld>
            <a:endParaRPr lang="en-AU" altLang="en-US"/>
          </a:p>
        </p:txBody>
      </p:sp>
      <p:sp>
        <p:nvSpPr>
          <p:cNvPr id="86018" name="Rectangle 1026">
            <a:extLst>
              <a:ext uri="{FF2B5EF4-FFF2-40B4-BE49-F238E27FC236}">
                <a16:creationId xmlns:a16="http://schemas.microsoft.com/office/drawing/2014/main" id="{3897183C-AF44-4C17-BAC0-DEB87060C77E}"/>
              </a:ext>
            </a:extLst>
          </p:cNvPr>
          <p:cNvSpPr>
            <a:spLocks noRot="1" noChangeArrowheads="1" noTextEdit="1"/>
          </p:cNvSpPr>
          <p:nvPr>
            <p:ph type="sldImg"/>
          </p:nvPr>
        </p:nvSpPr>
        <p:spPr>
          <a:ln/>
        </p:spPr>
      </p:sp>
      <p:sp>
        <p:nvSpPr>
          <p:cNvPr id="86019" name="Rectangle 1027">
            <a:extLst>
              <a:ext uri="{FF2B5EF4-FFF2-40B4-BE49-F238E27FC236}">
                <a16:creationId xmlns:a16="http://schemas.microsoft.com/office/drawing/2014/main" id="{BAACEBFA-DA27-453A-8DC9-DCF576C6A317}"/>
              </a:ext>
            </a:extLst>
          </p:cNvPr>
          <p:cNvSpPr>
            <a:spLocks noGrp="1" noChangeArrowheads="1"/>
          </p:cNvSpPr>
          <p:nvPr>
            <p:ph type="body" idx="1"/>
          </p:nvPr>
        </p:nvSpPr>
        <p:spPr/>
        <p:txBody>
          <a:bodyPr/>
          <a:lstStyle/>
          <a:p>
            <a:r>
              <a:rPr lang="en-US" altLang="en-US">
                <a:latin typeface="Times-Roman" charset="0"/>
              </a:rPr>
              <a:t>The point of public-key encryption is that the public key is public, hence any participant can send his or her public key to any other participant, or broadcast the key to the community at large. Its </a:t>
            </a:r>
            <a:r>
              <a:rPr lang="en-US" altLang="en-US"/>
              <a:t>major weakness is forgery, anyone can create a key claiming to be someone else and broadcast it, and until the forgery is discovered they can masquerade as the claimed user.</a:t>
            </a:r>
            <a:endParaRPr lang="en-AU" altLang="en-US"/>
          </a:p>
          <a:p>
            <a:pPr lvl="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76C4015-FB75-4278-BE92-8C1D793B2674}"/>
              </a:ext>
            </a:extLst>
          </p:cNvPr>
          <p:cNvSpPr>
            <a:spLocks noGrp="1" noChangeArrowheads="1"/>
          </p:cNvSpPr>
          <p:nvPr>
            <p:ph type="sldNum" sz="quarter" idx="5"/>
          </p:nvPr>
        </p:nvSpPr>
        <p:spPr>
          <a:ln/>
        </p:spPr>
        <p:txBody>
          <a:bodyPr/>
          <a:lstStyle/>
          <a:p>
            <a:fld id="{6AA0DB13-FAA5-4789-9E28-F465A430CAE1}" type="slidenum">
              <a:rPr lang="en-AU" altLang="en-US"/>
              <a:pPr/>
              <a:t>6</a:t>
            </a:fld>
            <a:endParaRPr lang="en-AU" altLang="en-US"/>
          </a:p>
        </p:txBody>
      </p:sp>
      <p:sp>
        <p:nvSpPr>
          <p:cNvPr id="87042" name="Rectangle 2">
            <a:extLst>
              <a:ext uri="{FF2B5EF4-FFF2-40B4-BE49-F238E27FC236}">
                <a16:creationId xmlns:a16="http://schemas.microsoft.com/office/drawing/2014/main" id="{5328FE6D-5C9C-47BA-B242-B8DEFD7A8204}"/>
              </a:ext>
            </a:extLst>
          </p:cNvPr>
          <p:cNvSpPr>
            <a:spLocks noRot="1" noChangeArrowheads="1" noTextEdit="1"/>
          </p:cNvSpPr>
          <p:nvPr>
            <p:ph type="sldImg"/>
          </p:nvPr>
        </p:nvSpPr>
        <p:spPr>
          <a:ln/>
        </p:spPr>
      </p:sp>
      <p:sp>
        <p:nvSpPr>
          <p:cNvPr id="87043" name="Rectangle 3">
            <a:extLst>
              <a:ext uri="{FF2B5EF4-FFF2-40B4-BE49-F238E27FC236}">
                <a16:creationId xmlns:a16="http://schemas.microsoft.com/office/drawing/2014/main" id="{3936C013-AEFC-446A-BFD8-49CFBA733008}"/>
              </a:ext>
            </a:extLst>
          </p:cNvPr>
          <p:cNvSpPr>
            <a:spLocks noGrp="1" noChangeArrowheads="1"/>
          </p:cNvSpPr>
          <p:nvPr>
            <p:ph type="body" idx="1"/>
          </p:nvPr>
        </p:nvSpPr>
        <p:spPr/>
        <p:txBody>
          <a:bodyPr/>
          <a:lstStyle/>
          <a:p>
            <a:r>
              <a:rPr lang="en-US" altLang="en-US">
                <a:latin typeface="Times-Roman" charset="0"/>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a:t>
            </a:r>
            <a:r>
              <a:rPr lang="en-US" altLang="en-US"/>
              <a:t>to tampering or forgery</a:t>
            </a:r>
            <a:r>
              <a:rPr lang="en-US" altLang="en-US">
                <a:latin typeface="Times-Roman" charset="0"/>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52A479-E8E2-4920-9BE3-505DE45F4713}"/>
              </a:ext>
            </a:extLst>
          </p:cNvPr>
          <p:cNvSpPr>
            <a:spLocks noGrp="1" noChangeArrowheads="1"/>
          </p:cNvSpPr>
          <p:nvPr>
            <p:ph type="sldNum" sz="quarter" idx="5"/>
          </p:nvPr>
        </p:nvSpPr>
        <p:spPr>
          <a:ln/>
        </p:spPr>
        <p:txBody>
          <a:bodyPr/>
          <a:lstStyle/>
          <a:p>
            <a:fld id="{20C0FD89-32FD-42BC-BDCA-CFE13DCD83DF}" type="slidenum">
              <a:rPr lang="en-AU" altLang="en-US"/>
              <a:pPr/>
              <a:t>7</a:t>
            </a:fld>
            <a:endParaRPr lang="en-AU" altLang="en-US"/>
          </a:p>
        </p:txBody>
      </p:sp>
      <p:sp>
        <p:nvSpPr>
          <p:cNvPr id="88066" name="Rectangle 2">
            <a:extLst>
              <a:ext uri="{FF2B5EF4-FFF2-40B4-BE49-F238E27FC236}">
                <a16:creationId xmlns:a16="http://schemas.microsoft.com/office/drawing/2014/main" id="{98E745F2-C03F-4D9D-AC19-D31D7CAAADD8}"/>
              </a:ext>
            </a:extLst>
          </p:cNvPr>
          <p:cNvSpPr>
            <a:spLocks noRot="1" noChangeArrowheads="1" noTextEdit="1"/>
          </p:cNvSpPr>
          <p:nvPr>
            <p:ph type="sldImg"/>
          </p:nvPr>
        </p:nvSpPr>
        <p:spPr>
          <a:ln/>
        </p:spPr>
      </p:sp>
      <p:sp>
        <p:nvSpPr>
          <p:cNvPr id="88067" name="Rectangle 3">
            <a:extLst>
              <a:ext uri="{FF2B5EF4-FFF2-40B4-BE49-F238E27FC236}">
                <a16:creationId xmlns:a16="http://schemas.microsoft.com/office/drawing/2014/main" id="{98978DDF-0FBE-4A85-A201-9DCFE181B6AB}"/>
              </a:ext>
            </a:extLst>
          </p:cNvPr>
          <p:cNvSpPr>
            <a:spLocks noGrp="1" noChangeArrowheads="1"/>
          </p:cNvSpPr>
          <p:nvPr>
            <p:ph type="body" idx="1"/>
          </p:nvPr>
        </p:nvSpPr>
        <p:spPr/>
        <p:txBody>
          <a:bodyPr/>
          <a:lstStyle/>
          <a:p>
            <a:r>
              <a:rPr lang="en-US" altLang="en-US">
                <a:latin typeface="Times-Roman" charset="0"/>
              </a:rPr>
              <a:t>Stronger security for public-key distribution can be achieved by providing tighter control over the distribution of public keys from the directory. It </a:t>
            </a:r>
            <a:r>
              <a:rPr lang="en-US" altLang="en-US"/>
              <a:t>requires users to know the public key for the directory, and that they interact with directory in real-time to obtain any desired public key securely. Note that </a:t>
            </a:r>
            <a:r>
              <a:rPr lang="en-US" altLang="en-US">
                <a:latin typeface="Times-Roman" charset="0"/>
              </a:rPr>
              <a:t>a total of seven messages are required, as shown next.</a:t>
            </a:r>
            <a:endParaRPr lang="en-US" altLang="en-US"/>
          </a:p>
          <a:p>
            <a:endParaRPr lang="en-US" altLang="en-US">
              <a:latin typeface="Times-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FC252A-6BDF-4631-B7A7-1DF36EBBFAFF}"/>
              </a:ext>
            </a:extLst>
          </p:cNvPr>
          <p:cNvSpPr>
            <a:spLocks noGrp="1" noChangeArrowheads="1"/>
          </p:cNvSpPr>
          <p:nvPr>
            <p:ph type="sldNum" sz="quarter" idx="5"/>
          </p:nvPr>
        </p:nvSpPr>
        <p:spPr>
          <a:ln/>
        </p:spPr>
        <p:txBody>
          <a:bodyPr/>
          <a:lstStyle/>
          <a:p>
            <a:fld id="{550E15CA-64DB-48E8-92E6-539514FE5A35}" type="slidenum">
              <a:rPr lang="en-AU" altLang="en-US"/>
              <a:pPr/>
              <a:t>8</a:t>
            </a:fld>
            <a:endParaRPr lang="en-AU" altLang="en-US"/>
          </a:p>
        </p:txBody>
      </p:sp>
      <p:sp>
        <p:nvSpPr>
          <p:cNvPr id="52226" name="Rectangle 2">
            <a:extLst>
              <a:ext uri="{FF2B5EF4-FFF2-40B4-BE49-F238E27FC236}">
                <a16:creationId xmlns:a16="http://schemas.microsoft.com/office/drawing/2014/main" id="{AAD6D9B5-45F6-4A1C-9D59-1EA4F5791551}"/>
              </a:ext>
            </a:extLst>
          </p:cNvPr>
          <p:cNvSpPr>
            <a:spLocks noRot="1" noChangeArrowheads="1" noTextEdit="1"/>
          </p:cNvSpPr>
          <p:nvPr>
            <p:ph type="sldImg"/>
          </p:nvPr>
        </p:nvSpPr>
        <p:spPr>
          <a:ln/>
        </p:spPr>
      </p:sp>
      <p:sp>
        <p:nvSpPr>
          <p:cNvPr id="52227" name="Rectangle 3">
            <a:extLst>
              <a:ext uri="{FF2B5EF4-FFF2-40B4-BE49-F238E27FC236}">
                <a16:creationId xmlns:a16="http://schemas.microsoft.com/office/drawing/2014/main" id="{DBEE0388-7A5A-44F5-B5F6-E69D9742EAC3}"/>
              </a:ext>
            </a:extLst>
          </p:cNvPr>
          <p:cNvSpPr>
            <a:spLocks noGrp="1" noChangeArrowheads="1"/>
          </p:cNvSpPr>
          <p:nvPr>
            <p:ph type="body" idx="1"/>
          </p:nvPr>
        </p:nvSpPr>
        <p:spPr/>
        <p:txBody>
          <a:bodyPr/>
          <a:lstStyle/>
          <a:p>
            <a:r>
              <a:rPr lang="en-US" altLang="en-US"/>
              <a:t>Stallings Figure 10.3 “</a:t>
            </a:r>
            <a:r>
              <a:rPr lang="en-AU" altLang="en-US"/>
              <a:t>Public-Key Authority” </a:t>
            </a:r>
            <a:r>
              <a:rPr lang="en-US" altLang="en-US">
                <a:latin typeface="Times-Roman" charset="0"/>
              </a:rPr>
              <a:t>illustrates a typical protocol interaction</a:t>
            </a:r>
            <a:r>
              <a:rPr lang="en-US" altLang="en-US"/>
              <a:t>. See text for details of steps in protocol.</a:t>
            </a:r>
          </a:p>
          <a:p>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DC4287A-B971-402F-8195-EFA3951771EA}"/>
              </a:ext>
            </a:extLst>
          </p:cNvPr>
          <p:cNvSpPr>
            <a:spLocks noGrp="1" noChangeArrowheads="1"/>
          </p:cNvSpPr>
          <p:nvPr>
            <p:ph type="sldNum" sz="quarter" idx="5"/>
          </p:nvPr>
        </p:nvSpPr>
        <p:spPr>
          <a:ln/>
        </p:spPr>
        <p:txBody>
          <a:bodyPr/>
          <a:lstStyle/>
          <a:p>
            <a:fld id="{96E829D7-3894-4736-9E94-91AD91355EDB}" type="slidenum">
              <a:rPr lang="en-AU" altLang="en-US"/>
              <a:pPr/>
              <a:t>9</a:t>
            </a:fld>
            <a:endParaRPr lang="en-AU" altLang="en-US"/>
          </a:p>
        </p:txBody>
      </p:sp>
      <p:sp>
        <p:nvSpPr>
          <p:cNvPr id="89090" name="Rectangle 2">
            <a:extLst>
              <a:ext uri="{FF2B5EF4-FFF2-40B4-BE49-F238E27FC236}">
                <a16:creationId xmlns:a16="http://schemas.microsoft.com/office/drawing/2014/main" id="{A3B22471-DAFE-4F6A-8EFC-8EC2B5AD28B9}"/>
              </a:ext>
            </a:extLst>
          </p:cNvPr>
          <p:cNvSpPr>
            <a:spLocks noRot="1" noChangeArrowheads="1" noTextEdit="1"/>
          </p:cNvSpPr>
          <p:nvPr>
            <p:ph type="sldImg"/>
          </p:nvPr>
        </p:nvSpPr>
        <p:spPr>
          <a:ln/>
        </p:spPr>
      </p:sp>
      <p:sp>
        <p:nvSpPr>
          <p:cNvPr id="89091" name="Rectangle 3">
            <a:extLst>
              <a:ext uri="{FF2B5EF4-FFF2-40B4-BE49-F238E27FC236}">
                <a16:creationId xmlns:a16="http://schemas.microsoft.com/office/drawing/2014/main" id="{62392747-1734-449C-BB07-293EC4B0E5F2}"/>
              </a:ext>
            </a:extLst>
          </p:cNvPr>
          <p:cNvSpPr>
            <a:spLocks noGrp="1" noChangeArrowheads="1"/>
          </p:cNvSpPr>
          <p:nvPr>
            <p:ph type="body" idx="1"/>
          </p:nvPr>
        </p:nvSpPr>
        <p:spPr/>
        <p:txBody>
          <a:bodyPr/>
          <a:lstStyle/>
          <a:p>
            <a:r>
              <a:rPr lang="en-US" altLang="en-US">
                <a:latin typeface="Times-Roman" charset="0"/>
              </a:rPr>
              <a:t>An further improvement is to use</a:t>
            </a:r>
            <a:r>
              <a:rPr lang="en-US" altLang="en-US">
                <a:latin typeface="Helvetica" panose="020B0604020202020204" pitchFamily="34" charset="0"/>
              </a:rPr>
              <a:t> </a:t>
            </a:r>
            <a:r>
              <a:rPr lang="en-US" altLang="en-US">
                <a:latin typeface="Times-Roman" charset="0"/>
              </a:rPr>
              <a:t>certificates, which can be used to exchange keys without contacting a public-key authority, in a way that is as reliable as if the keys were obtained directly from a public-key authority. A </a:t>
            </a:r>
            <a:r>
              <a:rPr lang="en-US" altLang="en-US"/>
              <a:t>certificate </a:t>
            </a:r>
            <a:r>
              <a:rPr lang="en-AU" altLang="en-US"/>
              <a:t>binds an </a:t>
            </a:r>
            <a:r>
              <a:rPr lang="en-AU" altLang="en-US" b="1"/>
              <a:t>identity</a:t>
            </a:r>
            <a:r>
              <a:rPr lang="en-AU" altLang="en-US"/>
              <a:t> to </a:t>
            </a:r>
            <a:r>
              <a:rPr lang="en-AU" altLang="en-US" b="1"/>
              <a:t>public key</a:t>
            </a:r>
            <a:r>
              <a:rPr lang="en-AU" altLang="en-US"/>
              <a:t>, with all contents </a:t>
            </a:r>
            <a:r>
              <a:rPr lang="en-AU" altLang="en-US" b="1"/>
              <a:t>signed</a:t>
            </a:r>
            <a:r>
              <a:rPr lang="en-AU" altLang="en-US"/>
              <a:t> by a trusted Public-Key or Certificate Authority (CA). This can be verified by anyone who knows the public-key authorities public-key.</a:t>
            </a:r>
            <a:endParaRPr lang="en-US" altLang="en-US"/>
          </a:p>
          <a:p>
            <a:r>
              <a:rPr lang="en-US" altLang="en-US">
                <a:latin typeface="Times-Roman"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0898" name="Group 1026">
            <a:extLst>
              <a:ext uri="{FF2B5EF4-FFF2-40B4-BE49-F238E27FC236}">
                <a16:creationId xmlns:a16="http://schemas.microsoft.com/office/drawing/2014/main" id="{60BB9F5A-065A-4B8D-9781-4B29A1190847}"/>
              </a:ext>
            </a:extLst>
          </p:cNvPr>
          <p:cNvGrpSpPr>
            <a:grpSpLocks/>
          </p:cNvGrpSpPr>
          <p:nvPr/>
        </p:nvGrpSpPr>
        <p:grpSpPr bwMode="auto">
          <a:xfrm>
            <a:off x="3175" y="4267200"/>
            <a:ext cx="9140825" cy="2590800"/>
            <a:chOff x="2" y="2688"/>
            <a:chExt cx="5758" cy="1632"/>
          </a:xfrm>
        </p:grpSpPr>
        <p:sp>
          <p:nvSpPr>
            <p:cNvPr id="80899" name="Freeform 1027">
              <a:extLst>
                <a:ext uri="{FF2B5EF4-FFF2-40B4-BE49-F238E27FC236}">
                  <a16:creationId xmlns:a16="http://schemas.microsoft.com/office/drawing/2014/main" id="{13C5446A-5644-4FA2-B3B7-2C756B9CC8EA}"/>
                </a:ext>
              </a:extLst>
            </p:cNvPr>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0900" name="Group 1028">
              <a:extLst>
                <a:ext uri="{FF2B5EF4-FFF2-40B4-BE49-F238E27FC236}">
                  <a16:creationId xmlns:a16="http://schemas.microsoft.com/office/drawing/2014/main" id="{3C6479EB-D883-41C7-B8B0-6BA4C185ECCC}"/>
                </a:ext>
              </a:extLst>
            </p:cNvPr>
            <p:cNvGrpSpPr>
              <a:grpSpLocks/>
            </p:cNvGrpSpPr>
            <p:nvPr/>
          </p:nvGrpSpPr>
          <p:grpSpPr bwMode="auto">
            <a:xfrm>
              <a:off x="1776" y="3024"/>
              <a:ext cx="3929" cy="1290"/>
              <a:chOff x="1776" y="3024"/>
              <a:chExt cx="3929" cy="1290"/>
            </a:xfrm>
          </p:grpSpPr>
          <p:grpSp>
            <p:nvGrpSpPr>
              <p:cNvPr id="80901" name="Group 1029">
                <a:extLst>
                  <a:ext uri="{FF2B5EF4-FFF2-40B4-BE49-F238E27FC236}">
                    <a16:creationId xmlns:a16="http://schemas.microsoft.com/office/drawing/2014/main" id="{FFF41FD2-8E07-48FB-A8B4-0C27D2252B11}"/>
                  </a:ext>
                </a:extLst>
              </p:cNvPr>
              <p:cNvGrpSpPr>
                <a:grpSpLocks/>
              </p:cNvGrpSpPr>
              <p:nvPr/>
            </p:nvGrpSpPr>
            <p:grpSpPr bwMode="auto">
              <a:xfrm>
                <a:off x="2268" y="3934"/>
                <a:ext cx="638" cy="377"/>
                <a:chOff x="2268" y="3934"/>
                <a:chExt cx="638" cy="377"/>
              </a:xfrm>
            </p:grpSpPr>
            <p:sp>
              <p:nvSpPr>
                <p:cNvPr id="80902" name="Oval 1030">
                  <a:extLst>
                    <a:ext uri="{FF2B5EF4-FFF2-40B4-BE49-F238E27FC236}">
                      <a16:creationId xmlns:a16="http://schemas.microsoft.com/office/drawing/2014/main" id="{6FD52D51-D2BE-455A-B713-A5BAAAE18A89}"/>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03" name="Oval 1031">
                  <a:extLst>
                    <a:ext uri="{FF2B5EF4-FFF2-40B4-BE49-F238E27FC236}">
                      <a16:creationId xmlns:a16="http://schemas.microsoft.com/office/drawing/2014/main" id="{8F0FA717-7AFC-404E-B002-EC3E13651022}"/>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04" name="Oval 1032">
                  <a:extLst>
                    <a:ext uri="{FF2B5EF4-FFF2-40B4-BE49-F238E27FC236}">
                      <a16:creationId xmlns:a16="http://schemas.microsoft.com/office/drawing/2014/main" id="{3916647C-E569-43CA-91DB-AB4F5AC6DDA7}"/>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05" name="Oval 1033">
                  <a:extLst>
                    <a:ext uri="{FF2B5EF4-FFF2-40B4-BE49-F238E27FC236}">
                      <a16:creationId xmlns:a16="http://schemas.microsoft.com/office/drawing/2014/main" id="{2CC42BB2-A21B-48EE-B647-722A870D73DF}"/>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06" name="Oval 1034">
                  <a:extLst>
                    <a:ext uri="{FF2B5EF4-FFF2-40B4-BE49-F238E27FC236}">
                      <a16:creationId xmlns:a16="http://schemas.microsoft.com/office/drawing/2014/main" id="{62AB4B86-925D-400F-9A01-2CC10C0461EF}"/>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07" name="Oval 1035">
                  <a:extLst>
                    <a:ext uri="{FF2B5EF4-FFF2-40B4-BE49-F238E27FC236}">
                      <a16:creationId xmlns:a16="http://schemas.microsoft.com/office/drawing/2014/main" id="{9AA868F1-C197-4C83-AF5C-E908C778B0C5}"/>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08" name="Oval 1036">
                  <a:extLst>
                    <a:ext uri="{FF2B5EF4-FFF2-40B4-BE49-F238E27FC236}">
                      <a16:creationId xmlns:a16="http://schemas.microsoft.com/office/drawing/2014/main" id="{C9EF20C1-8C06-4F90-BABE-71710C1C88D4}"/>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09" name="Oval 1037">
                  <a:extLst>
                    <a:ext uri="{FF2B5EF4-FFF2-40B4-BE49-F238E27FC236}">
                      <a16:creationId xmlns:a16="http://schemas.microsoft.com/office/drawing/2014/main" id="{7457998D-373A-4682-8F16-3F49D1B9C031}"/>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0910" name="Oval 1038">
                <a:extLst>
                  <a:ext uri="{FF2B5EF4-FFF2-40B4-BE49-F238E27FC236}">
                    <a16:creationId xmlns:a16="http://schemas.microsoft.com/office/drawing/2014/main" id="{2B1548FB-5936-416B-90B1-BF9D2DF9407B}"/>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11" name="Oval 1039">
                <a:extLst>
                  <a:ext uri="{FF2B5EF4-FFF2-40B4-BE49-F238E27FC236}">
                    <a16:creationId xmlns:a16="http://schemas.microsoft.com/office/drawing/2014/main" id="{D4CD1F63-F725-422D-B03B-9DDB5E7E8F26}"/>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12" name="Oval 1040">
                <a:extLst>
                  <a:ext uri="{FF2B5EF4-FFF2-40B4-BE49-F238E27FC236}">
                    <a16:creationId xmlns:a16="http://schemas.microsoft.com/office/drawing/2014/main" id="{AD4E70AE-E6C1-4110-8D5F-BA20D7ECD7E0}"/>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13" name="Oval 1041">
                <a:extLst>
                  <a:ext uri="{FF2B5EF4-FFF2-40B4-BE49-F238E27FC236}">
                    <a16:creationId xmlns:a16="http://schemas.microsoft.com/office/drawing/2014/main" id="{A7A3C417-B744-4E98-A488-F6B18CE0DC1E}"/>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14" name="Oval 1042">
                <a:extLst>
                  <a:ext uri="{FF2B5EF4-FFF2-40B4-BE49-F238E27FC236}">
                    <a16:creationId xmlns:a16="http://schemas.microsoft.com/office/drawing/2014/main" id="{ADC6694F-89A9-48E6-B122-99EE6A3D47FC}"/>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15" name="Freeform 1043">
                <a:extLst>
                  <a:ext uri="{FF2B5EF4-FFF2-40B4-BE49-F238E27FC236}">
                    <a16:creationId xmlns:a16="http://schemas.microsoft.com/office/drawing/2014/main" id="{092C0B49-973F-4C73-A4D0-52C3876106DC}"/>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16" name="Freeform 1044">
                <a:extLst>
                  <a:ext uri="{FF2B5EF4-FFF2-40B4-BE49-F238E27FC236}">
                    <a16:creationId xmlns:a16="http://schemas.microsoft.com/office/drawing/2014/main" id="{43E430EF-D847-40DA-A542-66CDDB129E93}"/>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17" name="Freeform 1045">
                <a:extLst>
                  <a:ext uri="{FF2B5EF4-FFF2-40B4-BE49-F238E27FC236}">
                    <a16:creationId xmlns:a16="http://schemas.microsoft.com/office/drawing/2014/main" id="{6B24A1F3-D079-4DA1-A904-D6389552FED5}"/>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18" name="Freeform 1046">
                <a:extLst>
                  <a:ext uri="{FF2B5EF4-FFF2-40B4-BE49-F238E27FC236}">
                    <a16:creationId xmlns:a16="http://schemas.microsoft.com/office/drawing/2014/main" id="{3C1D9CDC-7EE0-444E-81D9-E6D83B2C1E22}"/>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19" name="Freeform 1047">
                <a:extLst>
                  <a:ext uri="{FF2B5EF4-FFF2-40B4-BE49-F238E27FC236}">
                    <a16:creationId xmlns:a16="http://schemas.microsoft.com/office/drawing/2014/main" id="{BDD65222-612F-4239-945E-9458F7008238}"/>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0" name="Freeform 1048">
                <a:extLst>
                  <a:ext uri="{FF2B5EF4-FFF2-40B4-BE49-F238E27FC236}">
                    <a16:creationId xmlns:a16="http://schemas.microsoft.com/office/drawing/2014/main" id="{90B9394B-1229-4026-AD58-BE24F3CC3F30}"/>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1" name="Freeform 1049">
                <a:extLst>
                  <a:ext uri="{FF2B5EF4-FFF2-40B4-BE49-F238E27FC236}">
                    <a16:creationId xmlns:a16="http://schemas.microsoft.com/office/drawing/2014/main" id="{C7C548FC-4321-47DE-A1C4-3AEE407B8854}"/>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2" name="Freeform 1050">
                <a:extLst>
                  <a:ext uri="{FF2B5EF4-FFF2-40B4-BE49-F238E27FC236}">
                    <a16:creationId xmlns:a16="http://schemas.microsoft.com/office/drawing/2014/main" id="{5F11A193-ACDB-4900-AB09-AFC7D0E949A9}"/>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3" name="Freeform 1051">
                <a:extLst>
                  <a:ext uri="{FF2B5EF4-FFF2-40B4-BE49-F238E27FC236}">
                    <a16:creationId xmlns:a16="http://schemas.microsoft.com/office/drawing/2014/main" id="{616DA43F-9E3F-4F02-89DF-5EE7282453B9}"/>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4" name="Freeform 1052">
                <a:extLst>
                  <a:ext uri="{FF2B5EF4-FFF2-40B4-BE49-F238E27FC236}">
                    <a16:creationId xmlns:a16="http://schemas.microsoft.com/office/drawing/2014/main" id="{D508B1FD-6CE2-429D-958F-F47DA17EED13}"/>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5" name="Freeform 1053">
                <a:extLst>
                  <a:ext uri="{FF2B5EF4-FFF2-40B4-BE49-F238E27FC236}">
                    <a16:creationId xmlns:a16="http://schemas.microsoft.com/office/drawing/2014/main" id="{ABAE7C21-2331-4D24-8840-58F3E3E4D239}"/>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6" name="Freeform 1054">
                <a:extLst>
                  <a:ext uri="{FF2B5EF4-FFF2-40B4-BE49-F238E27FC236}">
                    <a16:creationId xmlns:a16="http://schemas.microsoft.com/office/drawing/2014/main" id="{368C0F92-616E-4659-82E3-BF5F1D1F3651}"/>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7" name="Freeform 1055">
                <a:extLst>
                  <a:ext uri="{FF2B5EF4-FFF2-40B4-BE49-F238E27FC236}">
                    <a16:creationId xmlns:a16="http://schemas.microsoft.com/office/drawing/2014/main" id="{B2317713-D52A-4D37-80C3-4905C466A070}"/>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8" name="Freeform 1056">
                <a:extLst>
                  <a:ext uri="{FF2B5EF4-FFF2-40B4-BE49-F238E27FC236}">
                    <a16:creationId xmlns:a16="http://schemas.microsoft.com/office/drawing/2014/main" id="{D961AEBB-FB49-4794-B92B-513A28AFC1BF}"/>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9" name="Freeform 1057">
                <a:extLst>
                  <a:ext uri="{FF2B5EF4-FFF2-40B4-BE49-F238E27FC236}">
                    <a16:creationId xmlns:a16="http://schemas.microsoft.com/office/drawing/2014/main" id="{E9621180-A51F-463C-8A3F-284C5ABDF096}"/>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0" name="Freeform 1058">
                <a:extLst>
                  <a:ext uri="{FF2B5EF4-FFF2-40B4-BE49-F238E27FC236}">
                    <a16:creationId xmlns:a16="http://schemas.microsoft.com/office/drawing/2014/main" id="{61E11AC1-5FE6-490A-9AC2-A3392626FDCE}"/>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1" name="Freeform 1059">
                <a:extLst>
                  <a:ext uri="{FF2B5EF4-FFF2-40B4-BE49-F238E27FC236}">
                    <a16:creationId xmlns:a16="http://schemas.microsoft.com/office/drawing/2014/main" id="{BF8DDAD8-49B0-49B9-B699-96B9D0D6493F}"/>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2" name="Freeform 1060">
                <a:extLst>
                  <a:ext uri="{FF2B5EF4-FFF2-40B4-BE49-F238E27FC236}">
                    <a16:creationId xmlns:a16="http://schemas.microsoft.com/office/drawing/2014/main" id="{B3B2D501-EA16-4EC7-9A08-8BDD748EBF50}"/>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3" name="Freeform 1061">
                <a:extLst>
                  <a:ext uri="{FF2B5EF4-FFF2-40B4-BE49-F238E27FC236}">
                    <a16:creationId xmlns:a16="http://schemas.microsoft.com/office/drawing/2014/main" id="{009D8851-6523-492C-ABF1-1B739D69E80B}"/>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4" name="Freeform 1062">
                <a:extLst>
                  <a:ext uri="{FF2B5EF4-FFF2-40B4-BE49-F238E27FC236}">
                    <a16:creationId xmlns:a16="http://schemas.microsoft.com/office/drawing/2014/main" id="{1E9906EB-1361-46D5-8967-EF2262438014}"/>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5" name="Freeform 1063">
                <a:extLst>
                  <a:ext uri="{FF2B5EF4-FFF2-40B4-BE49-F238E27FC236}">
                    <a16:creationId xmlns:a16="http://schemas.microsoft.com/office/drawing/2014/main" id="{E09026A0-C35C-4BE3-AA95-DD4DEE5B0C63}"/>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6" name="Freeform 1064">
                <a:extLst>
                  <a:ext uri="{FF2B5EF4-FFF2-40B4-BE49-F238E27FC236}">
                    <a16:creationId xmlns:a16="http://schemas.microsoft.com/office/drawing/2014/main" id="{C9579B2E-C6DD-43A6-8F67-6AFC49C19F31}"/>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7" name="Freeform 1065">
                <a:extLst>
                  <a:ext uri="{FF2B5EF4-FFF2-40B4-BE49-F238E27FC236}">
                    <a16:creationId xmlns:a16="http://schemas.microsoft.com/office/drawing/2014/main" id="{06048205-9468-4A23-8FED-673E6AC9144D}"/>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8" name="Freeform 1066">
                <a:extLst>
                  <a:ext uri="{FF2B5EF4-FFF2-40B4-BE49-F238E27FC236}">
                    <a16:creationId xmlns:a16="http://schemas.microsoft.com/office/drawing/2014/main" id="{D5E7EBEF-82BB-4D4B-966C-4FC824A3B60B}"/>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9" name="Freeform 1067">
                <a:extLst>
                  <a:ext uri="{FF2B5EF4-FFF2-40B4-BE49-F238E27FC236}">
                    <a16:creationId xmlns:a16="http://schemas.microsoft.com/office/drawing/2014/main" id="{010BA960-C546-4510-95B4-91A4BA030128}"/>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0" name="Freeform 1068">
                <a:extLst>
                  <a:ext uri="{FF2B5EF4-FFF2-40B4-BE49-F238E27FC236}">
                    <a16:creationId xmlns:a16="http://schemas.microsoft.com/office/drawing/2014/main" id="{45D49000-C5D4-4BFB-857A-474074B44A93}"/>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1" name="Freeform 1069">
                <a:extLst>
                  <a:ext uri="{FF2B5EF4-FFF2-40B4-BE49-F238E27FC236}">
                    <a16:creationId xmlns:a16="http://schemas.microsoft.com/office/drawing/2014/main" id="{AC14E68B-432E-4833-86B8-D73250D3F51B}"/>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2" name="Freeform 1070">
                <a:extLst>
                  <a:ext uri="{FF2B5EF4-FFF2-40B4-BE49-F238E27FC236}">
                    <a16:creationId xmlns:a16="http://schemas.microsoft.com/office/drawing/2014/main" id="{52197DE0-B123-4540-9222-A295CA34FD84}"/>
                  </a:ext>
                </a:extLst>
              </p:cNvPr>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3" name="Freeform 1071">
                <a:extLst>
                  <a:ext uri="{FF2B5EF4-FFF2-40B4-BE49-F238E27FC236}">
                    <a16:creationId xmlns:a16="http://schemas.microsoft.com/office/drawing/2014/main" id="{2AB50011-8539-4CFA-9199-A3C272078B5D}"/>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4" name="Freeform 1072">
                <a:extLst>
                  <a:ext uri="{FF2B5EF4-FFF2-40B4-BE49-F238E27FC236}">
                    <a16:creationId xmlns:a16="http://schemas.microsoft.com/office/drawing/2014/main" id="{308481ED-373C-4323-85EE-A23C88B5010B}"/>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5" name="Freeform 1073">
                <a:extLst>
                  <a:ext uri="{FF2B5EF4-FFF2-40B4-BE49-F238E27FC236}">
                    <a16:creationId xmlns:a16="http://schemas.microsoft.com/office/drawing/2014/main" id="{FBB85D4B-638A-4F6B-8363-13E3947142E0}"/>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6" name="Freeform 1074">
                <a:extLst>
                  <a:ext uri="{FF2B5EF4-FFF2-40B4-BE49-F238E27FC236}">
                    <a16:creationId xmlns:a16="http://schemas.microsoft.com/office/drawing/2014/main" id="{0A47FFAF-34F5-4775-B9F0-C6AC9392FEB0}"/>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7" name="Freeform 1075">
                <a:extLst>
                  <a:ext uri="{FF2B5EF4-FFF2-40B4-BE49-F238E27FC236}">
                    <a16:creationId xmlns:a16="http://schemas.microsoft.com/office/drawing/2014/main" id="{4D71E804-E4F4-4155-B546-CED79B1CFE51}"/>
                  </a:ext>
                </a:extLst>
              </p:cNvPr>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8" name="Freeform 1076">
                <a:extLst>
                  <a:ext uri="{FF2B5EF4-FFF2-40B4-BE49-F238E27FC236}">
                    <a16:creationId xmlns:a16="http://schemas.microsoft.com/office/drawing/2014/main" id="{D8F09F09-277D-4E59-9288-17A712AA9EE1}"/>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9" name="Oval 1077">
                <a:extLst>
                  <a:ext uri="{FF2B5EF4-FFF2-40B4-BE49-F238E27FC236}">
                    <a16:creationId xmlns:a16="http://schemas.microsoft.com/office/drawing/2014/main" id="{EF481EF0-4B5C-4764-8A49-4E6C85B971D7}"/>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0950" name="Group 1078">
                <a:extLst>
                  <a:ext uri="{FF2B5EF4-FFF2-40B4-BE49-F238E27FC236}">
                    <a16:creationId xmlns:a16="http://schemas.microsoft.com/office/drawing/2014/main" id="{BEB0E8ED-F05B-43FD-B4C7-B532E5027AD8}"/>
                  </a:ext>
                </a:extLst>
              </p:cNvPr>
              <p:cNvGrpSpPr>
                <a:grpSpLocks/>
              </p:cNvGrpSpPr>
              <p:nvPr/>
            </p:nvGrpSpPr>
            <p:grpSpPr bwMode="auto">
              <a:xfrm>
                <a:off x="4546" y="3608"/>
                <a:ext cx="518" cy="319"/>
                <a:chOff x="4546" y="3608"/>
                <a:chExt cx="518" cy="319"/>
              </a:xfrm>
            </p:grpSpPr>
            <p:sp>
              <p:nvSpPr>
                <p:cNvPr id="80951" name="Oval 1079">
                  <a:extLst>
                    <a:ext uri="{FF2B5EF4-FFF2-40B4-BE49-F238E27FC236}">
                      <a16:creationId xmlns:a16="http://schemas.microsoft.com/office/drawing/2014/main" id="{A92E5AB4-50D8-4604-AD04-CB0788FF66E2}"/>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52" name="Oval 1080">
                  <a:extLst>
                    <a:ext uri="{FF2B5EF4-FFF2-40B4-BE49-F238E27FC236}">
                      <a16:creationId xmlns:a16="http://schemas.microsoft.com/office/drawing/2014/main" id="{428E0FA4-9432-4522-B07F-DB782FE0DD39}"/>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53" name="Oval 1081">
                  <a:extLst>
                    <a:ext uri="{FF2B5EF4-FFF2-40B4-BE49-F238E27FC236}">
                      <a16:creationId xmlns:a16="http://schemas.microsoft.com/office/drawing/2014/main" id="{63C7CA59-CDE0-4CE0-90FB-4A05D2A74821}"/>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54" name="Oval 1082">
                  <a:extLst>
                    <a:ext uri="{FF2B5EF4-FFF2-40B4-BE49-F238E27FC236}">
                      <a16:creationId xmlns:a16="http://schemas.microsoft.com/office/drawing/2014/main" id="{8C8CF557-3BC4-4E5C-B26D-1CF0E4295133}"/>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55" name="Oval 1083">
                  <a:extLst>
                    <a:ext uri="{FF2B5EF4-FFF2-40B4-BE49-F238E27FC236}">
                      <a16:creationId xmlns:a16="http://schemas.microsoft.com/office/drawing/2014/main" id="{C9833F37-7E67-40BD-869B-299344C11C02}"/>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56" name="Oval 1084">
                  <a:extLst>
                    <a:ext uri="{FF2B5EF4-FFF2-40B4-BE49-F238E27FC236}">
                      <a16:creationId xmlns:a16="http://schemas.microsoft.com/office/drawing/2014/main" id="{DDC32E26-9D47-4CDB-9C9E-1D59EB6BB015}"/>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0957" name="Group 1085">
                <a:extLst>
                  <a:ext uri="{FF2B5EF4-FFF2-40B4-BE49-F238E27FC236}">
                    <a16:creationId xmlns:a16="http://schemas.microsoft.com/office/drawing/2014/main" id="{4C390B57-50BC-423A-B875-F4E39B85037F}"/>
                  </a:ext>
                </a:extLst>
              </p:cNvPr>
              <p:cNvGrpSpPr>
                <a:grpSpLocks/>
              </p:cNvGrpSpPr>
              <p:nvPr/>
            </p:nvGrpSpPr>
            <p:grpSpPr bwMode="auto">
              <a:xfrm>
                <a:off x="5381" y="3085"/>
                <a:ext cx="227" cy="132"/>
                <a:chOff x="5381" y="3085"/>
                <a:chExt cx="227" cy="132"/>
              </a:xfrm>
            </p:grpSpPr>
            <p:sp>
              <p:nvSpPr>
                <p:cNvPr id="80958" name="Oval 1086">
                  <a:extLst>
                    <a:ext uri="{FF2B5EF4-FFF2-40B4-BE49-F238E27FC236}">
                      <a16:creationId xmlns:a16="http://schemas.microsoft.com/office/drawing/2014/main" id="{2963666C-A4AC-496E-B5D3-E73D70ADA2A1}"/>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59" name="Oval 1087">
                  <a:extLst>
                    <a:ext uri="{FF2B5EF4-FFF2-40B4-BE49-F238E27FC236}">
                      <a16:creationId xmlns:a16="http://schemas.microsoft.com/office/drawing/2014/main" id="{937F3240-44EA-4177-BDF0-9F3604ABEAF0}"/>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60" name="Oval 1088">
                  <a:extLst>
                    <a:ext uri="{FF2B5EF4-FFF2-40B4-BE49-F238E27FC236}">
                      <a16:creationId xmlns:a16="http://schemas.microsoft.com/office/drawing/2014/main" id="{D1BB9F5C-877D-4BAA-891B-D1AC6C70E110}"/>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61" name="Oval 1089">
                  <a:extLst>
                    <a:ext uri="{FF2B5EF4-FFF2-40B4-BE49-F238E27FC236}">
                      <a16:creationId xmlns:a16="http://schemas.microsoft.com/office/drawing/2014/main" id="{0DE76A99-92C2-4F8E-B753-AE369A6B8872}"/>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sp>
        <p:nvSpPr>
          <p:cNvPr id="80962" name="Rectangle 1090">
            <a:extLst>
              <a:ext uri="{FF2B5EF4-FFF2-40B4-BE49-F238E27FC236}">
                <a16:creationId xmlns:a16="http://schemas.microsoft.com/office/drawing/2014/main" id="{9A784E46-9772-4733-AAF8-7D5049C15DEA}"/>
              </a:ext>
            </a:extLst>
          </p:cNvPr>
          <p:cNvSpPr>
            <a:spLocks noGrp="1" noChangeArrowheads="1"/>
          </p:cNvSpPr>
          <p:nvPr>
            <p:ph type="ctrTitle" sz="quarter"/>
          </p:nvPr>
        </p:nvSpPr>
        <p:spPr>
          <a:xfrm>
            <a:off x="685800" y="1692275"/>
            <a:ext cx="7772400" cy="1736725"/>
          </a:xfrm>
        </p:spPr>
        <p:txBody>
          <a:bodyPr anchor="b"/>
          <a:lstStyle>
            <a:lvl1pPr>
              <a:defRPr sz="5400"/>
            </a:lvl1pPr>
          </a:lstStyle>
          <a:p>
            <a:pPr lvl="0"/>
            <a:r>
              <a:rPr lang="en-US" altLang="en-US" noProof="0"/>
              <a:t>Click to edit Master title style</a:t>
            </a:r>
          </a:p>
        </p:txBody>
      </p:sp>
      <p:sp>
        <p:nvSpPr>
          <p:cNvPr id="80963" name="Rectangle 1091">
            <a:extLst>
              <a:ext uri="{FF2B5EF4-FFF2-40B4-BE49-F238E27FC236}">
                <a16:creationId xmlns:a16="http://schemas.microsoft.com/office/drawing/2014/main" id="{C9648BCD-1248-4790-8529-8ACC3745B212}"/>
              </a:ext>
            </a:extLst>
          </p:cNvPr>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80964" name="Rectangle 1092">
            <a:extLst>
              <a:ext uri="{FF2B5EF4-FFF2-40B4-BE49-F238E27FC236}">
                <a16:creationId xmlns:a16="http://schemas.microsoft.com/office/drawing/2014/main" id="{570FC1D5-B357-4F49-8331-160CCCF62A57}"/>
              </a:ext>
            </a:extLst>
          </p:cNvPr>
          <p:cNvSpPr>
            <a:spLocks noGrp="1" noChangeArrowheads="1"/>
          </p:cNvSpPr>
          <p:nvPr>
            <p:ph type="dt" sz="quarter" idx="2"/>
          </p:nvPr>
        </p:nvSpPr>
        <p:spPr/>
        <p:txBody>
          <a:bodyPr/>
          <a:lstStyle>
            <a:lvl1pPr>
              <a:defRPr/>
            </a:lvl1pPr>
          </a:lstStyle>
          <a:p>
            <a:endParaRPr lang="en-US" altLang="en-US"/>
          </a:p>
        </p:txBody>
      </p:sp>
      <p:sp>
        <p:nvSpPr>
          <p:cNvPr id="80965" name="Rectangle 1093">
            <a:extLst>
              <a:ext uri="{FF2B5EF4-FFF2-40B4-BE49-F238E27FC236}">
                <a16:creationId xmlns:a16="http://schemas.microsoft.com/office/drawing/2014/main" id="{8B666955-17C2-49AA-807B-883785C9199B}"/>
              </a:ext>
            </a:extLst>
          </p:cNvPr>
          <p:cNvSpPr>
            <a:spLocks noGrp="1" noChangeArrowheads="1"/>
          </p:cNvSpPr>
          <p:nvPr>
            <p:ph type="ftr" sz="quarter" idx="3"/>
          </p:nvPr>
        </p:nvSpPr>
        <p:spPr/>
        <p:txBody>
          <a:bodyPr/>
          <a:lstStyle>
            <a:lvl1pPr>
              <a:defRPr/>
            </a:lvl1pPr>
          </a:lstStyle>
          <a:p>
            <a:endParaRPr lang="en-US" altLang="en-US"/>
          </a:p>
        </p:txBody>
      </p:sp>
      <p:sp>
        <p:nvSpPr>
          <p:cNvPr id="80966" name="Rectangle 1094">
            <a:extLst>
              <a:ext uri="{FF2B5EF4-FFF2-40B4-BE49-F238E27FC236}">
                <a16:creationId xmlns:a16="http://schemas.microsoft.com/office/drawing/2014/main" id="{63C35BC1-D34F-4F75-9C28-E97452A9C483}"/>
              </a:ext>
            </a:extLst>
          </p:cNvPr>
          <p:cNvSpPr>
            <a:spLocks noGrp="1" noChangeArrowheads="1"/>
          </p:cNvSpPr>
          <p:nvPr>
            <p:ph type="sldNum" sz="quarter" idx="4"/>
          </p:nvPr>
        </p:nvSpPr>
        <p:spPr/>
        <p:txBody>
          <a:bodyPr/>
          <a:lstStyle>
            <a:lvl1pPr>
              <a:defRPr/>
            </a:lvl1pPr>
          </a:lstStyle>
          <a:p>
            <a:fld id="{B3D7B947-F679-4418-AFEF-83AFD0B58E53}"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B61B-1802-41C2-8876-022276C977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61BE2D-30E7-48ED-8102-E4712150C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E4A54-E215-4DD1-ACEC-AF0B09C4712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EF000D9-08E4-4C93-80DB-37259CA3355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4C66C17-A3D6-4593-92EA-5BD186535DA3}"/>
              </a:ext>
            </a:extLst>
          </p:cNvPr>
          <p:cNvSpPr>
            <a:spLocks noGrp="1"/>
          </p:cNvSpPr>
          <p:nvPr>
            <p:ph type="sldNum" sz="quarter" idx="12"/>
          </p:nvPr>
        </p:nvSpPr>
        <p:spPr/>
        <p:txBody>
          <a:bodyPr/>
          <a:lstStyle>
            <a:lvl1pPr>
              <a:defRPr/>
            </a:lvl1pPr>
          </a:lstStyle>
          <a:p>
            <a:fld id="{A9DB4037-10E1-453C-9FDD-4934CF1725C4}" type="slidenum">
              <a:rPr lang="en-US" altLang="en-US"/>
              <a:pPr/>
              <a:t>‹#›</a:t>
            </a:fld>
            <a:endParaRPr lang="en-US" altLang="en-US"/>
          </a:p>
        </p:txBody>
      </p:sp>
    </p:spTree>
    <p:extLst>
      <p:ext uri="{BB962C8B-B14F-4D97-AF65-F5344CB8AC3E}">
        <p14:creationId xmlns:p14="http://schemas.microsoft.com/office/powerpoint/2010/main" val="78495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F5975-4E0C-4542-A6F7-29EFB00C0FB4}"/>
              </a:ext>
            </a:extLst>
          </p:cNvPr>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3849C0-FD98-40B5-B978-1D0FE8780272}"/>
              </a:ext>
            </a:extLst>
          </p:cNvPr>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74FBD-783D-4864-A40C-E192CDD93A6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082B9F0-042F-4E7B-9881-B0FACDEAE0C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0B8D8B-1DD9-4B57-B7CB-4D73F2CE82C3}"/>
              </a:ext>
            </a:extLst>
          </p:cNvPr>
          <p:cNvSpPr>
            <a:spLocks noGrp="1"/>
          </p:cNvSpPr>
          <p:nvPr>
            <p:ph type="sldNum" sz="quarter" idx="12"/>
          </p:nvPr>
        </p:nvSpPr>
        <p:spPr/>
        <p:txBody>
          <a:bodyPr/>
          <a:lstStyle>
            <a:lvl1pPr>
              <a:defRPr/>
            </a:lvl1pPr>
          </a:lstStyle>
          <a:p>
            <a:fld id="{86DC164F-C709-4B7B-B387-7FFAFEF156B5}" type="slidenum">
              <a:rPr lang="en-US" altLang="en-US"/>
              <a:pPr/>
              <a:t>‹#›</a:t>
            </a:fld>
            <a:endParaRPr lang="en-US" altLang="en-US"/>
          </a:p>
        </p:txBody>
      </p:sp>
    </p:spTree>
    <p:extLst>
      <p:ext uri="{BB962C8B-B14F-4D97-AF65-F5344CB8AC3E}">
        <p14:creationId xmlns:p14="http://schemas.microsoft.com/office/powerpoint/2010/main" val="50700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553B-A9F3-4711-8C82-C2DF6422EB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E84D5-1861-4367-B97A-9A52AD5C3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99DCE-F11E-4172-AC76-BC994926125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46751AF-380E-4AFE-ADC4-A3C910B9800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74CFB7B-178D-42F7-B1A3-ABBFC26FE510}"/>
              </a:ext>
            </a:extLst>
          </p:cNvPr>
          <p:cNvSpPr>
            <a:spLocks noGrp="1"/>
          </p:cNvSpPr>
          <p:nvPr>
            <p:ph type="sldNum" sz="quarter" idx="12"/>
          </p:nvPr>
        </p:nvSpPr>
        <p:spPr/>
        <p:txBody>
          <a:bodyPr/>
          <a:lstStyle>
            <a:lvl1pPr>
              <a:defRPr/>
            </a:lvl1pPr>
          </a:lstStyle>
          <a:p>
            <a:fld id="{068A3C6A-6B13-485A-A3F7-18C1728C8FC4}" type="slidenum">
              <a:rPr lang="en-US" altLang="en-US"/>
              <a:pPr/>
              <a:t>‹#›</a:t>
            </a:fld>
            <a:endParaRPr lang="en-US" altLang="en-US"/>
          </a:p>
        </p:txBody>
      </p:sp>
    </p:spTree>
    <p:extLst>
      <p:ext uri="{BB962C8B-B14F-4D97-AF65-F5344CB8AC3E}">
        <p14:creationId xmlns:p14="http://schemas.microsoft.com/office/powerpoint/2010/main" val="136957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8262-F3D6-4059-8E04-7E8C8E49E23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F17FBD-8A6A-4FB1-A897-3DBC653158E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F46053E-4588-4A2C-9733-8EEA5F38165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3D82ADE-A313-45A8-9BDC-09369C8F47E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83A49B3-39DE-449F-B016-3D3E72C6A533}"/>
              </a:ext>
            </a:extLst>
          </p:cNvPr>
          <p:cNvSpPr>
            <a:spLocks noGrp="1"/>
          </p:cNvSpPr>
          <p:nvPr>
            <p:ph type="sldNum" sz="quarter" idx="12"/>
          </p:nvPr>
        </p:nvSpPr>
        <p:spPr/>
        <p:txBody>
          <a:bodyPr/>
          <a:lstStyle>
            <a:lvl1pPr>
              <a:defRPr/>
            </a:lvl1pPr>
          </a:lstStyle>
          <a:p>
            <a:fld id="{30E153D6-5674-4BE2-B09C-84C8CCDC81FA}" type="slidenum">
              <a:rPr lang="en-US" altLang="en-US"/>
              <a:pPr/>
              <a:t>‹#›</a:t>
            </a:fld>
            <a:endParaRPr lang="en-US" altLang="en-US"/>
          </a:p>
        </p:txBody>
      </p:sp>
    </p:spTree>
    <p:extLst>
      <p:ext uri="{BB962C8B-B14F-4D97-AF65-F5344CB8AC3E}">
        <p14:creationId xmlns:p14="http://schemas.microsoft.com/office/powerpoint/2010/main" val="286075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26C6-D2C2-4DAB-AD34-A3DA7DD7D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B630A-AEBB-442B-BC44-27093715E230}"/>
              </a:ext>
            </a:extLst>
          </p:cNvPr>
          <p:cNvSpPr>
            <a:spLocks noGrp="1"/>
          </p:cNvSpPr>
          <p:nvPr>
            <p:ph sz="half" idx="1"/>
          </p:nvPr>
        </p:nvSpPr>
        <p:spPr>
          <a:xfrm>
            <a:off x="457200" y="1676400"/>
            <a:ext cx="40386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3CC6B7-878A-4507-A5E1-FA4FD339C5E0}"/>
              </a:ext>
            </a:extLst>
          </p:cNvPr>
          <p:cNvSpPr>
            <a:spLocks noGrp="1"/>
          </p:cNvSpPr>
          <p:nvPr>
            <p:ph sz="half" idx="2"/>
          </p:nvPr>
        </p:nvSpPr>
        <p:spPr>
          <a:xfrm>
            <a:off x="4648200" y="1676400"/>
            <a:ext cx="40386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789403-8B42-49D4-B3CE-215735CCD31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98C6C9-76DC-47A9-AAF3-EFDEC3119E0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2BFD2AC-307E-403B-B8BA-5327A9E8CFCE}"/>
              </a:ext>
            </a:extLst>
          </p:cNvPr>
          <p:cNvSpPr>
            <a:spLocks noGrp="1"/>
          </p:cNvSpPr>
          <p:nvPr>
            <p:ph type="sldNum" sz="quarter" idx="12"/>
          </p:nvPr>
        </p:nvSpPr>
        <p:spPr/>
        <p:txBody>
          <a:bodyPr/>
          <a:lstStyle>
            <a:lvl1pPr>
              <a:defRPr/>
            </a:lvl1pPr>
          </a:lstStyle>
          <a:p>
            <a:fld id="{4A8E3F0A-5A28-4F3C-9584-EA47E34EA2D5}" type="slidenum">
              <a:rPr lang="en-US" altLang="en-US"/>
              <a:pPr/>
              <a:t>‹#›</a:t>
            </a:fld>
            <a:endParaRPr lang="en-US" altLang="en-US"/>
          </a:p>
        </p:txBody>
      </p:sp>
    </p:spTree>
    <p:extLst>
      <p:ext uri="{BB962C8B-B14F-4D97-AF65-F5344CB8AC3E}">
        <p14:creationId xmlns:p14="http://schemas.microsoft.com/office/powerpoint/2010/main" val="304563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14D6-B0CD-4FD2-B82E-19B1A80589A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6661B1-88D8-441C-BA40-EB8DC6C2EF9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E2200-E728-49C3-8307-24A18748C5A1}"/>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7D484E-1671-4235-B0BD-F8A2122C138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F114CD-F017-4177-AA32-F37CCA4B7A1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436F59-C702-49E5-A875-F9E83A9CD40C}"/>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4071EB0-48EF-4CDA-859A-444205D66A30}"/>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F48AF570-9596-4916-86BB-74FED021BCD8}"/>
              </a:ext>
            </a:extLst>
          </p:cNvPr>
          <p:cNvSpPr>
            <a:spLocks noGrp="1"/>
          </p:cNvSpPr>
          <p:nvPr>
            <p:ph type="sldNum" sz="quarter" idx="12"/>
          </p:nvPr>
        </p:nvSpPr>
        <p:spPr/>
        <p:txBody>
          <a:bodyPr/>
          <a:lstStyle>
            <a:lvl1pPr>
              <a:defRPr/>
            </a:lvl1pPr>
          </a:lstStyle>
          <a:p>
            <a:fld id="{6501AF1F-651F-48D5-91F1-928247CD7366}" type="slidenum">
              <a:rPr lang="en-US" altLang="en-US"/>
              <a:pPr/>
              <a:t>‹#›</a:t>
            </a:fld>
            <a:endParaRPr lang="en-US" altLang="en-US"/>
          </a:p>
        </p:txBody>
      </p:sp>
    </p:spTree>
    <p:extLst>
      <p:ext uri="{BB962C8B-B14F-4D97-AF65-F5344CB8AC3E}">
        <p14:creationId xmlns:p14="http://schemas.microsoft.com/office/powerpoint/2010/main" val="341253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CE6D-94AF-4B74-BE3F-8668EDDDC3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B4BF3D-25BA-47C6-B5FA-5F4E59F1664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4129CCB1-A470-43A0-898F-D6AB5932053E}"/>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4C0F893E-E125-4455-894B-1163827F582B}"/>
              </a:ext>
            </a:extLst>
          </p:cNvPr>
          <p:cNvSpPr>
            <a:spLocks noGrp="1"/>
          </p:cNvSpPr>
          <p:nvPr>
            <p:ph type="sldNum" sz="quarter" idx="12"/>
          </p:nvPr>
        </p:nvSpPr>
        <p:spPr/>
        <p:txBody>
          <a:bodyPr/>
          <a:lstStyle>
            <a:lvl1pPr>
              <a:defRPr/>
            </a:lvl1pPr>
          </a:lstStyle>
          <a:p>
            <a:fld id="{9B0C4ACC-A26E-4C74-8FC2-C18EB4130718}" type="slidenum">
              <a:rPr lang="en-US" altLang="en-US"/>
              <a:pPr/>
              <a:t>‹#›</a:t>
            </a:fld>
            <a:endParaRPr lang="en-US" altLang="en-US"/>
          </a:p>
        </p:txBody>
      </p:sp>
    </p:spTree>
    <p:extLst>
      <p:ext uri="{BB962C8B-B14F-4D97-AF65-F5344CB8AC3E}">
        <p14:creationId xmlns:p14="http://schemas.microsoft.com/office/powerpoint/2010/main" val="50811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BFC97-69A2-44B8-B6AB-3F1F2A5679B4}"/>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ECA20505-4BDD-4E5C-BECF-E09E0EB66BC7}"/>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76D0F912-22D4-46F3-B925-CCF719706930}"/>
              </a:ext>
            </a:extLst>
          </p:cNvPr>
          <p:cNvSpPr>
            <a:spLocks noGrp="1"/>
          </p:cNvSpPr>
          <p:nvPr>
            <p:ph type="sldNum" sz="quarter" idx="12"/>
          </p:nvPr>
        </p:nvSpPr>
        <p:spPr/>
        <p:txBody>
          <a:bodyPr/>
          <a:lstStyle>
            <a:lvl1pPr>
              <a:defRPr/>
            </a:lvl1pPr>
          </a:lstStyle>
          <a:p>
            <a:fld id="{54C28E37-F3C4-4895-861E-03065B8A4492}" type="slidenum">
              <a:rPr lang="en-US" altLang="en-US"/>
              <a:pPr/>
              <a:t>‹#›</a:t>
            </a:fld>
            <a:endParaRPr lang="en-US" altLang="en-US"/>
          </a:p>
        </p:txBody>
      </p:sp>
    </p:spTree>
    <p:extLst>
      <p:ext uri="{BB962C8B-B14F-4D97-AF65-F5344CB8AC3E}">
        <p14:creationId xmlns:p14="http://schemas.microsoft.com/office/powerpoint/2010/main" val="291377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D5AA-2FAB-425D-9E38-2074F410984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D9E5D1-EAFC-410A-ACA8-3835946B4F0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4FA50C-D2B7-4954-BACC-4F2D89C7B23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AC872-7B93-4D94-BD10-F7A96599730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D483810-0D1E-4D3F-8551-DAB0FC862A4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BDE95AD-C937-48E7-99DF-ED20DBC2E350}"/>
              </a:ext>
            </a:extLst>
          </p:cNvPr>
          <p:cNvSpPr>
            <a:spLocks noGrp="1"/>
          </p:cNvSpPr>
          <p:nvPr>
            <p:ph type="sldNum" sz="quarter" idx="12"/>
          </p:nvPr>
        </p:nvSpPr>
        <p:spPr/>
        <p:txBody>
          <a:bodyPr/>
          <a:lstStyle>
            <a:lvl1pPr>
              <a:defRPr/>
            </a:lvl1pPr>
          </a:lstStyle>
          <a:p>
            <a:fld id="{E4D3266F-6962-4258-9189-F245E7EDD8B2}" type="slidenum">
              <a:rPr lang="en-US" altLang="en-US"/>
              <a:pPr/>
              <a:t>‹#›</a:t>
            </a:fld>
            <a:endParaRPr lang="en-US" altLang="en-US"/>
          </a:p>
        </p:txBody>
      </p:sp>
    </p:spTree>
    <p:extLst>
      <p:ext uri="{BB962C8B-B14F-4D97-AF65-F5344CB8AC3E}">
        <p14:creationId xmlns:p14="http://schemas.microsoft.com/office/powerpoint/2010/main" val="86611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41F2-A2EB-4AAC-96AE-1A8D74C71CC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F51D65-5228-4639-A997-B5E02014234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CEC898-0DC5-473A-8F86-75970EB2824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8346D-B8FA-41DC-AC8A-09CA9508335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4D79498-D7CA-419F-85C2-7C24E960532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9DAF5F9-62EF-4FBF-B7AC-553617A5DB26}"/>
              </a:ext>
            </a:extLst>
          </p:cNvPr>
          <p:cNvSpPr>
            <a:spLocks noGrp="1"/>
          </p:cNvSpPr>
          <p:nvPr>
            <p:ph type="sldNum" sz="quarter" idx="12"/>
          </p:nvPr>
        </p:nvSpPr>
        <p:spPr/>
        <p:txBody>
          <a:bodyPr/>
          <a:lstStyle>
            <a:lvl1pPr>
              <a:defRPr/>
            </a:lvl1pPr>
          </a:lstStyle>
          <a:p>
            <a:fld id="{2EFF0208-87F9-4FE8-8487-D0965DD26E0D}" type="slidenum">
              <a:rPr lang="en-US" altLang="en-US"/>
              <a:pPr/>
              <a:t>‹#›</a:t>
            </a:fld>
            <a:endParaRPr lang="en-US" altLang="en-US"/>
          </a:p>
        </p:txBody>
      </p:sp>
    </p:spTree>
    <p:extLst>
      <p:ext uri="{BB962C8B-B14F-4D97-AF65-F5344CB8AC3E}">
        <p14:creationId xmlns:p14="http://schemas.microsoft.com/office/powerpoint/2010/main" val="152311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9874" name="Group 1026">
            <a:extLst>
              <a:ext uri="{FF2B5EF4-FFF2-40B4-BE49-F238E27FC236}">
                <a16:creationId xmlns:a16="http://schemas.microsoft.com/office/drawing/2014/main" id="{A6510B65-B797-4A9C-8A5D-1B3785667ACC}"/>
              </a:ext>
            </a:extLst>
          </p:cNvPr>
          <p:cNvGrpSpPr>
            <a:grpSpLocks/>
          </p:cNvGrpSpPr>
          <p:nvPr/>
        </p:nvGrpSpPr>
        <p:grpSpPr bwMode="auto">
          <a:xfrm>
            <a:off x="3175" y="4267200"/>
            <a:ext cx="9140825" cy="2590800"/>
            <a:chOff x="2" y="2688"/>
            <a:chExt cx="5758" cy="1632"/>
          </a:xfrm>
        </p:grpSpPr>
        <p:sp>
          <p:nvSpPr>
            <p:cNvPr id="79875" name="Freeform 1027">
              <a:extLst>
                <a:ext uri="{FF2B5EF4-FFF2-40B4-BE49-F238E27FC236}">
                  <a16:creationId xmlns:a16="http://schemas.microsoft.com/office/drawing/2014/main" id="{53EF6A73-B504-48A3-A730-496E7FE39EB4}"/>
                </a:ext>
              </a:extLst>
            </p:cNvPr>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9876" name="Group 1028">
              <a:extLst>
                <a:ext uri="{FF2B5EF4-FFF2-40B4-BE49-F238E27FC236}">
                  <a16:creationId xmlns:a16="http://schemas.microsoft.com/office/drawing/2014/main" id="{D147FEF8-D571-4732-8CB3-654CF355CAB1}"/>
                </a:ext>
              </a:extLst>
            </p:cNvPr>
            <p:cNvGrpSpPr>
              <a:grpSpLocks/>
            </p:cNvGrpSpPr>
            <p:nvPr/>
          </p:nvGrpSpPr>
          <p:grpSpPr bwMode="auto">
            <a:xfrm>
              <a:off x="1776" y="3024"/>
              <a:ext cx="3929" cy="1290"/>
              <a:chOff x="1776" y="3024"/>
              <a:chExt cx="3929" cy="1290"/>
            </a:xfrm>
          </p:grpSpPr>
          <p:grpSp>
            <p:nvGrpSpPr>
              <p:cNvPr id="79877" name="Group 1029">
                <a:extLst>
                  <a:ext uri="{FF2B5EF4-FFF2-40B4-BE49-F238E27FC236}">
                    <a16:creationId xmlns:a16="http://schemas.microsoft.com/office/drawing/2014/main" id="{6C27BD48-F138-4BC6-8FBE-5480D7A85353}"/>
                  </a:ext>
                </a:extLst>
              </p:cNvPr>
              <p:cNvGrpSpPr>
                <a:grpSpLocks/>
              </p:cNvGrpSpPr>
              <p:nvPr userDrawn="1"/>
            </p:nvGrpSpPr>
            <p:grpSpPr bwMode="auto">
              <a:xfrm>
                <a:off x="2268" y="3934"/>
                <a:ext cx="638" cy="377"/>
                <a:chOff x="2268" y="3934"/>
                <a:chExt cx="638" cy="377"/>
              </a:xfrm>
            </p:grpSpPr>
            <p:sp>
              <p:nvSpPr>
                <p:cNvPr id="79878" name="Oval 1030">
                  <a:extLst>
                    <a:ext uri="{FF2B5EF4-FFF2-40B4-BE49-F238E27FC236}">
                      <a16:creationId xmlns:a16="http://schemas.microsoft.com/office/drawing/2014/main" id="{517C8225-09CD-4EFA-8A1B-2545A74B26A1}"/>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79" name="Oval 1031">
                  <a:extLst>
                    <a:ext uri="{FF2B5EF4-FFF2-40B4-BE49-F238E27FC236}">
                      <a16:creationId xmlns:a16="http://schemas.microsoft.com/office/drawing/2014/main" id="{FB6E9AAE-E406-43E1-B033-8F4E5E456DF8}"/>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0" name="Oval 1032">
                  <a:extLst>
                    <a:ext uri="{FF2B5EF4-FFF2-40B4-BE49-F238E27FC236}">
                      <a16:creationId xmlns:a16="http://schemas.microsoft.com/office/drawing/2014/main" id="{3A6F6E60-A9FD-411F-9B18-16805D0CFB55}"/>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1" name="Oval 1033">
                  <a:extLst>
                    <a:ext uri="{FF2B5EF4-FFF2-40B4-BE49-F238E27FC236}">
                      <a16:creationId xmlns:a16="http://schemas.microsoft.com/office/drawing/2014/main" id="{602A53D5-603C-4666-A618-5D677E3C5562}"/>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2" name="Oval 1034">
                  <a:extLst>
                    <a:ext uri="{FF2B5EF4-FFF2-40B4-BE49-F238E27FC236}">
                      <a16:creationId xmlns:a16="http://schemas.microsoft.com/office/drawing/2014/main" id="{6286E63F-7EEC-4B12-B179-65688ABFA5DE}"/>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3" name="Oval 1035">
                  <a:extLst>
                    <a:ext uri="{FF2B5EF4-FFF2-40B4-BE49-F238E27FC236}">
                      <a16:creationId xmlns:a16="http://schemas.microsoft.com/office/drawing/2014/main" id="{87DFCD85-193D-44DD-8E0B-408853D07C7A}"/>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4" name="Oval 1036">
                  <a:extLst>
                    <a:ext uri="{FF2B5EF4-FFF2-40B4-BE49-F238E27FC236}">
                      <a16:creationId xmlns:a16="http://schemas.microsoft.com/office/drawing/2014/main" id="{996B0DB0-CC2B-4A18-BE85-0C476E5ACF6E}"/>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5" name="Oval 1037">
                  <a:extLst>
                    <a:ext uri="{FF2B5EF4-FFF2-40B4-BE49-F238E27FC236}">
                      <a16:creationId xmlns:a16="http://schemas.microsoft.com/office/drawing/2014/main" id="{1BBDAB3A-313F-4F66-A884-D90AD17D425F}"/>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9886" name="Oval 1038">
                <a:extLst>
                  <a:ext uri="{FF2B5EF4-FFF2-40B4-BE49-F238E27FC236}">
                    <a16:creationId xmlns:a16="http://schemas.microsoft.com/office/drawing/2014/main" id="{EB1063EC-560F-41EF-AB39-84829264EF46}"/>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7" name="Oval 1039">
                <a:extLst>
                  <a:ext uri="{FF2B5EF4-FFF2-40B4-BE49-F238E27FC236}">
                    <a16:creationId xmlns:a16="http://schemas.microsoft.com/office/drawing/2014/main" id="{AC10ED71-8D65-463B-B4CC-5BA1985367C7}"/>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8" name="Oval 1040">
                <a:extLst>
                  <a:ext uri="{FF2B5EF4-FFF2-40B4-BE49-F238E27FC236}">
                    <a16:creationId xmlns:a16="http://schemas.microsoft.com/office/drawing/2014/main" id="{6BCDB015-293E-40A5-9C3C-B351E92682FD}"/>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9" name="Oval 1041">
                <a:extLst>
                  <a:ext uri="{FF2B5EF4-FFF2-40B4-BE49-F238E27FC236}">
                    <a16:creationId xmlns:a16="http://schemas.microsoft.com/office/drawing/2014/main" id="{39DC4776-653B-4883-82C2-2FD6E0FB7B3D}"/>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0" name="Oval 1042">
                <a:extLst>
                  <a:ext uri="{FF2B5EF4-FFF2-40B4-BE49-F238E27FC236}">
                    <a16:creationId xmlns:a16="http://schemas.microsoft.com/office/drawing/2014/main" id="{1A8183B2-EF13-48CC-87B1-2405CF334ECB}"/>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1" name="Freeform 1043">
                <a:extLst>
                  <a:ext uri="{FF2B5EF4-FFF2-40B4-BE49-F238E27FC236}">
                    <a16:creationId xmlns:a16="http://schemas.microsoft.com/office/drawing/2014/main" id="{B9842021-0833-48F7-8BB0-AA2D4EB04C39}"/>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2" name="Freeform 1044">
                <a:extLst>
                  <a:ext uri="{FF2B5EF4-FFF2-40B4-BE49-F238E27FC236}">
                    <a16:creationId xmlns:a16="http://schemas.microsoft.com/office/drawing/2014/main" id="{57DEC64F-8D29-4930-9FC1-31D3612EC85F}"/>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3" name="Freeform 1045">
                <a:extLst>
                  <a:ext uri="{FF2B5EF4-FFF2-40B4-BE49-F238E27FC236}">
                    <a16:creationId xmlns:a16="http://schemas.microsoft.com/office/drawing/2014/main" id="{98CB7237-854C-4074-B1BD-D5770BB8CB83}"/>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4" name="Freeform 1046">
                <a:extLst>
                  <a:ext uri="{FF2B5EF4-FFF2-40B4-BE49-F238E27FC236}">
                    <a16:creationId xmlns:a16="http://schemas.microsoft.com/office/drawing/2014/main" id="{D1E635F0-F8E8-4DAB-AB1B-7646766A73F3}"/>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5" name="Freeform 1047">
                <a:extLst>
                  <a:ext uri="{FF2B5EF4-FFF2-40B4-BE49-F238E27FC236}">
                    <a16:creationId xmlns:a16="http://schemas.microsoft.com/office/drawing/2014/main" id="{9147736A-699D-414A-A821-A91E03089A95}"/>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6" name="Freeform 1048">
                <a:extLst>
                  <a:ext uri="{FF2B5EF4-FFF2-40B4-BE49-F238E27FC236}">
                    <a16:creationId xmlns:a16="http://schemas.microsoft.com/office/drawing/2014/main" id="{567F9470-0957-48BD-9B2A-4011B35E44A9}"/>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7" name="Freeform 1049">
                <a:extLst>
                  <a:ext uri="{FF2B5EF4-FFF2-40B4-BE49-F238E27FC236}">
                    <a16:creationId xmlns:a16="http://schemas.microsoft.com/office/drawing/2014/main" id="{5468B6CF-0AC1-4B7A-95A3-00A1BEF7EE3A}"/>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8" name="Freeform 1050">
                <a:extLst>
                  <a:ext uri="{FF2B5EF4-FFF2-40B4-BE49-F238E27FC236}">
                    <a16:creationId xmlns:a16="http://schemas.microsoft.com/office/drawing/2014/main" id="{A679FC6A-352A-45AB-8D18-5253F1ED689A}"/>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9" name="Freeform 1051">
                <a:extLst>
                  <a:ext uri="{FF2B5EF4-FFF2-40B4-BE49-F238E27FC236}">
                    <a16:creationId xmlns:a16="http://schemas.microsoft.com/office/drawing/2014/main" id="{05BF70AD-2006-4D57-A158-09FC476FB6B6}"/>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0" name="Freeform 1052">
                <a:extLst>
                  <a:ext uri="{FF2B5EF4-FFF2-40B4-BE49-F238E27FC236}">
                    <a16:creationId xmlns:a16="http://schemas.microsoft.com/office/drawing/2014/main" id="{EF82AED0-9957-4672-908A-10E33C1E3611}"/>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1" name="Freeform 1053">
                <a:extLst>
                  <a:ext uri="{FF2B5EF4-FFF2-40B4-BE49-F238E27FC236}">
                    <a16:creationId xmlns:a16="http://schemas.microsoft.com/office/drawing/2014/main" id="{89877007-A5C1-43BB-9255-52C0A96596C4}"/>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2" name="Freeform 1054">
                <a:extLst>
                  <a:ext uri="{FF2B5EF4-FFF2-40B4-BE49-F238E27FC236}">
                    <a16:creationId xmlns:a16="http://schemas.microsoft.com/office/drawing/2014/main" id="{E2C3BDDC-C86F-4A97-BBC6-52C946892219}"/>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3" name="Freeform 1055">
                <a:extLst>
                  <a:ext uri="{FF2B5EF4-FFF2-40B4-BE49-F238E27FC236}">
                    <a16:creationId xmlns:a16="http://schemas.microsoft.com/office/drawing/2014/main" id="{01845DE6-1079-459C-8591-6327A444EF64}"/>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4" name="Freeform 1056">
                <a:extLst>
                  <a:ext uri="{FF2B5EF4-FFF2-40B4-BE49-F238E27FC236}">
                    <a16:creationId xmlns:a16="http://schemas.microsoft.com/office/drawing/2014/main" id="{AA67E8EE-CC45-4649-B560-D561CEA447F8}"/>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5" name="Freeform 1057">
                <a:extLst>
                  <a:ext uri="{FF2B5EF4-FFF2-40B4-BE49-F238E27FC236}">
                    <a16:creationId xmlns:a16="http://schemas.microsoft.com/office/drawing/2014/main" id="{B59509A0-65DB-40F7-9ACC-DC4D984F2DC5}"/>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6" name="Freeform 1058">
                <a:extLst>
                  <a:ext uri="{FF2B5EF4-FFF2-40B4-BE49-F238E27FC236}">
                    <a16:creationId xmlns:a16="http://schemas.microsoft.com/office/drawing/2014/main" id="{92AE20CA-59B7-4EA8-A408-BCB631649ABE}"/>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7" name="Freeform 1059">
                <a:extLst>
                  <a:ext uri="{FF2B5EF4-FFF2-40B4-BE49-F238E27FC236}">
                    <a16:creationId xmlns:a16="http://schemas.microsoft.com/office/drawing/2014/main" id="{8E6037A2-A072-4BE7-BF58-3A6DC0B308F3}"/>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8" name="Freeform 1060">
                <a:extLst>
                  <a:ext uri="{FF2B5EF4-FFF2-40B4-BE49-F238E27FC236}">
                    <a16:creationId xmlns:a16="http://schemas.microsoft.com/office/drawing/2014/main" id="{C6E8AF32-CDDF-4037-BC36-3CBEA62EC077}"/>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9" name="Freeform 1061">
                <a:extLst>
                  <a:ext uri="{FF2B5EF4-FFF2-40B4-BE49-F238E27FC236}">
                    <a16:creationId xmlns:a16="http://schemas.microsoft.com/office/drawing/2014/main" id="{5CAA4609-871F-4EA9-81CE-10DEF57A0F38}"/>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0" name="Freeform 1062">
                <a:extLst>
                  <a:ext uri="{FF2B5EF4-FFF2-40B4-BE49-F238E27FC236}">
                    <a16:creationId xmlns:a16="http://schemas.microsoft.com/office/drawing/2014/main" id="{90E562F8-C902-4375-BED5-30BE53A188F5}"/>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1" name="Freeform 1063">
                <a:extLst>
                  <a:ext uri="{FF2B5EF4-FFF2-40B4-BE49-F238E27FC236}">
                    <a16:creationId xmlns:a16="http://schemas.microsoft.com/office/drawing/2014/main" id="{0E85CB30-16F8-4D38-822D-A88A5E6528B5}"/>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2" name="Freeform 1064">
                <a:extLst>
                  <a:ext uri="{FF2B5EF4-FFF2-40B4-BE49-F238E27FC236}">
                    <a16:creationId xmlns:a16="http://schemas.microsoft.com/office/drawing/2014/main" id="{3355E657-D71D-4AA3-B82C-6B7AE7B59034}"/>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3" name="Freeform 1065">
                <a:extLst>
                  <a:ext uri="{FF2B5EF4-FFF2-40B4-BE49-F238E27FC236}">
                    <a16:creationId xmlns:a16="http://schemas.microsoft.com/office/drawing/2014/main" id="{416D46E3-F257-4DAE-9D2E-19F743ED50B9}"/>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4" name="Freeform 1066">
                <a:extLst>
                  <a:ext uri="{FF2B5EF4-FFF2-40B4-BE49-F238E27FC236}">
                    <a16:creationId xmlns:a16="http://schemas.microsoft.com/office/drawing/2014/main" id="{FB6067D0-8956-4C4A-B0B4-7BCB83E78130}"/>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5" name="Freeform 1067">
                <a:extLst>
                  <a:ext uri="{FF2B5EF4-FFF2-40B4-BE49-F238E27FC236}">
                    <a16:creationId xmlns:a16="http://schemas.microsoft.com/office/drawing/2014/main" id="{81CAE772-A4AF-4E4E-A8C8-D9B53304BEE9}"/>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6" name="Freeform 1068">
                <a:extLst>
                  <a:ext uri="{FF2B5EF4-FFF2-40B4-BE49-F238E27FC236}">
                    <a16:creationId xmlns:a16="http://schemas.microsoft.com/office/drawing/2014/main" id="{92472D08-DA5C-448A-9B7E-4C4A14BC3E9E}"/>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7" name="Freeform 1069">
                <a:extLst>
                  <a:ext uri="{FF2B5EF4-FFF2-40B4-BE49-F238E27FC236}">
                    <a16:creationId xmlns:a16="http://schemas.microsoft.com/office/drawing/2014/main" id="{BB878CB3-0795-4400-9039-26FF8C17925B}"/>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8" name="Freeform 1070">
                <a:extLst>
                  <a:ext uri="{FF2B5EF4-FFF2-40B4-BE49-F238E27FC236}">
                    <a16:creationId xmlns:a16="http://schemas.microsoft.com/office/drawing/2014/main" id="{85A62E8C-11B5-4835-9052-8AD164DB4259}"/>
                  </a:ext>
                </a:extLst>
              </p:cNvPr>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9" name="Freeform 1071">
                <a:extLst>
                  <a:ext uri="{FF2B5EF4-FFF2-40B4-BE49-F238E27FC236}">
                    <a16:creationId xmlns:a16="http://schemas.microsoft.com/office/drawing/2014/main" id="{BDBACBF8-581D-4626-8D71-92CBEF44855C}"/>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20" name="Freeform 1072">
                <a:extLst>
                  <a:ext uri="{FF2B5EF4-FFF2-40B4-BE49-F238E27FC236}">
                    <a16:creationId xmlns:a16="http://schemas.microsoft.com/office/drawing/2014/main" id="{DB7078A5-F876-480A-83E0-F1A1A62C014F}"/>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21" name="Freeform 1073">
                <a:extLst>
                  <a:ext uri="{FF2B5EF4-FFF2-40B4-BE49-F238E27FC236}">
                    <a16:creationId xmlns:a16="http://schemas.microsoft.com/office/drawing/2014/main" id="{FB1A266A-2036-4202-A87A-287889419A7E}"/>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22" name="Freeform 1074">
                <a:extLst>
                  <a:ext uri="{FF2B5EF4-FFF2-40B4-BE49-F238E27FC236}">
                    <a16:creationId xmlns:a16="http://schemas.microsoft.com/office/drawing/2014/main" id="{420CC2D6-21E7-4B03-9BDA-1CB2A2B95FA6}"/>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23" name="Freeform 1075">
                <a:extLst>
                  <a:ext uri="{FF2B5EF4-FFF2-40B4-BE49-F238E27FC236}">
                    <a16:creationId xmlns:a16="http://schemas.microsoft.com/office/drawing/2014/main" id="{CAA51E41-AB59-4D91-B424-AB4B16A531DF}"/>
                  </a:ext>
                </a:extLst>
              </p:cNvPr>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24" name="Freeform 1076">
                <a:extLst>
                  <a:ext uri="{FF2B5EF4-FFF2-40B4-BE49-F238E27FC236}">
                    <a16:creationId xmlns:a16="http://schemas.microsoft.com/office/drawing/2014/main" id="{3266E786-53AA-455D-B5F0-E9EC52270BD0}"/>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25" name="Oval 1077">
                <a:extLst>
                  <a:ext uri="{FF2B5EF4-FFF2-40B4-BE49-F238E27FC236}">
                    <a16:creationId xmlns:a16="http://schemas.microsoft.com/office/drawing/2014/main" id="{B3D8D138-63C8-4B13-A477-A02F1970EA67}"/>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79926" name="Group 1078">
                <a:extLst>
                  <a:ext uri="{FF2B5EF4-FFF2-40B4-BE49-F238E27FC236}">
                    <a16:creationId xmlns:a16="http://schemas.microsoft.com/office/drawing/2014/main" id="{D403617F-9C01-45D4-9EE2-B2D442C47A34}"/>
                  </a:ext>
                </a:extLst>
              </p:cNvPr>
              <p:cNvGrpSpPr>
                <a:grpSpLocks/>
              </p:cNvGrpSpPr>
              <p:nvPr userDrawn="1"/>
            </p:nvGrpSpPr>
            <p:grpSpPr bwMode="auto">
              <a:xfrm>
                <a:off x="4546" y="3608"/>
                <a:ext cx="518" cy="319"/>
                <a:chOff x="4546" y="3608"/>
                <a:chExt cx="518" cy="319"/>
              </a:xfrm>
            </p:grpSpPr>
            <p:sp>
              <p:nvSpPr>
                <p:cNvPr id="79927" name="Oval 1079">
                  <a:extLst>
                    <a:ext uri="{FF2B5EF4-FFF2-40B4-BE49-F238E27FC236}">
                      <a16:creationId xmlns:a16="http://schemas.microsoft.com/office/drawing/2014/main" id="{D37BAA41-13B8-48DF-99CF-825FFE51C862}"/>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28" name="Oval 1080">
                  <a:extLst>
                    <a:ext uri="{FF2B5EF4-FFF2-40B4-BE49-F238E27FC236}">
                      <a16:creationId xmlns:a16="http://schemas.microsoft.com/office/drawing/2014/main" id="{269288A4-CE30-46F3-B443-8B14E2D48A30}"/>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29" name="Oval 1081">
                  <a:extLst>
                    <a:ext uri="{FF2B5EF4-FFF2-40B4-BE49-F238E27FC236}">
                      <a16:creationId xmlns:a16="http://schemas.microsoft.com/office/drawing/2014/main" id="{5D1498E5-6940-4C87-AD86-6AE62A86AE84}"/>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30" name="Oval 1082">
                  <a:extLst>
                    <a:ext uri="{FF2B5EF4-FFF2-40B4-BE49-F238E27FC236}">
                      <a16:creationId xmlns:a16="http://schemas.microsoft.com/office/drawing/2014/main" id="{AAF22D3D-51EE-4B99-AA5F-C9AE20F8C696}"/>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31" name="Oval 1083">
                  <a:extLst>
                    <a:ext uri="{FF2B5EF4-FFF2-40B4-BE49-F238E27FC236}">
                      <a16:creationId xmlns:a16="http://schemas.microsoft.com/office/drawing/2014/main" id="{7DACE0FD-FB9F-4BC8-8822-482E9980B470}"/>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32" name="Oval 1084">
                  <a:extLst>
                    <a:ext uri="{FF2B5EF4-FFF2-40B4-BE49-F238E27FC236}">
                      <a16:creationId xmlns:a16="http://schemas.microsoft.com/office/drawing/2014/main" id="{64F95430-14FF-49CA-B032-B764DD27A223}"/>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79933" name="Group 1085">
                <a:extLst>
                  <a:ext uri="{FF2B5EF4-FFF2-40B4-BE49-F238E27FC236}">
                    <a16:creationId xmlns:a16="http://schemas.microsoft.com/office/drawing/2014/main" id="{73FBA246-E7B6-4EF1-9C41-8B76EEFE55AE}"/>
                  </a:ext>
                </a:extLst>
              </p:cNvPr>
              <p:cNvGrpSpPr>
                <a:grpSpLocks/>
              </p:cNvGrpSpPr>
              <p:nvPr userDrawn="1"/>
            </p:nvGrpSpPr>
            <p:grpSpPr bwMode="auto">
              <a:xfrm>
                <a:off x="5381" y="3085"/>
                <a:ext cx="227" cy="132"/>
                <a:chOff x="5381" y="3085"/>
                <a:chExt cx="227" cy="132"/>
              </a:xfrm>
            </p:grpSpPr>
            <p:sp>
              <p:nvSpPr>
                <p:cNvPr id="79934" name="Oval 1086">
                  <a:extLst>
                    <a:ext uri="{FF2B5EF4-FFF2-40B4-BE49-F238E27FC236}">
                      <a16:creationId xmlns:a16="http://schemas.microsoft.com/office/drawing/2014/main" id="{160508A2-B46C-4644-A2DF-918EECB9AFDA}"/>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35" name="Oval 1087">
                  <a:extLst>
                    <a:ext uri="{FF2B5EF4-FFF2-40B4-BE49-F238E27FC236}">
                      <a16:creationId xmlns:a16="http://schemas.microsoft.com/office/drawing/2014/main" id="{DF394C99-963E-46B2-A429-00464D0454D9}"/>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36" name="Oval 1088">
                  <a:extLst>
                    <a:ext uri="{FF2B5EF4-FFF2-40B4-BE49-F238E27FC236}">
                      <a16:creationId xmlns:a16="http://schemas.microsoft.com/office/drawing/2014/main" id="{EC419701-C613-47E2-9398-144A17D4583E}"/>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37" name="Oval 1089">
                  <a:extLst>
                    <a:ext uri="{FF2B5EF4-FFF2-40B4-BE49-F238E27FC236}">
                      <a16:creationId xmlns:a16="http://schemas.microsoft.com/office/drawing/2014/main" id="{23526137-E91E-4365-96D2-EDD6B639F88C}"/>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sp>
        <p:nvSpPr>
          <p:cNvPr id="79938" name="Rectangle 1090">
            <a:extLst>
              <a:ext uri="{FF2B5EF4-FFF2-40B4-BE49-F238E27FC236}">
                <a16:creationId xmlns:a16="http://schemas.microsoft.com/office/drawing/2014/main" id="{A3C8448C-C000-4FCF-83A5-0C1CA98E77D8}"/>
              </a:ext>
            </a:extLst>
          </p:cNvPr>
          <p:cNvSpPr>
            <a:spLocks noGrp="1" noChangeArrowheads="1"/>
          </p:cNvSpPr>
          <p:nvPr>
            <p:ph type="title"/>
          </p:nvPr>
        </p:nvSpPr>
        <p:spPr bwMode="black">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ltLang="en-US"/>
              <a:t>Click to edit Master title style</a:t>
            </a:r>
          </a:p>
        </p:txBody>
      </p:sp>
      <p:sp>
        <p:nvSpPr>
          <p:cNvPr id="79939" name="Rectangle 1091">
            <a:extLst>
              <a:ext uri="{FF2B5EF4-FFF2-40B4-BE49-F238E27FC236}">
                <a16:creationId xmlns:a16="http://schemas.microsoft.com/office/drawing/2014/main" id="{D3BA4B64-68E3-4F17-B5C6-AE0D6A330C9D}"/>
              </a:ext>
            </a:extLst>
          </p:cNvPr>
          <p:cNvSpPr>
            <a:spLocks noGrp="1" noChangeArrowheads="1"/>
          </p:cNvSpPr>
          <p:nvPr>
            <p:ph type="dt" sz="half" idx="2"/>
          </p:nvPr>
        </p:nvSpPr>
        <p:spPr bwMode="black">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en-US" altLang="en-US"/>
          </a:p>
        </p:txBody>
      </p:sp>
      <p:sp>
        <p:nvSpPr>
          <p:cNvPr id="79940" name="Rectangle 1092">
            <a:extLst>
              <a:ext uri="{FF2B5EF4-FFF2-40B4-BE49-F238E27FC236}">
                <a16:creationId xmlns:a16="http://schemas.microsoft.com/office/drawing/2014/main" id="{89A93D27-D29E-4A49-82FA-270962234D7B}"/>
              </a:ext>
            </a:extLst>
          </p:cNvPr>
          <p:cNvSpPr>
            <a:spLocks noGrp="1" noChangeArrowheads="1"/>
          </p:cNvSpPr>
          <p:nvPr>
            <p:ph type="ftr" sz="quarter" idx="3"/>
          </p:nvPr>
        </p:nvSpPr>
        <p:spPr bwMode="black">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endParaRPr lang="en-US" altLang="en-US"/>
          </a:p>
        </p:txBody>
      </p:sp>
      <p:sp>
        <p:nvSpPr>
          <p:cNvPr id="79941" name="Rectangle 1093">
            <a:extLst>
              <a:ext uri="{FF2B5EF4-FFF2-40B4-BE49-F238E27FC236}">
                <a16:creationId xmlns:a16="http://schemas.microsoft.com/office/drawing/2014/main" id="{DC75EDD8-7DFF-4158-AC95-EEE2E7077514}"/>
              </a:ext>
            </a:extLst>
          </p:cNvPr>
          <p:cNvSpPr>
            <a:spLocks noGrp="1" noChangeArrowheads="1"/>
          </p:cNvSpPr>
          <p:nvPr>
            <p:ph type="sldNum" sz="quarter" idx="4"/>
          </p:nvPr>
        </p:nvSpPr>
        <p:spPr bwMode="black">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EB371A1F-C9ED-4A23-8783-9FE6F9240FE5}" type="slidenum">
              <a:rPr lang="en-US" altLang="en-US"/>
              <a:pPr/>
              <a:t>‹#›</a:t>
            </a:fld>
            <a:endParaRPr lang="en-US" altLang="en-US"/>
          </a:p>
        </p:txBody>
      </p:sp>
      <p:sp>
        <p:nvSpPr>
          <p:cNvPr id="79942" name="Rectangle 1094">
            <a:extLst>
              <a:ext uri="{FF2B5EF4-FFF2-40B4-BE49-F238E27FC236}">
                <a16:creationId xmlns:a16="http://schemas.microsoft.com/office/drawing/2014/main" id="{F3941FC4-C487-4BAD-8AF7-A8E55BF873F4}"/>
              </a:ext>
            </a:extLst>
          </p:cNvPr>
          <p:cNvSpPr>
            <a:spLocks noGrp="1" noChangeArrowheads="1"/>
          </p:cNvSpPr>
          <p:nvPr>
            <p:ph type="body" idx="1"/>
          </p:nvPr>
        </p:nvSpPr>
        <p:spPr bwMode="black">
          <a:xfrm>
            <a:off x="457200" y="1676400"/>
            <a:ext cx="82296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a:extLst>
              <a:ext uri="{FF2B5EF4-FFF2-40B4-BE49-F238E27FC236}">
                <a16:creationId xmlns:a16="http://schemas.microsoft.com/office/drawing/2014/main" id="{1BD3E4E7-5AFA-4ECC-BC4D-7423AD5AC327}"/>
              </a:ext>
            </a:extLst>
          </p:cNvPr>
          <p:cNvSpPr>
            <a:spLocks noGrp="1" noChangeArrowheads="1"/>
          </p:cNvSpPr>
          <p:nvPr>
            <p:ph type="ctrTitle"/>
          </p:nvPr>
        </p:nvSpPr>
        <p:spPr>
          <a:xfrm>
            <a:off x="838200" y="457200"/>
            <a:ext cx="7848600" cy="2765425"/>
          </a:xfrm>
        </p:spPr>
        <p:txBody>
          <a:bodyPr/>
          <a:lstStyle/>
          <a:p>
            <a:r>
              <a:rPr lang="en-US" altLang="en-US"/>
              <a:t>Cryptography and Network Security</a:t>
            </a:r>
            <a:br>
              <a:rPr lang="en-US" altLang="en-US"/>
            </a:br>
            <a:r>
              <a:rPr lang="en-US" altLang="en-US"/>
              <a:t>Chapter 10</a:t>
            </a:r>
            <a:endParaRPr lang="en-AU" altLang="en-US"/>
          </a:p>
        </p:txBody>
      </p:sp>
      <p:sp>
        <p:nvSpPr>
          <p:cNvPr id="81923" name="Rectangle 1027">
            <a:extLst>
              <a:ext uri="{FF2B5EF4-FFF2-40B4-BE49-F238E27FC236}">
                <a16:creationId xmlns:a16="http://schemas.microsoft.com/office/drawing/2014/main" id="{2A745F3C-F08D-459E-BF7C-BE2CE2E9AAC6}"/>
              </a:ext>
            </a:extLst>
          </p:cNvPr>
          <p:cNvSpPr>
            <a:spLocks noGrp="1" noChangeArrowheads="1"/>
          </p:cNvSpPr>
          <p:nvPr>
            <p:ph type="subTitle" idx="1"/>
          </p:nvPr>
        </p:nvSpPr>
        <p:spPr>
          <a:xfrm>
            <a:off x="1371600" y="3657600"/>
            <a:ext cx="6400800" cy="2671763"/>
          </a:xfrm>
        </p:spPr>
        <p:txBody>
          <a:bodyPr/>
          <a:lstStyle/>
          <a:p>
            <a:r>
              <a:rPr lang="en-US" altLang="en-US"/>
              <a:t>Fourth Edition</a:t>
            </a:r>
          </a:p>
          <a:p>
            <a:r>
              <a:rPr lang="en-US" altLang="en-US"/>
              <a:t>by William Stallings	</a:t>
            </a:r>
          </a:p>
          <a:p>
            <a:endParaRPr lang="en-US" altLang="en-US"/>
          </a:p>
          <a:p>
            <a:r>
              <a:rPr lang="en-US" altLang="en-US"/>
              <a:t>Lecture slides by Lawrie Brown</a:t>
            </a:r>
            <a:endParaRPr lang="en-AU"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36821E9-4BBC-4009-A028-B96453ECCC1A}"/>
              </a:ext>
            </a:extLst>
          </p:cNvPr>
          <p:cNvSpPr>
            <a:spLocks noGrp="1" noChangeArrowheads="1"/>
          </p:cNvSpPr>
          <p:nvPr>
            <p:ph type="title"/>
          </p:nvPr>
        </p:nvSpPr>
        <p:spPr/>
        <p:txBody>
          <a:bodyPr/>
          <a:lstStyle/>
          <a:p>
            <a:r>
              <a:rPr lang="en-AU" altLang="en-US"/>
              <a:t>Public-Key Certificates</a:t>
            </a:r>
          </a:p>
        </p:txBody>
      </p:sp>
      <p:pic>
        <p:nvPicPr>
          <p:cNvPr id="54276" name="Picture 4">
            <a:extLst>
              <a:ext uri="{FF2B5EF4-FFF2-40B4-BE49-F238E27FC236}">
                <a16:creationId xmlns:a16="http://schemas.microsoft.com/office/drawing/2014/main" id="{BDD6E627-60C2-481F-B247-6AB6DF081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8529"/>
          <a:stretch>
            <a:fillRect/>
          </a:stretch>
        </p:blipFill>
        <p:spPr bwMode="auto">
          <a:xfrm>
            <a:off x="1219200" y="1905000"/>
            <a:ext cx="6635750" cy="394017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C223AC7-F94B-4334-B8AE-F92C6B6BC328}"/>
              </a:ext>
            </a:extLst>
          </p:cNvPr>
          <p:cNvSpPr>
            <a:spLocks noGrp="1" noChangeArrowheads="1"/>
          </p:cNvSpPr>
          <p:nvPr>
            <p:ph type="title"/>
          </p:nvPr>
        </p:nvSpPr>
        <p:spPr/>
        <p:txBody>
          <a:bodyPr/>
          <a:lstStyle/>
          <a:p>
            <a:r>
              <a:rPr lang="en-US" altLang="en-US" sz="4000"/>
              <a:t>Public-Key D</a:t>
            </a:r>
            <a:r>
              <a:rPr lang="en-AU" altLang="en-US" sz="4000"/>
              <a:t>istribution of Secret Keys</a:t>
            </a:r>
          </a:p>
        </p:txBody>
      </p:sp>
      <p:sp>
        <p:nvSpPr>
          <p:cNvPr id="56323" name="Rectangle 3">
            <a:extLst>
              <a:ext uri="{FF2B5EF4-FFF2-40B4-BE49-F238E27FC236}">
                <a16:creationId xmlns:a16="http://schemas.microsoft.com/office/drawing/2014/main" id="{C59DB079-6379-42FA-A54D-1F448968A6A3}"/>
              </a:ext>
            </a:extLst>
          </p:cNvPr>
          <p:cNvSpPr>
            <a:spLocks noGrp="1" noChangeArrowheads="1"/>
          </p:cNvSpPr>
          <p:nvPr>
            <p:ph type="body" idx="1"/>
          </p:nvPr>
        </p:nvSpPr>
        <p:spPr/>
        <p:txBody>
          <a:bodyPr/>
          <a:lstStyle/>
          <a:p>
            <a:pPr>
              <a:lnSpc>
                <a:spcPct val="90000"/>
              </a:lnSpc>
            </a:pPr>
            <a:r>
              <a:rPr lang="en-US" altLang="en-US"/>
              <a:t>use previous methods to obtain public-key</a:t>
            </a:r>
          </a:p>
          <a:p>
            <a:pPr>
              <a:lnSpc>
                <a:spcPct val="90000"/>
              </a:lnSpc>
            </a:pPr>
            <a:r>
              <a:rPr lang="en-US" altLang="en-US"/>
              <a:t>can use for secrecy or authentication</a:t>
            </a:r>
          </a:p>
          <a:p>
            <a:pPr>
              <a:lnSpc>
                <a:spcPct val="90000"/>
              </a:lnSpc>
            </a:pPr>
            <a:r>
              <a:rPr lang="en-US" altLang="en-US"/>
              <a:t>but public-key algorithms are slow</a:t>
            </a:r>
          </a:p>
          <a:p>
            <a:pPr>
              <a:lnSpc>
                <a:spcPct val="90000"/>
              </a:lnSpc>
            </a:pPr>
            <a:r>
              <a:rPr lang="en-US" altLang="en-US"/>
              <a:t>so usually want to use private-key encryption to protect message contents</a:t>
            </a:r>
          </a:p>
          <a:p>
            <a:pPr>
              <a:lnSpc>
                <a:spcPct val="90000"/>
              </a:lnSpc>
            </a:pPr>
            <a:r>
              <a:rPr lang="en-US" altLang="en-US"/>
              <a:t>hence need a session key</a:t>
            </a:r>
          </a:p>
          <a:p>
            <a:pPr>
              <a:lnSpc>
                <a:spcPct val="90000"/>
              </a:lnSpc>
            </a:pPr>
            <a:r>
              <a:rPr lang="en-US" altLang="en-US"/>
              <a:t>have several alternatives for negotiating a suitable session</a:t>
            </a:r>
            <a:endParaRPr lang="en-AU"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40890BB-596B-45F5-9A2D-A3A708511987}"/>
              </a:ext>
            </a:extLst>
          </p:cNvPr>
          <p:cNvSpPr>
            <a:spLocks noGrp="1" noChangeArrowheads="1"/>
          </p:cNvSpPr>
          <p:nvPr>
            <p:ph type="title"/>
          </p:nvPr>
        </p:nvSpPr>
        <p:spPr/>
        <p:txBody>
          <a:bodyPr/>
          <a:lstStyle/>
          <a:p>
            <a:r>
              <a:rPr lang="en-US" altLang="en-US"/>
              <a:t>Simple Secret Key Distribution</a:t>
            </a:r>
            <a:endParaRPr lang="en-AU" altLang="en-US"/>
          </a:p>
        </p:txBody>
      </p:sp>
      <p:sp>
        <p:nvSpPr>
          <p:cNvPr id="57347" name="Rectangle 3">
            <a:extLst>
              <a:ext uri="{FF2B5EF4-FFF2-40B4-BE49-F238E27FC236}">
                <a16:creationId xmlns:a16="http://schemas.microsoft.com/office/drawing/2014/main" id="{21C2E7AD-C3C7-4915-8FEC-6F63B72C85AB}"/>
              </a:ext>
            </a:extLst>
          </p:cNvPr>
          <p:cNvSpPr>
            <a:spLocks noGrp="1" noChangeArrowheads="1"/>
          </p:cNvSpPr>
          <p:nvPr>
            <p:ph type="body" idx="1"/>
          </p:nvPr>
        </p:nvSpPr>
        <p:spPr/>
        <p:txBody>
          <a:bodyPr/>
          <a:lstStyle/>
          <a:p>
            <a:r>
              <a:rPr lang="en-US" altLang="en-US"/>
              <a:t>proposed by Merkle in 1979</a:t>
            </a:r>
          </a:p>
          <a:p>
            <a:pPr lvl="1"/>
            <a:r>
              <a:rPr lang="en-US" altLang="en-US"/>
              <a:t>A generates a new temporary public key pair</a:t>
            </a:r>
          </a:p>
          <a:p>
            <a:pPr lvl="1"/>
            <a:r>
              <a:rPr lang="en-US" altLang="en-US"/>
              <a:t>A sends B the public key and their identity</a:t>
            </a:r>
          </a:p>
          <a:p>
            <a:pPr lvl="1"/>
            <a:r>
              <a:rPr lang="en-US" altLang="en-US"/>
              <a:t>B generates a session key K sends it to A encrypted using the supplied public key</a:t>
            </a:r>
          </a:p>
          <a:p>
            <a:pPr lvl="1"/>
            <a:r>
              <a:rPr lang="en-US" altLang="en-US"/>
              <a:t>A decrypts the session key and both use</a:t>
            </a:r>
          </a:p>
          <a:p>
            <a:r>
              <a:rPr lang="en-US" altLang="en-US"/>
              <a:t>problem is that an opponent can intercept and impersonate both halves of protocol</a:t>
            </a:r>
            <a:endParaRPr lang="en-AU"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223E33E-0EE9-4626-A5BB-E1DF828D50F6}"/>
              </a:ext>
            </a:extLst>
          </p:cNvPr>
          <p:cNvSpPr>
            <a:spLocks noGrp="1" noChangeArrowheads="1"/>
          </p:cNvSpPr>
          <p:nvPr>
            <p:ph type="title"/>
          </p:nvPr>
        </p:nvSpPr>
        <p:spPr/>
        <p:txBody>
          <a:bodyPr/>
          <a:lstStyle/>
          <a:p>
            <a:r>
              <a:rPr lang="en-US" altLang="en-US" sz="4000"/>
              <a:t>Public-Key Distribution of Secret Keys</a:t>
            </a:r>
            <a:endParaRPr lang="en-AU" altLang="en-US" sz="4000"/>
          </a:p>
        </p:txBody>
      </p:sp>
      <p:sp>
        <p:nvSpPr>
          <p:cNvPr id="58371" name="Rectangle 3">
            <a:extLst>
              <a:ext uri="{FF2B5EF4-FFF2-40B4-BE49-F238E27FC236}">
                <a16:creationId xmlns:a16="http://schemas.microsoft.com/office/drawing/2014/main" id="{517E9C84-F6D7-4B07-8DF9-5DBB5F47778C}"/>
              </a:ext>
            </a:extLst>
          </p:cNvPr>
          <p:cNvSpPr>
            <a:spLocks noGrp="1" noChangeArrowheads="1"/>
          </p:cNvSpPr>
          <p:nvPr>
            <p:ph type="body" idx="1"/>
          </p:nvPr>
        </p:nvSpPr>
        <p:spPr/>
        <p:txBody>
          <a:bodyPr/>
          <a:lstStyle/>
          <a:p>
            <a:r>
              <a:rPr lang="en-US" altLang="en-US"/>
              <a:t>if have securely exchanged public-keys:</a:t>
            </a:r>
            <a:endParaRPr lang="en-AU" altLang="en-US"/>
          </a:p>
        </p:txBody>
      </p:sp>
      <p:pic>
        <p:nvPicPr>
          <p:cNvPr id="58373" name="Picture 5">
            <a:extLst>
              <a:ext uri="{FF2B5EF4-FFF2-40B4-BE49-F238E27FC236}">
                <a16:creationId xmlns:a16="http://schemas.microsoft.com/office/drawing/2014/main" id="{03AA2B4B-3E91-468E-971A-5D4564FC7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65" b="27794"/>
          <a:stretch>
            <a:fillRect/>
          </a:stretch>
        </p:blipFill>
        <p:spPr bwMode="auto">
          <a:xfrm>
            <a:off x="1295400" y="2895600"/>
            <a:ext cx="6635750" cy="3227388"/>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FA125B2-3075-459B-96A6-199580DBD1CA}"/>
              </a:ext>
            </a:extLst>
          </p:cNvPr>
          <p:cNvSpPr>
            <a:spLocks noGrp="1" noChangeArrowheads="1"/>
          </p:cNvSpPr>
          <p:nvPr>
            <p:ph type="title"/>
          </p:nvPr>
        </p:nvSpPr>
        <p:spPr/>
        <p:txBody>
          <a:bodyPr/>
          <a:lstStyle/>
          <a:p>
            <a:r>
              <a:rPr lang="en-US" altLang="en-US"/>
              <a:t>Hybrid Key Distribution</a:t>
            </a:r>
            <a:endParaRPr lang="en-AU" altLang="en-US"/>
          </a:p>
        </p:txBody>
      </p:sp>
      <p:sp>
        <p:nvSpPr>
          <p:cNvPr id="92163" name="Rectangle 3">
            <a:extLst>
              <a:ext uri="{FF2B5EF4-FFF2-40B4-BE49-F238E27FC236}">
                <a16:creationId xmlns:a16="http://schemas.microsoft.com/office/drawing/2014/main" id="{08D1D3BD-2009-4F98-AC5A-914AB9ED3BE4}"/>
              </a:ext>
            </a:extLst>
          </p:cNvPr>
          <p:cNvSpPr>
            <a:spLocks noGrp="1" noChangeArrowheads="1"/>
          </p:cNvSpPr>
          <p:nvPr>
            <p:ph type="body" idx="1"/>
          </p:nvPr>
        </p:nvSpPr>
        <p:spPr/>
        <p:txBody>
          <a:bodyPr/>
          <a:lstStyle/>
          <a:p>
            <a:r>
              <a:rPr lang="en-AU" altLang="en-US"/>
              <a:t>retain use of private-key KDC</a:t>
            </a:r>
          </a:p>
          <a:p>
            <a:r>
              <a:rPr lang="en-AU" altLang="en-US"/>
              <a:t>shares secret master key with each user</a:t>
            </a:r>
          </a:p>
          <a:p>
            <a:r>
              <a:rPr lang="en-AU" altLang="en-US"/>
              <a:t>distributes session key using master key</a:t>
            </a:r>
          </a:p>
          <a:p>
            <a:r>
              <a:rPr lang="en-AU" altLang="en-US"/>
              <a:t>public-key used to distribute master keys</a:t>
            </a:r>
          </a:p>
          <a:p>
            <a:pPr lvl="1"/>
            <a:r>
              <a:rPr lang="en-AU" altLang="en-US"/>
              <a:t>especially useful with widely distributed users</a:t>
            </a:r>
          </a:p>
          <a:p>
            <a:r>
              <a:rPr lang="en-AU" altLang="en-US"/>
              <a:t>rationale</a:t>
            </a:r>
          </a:p>
          <a:p>
            <a:pPr lvl="1"/>
            <a:r>
              <a:rPr lang="en-AU" altLang="en-US"/>
              <a:t>performance</a:t>
            </a:r>
          </a:p>
          <a:p>
            <a:pPr lvl="1"/>
            <a:r>
              <a:rPr lang="en-AU" altLang="en-US"/>
              <a:t>backward compatibility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CD112D2-1B4D-4E19-AA13-FA3B18448CDE}"/>
              </a:ext>
            </a:extLst>
          </p:cNvPr>
          <p:cNvSpPr>
            <a:spLocks noGrp="1" noChangeArrowheads="1"/>
          </p:cNvSpPr>
          <p:nvPr>
            <p:ph type="title"/>
          </p:nvPr>
        </p:nvSpPr>
        <p:spPr/>
        <p:txBody>
          <a:bodyPr/>
          <a:lstStyle/>
          <a:p>
            <a:r>
              <a:rPr lang="en-AU" altLang="en-US"/>
              <a:t>Diffie-Hellman Key Exchange</a:t>
            </a:r>
          </a:p>
        </p:txBody>
      </p:sp>
      <p:sp>
        <p:nvSpPr>
          <p:cNvPr id="60419" name="Rectangle 3">
            <a:extLst>
              <a:ext uri="{FF2B5EF4-FFF2-40B4-BE49-F238E27FC236}">
                <a16:creationId xmlns:a16="http://schemas.microsoft.com/office/drawing/2014/main" id="{5B04C448-62D2-4627-86DC-A83A649D79B5}"/>
              </a:ext>
            </a:extLst>
          </p:cNvPr>
          <p:cNvSpPr>
            <a:spLocks noGrp="1" noChangeArrowheads="1"/>
          </p:cNvSpPr>
          <p:nvPr>
            <p:ph type="body" idx="1"/>
          </p:nvPr>
        </p:nvSpPr>
        <p:spPr/>
        <p:txBody>
          <a:bodyPr/>
          <a:lstStyle/>
          <a:p>
            <a:r>
              <a:rPr lang="en-AU" altLang="en-US"/>
              <a:t>first public-key type scheme proposed </a:t>
            </a:r>
          </a:p>
          <a:p>
            <a:r>
              <a:rPr lang="en-AU" altLang="en-US"/>
              <a:t>by Diffie &amp; Hellman in 1976 along with the exposition of public key concepts</a:t>
            </a:r>
          </a:p>
          <a:p>
            <a:pPr lvl="1"/>
            <a:r>
              <a:rPr lang="en-AU" altLang="en-US"/>
              <a:t>note: now know that </a:t>
            </a:r>
            <a:r>
              <a:rPr lang="en-US" altLang="en-US">
                <a:latin typeface="Times-Roman" charset="0"/>
              </a:rPr>
              <a:t>Williamson</a:t>
            </a:r>
            <a:r>
              <a:rPr lang="en-AU" altLang="en-US"/>
              <a:t> (UK CESG) secretly proposed the concept in 1970 </a:t>
            </a:r>
          </a:p>
          <a:p>
            <a:r>
              <a:rPr lang="en-AU" altLang="en-US"/>
              <a:t>is a practical method for public exchange of a secret key</a:t>
            </a:r>
          </a:p>
          <a:p>
            <a:r>
              <a:rPr lang="en-US" altLang="en-US"/>
              <a:t>used in a number of commercial products</a:t>
            </a:r>
            <a:endParaRPr lang="en-AU"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B835EC8-EBB7-4913-AFF3-344C756BCAAB}"/>
              </a:ext>
            </a:extLst>
          </p:cNvPr>
          <p:cNvSpPr>
            <a:spLocks noGrp="1" noChangeArrowheads="1"/>
          </p:cNvSpPr>
          <p:nvPr>
            <p:ph type="title"/>
          </p:nvPr>
        </p:nvSpPr>
        <p:spPr/>
        <p:txBody>
          <a:bodyPr/>
          <a:lstStyle/>
          <a:p>
            <a:r>
              <a:rPr lang="en-AU" altLang="en-US"/>
              <a:t>Diffie-Hellman Key Exchange</a:t>
            </a:r>
          </a:p>
        </p:txBody>
      </p:sp>
      <p:sp>
        <p:nvSpPr>
          <p:cNvPr id="62467" name="Rectangle 3">
            <a:extLst>
              <a:ext uri="{FF2B5EF4-FFF2-40B4-BE49-F238E27FC236}">
                <a16:creationId xmlns:a16="http://schemas.microsoft.com/office/drawing/2014/main" id="{B41C169B-74DC-4B05-8216-676DC55B58DD}"/>
              </a:ext>
            </a:extLst>
          </p:cNvPr>
          <p:cNvSpPr>
            <a:spLocks noGrp="1" noChangeArrowheads="1"/>
          </p:cNvSpPr>
          <p:nvPr>
            <p:ph type="body" idx="1"/>
          </p:nvPr>
        </p:nvSpPr>
        <p:spPr/>
        <p:txBody>
          <a:bodyPr/>
          <a:lstStyle/>
          <a:p>
            <a:pPr>
              <a:lnSpc>
                <a:spcPct val="90000"/>
              </a:lnSpc>
            </a:pPr>
            <a:r>
              <a:rPr lang="en-AU" altLang="en-US" sz="2800"/>
              <a:t>a public-key distribution scheme </a:t>
            </a:r>
          </a:p>
          <a:p>
            <a:pPr lvl="1">
              <a:lnSpc>
                <a:spcPct val="90000"/>
              </a:lnSpc>
            </a:pPr>
            <a:r>
              <a:rPr lang="en-AU" altLang="en-US" sz="2400"/>
              <a:t>cannot be used to exchange an arbitrary message </a:t>
            </a:r>
          </a:p>
          <a:p>
            <a:pPr lvl="1">
              <a:lnSpc>
                <a:spcPct val="90000"/>
              </a:lnSpc>
            </a:pPr>
            <a:r>
              <a:rPr lang="en-AU" altLang="en-US" sz="2400"/>
              <a:t>rather it can establish a common key </a:t>
            </a:r>
          </a:p>
          <a:p>
            <a:pPr lvl="1">
              <a:lnSpc>
                <a:spcPct val="90000"/>
              </a:lnSpc>
            </a:pPr>
            <a:r>
              <a:rPr lang="en-AU" altLang="en-US" sz="2400"/>
              <a:t>known only to the two participants </a:t>
            </a:r>
          </a:p>
          <a:p>
            <a:pPr>
              <a:lnSpc>
                <a:spcPct val="90000"/>
              </a:lnSpc>
            </a:pPr>
            <a:r>
              <a:rPr lang="en-AU" altLang="en-US" sz="2800"/>
              <a:t>value of key depends on the participants (and their private and public key information) </a:t>
            </a:r>
          </a:p>
          <a:p>
            <a:pPr>
              <a:lnSpc>
                <a:spcPct val="90000"/>
              </a:lnSpc>
            </a:pPr>
            <a:r>
              <a:rPr lang="en-AU" altLang="en-US" sz="2800"/>
              <a:t>based on exponentiation in a finite (Galois) field (modulo a prime or a polynomial) - easy</a:t>
            </a:r>
          </a:p>
          <a:p>
            <a:pPr>
              <a:lnSpc>
                <a:spcPct val="90000"/>
              </a:lnSpc>
            </a:pPr>
            <a:r>
              <a:rPr lang="en-AU" altLang="en-US" sz="2800"/>
              <a:t>security relies on the difficulty of computing discrete logarithms (similar to factoring) – hard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1598298-FEDC-4628-BDC9-7C37420072AD}"/>
              </a:ext>
            </a:extLst>
          </p:cNvPr>
          <p:cNvSpPr>
            <a:spLocks noGrp="1" noChangeArrowheads="1"/>
          </p:cNvSpPr>
          <p:nvPr>
            <p:ph type="title"/>
          </p:nvPr>
        </p:nvSpPr>
        <p:spPr/>
        <p:txBody>
          <a:bodyPr/>
          <a:lstStyle/>
          <a:p>
            <a:r>
              <a:rPr lang="en-AU" altLang="en-US"/>
              <a:t>Diffie-Hellman Setup</a:t>
            </a:r>
          </a:p>
        </p:txBody>
      </p:sp>
      <p:sp>
        <p:nvSpPr>
          <p:cNvPr id="63491" name="Rectangle 3">
            <a:extLst>
              <a:ext uri="{FF2B5EF4-FFF2-40B4-BE49-F238E27FC236}">
                <a16:creationId xmlns:a16="http://schemas.microsoft.com/office/drawing/2014/main" id="{DE54CD19-4F67-4924-A42C-1B152E87C1DD}"/>
              </a:ext>
            </a:extLst>
          </p:cNvPr>
          <p:cNvSpPr>
            <a:spLocks noGrp="1" noChangeArrowheads="1"/>
          </p:cNvSpPr>
          <p:nvPr>
            <p:ph type="body" idx="1"/>
          </p:nvPr>
        </p:nvSpPr>
        <p:spPr/>
        <p:txBody>
          <a:bodyPr/>
          <a:lstStyle/>
          <a:p>
            <a:r>
              <a:rPr lang="en-US" altLang="en-US"/>
              <a:t>all users agree on global parameters:</a:t>
            </a:r>
          </a:p>
          <a:p>
            <a:pPr lvl="1"/>
            <a:r>
              <a:rPr lang="en-AU" altLang="en-US"/>
              <a:t>large prime integer or polynomial </a:t>
            </a:r>
            <a:r>
              <a:rPr lang="en-AU" altLang="en-US">
                <a:latin typeface="Courier New" panose="02070309020205020404" pitchFamily="49" charset="0"/>
              </a:rPr>
              <a:t>q</a:t>
            </a:r>
          </a:p>
          <a:p>
            <a:pPr lvl="1"/>
            <a:r>
              <a:rPr lang="en-AU" altLang="en-US">
                <a:latin typeface="Courier New" panose="02070309020205020404" pitchFamily="49" charset="0"/>
              </a:rPr>
              <a:t>a</a:t>
            </a:r>
            <a:r>
              <a:rPr lang="en-AU" altLang="en-US"/>
              <a:t> being a primitive root mod </a:t>
            </a:r>
            <a:r>
              <a:rPr lang="en-AU" altLang="en-US">
                <a:latin typeface="Courier New" panose="02070309020205020404" pitchFamily="49" charset="0"/>
              </a:rPr>
              <a:t>q</a:t>
            </a:r>
            <a:endParaRPr lang="en-AU" altLang="en-US"/>
          </a:p>
          <a:p>
            <a:r>
              <a:rPr lang="en-US" altLang="en-US"/>
              <a:t>each user (eg. A) generates their key</a:t>
            </a:r>
          </a:p>
          <a:p>
            <a:pPr lvl="1"/>
            <a:r>
              <a:rPr lang="en-AU" altLang="en-US"/>
              <a:t>chooses a secret key (number): </a:t>
            </a:r>
            <a:r>
              <a:rPr lang="en-AU" altLang="en-US">
                <a:latin typeface="Courier New" panose="02070309020205020404" pitchFamily="49" charset="0"/>
              </a:rPr>
              <a:t>x</a:t>
            </a:r>
            <a:r>
              <a:rPr lang="en-AU" altLang="en-US" baseline="-25000">
                <a:latin typeface="Courier New" panose="02070309020205020404" pitchFamily="49" charset="0"/>
              </a:rPr>
              <a:t>A</a:t>
            </a:r>
            <a:r>
              <a:rPr lang="en-AU" altLang="en-US">
                <a:latin typeface="Courier New" panose="02070309020205020404" pitchFamily="49" charset="0"/>
              </a:rPr>
              <a:t> &lt; q</a:t>
            </a:r>
            <a:r>
              <a:rPr lang="en-AU" altLang="en-US"/>
              <a:t> </a:t>
            </a:r>
          </a:p>
          <a:p>
            <a:pPr lvl="1"/>
            <a:r>
              <a:rPr lang="en-AU" altLang="en-US"/>
              <a:t>compute their </a:t>
            </a:r>
            <a:r>
              <a:rPr lang="en-AU" altLang="en-US" b="1"/>
              <a:t>public key</a:t>
            </a:r>
            <a:r>
              <a:rPr lang="en-AU" altLang="en-US"/>
              <a:t>: </a:t>
            </a:r>
            <a:r>
              <a:rPr lang="en-AU" altLang="en-US">
                <a:latin typeface="Courier New" panose="02070309020205020404" pitchFamily="49" charset="0"/>
              </a:rPr>
              <a:t>y</a:t>
            </a:r>
            <a:r>
              <a:rPr lang="en-AU" altLang="en-US" baseline="-25000">
                <a:latin typeface="Courier New" panose="02070309020205020404" pitchFamily="49" charset="0"/>
              </a:rPr>
              <a:t>A</a:t>
            </a:r>
            <a:r>
              <a:rPr lang="en-AU" altLang="en-US">
                <a:latin typeface="Courier New" panose="02070309020205020404" pitchFamily="49" charset="0"/>
              </a:rPr>
              <a:t> = </a:t>
            </a:r>
            <a:r>
              <a:rPr lang="el-GR" altLang="en-US">
                <a:latin typeface="Courier New" panose="02070309020205020404" pitchFamily="49" charset="0"/>
                <a:cs typeface="Arial" panose="020B0604020202020204" pitchFamily="34" charset="0"/>
              </a:rPr>
              <a:t>a</a:t>
            </a:r>
            <a:r>
              <a:rPr lang="en-AU" altLang="en-US" baseline="60000">
                <a:latin typeface="Courier New" panose="02070309020205020404" pitchFamily="49" charset="0"/>
              </a:rPr>
              <a:t>x</a:t>
            </a:r>
            <a:r>
              <a:rPr lang="en-AU" altLang="en-US" baseline="40000">
                <a:latin typeface="Courier New" panose="02070309020205020404" pitchFamily="49" charset="0"/>
              </a:rPr>
              <a:t>A</a:t>
            </a:r>
            <a:r>
              <a:rPr lang="en-AU" altLang="en-US">
                <a:latin typeface="Courier New" panose="02070309020205020404" pitchFamily="49" charset="0"/>
              </a:rPr>
              <a:t> mod q</a:t>
            </a:r>
          </a:p>
          <a:p>
            <a:r>
              <a:rPr lang="en-AU" altLang="en-US"/>
              <a:t> each user makes public that key </a:t>
            </a:r>
            <a:r>
              <a:rPr lang="en-AU" altLang="en-US">
                <a:latin typeface="Courier New" panose="02070309020205020404" pitchFamily="49" charset="0"/>
              </a:rPr>
              <a:t>y</a:t>
            </a:r>
            <a:r>
              <a:rPr lang="en-AU" altLang="en-US" baseline="-25000">
                <a:latin typeface="Courier New" panose="02070309020205020404" pitchFamily="49" charset="0"/>
              </a:rPr>
              <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E580E1B-2282-483E-9482-E57E2E28F40B}"/>
              </a:ext>
            </a:extLst>
          </p:cNvPr>
          <p:cNvSpPr>
            <a:spLocks noGrp="1" noChangeArrowheads="1"/>
          </p:cNvSpPr>
          <p:nvPr>
            <p:ph type="title"/>
          </p:nvPr>
        </p:nvSpPr>
        <p:spPr/>
        <p:txBody>
          <a:bodyPr/>
          <a:lstStyle/>
          <a:p>
            <a:r>
              <a:rPr lang="en-AU" altLang="en-US"/>
              <a:t>Diffie-Hellman Key Exchange</a:t>
            </a:r>
          </a:p>
        </p:txBody>
      </p:sp>
      <p:sp>
        <p:nvSpPr>
          <p:cNvPr id="65539" name="Rectangle 3">
            <a:extLst>
              <a:ext uri="{FF2B5EF4-FFF2-40B4-BE49-F238E27FC236}">
                <a16:creationId xmlns:a16="http://schemas.microsoft.com/office/drawing/2014/main" id="{680B521C-A33D-4451-B0CF-54539ACAAA3E}"/>
              </a:ext>
            </a:extLst>
          </p:cNvPr>
          <p:cNvSpPr>
            <a:spLocks noGrp="1" noChangeArrowheads="1"/>
          </p:cNvSpPr>
          <p:nvPr>
            <p:ph type="body" idx="1"/>
          </p:nvPr>
        </p:nvSpPr>
        <p:spPr/>
        <p:txBody>
          <a:bodyPr/>
          <a:lstStyle/>
          <a:p>
            <a:pPr>
              <a:lnSpc>
                <a:spcPct val="90000"/>
              </a:lnSpc>
            </a:pPr>
            <a:r>
              <a:rPr lang="en-AU" altLang="en-US" sz="2800"/>
              <a:t>shared session key for users A &amp; B is K</a:t>
            </a:r>
            <a:r>
              <a:rPr lang="en-AU" altLang="en-US" sz="2800" baseline="-25000"/>
              <a:t>AB</a:t>
            </a:r>
            <a:r>
              <a:rPr lang="en-AU" altLang="en-US" sz="2800"/>
              <a:t>: </a:t>
            </a:r>
          </a:p>
          <a:p>
            <a:pPr lvl="1">
              <a:lnSpc>
                <a:spcPct val="90000"/>
              </a:lnSpc>
              <a:buFont typeface="Wingdings" panose="05000000000000000000" pitchFamily="2" charset="2"/>
              <a:buNone/>
            </a:pPr>
            <a:r>
              <a:rPr lang="en-AU" altLang="en-US" sz="2400">
                <a:latin typeface="Courier New" panose="02070309020205020404" pitchFamily="49" charset="0"/>
              </a:rPr>
              <a:t>K</a:t>
            </a:r>
            <a:r>
              <a:rPr lang="en-AU" altLang="en-US" sz="2400" baseline="-25000">
                <a:latin typeface="Courier New" panose="02070309020205020404" pitchFamily="49" charset="0"/>
              </a:rPr>
              <a:t>AB</a:t>
            </a:r>
            <a:r>
              <a:rPr lang="en-AU" altLang="en-US" sz="2400">
                <a:latin typeface="Courier New" panose="02070309020205020404" pitchFamily="49" charset="0"/>
              </a:rPr>
              <a:t> = </a:t>
            </a:r>
            <a:r>
              <a:rPr lang="el-GR" altLang="en-US" sz="2400">
                <a:latin typeface="Courier New" panose="02070309020205020404" pitchFamily="49" charset="0"/>
                <a:cs typeface="Arial" panose="020B0604020202020204" pitchFamily="34" charset="0"/>
              </a:rPr>
              <a:t>a</a:t>
            </a:r>
            <a:r>
              <a:rPr lang="en-AU" altLang="en-US" sz="2400" baseline="60000">
                <a:latin typeface="Courier New" panose="02070309020205020404" pitchFamily="49" charset="0"/>
              </a:rPr>
              <a:t>x</a:t>
            </a:r>
            <a:r>
              <a:rPr lang="en-AU" altLang="en-US" sz="2400" baseline="40000">
                <a:latin typeface="Courier New" panose="02070309020205020404" pitchFamily="49" charset="0"/>
              </a:rPr>
              <a:t>A.</a:t>
            </a:r>
            <a:r>
              <a:rPr lang="en-AU" altLang="en-US" sz="2400" baseline="60000">
                <a:latin typeface="Courier New" panose="02070309020205020404" pitchFamily="49" charset="0"/>
              </a:rPr>
              <a:t>x</a:t>
            </a:r>
            <a:r>
              <a:rPr lang="en-AU" altLang="en-US" sz="2400" baseline="40000">
                <a:latin typeface="Courier New" panose="02070309020205020404" pitchFamily="49" charset="0"/>
              </a:rPr>
              <a:t>B</a:t>
            </a:r>
            <a:r>
              <a:rPr lang="en-AU" altLang="en-US" sz="2400">
                <a:latin typeface="Courier New" panose="02070309020205020404" pitchFamily="49" charset="0"/>
              </a:rPr>
              <a:t> mod q</a:t>
            </a:r>
          </a:p>
          <a:p>
            <a:pPr lvl="1">
              <a:lnSpc>
                <a:spcPct val="90000"/>
              </a:lnSpc>
              <a:buFont typeface="Wingdings" panose="05000000000000000000" pitchFamily="2" charset="2"/>
              <a:buNone/>
            </a:pPr>
            <a:r>
              <a:rPr lang="en-AU" altLang="en-US" sz="2400">
                <a:latin typeface="Courier New" panose="02070309020205020404" pitchFamily="49" charset="0"/>
              </a:rPr>
              <a:t>= y</a:t>
            </a:r>
            <a:r>
              <a:rPr lang="en-AU" altLang="en-US" sz="2400" baseline="-25000">
                <a:latin typeface="Courier New" panose="02070309020205020404" pitchFamily="49" charset="0"/>
              </a:rPr>
              <a:t>A</a:t>
            </a:r>
            <a:r>
              <a:rPr lang="en-AU" altLang="en-US" sz="2400" baseline="60000">
                <a:latin typeface="Courier New" panose="02070309020205020404" pitchFamily="49" charset="0"/>
              </a:rPr>
              <a:t>x</a:t>
            </a:r>
            <a:r>
              <a:rPr lang="en-AU" altLang="en-US" sz="2400" baseline="40000">
                <a:latin typeface="Courier New" panose="02070309020205020404" pitchFamily="49" charset="0"/>
              </a:rPr>
              <a:t>B</a:t>
            </a:r>
            <a:r>
              <a:rPr lang="en-AU" altLang="en-US" sz="2400">
                <a:latin typeface="Courier New" panose="02070309020205020404" pitchFamily="49" charset="0"/>
              </a:rPr>
              <a:t> mod q  (which </a:t>
            </a:r>
            <a:r>
              <a:rPr lang="en-AU" altLang="en-US" sz="2400" b="1">
                <a:latin typeface="Courier New" panose="02070309020205020404" pitchFamily="49" charset="0"/>
              </a:rPr>
              <a:t>B</a:t>
            </a:r>
            <a:r>
              <a:rPr lang="en-AU" altLang="en-US" sz="2400">
                <a:latin typeface="Courier New" panose="02070309020205020404" pitchFamily="49" charset="0"/>
              </a:rPr>
              <a:t> can compute) </a:t>
            </a:r>
          </a:p>
          <a:p>
            <a:pPr lvl="1">
              <a:lnSpc>
                <a:spcPct val="90000"/>
              </a:lnSpc>
              <a:buFont typeface="Wingdings" panose="05000000000000000000" pitchFamily="2" charset="2"/>
              <a:buNone/>
            </a:pPr>
            <a:r>
              <a:rPr lang="en-AU" altLang="en-US" sz="2400">
                <a:latin typeface="Courier New" panose="02070309020205020404" pitchFamily="49" charset="0"/>
              </a:rPr>
              <a:t>= y</a:t>
            </a:r>
            <a:r>
              <a:rPr lang="en-AU" altLang="en-US" sz="2400" baseline="-25000">
                <a:latin typeface="Courier New" panose="02070309020205020404" pitchFamily="49" charset="0"/>
              </a:rPr>
              <a:t>B</a:t>
            </a:r>
            <a:r>
              <a:rPr lang="en-AU" altLang="en-US" sz="2400" baseline="60000">
                <a:latin typeface="Courier New" panose="02070309020205020404" pitchFamily="49" charset="0"/>
              </a:rPr>
              <a:t>x</a:t>
            </a:r>
            <a:r>
              <a:rPr lang="en-AU" altLang="en-US" sz="2400" baseline="40000">
                <a:latin typeface="Courier New" panose="02070309020205020404" pitchFamily="49" charset="0"/>
              </a:rPr>
              <a:t>A</a:t>
            </a:r>
            <a:r>
              <a:rPr lang="en-AU" altLang="en-US" sz="2400">
                <a:latin typeface="Courier New" panose="02070309020205020404" pitchFamily="49" charset="0"/>
              </a:rPr>
              <a:t> mod q  (which </a:t>
            </a:r>
            <a:r>
              <a:rPr lang="en-AU" altLang="en-US" sz="2400" b="1">
                <a:latin typeface="Courier New" panose="02070309020205020404" pitchFamily="49" charset="0"/>
              </a:rPr>
              <a:t>A</a:t>
            </a:r>
            <a:r>
              <a:rPr lang="en-AU" altLang="en-US" sz="2400">
                <a:latin typeface="Courier New" panose="02070309020205020404" pitchFamily="49" charset="0"/>
              </a:rPr>
              <a:t> can compute) </a:t>
            </a:r>
          </a:p>
          <a:p>
            <a:pPr>
              <a:lnSpc>
                <a:spcPct val="90000"/>
              </a:lnSpc>
            </a:pPr>
            <a:r>
              <a:rPr lang="en-AU" altLang="en-US" sz="2800"/>
              <a:t>K</a:t>
            </a:r>
            <a:r>
              <a:rPr lang="en-AU" altLang="en-US" sz="2800" baseline="-25000"/>
              <a:t>AB</a:t>
            </a:r>
            <a:r>
              <a:rPr lang="en-AU" altLang="en-US" sz="2800"/>
              <a:t> is used as session key in private-key encryption scheme between Alice and Bob</a:t>
            </a:r>
          </a:p>
          <a:p>
            <a:pPr>
              <a:lnSpc>
                <a:spcPct val="90000"/>
              </a:lnSpc>
            </a:pPr>
            <a:r>
              <a:rPr lang="en-AU" altLang="en-US" sz="2800"/>
              <a:t>if Alice and Bob subsequently communicate, they will have the </a:t>
            </a:r>
            <a:r>
              <a:rPr lang="en-AU" altLang="en-US" sz="2800" b="1"/>
              <a:t>same</a:t>
            </a:r>
            <a:r>
              <a:rPr lang="en-AU" altLang="en-US" sz="2800"/>
              <a:t> key as before, unless they choose new public-keys </a:t>
            </a:r>
          </a:p>
          <a:p>
            <a:pPr>
              <a:lnSpc>
                <a:spcPct val="90000"/>
              </a:lnSpc>
            </a:pPr>
            <a:r>
              <a:rPr lang="en-US" altLang="en-US" sz="2800"/>
              <a:t>attacker needs an x, must solve discrete log</a:t>
            </a:r>
            <a:endParaRPr lang="en-AU"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F9C2BB7-BA81-4A64-A356-F6E656EF9249}"/>
              </a:ext>
            </a:extLst>
          </p:cNvPr>
          <p:cNvSpPr>
            <a:spLocks noGrp="1" noChangeArrowheads="1"/>
          </p:cNvSpPr>
          <p:nvPr>
            <p:ph type="title"/>
          </p:nvPr>
        </p:nvSpPr>
        <p:spPr/>
        <p:txBody>
          <a:bodyPr/>
          <a:lstStyle/>
          <a:p>
            <a:r>
              <a:rPr lang="en-AU" altLang="en-US"/>
              <a:t>Diffie-Hellman Example </a:t>
            </a:r>
          </a:p>
        </p:txBody>
      </p:sp>
      <p:sp>
        <p:nvSpPr>
          <p:cNvPr id="67587" name="Rectangle 3">
            <a:extLst>
              <a:ext uri="{FF2B5EF4-FFF2-40B4-BE49-F238E27FC236}">
                <a16:creationId xmlns:a16="http://schemas.microsoft.com/office/drawing/2014/main" id="{8B0B6BD4-327B-4808-BBFF-9C11422BCCC3}"/>
              </a:ext>
            </a:extLst>
          </p:cNvPr>
          <p:cNvSpPr>
            <a:spLocks noGrp="1" noChangeArrowheads="1"/>
          </p:cNvSpPr>
          <p:nvPr>
            <p:ph type="body" idx="1"/>
          </p:nvPr>
        </p:nvSpPr>
        <p:spPr/>
        <p:txBody>
          <a:bodyPr/>
          <a:lstStyle/>
          <a:p>
            <a:pPr>
              <a:lnSpc>
                <a:spcPct val="90000"/>
              </a:lnSpc>
            </a:pPr>
            <a:r>
              <a:rPr lang="en-US" altLang="en-US" sz="2800"/>
              <a:t>users Alice &amp; Bob who wish to swap keys:</a:t>
            </a:r>
          </a:p>
          <a:p>
            <a:pPr>
              <a:lnSpc>
                <a:spcPct val="90000"/>
              </a:lnSpc>
            </a:pPr>
            <a:r>
              <a:rPr lang="en-US" altLang="en-US" sz="2800"/>
              <a:t>agree on prime </a:t>
            </a:r>
            <a:r>
              <a:rPr lang="en-US" altLang="en-US" sz="2800">
                <a:latin typeface="Courier New" panose="02070309020205020404" pitchFamily="49" charset="0"/>
              </a:rPr>
              <a:t>q=353</a:t>
            </a:r>
            <a:r>
              <a:rPr lang="en-US" altLang="en-US" sz="2800"/>
              <a:t> and </a:t>
            </a:r>
            <a:r>
              <a:rPr lang="el-GR" altLang="en-US" sz="2800">
                <a:latin typeface="Courier New" panose="02070309020205020404" pitchFamily="49" charset="0"/>
                <a:cs typeface="Arial" panose="020B0604020202020204" pitchFamily="34" charset="0"/>
              </a:rPr>
              <a:t>a</a:t>
            </a:r>
            <a:r>
              <a:rPr lang="en-US" altLang="en-US" sz="2800">
                <a:latin typeface="Courier New" panose="02070309020205020404" pitchFamily="49" charset="0"/>
                <a:cs typeface="Arial" panose="020B0604020202020204" pitchFamily="34" charset="0"/>
              </a:rPr>
              <a:t>=3</a:t>
            </a:r>
            <a:endParaRPr lang="en-US" altLang="en-US" sz="2800">
              <a:latin typeface="Courier New" panose="02070309020205020404" pitchFamily="49" charset="0"/>
            </a:endParaRPr>
          </a:p>
          <a:p>
            <a:pPr>
              <a:lnSpc>
                <a:spcPct val="90000"/>
              </a:lnSpc>
            </a:pPr>
            <a:r>
              <a:rPr lang="en-US" altLang="en-US" sz="2800"/>
              <a:t>select random secret keys:</a:t>
            </a:r>
          </a:p>
          <a:p>
            <a:pPr lvl="1">
              <a:lnSpc>
                <a:spcPct val="90000"/>
              </a:lnSpc>
            </a:pPr>
            <a:r>
              <a:rPr lang="en-AU" altLang="en-US" sz="2400"/>
              <a:t>A chooses </a:t>
            </a:r>
            <a:r>
              <a:rPr lang="en-AU" altLang="en-US" sz="2400">
                <a:latin typeface="Courier New" panose="02070309020205020404" pitchFamily="49" charset="0"/>
              </a:rPr>
              <a:t>x</a:t>
            </a:r>
            <a:r>
              <a:rPr lang="en-AU" altLang="en-US" sz="2400" baseline="-25000">
                <a:latin typeface="Courier New" panose="02070309020205020404" pitchFamily="49" charset="0"/>
              </a:rPr>
              <a:t>A</a:t>
            </a:r>
            <a:r>
              <a:rPr lang="en-AU" altLang="en-US" sz="2400">
                <a:latin typeface="Courier New" panose="02070309020205020404" pitchFamily="49" charset="0"/>
              </a:rPr>
              <a:t>=97, </a:t>
            </a:r>
            <a:r>
              <a:rPr lang="en-AU" altLang="en-US" sz="2400"/>
              <a:t>B chooses </a:t>
            </a:r>
            <a:r>
              <a:rPr lang="en-AU" altLang="en-US" sz="2400">
                <a:latin typeface="Courier New" panose="02070309020205020404" pitchFamily="49" charset="0"/>
              </a:rPr>
              <a:t>x</a:t>
            </a:r>
            <a:r>
              <a:rPr lang="en-AU" altLang="en-US" sz="2400" baseline="-25000">
                <a:latin typeface="Courier New" panose="02070309020205020404" pitchFamily="49" charset="0"/>
              </a:rPr>
              <a:t>B</a:t>
            </a:r>
            <a:r>
              <a:rPr lang="en-AU" altLang="en-US" sz="2400">
                <a:latin typeface="Courier New" panose="02070309020205020404" pitchFamily="49" charset="0"/>
              </a:rPr>
              <a:t>=233</a:t>
            </a:r>
          </a:p>
          <a:p>
            <a:pPr>
              <a:lnSpc>
                <a:spcPct val="90000"/>
              </a:lnSpc>
            </a:pPr>
            <a:r>
              <a:rPr lang="en-US" altLang="en-US" sz="2800"/>
              <a:t>compute respective public keys:</a:t>
            </a:r>
          </a:p>
          <a:p>
            <a:pPr lvl="1">
              <a:lnSpc>
                <a:spcPct val="90000"/>
              </a:lnSpc>
            </a:pPr>
            <a:r>
              <a:rPr lang="en-AU" altLang="en-US" sz="2400">
                <a:latin typeface="Courier New" panose="02070309020205020404" pitchFamily="49" charset="0"/>
              </a:rPr>
              <a:t>y</a:t>
            </a:r>
            <a:r>
              <a:rPr lang="en-AU" altLang="en-US" sz="2400" baseline="-25000">
                <a:latin typeface="Courier New" panose="02070309020205020404" pitchFamily="49" charset="0"/>
              </a:rPr>
              <a:t>A</a:t>
            </a:r>
            <a:r>
              <a:rPr lang="en-AU" altLang="en-US" sz="2400">
                <a:latin typeface="Courier New" panose="02070309020205020404" pitchFamily="49" charset="0"/>
              </a:rPr>
              <a:t>=</a:t>
            </a:r>
            <a:r>
              <a:rPr lang="en-US" altLang="en-US" sz="2400">
                <a:cs typeface="Arial" panose="020B0604020202020204" pitchFamily="34" charset="0"/>
              </a:rPr>
              <a:t>3</a:t>
            </a:r>
            <a:r>
              <a:rPr lang="en-AU" altLang="en-US" sz="2400" baseline="60000">
                <a:latin typeface="Courier New" panose="02070309020205020404" pitchFamily="49" charset="0"/>
              </a:rPr>
              <a:t>97 </a:t>
            </a:r>
            <a:r>
              <a:rPr lang="en-AU" altLang="en-US" sz="2400">
                <a:latin typeface="Courier New" panose="02070309020205020404" pitchFamily="49" charset="0"/>
              </a:rPr>
              <a:t> mod 353 = 40	</a:t>
            </a:r>
            <a:r>
              <a:rPr lang="en-AU" altLang="en-US" sz="2400"/>
              <a:t>(Alice)</a:t>
            </a:r>
          </a:p>
          <a:p>
            <a:pPr lvl="1">
              <a:lnSpc>
                <a:spcPct val="90000"/>
              </a:lnSpc>
            </a:pPr>
            <a:r>
              <a:rPr lang="en-AU" altLang="en-US" sz="2400">
                <a:latin typeface="Courier New" panose="02070309020205020404" pitchFamily="49" charset="0"/>
              </a:rPr>
              <a:t>y</a:t>
            </a:r>
            <a:r>
              <a:rPr lang="en-AU" altLang="en-US" sz="2400" baseline="-25000">
                <a:latin typeface="Courier New" panose="02070309020205020404" pitchFamily="49" charset="0"/>
              </a:rPr>
              <a:t>B</a:t>
            </a:r>
            <a:r>
              <a:rPr lang="en-AU" altLang="en-US" sz="2400">
                <a:latin typeface="Courier New" panose="02070309020205020404" pitchFamily="49" charset="0"/>
              </a:rPr>
              <a:t>=</a:t>
            </a:r>
            <a:r>
              <a:rPr lang="en-US" altLang="en-US" sz="2400">
                <a:cs typeface="Arial" panose="020B0604020202020204" pitchFamily="34" charset="0"/>
              </a:rPr>
              <a:t>3</a:t>
            </a:r>
            <a:r>
              <a:rPr lang="en-AU" altLang="en-US" sz="2400" baseline="60000">
                <a:latin typeface="Courier New" panose="02070309020205020404" pitchFamily="49" charset="0"/>
              </a:rPr>
              <a:t>233</a:t>
            </a:r>
            <a:r>
              <a:rPr lang="en-AU" altLang="en-US" sz="2400">
                <a:latin typeface="Courier New" panose="02070309020205020404" pitchFamily="49" charset="0"/>
              </a:rPr>
              <a:t> mod 353 = 248	</a:t>
            </a:r>
            <a:r>
              <a:rPr lang="en-AU" altLang="en-US" sz="2400"/>
              <a:t>(Bob)</a:t>
            </a:r>
          </a:p>
          <a:p>
            <a:pPr>
              <a:lnSpc>
                <a:spcPct val="90000"/>
              </a:lnSpc>
            </a:pPr>
            <a:r>
              <a:rPr lang="en-US" altLang="en-US" sz="2800"/>
              <a:t>compute shared session key as:</a:t>
            </a:r>
          </a:p>
          <a:p>
            <a:pPr lvl="1">
              <a:lnSpc>
                <a:spcPct val="90000"/>
              </a:lnSpc>
            </a:pPr>
            <a:r>
              <a:rPr lang="en-AU" altLang="en-US" sz="2400">
                <a:latin typeface="Courier New" panose="02070309020205020404" pitchFamily="49" charset="0"/>
              </a:rPr>
              <a:t>K</a:t>
            </a:r>
            <a:r>
              <a:rPr lang="en-AU" altLang="en-US" sz="2400" baseline="-25000">
                <a:latin typeface="Courier New" panose="02070309020205020404" pitchFamily="49" charset="0"/>
              </a:rPr>
              <a:t>AB</a:t>
            </a:r>
            <a:r>
              <a:rPr lang="en-AU" altLang="en-US" sz="2400">
                <a:latin typeface="Courier New" panose="02070309020205020404" pitchFamily="49" charset="0"/>
              </a:rPr>
              <a:t>= y</a:t>
            </a:r>
            <a:r>
              <a:rPr lang="en-AU" altLang="en-US" sz="2400" baseline="-25000">
                <a:latin typeface="Courier New" panose="02070309020205020404" pitchFamily="49" charset="0"/>
              </a:rPr>
              <a:t>B</a:t>
            </a:r>
            <a:r>
              <a:rPr lang="en-AU" altLang="en-US" sz="2400" baseline="60000">
                <a:latin typeface="Courier New" panose="02070309020205020404" pitchFamily="49" charset="0"/>
              </a:rPr>
              <a:t>x</a:t>
            </a:r>
            <a:r>
              <a:rPr lang="en-AU" altLang="en-US" sz="2400" baseline="40000">
                <a:latin typeface="Courier New" panose="02070309020205020404" pitchFamily="49" charset="0"/>
              </a:rPr>
              <a:t>A</a:t>
            </a:r>
            <a:r>
              <a:rPr lang="en-AU" altLang="en-US" sz="2400">
                <a:latin typeface="Courier New" panose="02070309020205020404" pitchFamily="49" charset="0"/>
              </a:rPr>
              <a:t> mod 353 = </a:t>
            </a:r>
            <a:r>
              <a:rPr lang="en-US" altLang="en-US" sz="2400">
                <a:cs typeface="Arial" panose="020B0604020202020204" pitchFamily="34" charset="0"/>
              </a:rPr>
              <a:t>248</a:t>
            </a:r>
            <a:r>
              <a:rPr lang="en-AU" altLang="en-US" sz="2400" baseline="60000">
                <a:latin typeface="Courier New" panose="02070309020205020404" pitchFamily="49" charset="0"/>
              </a:rPr>
              <a:t>97</a:t>
            </a:r>
            <a:r>
              <a:rPr lang="en-AU" altLang="en-US" sz="2400">
                <a:latin typeface="Courier New" panose="02070309020205020404" pitchFamily="49" charset="0"/>
              </a:rPr>
              <a:t> = 160	</a:t>
            </a:r>
            <a:r>
              <a:rPr lang="en-AU" altLang="en-US" sz="2400"/>
              <a:t>(Alice)</a:t>
            </a:r>
          </a:p>
          <a:p>
            <a:pPr lvl="1">
              <a:lnSpc>
                <a:spcPct val="90000"/>
              </a:lnSpc>
            </a:pPr>
            <a:r>
              <a:rPr lang="en-AU" altLang="en-US" sz="2400">
                <a:latin typeface="Courier New" panose="02070309020205020404" pitchFamily="49" charset="0"/>
              </a:rPr>
              <a:t>K</a:t>
            </a:r>
            <a:r>
              <a:rPr lang="en-AU" altLang="en-US" sz="2400" baseline="-25000">
                <a:latin typeface="Courier New" panose="02070309020205020404" pitchFamily="49" charset="0"/>
              </a:rPr>
              <a:t>AB</a:t>
            </a:r>
            <a:r>
              <a:rPr lang="en-AU" altLang="en-US" sz="2400">
                <a:latin typeface="Courier New" panose="02070309020205020404" pitchFamily="49" charset="0"/>
              </a:rPr>
              <a:t>= y</a:t>
            </a:r>
            <a:r>
              <a:rPr lang="en-AU" altLang="en-US" sz="2400" baseline="-25000">
                <a:latin typeface="Courier New" panose="02070309020205020404" pitchFamily="49" charset="0"/>
              </a:rPr>
              <a:t>A</a:t>
            </a:r>
            <a:r>
              <a:rPr lang="en-AU" altLang="en-US" sz="2400" baseline="60000">
                <a:latin typeface="Courier New" panose="02070309020205020404" pitchFamily="49" charset="0"/>
              </a:rPr>
              <a:t>x</a:t>
            </a:r>
            <a:r>
              <a:rPr lang="en-AU" altLang="en-US" sz="2400" baseline="40000">
                <a:latin typeface="Courier New" panose="02070309020205020404" pitchFamily="49" charset="0"/>
              </a:rPr>
              <a:t>B</a:t>
            </a:r>
            <a:r>
              <a:rPr lang="en-AU" altLang="en-US" sz="2400">
                <a:latin typeface="Courier New" panose="02070309020205020404" pitchFamily="49" charset="0"/>
              </a:rPr>
              <a:t> mod 353 = </a:t>
            </a:r>
            <a:r>
              <a:rPr lang="en-US" altLang="en-US" sz="2400">
                <a:cs typeface="Arial" panose="020B0604020202020204" pitchFamily="34" charset="0"/>
              </a:rPr>
              <a:t>40</a:t>
            </a:r>
            <a:r>
              <a:rPr lang="en-AU" altLang="en-US" sz="2400" baseline="60000">
                <a:latin typeface="Courier New" panose="02070309020205020404" pitchFamily="49" charset="0"/>
              </a:rPr>
              <a:t>233</a:t>
            </a:r>
            <a:r>
              <a:rPr lang="en-AU" altLang="en-US" sz="2400">
                <a:latin typeface="Courier New" panose="02070309020205020404" pitchFamily="49" charset="0"/>
              </a:rPr>
              <a:t> = 160	</a:t>
            </a:r>
            <a:r>
              <a:rPr lang="en-AU" altLang="en-US" sz="2400"/>
              <a:t>(Bob)</a:t>
            </a:r>
          </a:p>
          <a:p>
            <a:pPr lvl="1">
              <a:lnSpc>
                <a:spcPct val="90000"/>
              </a:lnSpc>
            </a:pPr>
            <a:endParaRPr lang="en-AU"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C3EA21C-9663-405A-A231-572496027D83}"/>
              </a:ext>
            </a:extLst>
          </p:cNvPr>
          <p:cNvSpPr>
            <a:spLocks noGrp="1" noChangeArrowheads="1"/>
          </p:cNvSpPr>
          <p:nvPr>
            <p:ph type="title"/>
          </p:nvPr>
        </p:nvSpPr>
        <p:spPr/>
        <p:txBody>
          <a:bodyPr/>
          <a:lstStyle/>
          <a:p>
            <a:r>
              <a:rPr lang="en-US" altLang="en-US" sz="4000"/>
              <a:t>Chapter 10 – </a:t>
            </a:r>
            <a:r>
              <a:rPr lang="en-AU" altLang="en-US" sz="4000"/>
              <a:t>Key Management; Other Public Key Cryptosystems</a:t>
            </a:r>
          </a:p>
        </p:txBody>
      </p:sp>
      <p:sp>
        <p:nvSpPr>
          <p:cNvPr id="20483" name="Rectangle 3">
            <a:extLst>
              <a:ext uri="{FF2B5EF4-FFF2-40B4-BE49-F238E27FC236}">
                <a16:creationId xmlns:a16="http://schemas.microsoft.com/office/drawing/2014/main" id="{B80A42AA-4BF3-403A-B705-E88EB68BB4F3}"/>
              </a:ext>
            </a:extLst>
          </p:cNvPr>
          <p:cNvSpPr>
            <a:spLocks noGrp="1" noChangeArrowheads="1"/>
          </p:cNvSpPr>
          <p:nvPr>
            <p:ph type="body" idx="1"/>
          </p:nvPr>
        </p:nvSpPr>
        <p:spPr>
          <a:xfrm>
            <a:off x="539750" y="2133600"/>
            <a:ext cx="8229600" cy="3989388"/>
          </a:xfrm>
        </p:spPr>
        <p:txBody>
          <a:bodyPr/>
          <a:lstStyle/>
          <a:p>
            <a:pPr>
              <a:buFont typeface="Wingdings" panose="05000000000000000000" pitchFamily="2" charset="2"/>
              <a:buNone/>
            </a:pPr>
            <a:r>
              <a:rPr lang="en-AU" altLang="en-US" sz="2800" i="1"/>
              <a:t>No Singhalese, whether man or woman, would venture out of the house without a bunch of keys in his hand, for without such a talisman he would fear that some devil might take advantage of his weak state to slip into his body.</a:t>
            </a:r>
          </a:p>
          <a:p>
            <a:pPr>
              <a:buFont typeface="Wingdings" panose="05000000000000000000" pitchFamily="2" charset="2"/>
              <a:buNone/>
            </a:pPr>
            <a:r>
              <a:rPr lang="en-AU" altLang="en-US" sz="2800" b="1"/>
              <a:t>—</a:t>
            </a:r>
            <a:r>
              <a:rPr lang="en-AU" altLang="en-US" sz="2800" b="1" i="1"/>
              <a:t>The Golden Bough, </a:t>
            </a:r>
            <a:r>
              <a:rPr lang="en-AU" altLang="en-US" sz="2800" b="1"/>
              <a:t>Sir James George Frazer</a:t>
            </a:r>
            <a:endParaRPr lang="en-AU" altLang="en-US" sz="2800"/>
          </a:p>
          <a:p>
            <a:endParaRPr lang="en-AU"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26">
            <a:extLst>
              <a:ext uri="{FF2B5EF4-FFF2-40B4-BE49-F238E27FC236}">
                <a16:creationId xmlns:a16="http://schemas.microsoft.com/office/drawing/2014/main" id="{ACFFBB3A-2DFF-4E29-84C7-37FD0551748E}"/>
              </a:ext>
            </a:extLst>
          </p:cNvPr>
          <p:cNvSpPr>
            <a:spLocks noGrp="1" noChangeArrowheads="1"/>
          </p:cNvSpPr>
          <p:nvPr>
            <p:ph type="title"/>
          </p:nvPr>
        </p:nvSpPr>
        <p:spPr/>
        <p:txBody>
          <a:bodyPr/>
          <a:lstStyle/>
          <a:p>
            <a:r>
              <a:rPr lang="en-US" altLang="en-US"/>
              <a:t>Key Exchange Protocols</a:t>
            </a:r>
            <a:endParaRPr lang="en-AU" altLang="en-US"/>
          </a:p>
        </p:txBody>
      </p:sp>
      <p:sp>
        <p:nvSpPr>
          <p:cNvPr id="96259" name="Rectangle 1027">
            <a:extLst>
              <a:ext uri="{FF2B5EF4-FFF2-40B4-BE49-F238E27FC236}">
                <a16:creationId xmlns:a16="http://schemas.microsoft.com/office/drawing/2014/main" id="{0953010B-4162-4E78-82B4-EA16228D9AAB}"/>
              </a:ext>
            </a:extLst>
          </p:cNvPr>
          <p:cNvSpPr>
            <a:spLocks noGrp="1" noChangeArrowheads="1"/>
          </p:cNvSpPr>
          <p:nvPr>
            <p:ph type="body" idx="1"/>
          </p:nvPr>
        </p:nvSpPr>
        <p:spPr>
          <a:xfrm>
            <a:off x="457200" y="1524000"/>
            <a:ext cx="8229600" cy="4953000"/>
          </a:xfrm>
        </p:spPr>
        <p:txBody>
          <a:bodyPr/>
          <a:lstStyle/>
          <a:p>
            <a:pPr>
              <a:lnSpc>
                <a:spcPct val="90000"/>
              </a:lnSpc>
            </a:pPr>
            <a:r>
              <a:rPr lang="en-AU" altLang="en-US"/>
              <a:t>users could create random private/public D-H keys each time they communicate</a:t>
            </a:r>
          </a:p>
          <a:p>
            <a:pPr>
              <a:lnSpc>
                <a:spcPct val="90000"/>
              </a:lnSpc>
            </a:pPr>
            <a:r>
              <a:rPr lang="en-AU" altLang="en-US"/>
              <a:t>users could create a known private/public D-H key and publish in a directory, then consulted and used to securely communicate with them</a:t>
            </a:r>
          </a:p>
          <a:p>
            <a:pPr>
              <a:lnSpc>
                <a:spcPct val="90000"/>
              </a:lnSpc>
            </a:pPr>
            <a:r>
              <a:rPr lang="en-AU" altLang="en-US"/>
              <a:t>both of these are vulnerable to a meet-in-the-Middle Attack</a:t>
            </a:r>
          </a:p>
          <a:p>
            <a:pPr>
              <a:lnSpc>
                <a:spcPct val="90000"/>
              </a:lnSpc>
            </a:pPr>
            <a:r>
              <a:rPr lang="en-AU" altLang="en-US"/>
              <a:t>authentication of the keys is needed</a:t>
            </a:r>
          </a:p>
          <a:p>
            <a:pPr>
              <a:lnSpc>
                <a:spcPct val="90000"/>
              </a:lnSpc>
            </a:pPr>
            <a:endParaRPr lang="en-AU"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9239385-3D21-45F7-AE6A-F216AA1AE4F0}"/>
              </a:ext>
            </a:extLst>
          </p:cNvPr>
          <p:cNvSpPr>
            <a:spLocks noGrp="1" noChangeArrowheads="1"/>
          </p:cNvSpPr>
          <p:nvPr>
            <p:ph type="title"/>
          </p:nvPr>
        </p:nvSpPr>
        <p:spPr/>
        <p:txBody>
          <a:bodyPr/>
          <a:lstStyle/>
          <a:p>
            <a:r>
              <a:rPr lang="en-US" altLang="en-US"/>
              <a:t>Elliptic Curve Cryptography</a:t>
            </a:r>
            <a:endParaRPr lang="en-AU" altLang="en-US"/>
          </a:p>
        </p:txBody>
      </p:sp>
      <p:sp>
        <p:nvSpPr>
          <p:cNvPr id="68611" name="Rectangle 3">
            <a:extLst>
              <a:ext uri="{FF2B5EF4-FFF2-40B4-BE49-F238E27FC236}">
                <a16:creationId xmlns:a16="http://schemas.microsoft.com/office/drawing/2014/main" id="{EA0749B4-DFFD-4C22-898C-B9F7608907B0}"/>
              </a:ext>
            </a:extLst>
          </p:cNvPr>
          <p:cNvSpPr>
            <a:spLocks noGrp="1" noChangeArrowheads="1"/>
          </p:cNvSpPr>
          <p:nvPr>
            <p:ph type="body" idx="1"/>
          </p:nvPr>
        </p:nvSpPr>
        <p:spPr/>
        <p:txBody>
          <a:bodyPr/>
          <a:lstStyle/>
          <a:p>
            <a:r>
              <a:rPr lang="en-US" altLang="en-US"/>
              <a:t>majority of public-key crypto (RSA, D-H) use either integer or polynomial arithmetic with very large numbers/polynomials</a:t>
            </a:r>
          </a:p>
          <a:p>
            <a:r>
              <a:rPr lang="en-US" altLang="en-US"/>
              <a:t>imposes a significant load in storing and processing keys and messages</a:t>
            </a:r>
          </a:p>
          <a:p>
            <a:r>
              <a:rPr lang="en-US" altLang="en-US"/>
              <a:t>an alternative is to use elliptic curves</a:t>
            </a:r>
          </a:p>
          <a:p>
            <a:r>
              <a:rPr lang="en-US" altLang="en-US"/>
              <a:t>offers same security with smaller bit sizes</a:t>
            </a:r>
          </a:p>
          <a:p>
            <a:r>
              <a:rPr lang="en-US" altLang="en-US"/>
              <a:t>newer, but not as well analysed</a:t>
            </a:r>
            <a:endParaRPr lang="en-AU"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836744C-DD8A-42B4-8B16-69847640FC85}"/>
              </a:ext>
            </a:extLst>
          </p:cNvPr>
          <p:cNvSpPr>
            <a:spLocks noGrp="1" noChangeArrowheads="1"/>
          </p:cNvSpPr>
          <p:nvPr>
            <p:ph type="title"/>
          </p:nvPr>
        </p:nvSpPr>
        <p:spPr/>
        <p:txBody>
          <a:bodyPr/>
          <a:lstStyle/>
          <a:p>
            <a:r>
              <a:rPr lang="en-US" altLang="en-US"/>
              <a:t>Real Elliptic Curves</a:t>
            </a:r>
            <a:endParaRPr lang="en-AU" altLang="en-US"/>
          </a:p>
        </p:txBody>
      </p:sp>
      <p:sp>
        <p:nvSpPr>
          <p:cNvPr id="69635" name="Rectangle 3">
            <a:extLst>
              <a:ext uri="{FF2B5EF4-FFF2-40B4-BE49-F238E27FC236}">
                <a16:creationId xmlns:a16="http://schemas.microsoft.com/office/drawing/2014/main" id="{69C21FF1-BE36-42A1-A176-471EBBB25365}"/>
              </a:ext>
            </a:extLst>
          </p:cNvPr>
          <p:cNvSpPr>
            <a:spLocks noGrp="1" noChangeArrowheads="1"/>
          </p:cNvSpPr>
          <p:nvPr>
            <p:ph type="body" idx="1"/>
          </p:nvPr>
        </p:nvSpPr>
        <p:spPr>
          <a:xfrm>
            <a:off x="533400" y="1524000"/>
            <a:ext cx="7924800" cy="4800600"/>
          </a:xfrm>
        </p:spPr>
        <p:txBody>
          <a:bodyPr/>
          <a:lstStyle/>
          <a:p>
            <a:pPr>
              <a:lnSpc>
                <a:spcPct val="90000"/>
              </a:lnSpc>
            </a:pPr>
            <a:r>
              <a:rPr lang="en-US" altLang="en-US"/>
              <a:t>an </a:t>
            </a:r>
            <a:r>
              <a:rPr lang="en-AU" altLang="en-US"/>
              <a:t>elliptic curve is defined by an equation in two variables x &amp; y, with coefficients</a:t>
            </a:r>
          </a:p>
          <a:p>
            <a:pPr>
              <a:lnSpc>
                <a:spcPct val="90000"/>
              </a:lnSpc>
            </a:pPr>
            <a:r>
              <a:rPr lang="en-US" altLang="en-US"/>
              <a:t>consider a cubic elliptic curve of form</a:t>
            </a:r>
          </a:p>
          <a:p>
            <a:pPr lvl="1">
              <a:lnSpc>
                <a:spcPct val="90000"/>
              </a:lnSpc>
            </a:pPr>
            <a:r>
              <a:rPr lang="en-AU" altLang="en-US" i="1"/>
              <a:t>y</a:t>
            </a:r>
            <a:r>
              <a:rPr lang="en-AU" altLang="en-US" baseline="30000"/>
              <a:t>2</a:t>
            </a:r>
            <a:r>
              <a:rPr lang="en-AU" altLang="en-US"/>
              <a:t> = </a:t>
            </a:r>
            <a:r>
              <a:rPr lang="en-AU" altLang="en-US" i="1"/>
              <a:t>x</a:t>
            </a:r>
            <a:r>
              <a:rPr lang="en-AU" altLang="en-US" baseline="30000"/>
              <a:t>3</a:t>
            </a:r>
            <a:r>
              <a:rPr lang="en-AU" altLang="en-US"/>
              <a:t> + </a:t>
            </a:r>
            <a:r>
              <a:rPr lang="en-AU" altLang="en-US" i="1"/>
              <a:t>ax </a:t>
            </a:r>
            <a:r>
              <a:rPr lang="en-AU" altLang="en-US"/>
              <a:t>+ </a:t>
            </a:r>
            <a:r>
              <a:rPr lang="en-AU" altLang="en-US" i="1"/>
              <a:t>b</a:t>
            </a:r>
          </a:p>
          <a:p>
            <a:pPr lvl="1">
              <a:lnSpc>
                <a:spcPct val="90000"/>
              </a:lnSpc>
            </a:pPr>
            <a:r>
              <a:rPr lang="en-US" altLang="en-US"/>
              <a:t>where x,y,a,b are all real numbers</a:t>
            </a:r>
          </a:p>
          <a:p>
            <a:pPr lvl="1">
              <a:lnSpc>
                <a:spcPct val="90000"/>
              </a:lnSpc>
            </a:pPr>
            <a:r>
              <a:rPr lang="en-US" altLang="en-US"/>
              <a:t>also define zero point O</a:t>
            </a:r>
          </a:p>
          <a:p>
            <a:pPr>
              <a:lnSpc>
                <a:spcPct val="90000"/>
              </a:lnSpc>
            </a:pPr>
            <a:r>
              <a:rPr lang="en-US" altLang="en-US"/>
              <a:t>have addition operation for elliptic curve</a:t>
            </a:r>
          </a:p>
          <a:p>
            <a:pPr lvl="1">
              <a:lnSpc>
                <a:spcPct val="90000"/>
              </a:lnSpc>
            </a:pPr>
            <a:r>
              <a:rPr lang="en-US" altLang="en-US"/>
              <a:t>geometrically sum of Q+R is reflection of intersection R</a:t>
            </a:r>
            <a:endParaRPr lang="en-AU"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AC4BE9F-78F2-4AA5-827D-17EF3119109A}"/>
              </a:ext>
            </a:extLst>
          </p:cNvPr>
          <p:cNvSpPr>
            <a:spLocks noGrp="1" noChangeArrowheads="1"/>
          </p:cNvSpPr>
          <p:nvPr>
            <p:ph type="title"/>
          </p:nvPr>
        </p:nvSpPr>
        <p:spPr/>
        <p:txBody>
          <a:bodyPr/>
          <a:lstStyle/>
          <a:p>
            <a:r>
              <a:rPr lang="en-US" altLang="en-US"/>
              <a:t>Real Elliptic Curve Example</a:t>
            </a:r>
            <a:endParaRPr lang="en-AU" altLang="en-US"/>
          </a:p>
        </p:txBody>
      </p:sp>
      <p:pic>
        <p:nvPicPr>
          <p:cNvPr id="70662" name="Picture 6">
            <a:extLst>
              <a:ext uri="{FF2B5EF4-FFF2-40B4-BE49-F238E27FC236}">
                <a16:creationId xmlns:a16="http://schemas.microsoft.com/office/drawing/2014/main" id="{76CCD859-06BD-4419-9E68-A6A5B59BE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535" b="8949"/>
          <a:stretch>
            <a:fillRect/>
          </a:stretch>
        </p:blipFill>
        <p:spPr bwMode="auto">
          <a:xfrm>
            <a:off x="1447800" y="2209800"/>
            <a:ext cx="6215063" cy="357981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4365F86-76BC-49C8-A455-F594AB68DE94}"/>
              </a:ext>
            </a:extLst>
          </p:cNvPr>
          <p:cNvSpPr>
            <a:spLocks noGrp="1" noChangeArrowheads="1"/>
          </p:cNvSpPr>
          <p:nvPr>
            <p:ph type="title"/>
          </p:nvPr>
        </p:nvSpPr>
        <p:spPr/>
        <p:txBody>
          <a:bodyPr/>
          <a:lstStyle/>
          <a:p>
            <a:r>
              <a:rPr lang="en-US" altLang="en-US"/>
              <a:t>Finite Elliptic Curves</a:t>
            </a:r>
            <a:endParaRPr lang="en-AU" altLang="en-US"/>
          </a:p>
        </p:txBody>
      </p:sp>
      <p:sp>
        <p:nvSpPr>
          <p:cNvPr id="72707" name="Rectangle 3">
            <a:extLst>
              <a:ext uri="{FF2B5EF4-FFF2-40B4-BE49-F238E27FC236}">
                <a16:creationId xmlns:a16="http://schemas.microsoft.com/office/drawing/2014/main" id="{03331301-C1FE-4F28-8AF3-DB084D35D8F4}"/>
              </a:ext>
            </a:extLst>
          </p:cNvPr>
          <p:cNvSpPr>
            <a:spLocks noGrp="1" noChangeArrowheads="1"/>
          </p:cNvSpPr>
          <p:nvPr>
            <p:ph type="body" idx="1"/>
          </p:nvPr>
        </p:nvSpPr>
        <p:spPr>
          <a:xfrm>
            <a:off x="457200" y="1676400"/>
            <a:ext cx="8229600" cy="4876800"/>
          </a:xfrm>
        </p:spPr>
        <p:txBody>
          <a:bodyPr/>
          <a:lstStyle/>
          <a:p>
            <a:r>
              <a:rPr lang="en-US" altLang="en-US"/>
              <a:t>Elliptic curve cryptography uses curves whose variables &amp; coefficients are finite</a:t>
            </a:r>
          </a:p>
          <a:p>
            <a:r>
              <a:rPr lang="en-US" altLang="en-US"/>
              <a:t>have two families commonly used:</a:t>
            </a:r>
          </a:p>
          <a:p>
            <a:pPr lvl="1"/>
            <a:r>
              <a:rPr lang="en-US" altLang="en-US"/>
              <a:t>prime curves </a:t>
            </a:r>
            <a:r>
              <a:rPr lang="en-US" altLang="en-US">
                <a:latin typeface="Courier New" panose="02070309020205020404" pitchFamily="49" charset="0"/>
              </a:rPr>
              <a:t>E</a:t>
            </a:r>
            <a:r>
              <a:rPr lang="en-US" altLang="en-US" baseline="-25000">
                <a:latin typeface="Courier New" panose="02070309020205020404" pitchFamily="49" charset="0"/>
              </a:rPr>
              <a:t>p</a:t>
            </a:r>
            <a:r>
              <a:rPr lang="en-US" altLang="en-US">
                <a:latin typeface="Courier New" panose="02070309020205020404" pitchFamily="49" charset="0"/>
              </a:rPr>
              <a:t>(a,b)</a:t>
            </a:r>
            <a:r>
              <a:rPr lang="en-US" altLang="en-US"/>
              <a:t> defined over Z</a:t>
            </a:r>
            <a:r>
              <a:rPr lang="en-US" altLang="en-US" baseline="-25000"/>
              <a:t>p</a:t>
            </a:r>
            <a:r>
              <a:rPr lang="en-US" altLang="en-US"/>
              <a:t> </a:t>
            </a:r>
          </a:p>
          <a:p>
            <a:pPr lvl="2"/>
            <a:r>
              <a:rPr lang="en-US" altLang="en-US"/>
              <a:t>use integers modulo a prime</a:t>
            </a:r>
          </a:p>
          <a:p>
            <a:pPr lvl="2"/>
            <a:r>
              <a:rPr lang="en-US" altLang="en-US"/>
              <a:t>best in software</a:t>
            </a:r>
          </a:p>
          <a:p>
            <a:pPr lvl="1"/>
            <a:r>
              <a:rPr lang="en-US" altLang="en-US"/>
              <a:t>binary curves </a:t>
            </a:r>
            <a:r>
              <a:rPr lang="en-US" altLang="en-US">
                <a:latin typeface="Courier New" panose="02070309020205020404" pitchFamily="49" charset="0"/>
              </a:rPr>
              <a:t>E</a:t>
            </a:r>
            <a:r>
              <a:rPr lang="en-US" altLang="en-US" baseline="-25000">
                <a:latin typeface="Courier New" panose="02070309020205020404" pitchFamily="49" charset="0"/>
              </a:rPr>
              <a:t>2</a:t>
            </a:r>
            <a:r>
              <a:rPr lang="en-US" altLang="en-US" baseline="-15000">
                <a:latin typeface="Courier New" panose="02070309020205020404" pitchFamily="49" charset="0"/>
              </a:rPr>
              <a:t>m</a:t>
            </a:r>
            <a:r>
              <a:rPr lang="en-US" altLang="en-US">
                <a:latin typeface="Courier New" panose="02070309020205020404" pitchFamily="49" charset="0"/>
              </a:rPr>
              <a:t>(a,b)</a:t>
            </a:r>
            <a:r>
              <a:rPr lang="en-US" altLang="en-US"/>
              <a:t> defined over GF(2</a:t>
            </a:r>
            <a:r>
              <a:rPr lang="en-US" altLang="en-US" baseline="30000"/>
              <a:t>n</a:t>
            </a:r>
            <a:r>
              <a:rPr lang="en-US" altLang="en-US"/>
              <a:t>)</a:t>
            </a:r>
          </a:p>
          <a:p>
            <a:pPr lvl="2"/>
            <a:r>
              <a:rPr lang="en-US" altLang="en-US"/>
              <a:t>use polynomials with binary coefficients</a:t>
            </a:r>
          </a:p>
          <a:p>
            <a:pPr lvl="2"/>
            <a:r>
              <a:rPr lang="en-US" altLang="en-US"/>
              <a:t>best in hardware</a:t>
            </a:r>
            <a:endParaRPr lang="en-AU"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CD2282A-BA74-4E90-BF26-D35D16E329AB}"/>
              </a:ext>
            </a:extLst>
          </p:cNvPr>
          <p:cNvSpPr>
            <a:spLocks noGrp="1" noChangeArrowheads="1"/>
          </p:cNvSpPr>
          <p:nvPr>
            <p:ph type="title"/>
          </p:nvPr>
        </p:nvSpPr>
        <p:spPr/>
        <p:txBody>
          <a:bodyPr/>
          <a:lstStyle/>
          <a:p>
            <a:r>
              <a:rPr lang="en-US" altLang="en-US"/>
              <a:t>Elliptic Curve Cryptography</a:t>
            </a:r>
            <a:endParaRPr lang="en-AU" altLang="en-US"/>
          </a:p>
        </p:txBody>
      </p:sp>
      <p:sp>
        <p:nvSpPr>
          <p:cNvPr id="74755" name="Rectangle 3">
            <a:extLst>
              <a:ext uri="{FF2B5EF4-FFF2-40B4-BE49-F238E27FC236}">
                <a16:creationId xmlns:a16="http://schemas.microsoft.com/office/drawing/2014/main" id="{413690E7-9BD5-483B-9C10-97FA2A846F99}"/>
              </a:ext>
            </a:extLst>
          </p:cNvPr>
          <p:cNvSpPr>
            <a:spLocks noGrp="1" noChangeArrowheads="1"/>
          </p:cNvSpPr>
          <p:nvPr>
            <p:ph type="body" idx="1"/>
          </p:nvPr>
        </p:nvSpPr>
        <p:spPr/>
        <p:txBody>
          <a:bodyPr/>
          <a:lstStyle/>
          <a:p>
            <a:pPr>
              <a:lnSpc>
                <a:spcPct val="90000"/>
              </a:lnSpc>
            </a:pPr>
            <a:r>
              <a:rPr lang="en-US" altLang="en-US"/>
              <a:t>ECC addition is analog of modulo multiply</a:t>
            </a:r>
          </a:p>
          <a:p>
            <a:pPr>
              <a:lnSpc>
                <a:spcPct val="90000"/>
              </a:lnSpc>
            </a:pPr>
            <a:r>
              <a:rPr lang="en-US" altLang="en-US"/>
              <a:t>ECC repeated addition is analog of modulo exponentiation</a:t>
            </a:r>
          </a:p>
          <a:p>
            <a:pPr>
              <a:lnSpc>
                <a:spcPct val="90000"/>
              </a:lnSpc>
            </a:pPr>
            <a:r>
              <a:rPr lang="en-US" altLang="en-US"/>
              <a:t>need “hard” problem equiv to discrete log</a:t>
            </a:r>
          </a:p>
          <a:p>
            <a:pPr lvl="1">
              <a:lnSpc>
                <a:spcPct val="90000"/>
              </a:lnSpc>
            </a:pPr>
            <a:r>
              <a:rPr lang="en-US" altLang="en-US">
                <a:latin typeface="Courier New" panose="02070309020205020404" pitchFamily="49" charset="0"/>
              </a:rPr>
              <a:t>Q=kP</a:t>
            </a:r>
            <a:r>
              <a:rPr lang="en-US" altLang="en-US"/>
              <a:t>, where Q,P belong to a prime curve</a:t>
            </a:r>
          </a:p>
          <a:p>
            <a:pPr lvl="1">
              <a:lnSpc>
                <a:spcPct val="90000"/>
              </a:lnSpc>
            </a:pPr>
            <a:r>
              <a:rPr lang="en-US" altLang="en-US"/>
              <a:t>is “easy” to compute Q given k,P</a:t>
            </a:r>
          </a:p>
          <a:p>
            <a:pPr lvl="1">
              <a:lnSpc>
                <a:spcPct val="90000"/>
              </a:lnSpc>
            </a:pPr>
            <a:r>
              <a:rPr lang="en-US" altLang="en-US"/>
              <a:t>but “hard” to find k given Q,P</a:t>
            </a:r>
          </a:p>
          <a:p>
            <a:pPr lvl="1">
              <a:lnSpc>
                <a:spcPct val="90000"/>
              </a:lnSpc>
            </a:pPr>
            <a:r>
              <a:rPr lang="en-US" altLang="en-US"/>
              <a:t>known as the elliptic curve logarithm problem</a:t>
            </a:r>
          </a:p>
          <a:p>
            <a:pPr>
              <a:lnSpc>
                <a:spcPct val="90000"/>
              </a:lnSpc>
            </a:pPr>
            <a:r>
              <a:rPr lang="en-US" altLang="en-US"/>
              <a:t>Certicom example: </a:t>
            </a:r>
            <a:r>
              <a:rPr lang="en-US" altLang="en-US">
                <a:latin typeface="Courier New" panose="02070309020205020404" pitchFamily="49" charset="0"/>
              </a:rPr>
              <a:t>E</a:t>
            </a:r>
            <a:r>
              <a:rPr lang="en-US" altLang="en-US" baseline="-25000">
                <a:latin typeface="Courier New" panose="02070309020205020404" pitchFamily="49" charset="0"/>
              </a:rPr>
              <a:t>23</a:t>
            </a:r>
            <a:r>
              <a:rPr lang="en-US" altLang="en-US">
                <a:latin typeface="Courier New" panose="02070309020205020404" pitchFamily="49" charset="0"/>
              </a:rPr>
              <a:t>(9,17)</a:t>
            </a:r>
            <a:r>
              <a:rPr lang="en-US" altLang="en-US"/>
              <a:t> </a:t>
            </a:r>
            <a:endParaRPr lang="en-AU"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AB729C8-430A-4322-ADB7-B7710A6397D8}"/>
              </a:ext>
            </a:extLst>
          </p:cNvPr>
          <p:cNvSpPr>
            <a:spLocks noGrp="1" noChangeArrowheads="1"/>
          </p:cNvSpPr>
          <p:nvPr>
            <p:ph type="title"/>
          </p:nvPr>
        </p:nvSpPr>
        <p:spPr/>
        <p:txBody>
          <a:bodyPr/>
          <a:lstStyle/>
          <a:p>
            <a:r>
              <a:rPr lang="en-US" altLang="en-US"/>
              <a:t>ECC Diffie-Hellman</a:t>
            </a:r>
            <a:endParaRPr lang="en-AU" altLang="en-US"/>
          </a:p>
        </p:txBody>
      </p:sp>
      <p:sp>
        <p:nvSpPr>
          <p:cNvPr id="75779" name="Rectangle 3">
            <a:extLst>
              <a:ext uri="{FF2B5EF4-FFF2-40B4-BE49-F238E27FC236}">
                <a16:creationId xmlns:a16="http://schemas.microsoft.com/office/drawing/2014/main" id="{03B50494-3786-40A1-BAAA-09E2C94FCAE7}"/>
              </a:ext>
            </a:extLst>
          </p:cNvPr>
          <p:cNvSpPr>
            <a:spLocks noGrp="1" noChangeArrowheads="1"/>
          </p:cNvSpPr>
          <p:nvPr>
            <p:ph type="body" idx="1"/>
          </p:nvPr>
        </p:nvSpPr>
        <p:spPr>
          <a:xfrm>
            <a:off x="457200" y="1676400"/>
            <a:ext cx="8229600" cy="4800600"/>
          </a:xfrm>
        </p:spPr>
        <p:txBody>
          <a:bodyPr/>
          <a:lstStyle/>
          <a:p>
            <a:pPr>
              <a:lnSpc>
                <a:spcPct val="90000"/>
              </a:lnSpc>
            </a:pPr>
            <a:r>
              <a:rPr lang="en-US" altLang="en-US"/>
              <a:t>can do key exchange analogous to D-H</a:t>
            </a:r>
          </a:p>
          <a:p>
            <a:pPr>
              <a:lnSpc>
                <a:spcPct val="90000"/>
              </a:lnSpc>
            </a:pPr>
            <a:r>
              <a:rPr lang="en-US" altLang="en-US"/>
              <a:t>users select a suitable curve </a:t>
            </a:r>
            <a:r>
              <a:rPr lang="en-US" altLang="en-US">
                <a:latin typeface="Courier New" panose="02070309020205020404" pitchFamily="49" charset="0"/>
              </a:rPr>
              <a:t>E</a:t>
            </a:r>
            <a:r>
              <a:rPr lang="en-US" altLang="en-US" baseline="-25000">
                <a:latin typeface="Courier New" panose="02070309020205020404" pitchFamily="49" charset="0"/>
              </a:rPr>
              <a:t>p</a:t>
            </a:r>
            <a:r>
              <a:rPr lang="en-US" altLang="en-US">
                <a:latin typeface="Courier New" panose="02070309020205020404" pitchFamily="49" charset="0"/>
              </a:rPr>
              <a:t>(a,b)</a:t>
            </a:r>
            <a:r>
              <a:rPr lang="en-US" altLang="en-US"/>
              <a:t> </a:t>
            </a:r>
          </a:p>
          <a:p>
            <a:pPr>
              <a:lnSpc>
                <a:spcPct val="90000"/>
              </a:lnSpc>
            </a:pPr>
            <a:r>
              <a:rPr lang="en-US" altLang="en-US"/>
              <a:t>select base point </a:t>
            </a:r>
            <a:r>
              <a:rPr lang="en-US" altLang="en-US">
                <a:latin typeface="Courier New" panose="02070309020205020404" pitchFamily="49" charset="0"/>
              </a:rPr>
              <a:t>G=(x</a:t>
            </a:r>
            <a:r>
              <a:rPr lang="en-US" altLang="en-US" baseline="-25000">
                <a:latin typeface="Courier New" panose="02070309020205020404" pitchFamily="49" charset="0"/>
              </a:rPr>
              <a:t>1</a:t>
            </a:r>
            <a:r>
              <a:rPr lang="en-US" altLang="en-US">
                <a:latin typeface="Courier New" panose="02070309020205020404" pitchFamily="49" charset="0"/>
              </a:rPr>
              <a:t>,y</a:t>
            </a:r>
            <a:r>
              <a:rPr lang="en-US" altLang="en-US" baseline="-25000">
                <a:latin typeface="Courier New" panose="02070309020205020404" pitchFamily="49" charset="0"/>
              </a:rPr>
              <a:t>1</a:t>
            </a:r>
            <a:r>
              <a:rPr lang="en-US" altLang="en-US">
                <a:latin typeface="Courier New" panose="02070309020205020404" pitchFamily="49" charset="0"/>
              </a:rPr>
              <a:t>)</a:t>
            </a:r>
            <a:endParaRPr lang="en-US" altLang="en-US"/>
          </a:p>
          <a:p>
            <a:pPr lvl="1">
              <a:lnSpc>
                <a:spcPct val="90000"/>
              </a:lnSpc>
            </a:pPr>
            <a:r>
              <a:rPr lang="en-US" altLang="en-US"/>
              <a:t>with large order n s.t. </a:t>
            </a:r>
            <a:r>
              <a:rPr lang="en-US" altLang="en-US">
                <a:latin typeface="Courier New" panose="02070309020205020404" pitchFamily="49" charset="0"/>
              </a:rPr>
              <a:t>nG=O</a:t>
            </a:r>
          </a:p>
          <a:p>
            <a:pPr>
              <a:lnSpc>
                <a:spcPct val="90000"/>
              </a:lnSpc>
            </a:pPr>
            <a:r>
              <a:rPr lang="en-US" altLang="en-US"/>
              <a:t>A &amp; B select private keys </a:t>
            </a:r>
            <a:r>
              <a:rPr lang="en-US" altLang="en-US">
                <a:latin typeface="Courier New" panose="02070309020205020404" pitchFamily="49" charset="0"/>
              </a:rPr>
              <a:t>n</a:t>
            </a:r>
            <a:r>
              <a:rPr lang="en-US" altLang="en-US" baseline="-25000">
                <a:latin typeface="Courier New" panose="02070309020205020404" pitchFamily="49" charset="0"/>
              </a:rPr>
              <a:t>A</a:t>
            </a:r>
            <a:r>
              <a:rPr lang="en-US" altLang="en-US">
                <a:latin typeface="Courier New" panose="02070309020205020404" pitchFamily="49" charset="0"/>
              </a:rPr>
              <a:t>&lt;n, n</a:t>
            </a:r>
            <a:r>
              <a:rPr lang="en-US" altLang="en-US" baseline="-25000">
                <a:latin typeface="Courier New" panose="02070309020205020404" pitchFamily="49" charset="0"/>
              </a:rPr>
              <a:t>B</a:t>
            </a:r>
            <a:r>
              <a:rPr lang="en-US" altLang="en-US">
                <a:latin typeface="Courier New" panose="02070309020205020404" pitchFamily="49" charset="0"/>
              </a:rPr>
              <a:t>&lt;n</a:t>
            </a:r>
          </a:p>
          <a:p>
            <a:pPr>
              <a:lnSpc>
                <a:spcPct val="90000"/>
              </a:lnSpc>
            </a:pPr>
            <a:r>
              <a:rPr lang="en-US" altLang="en-US"/>
              <a:t>compute public keys: </a:t>
            </a:r>
            <a:r>
              <a:rPr lang="en-US" altLang="en-US">
                <a:latin typeface="Courier New" panose="02070309020205020404" pitchFamily="49" charset="0"/>
              </a:rPr>
              <a:t>P</a:t>
            </a:r>
            <a:r>
              <a:rPr lang="en-US" altLang="en-US" baseline="-25000">
                <a:latin typeface="Courier New" panose="02070309020205020404" pitchFamily="49" charset="0"/>
              </a:rPr>
              <a:t>A</a:t>
            </a:r>
            <a:r>
              <a:rPr lang="en-US" altLang="en-US">
                <a:latin typeface="Courier New" panose="02070309020205020404" pitchFamily="49" charset="0"/>
              </a:rPr>
              <a:t>=n</a:t>
            </a:r>
            <a:r>
              <a:rPr lang="en-US" altLang="en-US" baseline="-25000">
                <a:latin typeface="Courier New" panose="02070309020205020404" pitchFamily="49" charset="0"/>
              </a:rPr>
              <a:t>A</a:t>
            </a:r>
            <a:r>
              <a:rPr lang="en-US" altLang="en-US">
                <a:latin typeface="Courier New" panose="02070309020205020404" pitchFamily="49" charset="0"/>
                <a:cs typeface="Arial" panose="020B0604020202020204" pitchFamily="34" charset="0"/>
              </a:rPr>
              <a:t>G, </a:t>
            </a:r>
            <a:r>
              <a:rPr lang="en-US" altLang="en-US">
                <a:latin typeface="Courier New" panose="02070309020205020404" pitchFamily="49" charset="0"/>
              </a:rPr>
              <a:t>P</a:t>
            </a:r>
            <a:r>
              <a:rPr lang="en-US" altLang="en-US" baseline="-25000">
                <a:latin typeface="Courier New" panose="02070309020205020404" pitchFamily="49" charset="0"/>
              </a:rPr>
              <a:t>B</a:t>
            </a:r>
            <a:r>
              <a:rPr lang="en-US" altLang="en-US">
                <a:latin typeface="Courier New" panose="02070309020205020404" pitchFamily="49" charset="0"/>
              </a:rPr>
              <a:t>=n</a:t>
            </a:r>
            <a:r>
              <a:rPr lang="en-US" altLang="en-US" baseline="-25000">
                <a:latin typeface="Courier New" panose="02070309020205020404" pitchFamily="49" charset="0"/>
              </a:rPr>
              <a:t>B</a:t>
            </a:r>
            <a:r>
              <a:rPr lang="en-US" altLang="en-US">
                <a:latin typeface="Courier New" panose="02070309020205020404" pitchFamily="49" charset="0"/>
                <a:cs typeface="Arial" panose="020B0604020202020204" pitchFamily="34" charset="0"/>
              </a:rPr>
              <a:t>G</a:t>
            </a:r>
          </a:p>
          <a:p>
            <a:pPr>
              <a:lnSpc>
                <a:spcPct val="90000"/>
              </a:lnSpc>
            </a:pPr>
            <a:r>
              <a:rPr lang="en-US" altLang="en-US">
                <a:cs typeface="Arial" panose="020B0604020202020204" pitchFamily="34" charset="0"/>
              </a:rPr>
              <a:t>compute shared key: </a:t>
            </a:r>
            <a:r>
              <a:rPr lang="en-US" altLang="en-US">
                <a:latin typeface="Courier New" panose="02070309020205020404" pitchFamily="49" charset="0"/>
                <a:cs typeface="Arial" panose="020B0604020202020204" pitchFamily="34" charset="0"/>
              </a:rPr>
              <a:t>K</a:t>
            </a:r>
            <a:r>
              <a:rPr lang="en-US" altLang="en-US">
                <a:latin typeface="Courier New" panose="02070309020205020404" pitchFamily="49" charset="0"/>
              </a:rPr>
              <a:t>=n</a:t>
            </a:r>
            <a:r>
              <a:rPr lang="en-US" altLang="en-US" baseline="-25000">
                <a:latin typeface="Courier New" panose="02070309020205020404" pitchFamily="49" charset="0"/>
              </a:rPr>
              <a:t>A</a:t>
            </a:r>
            <a:r>
              <a:rPr lang="en-US" altLang="en-US">
                <a:latin typeface="Courier New" panose="02070309020205020404" pitchFamily="49" charset="0"/>
              </a:rPr>
              <a:t>P</a:t>
            </a:r>
            <a:r>
              <a:rPr lang="en-US" altLang="en-US" baseline="-25000">
                <a:latin typeface="Courier New" panose="02070309020205020404" pitchFamily="49" charset="0"/>
              </a:rPr>
              <a:t>B</a:t>
            </a:r>
            <a:r>
              <a:rPr lang="en-US" altLang="en-US">
                <a:latin typeface="Courier New" panose="02070309020205020404" pitchFamily="49" charset="0"/>
                <a:cs typeface="Arial" panose="020B0604020202020204" pitchFamily="34" charset="0"/>
              </a:rPr>
              <a:t>,</a:t>
            </a:r>
            <a:r>
              <a:rPr lang="en-US" altLang="en-US" baseline="-25000">
                <a:latin typeface="Courier New" panose="02070309020205020404" pitchFamily="49" charset="0"/>
              </a:rPr>
              <a:t> </a:t>
            </a:r>
            <a:r>
              <a:rPr lang="en-US" altLang="en-US">
                <a:latin typeface="Courier New" panose="02070309020205020404" pitchFamily="49" charset="0"/>
                <a:cs typeface="Arial" panose="020B0604020202020204" pitchFamily="34" charset="0"/>
              </a:rPr>
              <a:t>K</a:t>
            </a:r>
            <a:r>
              <a:rPr lang="en-US" altLang="en-US">
                <a:latin typeface="Courier New" panose="02070309020205020404" pitchFamily="49" charset="0"/>
              </a:rPr>
              <a:t>=n</a:t>
            </a:r>
            <a:r>
              <a:rPr lang="en-US" altLang="en-US" baseline="-25000">
                <a:latin typeface="Courier New" panose="02070309020205020404" pitchFamily="49" charset="0"/>
              </a:rPr>
              <a:t>B</a:t>
            </a:r>
            <a:r>
              <a:rPr lang="en-US" altLang="en-US">
                <a:latin typeface="Courier New" panose="02070309020205020404" pitchFamily="49" charset="0"/>
              </a:rPr>
              <a:t>P</a:t>
            </a:r>
            <a:r>
              <a:rPr lang="en-US" altLang="en-US" baseline="-25000">
                <a:latin typeface="Courier New" panose="02070309020205020404" pitchFamily="49" charset="0"/>
              </a:rPr>
              <a:t>A</a:t>
            </a:r>
          </a:p>
          <a:p>
            <a:pPr lvl="1">
              <a:lnSpc>
                <a:spcPct val="90000"/>
              </a:lnSpc>
            </a:pPr>
            <a:r>
              <a:rPr lang="en-US" altLang="en-US"/>
              <a:t>same since </a:t>
            </a:r>
            <a:r>
              <a:rPr lang="en-US" altLang="en-US">
                <a:latin typeface="Courier New" panose="02070309020205020404" pitchFamily="49" charset="0"/>
                <a:cs typeface="Arial" panose="020B0604020202020204" pitchFamily="34" charset="0"/>
              </a:rPr>
              <a:t>K</a:t>
            </a:r>
            <a:r>
              <a:rPr lang="en-US" altLang="en-US">
                <a:latin typeface="Courier New" panose="02070309020205020404" pitchFamily="49" charset="0"/>
              </a:rPr>
              <a:t>=n</a:t>
            </a:r>
            <a:r>
              <a:rPr lang="en-US" altLang="en-US" baseline="-25000">
                <a:latin typeface="Courier New" panose="02070309020205020404" pitchFamily="49" charset="0"/>
              </a:rPr>
              <a:t>A</a:t>
            </a:r>
            <a:r>
              <a:rPr lang="en-US" altLang="en-US">
                <a:latin typeface="Courier New" panose="02070309020205020404" pitchFamily="49" charset="0"/>
              </a:rPr>
              <a:t>n</a:t>
            </a:r>
            <a:r>
              <a:rPr lang="en-US" altLang="en-US" baseline="-25000">
                <a:latin typeface="Courier New" panose="02070309020205020404" pitchFamily="49" charset="0"/>
              </a:rPr>
              <a:t>B</a:t>
            </a:r>
            <a:r>
              <a:rPr lang="en-US" altLang="en-US">
                <a:latin typeface="Courier New" panose="02070309020205020404" pitchFamily="49" charset="0"/>
                <a:cs typeface="Arial" panose="020B0604020202020204" pitchFamily="34" charset="0"/>
              </a:rPr>
              <a:t>G</a:t>
            </a:r>
            <a:endParaRPr lang="en-US" altLang="en-US">
              <a:latin typeface="Courier New" panose="02070309020205020404" pitchFamily="49" charset="0"/>
            </a:endParaRPr>
          </a:p>
          <a:p>
            <a:pPr>
              <a:lnSpc>
                <a:spcPct val="90000"/>
              </a:lnSpc>
            </a:pPr>
            <a:endParaRPr lang="en-US" altLang="en-US" baseline="-25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0B4559C-9EB0-47B9-A629-235CBB793D68}"/>
              </a:ext>
            </a:extLst>
          </p:cNvPr>
          <p:cNvSpPr>
            <a:spLocks noGrp="1" noChangeArrowheads="1"/>
          </p:cNvSpPr>
          <p:nvPr>
            <p:ph type="title"/>
          </p:nvPr>
        </p:nvSpPr>
        <p:spPr/>
        <p:txBody>
          <a:bodyPr/>
          <a:lstStyle/>
          <a:p>
            <a:r>
              <a:rPr lang="en-US" altLang="en-US"/>
              <a:t>ECC Encryption/Decryption</a:t>
            </a:r>
            <a:endParaRPr lang="en-AU" altLang="en-US"/>
          </a:p>
        </p:txBody>
      </p:sp>
      <p:sp>
        <p:nvSpPr>
          <p:cNvPr id="76803" name="Rectangle 3">
            <a:extLst>
              <a:ext uri="{FF2B5EF4-FFF2-40B4-BE49-F238E27FC236}">
                <a16:creationId xmlns:a16="http://schemas.microsoft.com/office/drawing/2014/main" id="{2AF381A7-757D-44BE-9D4B-2CDF00067FE2}"/>
              </a:ext>
            </a:extLst>
          </p:cNvPr>
          <p:cNvSpPr>
            <a:spLocks noGrp="1" noChangeArrowheads="1"/>
          </p:cNvSpPr>
          <p:nvPr>
            <p:ph type="body" idx="1"/>
          </p:nvPr>
        </p:nvSpPr>
        <p:spPr>
          <a:xfrm>
            <a:off x="457200" y="1676400"/>
            <a:ext cx="8229600" cy="4876800"/>
          </a:xfrm>
        </p:spPr>
        <p:txBody>
          <a:bodyPr/>
          <a:lstStyle/>
          <a:p>
            <a:r>
              <a:rPr lang="en-US" altLang="en-US" sz="2800"/>
              <a:t>several alternatives, will consider simplest</a:t>
            </a:r>
          </a:p>
          <a:p>
            <a:r>
              <a:rPr lang="en-US" altLang="en-US" sz="2800"/>
              <a:t>must first encode any message M as a point on the elliptic curve P</a:t>
            </a:r>
            <a:r>
              <a:rPr lang="en-US" altLang="en-US" sz="2800" baseline="-25000"/>
              <a:t>m</a:t>
            </a:r>
          </a:p>
          <a:p>
            <a:r>
              <a:rPr lang="en-US" altLang="en-US" sz="2800"/>
              <a:t>select suitable curve &amp; point G as in D-H</a:t>
            </a:r>
          </a:p>
          <a:p>
            <a:r>
              <a:rPr lang="en-US" altLang="en-US" sz="2800"/>
              <a:t>each user chooses private key </a:t>
            </a:r>
            <a:r>
              <a:rPr lang="en-US" altLang="en-US" sz="2800">
                <a:latin typeface="Courier New" panose="02070309020205020404" pitchFamily="49" charset="0"/>
              </a:rPr>
              <a:t>n</a:t>
            </a:r>
            <a:r>
              <a:rPr lang="en-US" altLang="en-US" sz="2800" baseline="-25000">
                <a:latin typeface="Courier New" panose="02070309020205020404" pitchFamily="49" charset="0"/>
              </a:rPr>
              <a:t>A</a:t>
            </a:r>
            <a:r>
              <a:rPr lang="en-US" altLang="en-US" sz="2800">
                <a:latin typeface="Courier New" panose="02070309020205020404" pitchFamily="49" charset="0"/>
              </a:rPr>
              <a:t>&lt;n</a:t>
            </a:r>
            <a:endParaRPr lang="en-US" altLang="en-US" sz="2800"/>
          </a:p>
          <a:p>
            <a:r>
              <a:rPr lang="en-US" altLang="en-US" sz="2800"/>
              <a:t>and computes public key </a:t>
            </a:r>
            <a:r>
              <a:rPr lang="en-US" altLang="en-US" sz="2800">
                <a:latin typeface="Courier New" panose="02070309020205020404" pitchFamily="49" charset="0"/>
              </a:rPr>
              <a:t>P</a:t>
            </a:r>
            <a:r>
              <a:rPr lang="en-US" altLang="en-US" sz="2800" baseline="-25000">
                <a:latin typeface="Courier New" panose="02070309020205020404" pitchFamily="49" charset="0"/>
              </a:rPr>
              <a:t>A</a:t>
            </a:r>
            <a:r>
              <a:rPr lang="en-US" altLang="en-US" sz="2800">
                <a:latin typeface="Courier New" panose="02070309020205020404" pitchFamily="49" charset="0"/>
              </a:rPr>
              <a:t>=n</a:t>
            </a:r>
            <a:r>
              <a:rPr lang="en-US" altLang="en-US" sz="2800" baseline="-25000">
                <a:latin typeface="Courier New" panose="02070309020205020404" pitchFamily="49" charset="0"/>
              </a:rPr>
              <a:t>A</a:t>
            </a:r>
            <a:r>
              <a:rPr lang="en-US" altLang="en-US" sz="2800">
                <a:latin typeface="Courier New" panose="02070309020205020404" pitchFamily="49" charset="0"/>
                <a:cs typeface="Arial" panose="020B0604020202020204" pitchFamily="34" charset="0"/>
              </a:rPr>
              <a:t>G</a:t>
            </a:r>
            <a:endParaRPr lang="en-US" altLang="en-US" sz="2800"/>
          </a:p>
          <a:p>
            <a:r>
              <a:rPr lang="en-US" altLang="en-US" sz="2800"/>
              <a:t>to encrypt P</a:t>
            </a:r>
            <a:r>
              <a:rPr lang="en-US" altLang="en-US" sz="2800" baseline="-25000"/>
              <a:t>m</a:t>
            </a:r>
            <a:r>
              <a:rPr lang="en-US" altLang="en-US" sz="2800"/>
              <a:t> : </a:t>
            </a:r>
            <a:r>
              <a:rPr lang="en-US" altLang="en-US" sz="2800">
                <a:latin typeface="Courier New" panose="02070309020205020404" pitchFamily="49" charset="0"/>
              </a:rPr>
              <a:t>C</a:t>
            </a:r>
            <a:r>
              <a:rPr lang="en-US" altLang="en-US" sz="2800" baseline="-25000">
                <a:latin typeface="Courier New" panose="02070309020205020404" pitchFamily="49" charset="0"/>
              </a:rPr>
              <a:t>m</a:t>
            </a:r>
            <a:r>
              <a:rPr lang="en-US" altLang="en-US" sz="2800">
                <a:latin typeface="Courier New" panose="02070309020205020404" pitchFamily="49" charset="0"/>
              </a:rPr>
              <a:t>={kG, P</a:t>
            </a:r>
            <a:r>
              <a:rPr lang="en-US" altLang="en-US" sz="2800" baseline="-25000">
                <a:latin typeface="Courier New" panose="02070309020205020404" pitchFamily="49" charset="0"/>
              </a:rPr>
              <a:t>m</a:t>
            </a:r>
            <a:r>
              <a:rPr lang="en-US" altLang="en-US" sz="2800">
                <a:latin typeface="Courier New" panose="02070309020205020404" pitchFamily="49" charset="0"/>
              </a:rPr>
              <a:t>+kP</a:t>
            </a:r>
            <a:r>
              <a:rPr lang="en-US" altLang="en-US" sz="2800" baseline="-25000">
                <a:latin typeface="Courier New" panose="02070309020205020404" pitchFamily="49" charset="0"/>
              </a:rPr>
              <a:t>b</a:t>
            </a:r>
            <a:r>
              <a:rPr lang="en-US" altLang="en-US" sz="2800">
                <a:latin typeface="Courier New" panose="02070309020205020404" pitchFamily="49" charset="0"/>
              </a:rPr>
              <a:t>}</a:t>
            </a:r>
            <a:r>
              <a:rPr lang="en-US" altLang="en-US" sz="2800"/>
              <a:t>, k random</a:t>
            </a:r>
          </a:p>
          <a:p>
            <a:r>
              <a:rPr lang="en-US" altLang="en-US" sz="2800"/>
              <a:t>decrypt C</a:t>
            </a:r>
            <a:r>
              <a:rPr lang="en-US" altLang="en-US" sz="2800" baseline="-25000"/>
              <a:t>m</a:t>
            </a:r>
            <a:r>
              <a:rPr lang="en-US" altLang="en-US" sz="2800"/>
              <a:t> compute: </a:t>
            </a:r>
          </a:p>
          <a:p>
            <a:pPr lvl="1">
              <a:buFont typeface="Wingdings" panose="05000000000000000000" pitchFamily="2" charset="2"/>
              <a:buNone/>
            </a:pPr>
            <a:r>
              <a:rPr lang="en-US" altLang="en-US" sz="2400">
                <a:latin typeface="Courier New" panose="02070309020205020404" pitchFamily="49" charset="0"/>
              </a:rPr>
              <a:t>P</a:t>
            </a:r>
            <a:r>
              <a:rPr lang="en-US" altLang="en-US" sz="2400" baseline="-25000">
                <a:latin typeface="Courier New" panose="02070309020205020404" pitchFamily="49" charset="0"/>
              </a:rPr>
              <a:t>m</a:t>
            </a:r>
            <a:r>
              <a:rPr lang="en-AU" altLang="en-US" sz="2400">
                <a:latin typeface="Courier New" panose="02070309020205020404" pitchFamily="49" charset="0"/>
              </a:rPr>
              <a:t>+</a:t>
            </a:r>
            <a:r>
              <a:rPr lang="en-AU" altLang="en-US" sz="2400" i="1">
                <a:latin typeface="Courier New" panose="02070309020205020404" pitchFamily="49" charset="0"/>
              </a:rPr>
              <a:t>k</a:t>
            </a:r>
            <a:r>
              <a:rPr lang="en-US" altLang="en-US" sz="2400">
                <a:latin typeface="Courier New" panose="02070309020205020404" pitchFamily="49" charset="0"/>
              </a:rPr>
              <a:t>P</a:t>
            </a:r>
            <a:r>
              <a:rPr lang="en-US" altLang="en-US" sz="2400" baseline="-25000">
                <a:latin typeface="Courier New" panose="02070309020205020404" pitchFamily="49" charset="0"/>
              </a:rPr>
              <a:t>b</a:t>
            </a:r>
            <a:r>
              <a:rPr lang="en-AU" altLang="en-US" sz="2400">
                <a:latin typeface="Courier New" panose="02070309020205020404" pitchFamily="49" charset="0"/>
              </a:rPr>
              <a:t>–</a:t>
            </a:r>
            <a:r>
              <a:rPr lang="en-US" altLang="en-US" sz="2400">
                <a:latin typeface="Courier New" panose="02070309020205020404" pitchFamily="49" charset="0"/>
              </a:rPr>
              <a:t>n</a:t>
            </a:r>
            <a:r>
              <a:rPr lang="en-US" altLang="en-US" sz="2400" baseline="-25000">
                <a:latin typeface="Courier New" panose="02070309020205020404" pitchFamily="49" charset="0"/>
              </a:rPr>
              <a:t>B</a:t>
            </a:r>
            <a:r>
              <a:rPr lang="en-AU" altLang="en-US" sz="2400">
                <a:latin typeface="Courier New" panose="02070309020205020404" pitchFamily="49" charset="0"/>
              </a:rPr>
              <a:t>(</a:t>
            </a:r>
            <a:r>
              <a:rPr lang="en-AU" altLang="en-US" sz="2400" i="1">
                <a:latin typeface="Courier New" panose="02070309020205020404" pitchFamily="49" charset="0"/>
              </a:rPr>
              <a:t>kG</a:t>
            </a:r>
            <a:r>
              <a:rPr lang="en-AU" altLang="en-US" sz="2400">
                <a:latin typeface="Courier New" panose="02070309020205020404" pitchFamily="49" charset="0"/>
              </a:rPr>
              <a:t>) = </a:t>
            </a:r>
            <a:r>
              <a:rPr lang="en-US" altLang="en-US" sz="2400">
                <a:latin typeface="Courier New" panose="02070309020205020404" pitchFamily="49" charset="0"/>
              </a:rPr>
              <a:t>P</a:t>
            </a:r>
            <a:r>
              <a:rPr lang="en-US" altLang="en-US" sz="2400" baseline="-25000">
                <a:latin typeface="Courier New" panose="02070309020205020404" pitchFamily="49" charset="0"/>
              </a:rPr>
              <a:t>m</a:t>
            </a:r>
            <a:r>
              <a:rPr lang="en-AU" altLang="en-US" sz="2400">
                <a:latin typeface="Courier New" panose="02070309020205020404" pitchFamily="49" charset="0"/>
              </a:rPr>
              <a:t>+</a:t>
            </a:r>
            <a:r>
              <a:rPr lang="en-AU" altLang="en-US" sz="2400" i="1">
                <a:latin typeface="Courier New" panose="02070309020205020404" pitchFamily="49" charset="0"/>
              </a:rPr>
              <a:t>k</a:t>
            </a:r>
            <a:r>
              <a:rPr lang="en-AU" altLang="en-US" sz="2400">
                <a:latin typeface="Courier New" panose="02070309020205020404" pitchFamily="49" charset="0"/>
              </a:rPr>
              <a:t>(</a:t>
            </a:r>
            <a:r>
              <a:rPr lang="en-US" altLang="en-US" sz="2400">
                <a:latin typeface="Courier New" panose="02070309020205020404" pitchFamily="49" charset="0"/>
              </a:rPr>
              <a:t>n</a:t>
            </a:r>
            <a:r>
              <a:rPr lang="en-US" altLang="en-US" sz="2400" baseline="-25000">
                <a:latin typeface="Courier New" panose="02070309020205020404" pitchFamily="49" charset="0"/>
              </a:rPr>
              <a:t>B</a:t>
            </a:r>
            <a:r>
              <a:rPr lang="en-AU" altLang="en-US" sz="2400" i="1">
                <a:latin typeface="Courier New" panose="02070309020205020404" pitchFamily="49" charset="0"/>
              </a:rPr>
              <a:t>G</a:t>
            </a:r>
            <a:r>
              <a:rPr lang="en-AU" altLang="en-US" sz="2400">
                <a:latin typeface="Courier New" panose="02070309020205020404" pitchFamily="49" charset="0"/>
              </a:rPr>
              <a:t>)–</a:t>
            </a:r>
            <a:r>
              <a:rPr lang="en-US" altLang="en-US" sz="2400">
                <a:latin typeface="Courier New" panose="02070309020205020404" pitchFamily="49" charset="0"/>
              </a:rPr>
              <a:t>n</a:t>
            </a:r>
            <a:r>
              <a:rPr lang="en-US" altLang="en-US" sz="2400" baseline="-25000">
                <a:latin typeface="Courier New" panose="02070309020205020404" pitchFamily="49" charset="0"/>
              </a:rPr>
              <a:t>B</a:t>
            </a:r>
            <a:r>
              <a:rPr lang="en-AU" altLang="en-US" sz="2400">
                <a:latin typeface="Courier New" panose="02070309020205020404" pitchFamily="49" charset="0"/>
              </a:rPr>
              <a:t>(</a:t>
            </a:r>
            <a:r>
              <a:rPr lang="en-AU" altLang="en-US" sz="2400" i="1">
                <a:latin typeface="Courier New" panose="02070309020205020404" pitchFamily="49" charset="0"/>
              </a:rPr>
              <a:t>kG</a:t>
            </a:r>
            <a:r>
              <a:rPr lang="en-AU" altLang="en-US" sz="2400">
                <a:latin typeface="Courier New" panose="02070309020205020404" pitchFamily="49" charset="0"/>
              </a:rPr>
              <a:t>) = </a:t>
            </a:r>
            <a:r>
              <a:rPr lang="en-US" altLang="en-US" sz="2400">
                <a:latin typeface="Courier New" panose="02070309020205020404" pitchFamily="49" charset="0"/>
              </a:rPr>
              <a:t>P</a:t>
            </a:r>
            <a:r>
              <a:rPr lang="en-US" altLang="en-US" sz="2400" baseline="-25000">
                <a:latin typeface="Courier New" panose="02070309020205020404" pitchFamily="49" charset="0"/>
              </a:rPr>
              <a:t>m</a:t>
            </a:r>
            <a:endParaRPr lang="en-AU" altLang="en-US" sz="2400">
              <a:latin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AF37731-5CD7-4895-B43B-0DDAF4C1ECFE}"/>
              </a:ext>
            </a:extLst>
          </p:cNvPr>
          <p:cNvSpPr>
            <a:spLocks noGrp="1" noChangeArrowheads="1"/>
          </p:cNvSpPr>
          <p:nvPr>
            <p:ph type="title"/>
          </p:nvPr>
        </p:nvSpPr>
        <p:spPr/>
        <p:txBody>
          <a:bodyPr/>
          <a:lstStyle/>
          <a:p>
            <a:r>
              <a:rPr lang="en-US" altLang="en-US"/>
              <a:t>ECC Security</a:t>
            </a:r>
            <a:endParaRPr lang="en-AU" altLang="en-US"/>
          </a:p>
        </p:txBody>
      </p:sp>
      <p:sp>
        <p:nvSpPr>
          <p:cNvPr id="78851" name="Rectangle 3">
            <a:extLst>
              <a:ext uri="{FF2B5EF4-FFF2-40B4-BE49-F238E27FC236}">
                <a16:creationId xmlns:a16="http://schemas.microsoft.com/office/drawing/2014/main" id="{D6BD862E-A4FE-4195-91AC-536D9CA05AB8}"/>
              </a:ext>
            </a:extLst>
          </p:cNvPr>
          <p:cNvSpPr>
            <a:spLocks noGrp="1" noChangeArrowheads="1"/>
          </p:cNvSpPr>
          <p:nvPr>
            <p:ph type="body" idx="1"/>
          </p:nvPr>
        </p:nvSpPr>
        <p:spPr/>
        <p:txBody>
          <a:bodyPr/>
          <a:lstStyle/>
          <a:p>
            <a:r>
              <a:rPr lang="en-US" altLang="en-US"/>
              <a:t>relies on elliptic curve logarithm problem</a:t>
            </a:r>
          </a:p>
          <a:p>
            <a:r>
              <a:rPr lang="en-US" altLang="en-US"/>
              <a:t>fastest method is “Pollard rho method”</a:t>
            </a:r>
          </a:p>
          <a:p>
            <a:r>
              <a:rPr lang="en-US" altLang="en-US"/>
              <a:t>compared to factoring, can use much smaller key sizes than with RSA etc</a:t>
            </a:r>
          </a:p>
          <a:p>
            <a:r>
              <a:rPr lang="en-US" altLang="en-US"/>
              <a:t>for equivalent key lengths computations are roughly equivalent</a:t>
            </a:r>
          </a:p>
          <a:p>
            <a:r>
              <a:rPr lang="en-US" altLang="en-US"/>
              <a:t>hence for similar security ECC offers significant computational advantages</a:t>
            </a:r>
            <a:endParaRPr lang="en-AU"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54BFEBA-9D27-4C91-B1B5-C83C9848A525}"/>
              </a:ext>
            </a:extLst>
          </p:cNvPr>
          <p:cNvSpPr>
            <a:spLocks noGrp="1" noChangeArrowheads="1"/>
          </p:cNvSpPr>
          <p:nvPr>
            <p:ph type="title"/>
          </p:nvPr>
        </p:nvSpPr>
        <p:spPr/>
        <p:txBody>
          <a:bodyPr/>
          <a:lstStyle/>
          <a:p>
            <a:r>
              <a:rPr lang="en-US" altLang="en-US"/>
              <a:t>Comparable Key Sizes for Equivalent Security</a:t>
            </a:r>
            <a:endParaRPr lang="en-AU" altLang="en-US"/>
          </a:p>
        </p:txBody>
      </p:sp>
      <p:graphicFrame>
        <p:nvGraphicFramePr>
          <p:cNvPr id="103465" name="Group 41">
            <a:extLst>
              <a:ext uri="{FF2B5EF4-FFF2-40B4-BE49-F238E27FC236}">
                <a16:creationId xmlns:a16="http://schemas.microsoft.com/office/drawing/2014/main" id="{25D05509-9C4C-4EE5-95CC-409F951C7CBA}"/>
              </a:ext>
            </a:extLst>
          </p:cNvPr>
          <p:cNvGraphicFramePr>
            <a:graphicFrameLocks noGrp="1"/>
          </p:cNvGraphicFramePr>
          <p:nvPr/>
        </p:nvGraphicFramePr>
        <p:xfrm>
          <a:off x="457200" y="1600200"/>
          <a:ext cx="8077200" cy="4908550"/>
        </p:xfrm>
        <a:graphic>
          <a:graphicData uri="http://schemas.openxmlformats.org/drawingml/2006/table">
            <a:tbl>
              <a:tblPr/>
              <a:tblGrid>
                <a:gridCol w="2692400">
                  <a:extLst>
                    <a:ext uri="{9D8B030D-6E8A-4147-A177-3AD203B41FA5}">
                      <a16:colId xmlns:a16="http://schemas.microsoft.com/office/drawing/2014/main" val="877181829"/>
                    </a:ext>
                  </a:extLst>
                </a:gridCol>
                <a:gridCol w="2692400">
                  <a:extLst>
                    <a:ext uri="{9D8B030D-6E8A-4147-A177-3AD203B41FA5}">
                      <a16:colId xmlns:a16="http://schemas.microsoft.com/office/drawing/2014/main" val="991487791"/>
                    </a:ext>
                  </a:extLst>
                </a:gridCol>
                <a:gridCol w="2692400">
                  <a:extLst>
                    <a:ext uri="{9D8B030D-6E8A-4147-A177-3AD203B41FA5}">
                      <a16:colId xmlns:a16="http://schemas.microsoft.com/office/drawing/2014/main" val="2414567395"/>
                    </a:ext>
                  </a:extLst>
                </a:gridCol>
              </a:tblGrid>
              <a:tr h="1574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1" i="0" u="none" strike="noStrike" cap="none" normalizeH="0" baseline="0">
                          <a:ln>
                            <a:noFill/>
                          </a:ln>
                          <a:solidFill>
                            <a:schemeClr val="tx1"/>
                          </a:solidFill>
                          <a:effectLst/>
                          <a:latin typeface="Times" panose="02020603050405020304" pitchFamily="18" charset="0"/>
                        </a:rPr>
                        <a:t>Symmetric scheme</a:t>
                      </a:r>
                    </a:p>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1" i="0" u="none" strike="noStrike" cap="none" normalizeH="0" baseline="0">
                          <a:ln>
                            <a:noFill/>
                          </a:ln>
                          <a:solidFill>
                            <a:schemeClr val="tx1"/>
                          </a:solidFill>
                          <a:effectLst/>
                          <a:latin typeface="Times" panose="02020603050405020304" pitchFamily="18" charset="0"/>
                        </a:rPr>
                        <a:t>(key size in 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1" i="0" u="none" strike="noStrike" cap="none" normalizeH="0" baseline="0">
                          <a:ln>
                            <a:noFill/>
                          </a:ln>
                          <a:solidFill>
                            <a:schemeClr val="tx1"/>
                          </a:solidFill>
                          <a:effectLst/>
                          <a:latin typeface="Times" panose="02020603050405020304" pitchFamily="18" charset="0"/>
                        </a:rPr>
                        <a:t>ECC-based scheme</a:t>
                      </a:r>
                    </a:p>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1" i="0" u="none" strike="noStrike" cap="none" normalizeH="0" baseline="0">
                          <a:ln>
                            <a:noFill/>
                          </a:ln>
                          <a:solidFill>
                            <a:schemeClr val="tx1"/>
                          </a:solidFill>
                          <a:effectLst/>
                          <a:latin typeface="Times" panose="02020603050405020304" pitchFamily="18" charset="0"/>
                        </a:rPr>
                        <a:t>(size of </a:t>
                      </a:r>
                      <a:r>
                        <a:rPr kumimoji="0" lang="en-US" altLang="en-US" sz="2800" b="1" i="1" u="none" strike="noStrike" cap="none" normalizeH="0" baseline="0">
                          <a:ln>
                            <a:noFill/>
                          </a:ln>
                          <a:solidFill>
                            <a:schemeClr val="tx1"/>
                          </a:solidFill>
                          <a:effectLst/>
                          <a:latin typeface="Times" panose="02020603050405020304" pitchFamily="18" charset="0"/>
                        </a:rPr>
                        <a:t>n</a:t>
                      </a:r>
                      <a:r>
                        <a:rPr kumimoji="0" lang="en-US" altLang="en-US" sz="2800" b="1" i="0" u="none" strike="noStrike" cap="none" normalizeH="0" baseline="0">
                          <a:ln>
                            <a:noFill/>
                          </a:ln>
                          <a:solidFill>
                            <a:schemeClr val="tx1"/>
                          </a:solidFill>
                          <a:effectLst/>
                          <a:latin typeface="Times" panose="02020603050405020304" pitchFamily="18" charset="0"/>
                        </a:rPr>
                        <a:t> in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1" i="0" u="none" strike="noStrike" cap="none" normalizeH="0" baseline="0">
                          <a:ln>
                            <a:noFill/>
                          </a:ln>
                          <a:solidFill>
                            <a:schemeClr val="tx1"/>
                          </a:solidFill>
                          <a:effectLst>
                            <a:outerShdw blurRad="38100" dist="38100" dir="2700000" algn="tl">
                              <a:srgbClr val="000000"/>
                            </a:outerShdw>
                          </a:effectLst>
                          <a:latin typeface="Times" panose="02020603050405020304" pitchFamily="18" charset="0"/>
                        </a:rPr>
                        <a:t>RSA/DSA</a:t>
                      </a:r>
                    </a:p>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1" i="0" u="none" strike="noStrike" cap="none" normalizeH="0" baseline="0">
                          <a:ln>
                            <a:noFill/>
                          </a:ln>
                          <a:solidFill>
                            <a:schemeClr val="tx1"/>
                          </a:solidFill>
                          <a:effectLst/>
                          <a:latin typeface="Times" panose="02020603050405020304" pitchFamily="18" charset="0"/>
                        </a:rPr>
                        <a:t>(modulus size in bits)</a:t>
                      </a:r>
                      <a:endParaRPr kumimoji="0" lang="en-US" altLang="en-US" sz="2800" b="1" i="0" u="none" strike="noStrike" cap="none" normalizeH="0" baseline="0">
                        <a:ln>
                          <a:noFill/>
                        </a:ln>
                        <a:solidFill>
                          <a:schemeClr val="tx1"/>
                        </a:solidFill>
                        <a:effectLst>
                          <a:outerShdw blurRad="38100" dist="38100" dir="2700000" algn="tl">
                            <a:srgbClr val="000000"/>
                          </a:outerShdw>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2346228"/>
                  </a:ext>
                </a:extLst>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panose="02020603050405020304" pitchFamily="18" charset="0"/>
                        </a:rPr>
                        <a:t>56</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112</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512</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3505989"/>
                  </a:ext>
                </a:extLst>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80</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160</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1024</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0650678"/>
                  </a:ext>
                </a:extLst>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112</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224</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2048</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449670"/>
                  </a:ext>
                </a:extLst>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128</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256</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3072</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0575625"/>
                  </a:ext>
                </a:extLst>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192</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384</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7680</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2488515"/>
                  </a:ext>
                </a:extLst>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256</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512</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15360</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20046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812782E-D392-4BF1-A151-7A002D303263}"/>
              </a:ext>
            </a:extLst>
          </p:cNvPr>
          <p:cNvSpPr>
            <a:spLocks noGrp="1" noChangeArrowheads="1"/>
          </p:cNvSpPr>
          <p:nvPr>
            <p:ph type="title"/>
          </p:nvPr>
        </p:nvSpPr>
        <p:spPr/>
        <p:txBody>
          <a:bodyPr/>
          <a:lstStyle/>
          <a:p>
            <a:r>
              <a:rPr lang="en-AU" altLang="en-US"/>
              <a:t>Key Management</a:t>
            </a:r>
          </a:p>
        </p:txBody>
      </p:sp>
      <p:sp>
        <p:nvSpPr>
          <p:cNvPr id="46083" name="Rectangle 3">
            <a:extLst>
              <a:ext uri="{FF2B5EF4-FFF2-40B4-BE49-F238E27FC236}">
                <a16:creationId xmlns:a16="http://schemas.microsoft.com/office/drawing/2014/main" id="{8651C31A-EEF3-4E7E-B9A9-01D1E2A5D3BC}"/>
              </a:ext>
            </a:extLst>
          </p:cNvPr>
          <p:cNvSpPr>
            <a:spLocks noGrp="1" noChangeArrowheads="1"/>
          </p:cNvSpPr>
          <p:nvPr>
            <p:ph type="body" idx="1"/>
          </p:nvPr>
        </p:nvSpPr>
        <p:spPr/>
        <p:txBody>
          <a:bodyPr/>
          <a:lstStyle/>
          <a:p>
            <a:r>
              <a:rPr lang="en-US" altLang="en-US"/>
              <a:t>public-key encryption helps address </a:t>
            </a:r>
            <a:r>
              <a:rPr lang="en-AU" altLang="en-US"/>
              <a:t>key distribution problems</a:t>
            </a:r>
          </a:p>
          <a:p>
            <a:r>
              <a:rPr lang="en-AU" altLang="en-US"/>
              <a:t>have two aspects of this:</a:t>
            </a:r>
          </a:p>
          <a:p>
            <a:pPr lvl="1"/>
            <a:r>
              <a:rPr lang="en-US" altLang="en-US"/>
              <a:t>distribution of public keys</a:t>
            </a:r>
          </a:p>
          <a:p>
            <a:pPr lvl="1"/>
            <a:r>
              <a:rPr lang="en-US" altLang="en-US"/>
              <a:t>use of public-key encryption to </a:t>
            </a:r>
            <a:r>
              <a:rPr lang="en-AU" altLang="en-US"/>
              <a:t>distribute secret keys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A67B63F-B2C4-4500-A744-AE9D9949D0A2}"/>
              </a:ext>
            </a:extLst>
          </p:cNvPr>
          <p:cNvSpPr>
            <a:spLocks noGrp="1" noChangeArrowheads="1"/>
          </p:cNvSpPr>
          <p:nvPr>
            <p:ph type="title"/>
          </p:nvPr>
        </p:nvSpPr>
        <p:spPr/>
        <p:txBody>
          <a:bodyPr/>
          <a:lstStyle/>
          <a:p>
            <a:r>
              <a:rPr lang="en-US" altLang="en-US"/>
              <a:t>Summary</a:t>
            </a:r>
            <a:endParaRPr lang="en-AU" altLang="en-US"/>
          </a:p>
        </p:txBody>
      </p:sp>
      <p:sp>
        <p:nvSpPr>
          <p:cNvPr id="45059" name="Rectangle 3">
            <a:extLst>
              <a:ext uri="{FF2B5EF4-FFF2-40B4-BE49-F238E27FC236}">
                <a16:creationId xmlns:a16="http://schemas.microsoft.com/office/drawing/2014/main" id="{D9EE3095-F285-4A69-B862-0AAF2025517F}"/>
              </a:ext>
            </a:extLst>
          </p:cNvPr>
          <p:cNvSpPr>
            <a:spLocks noGrp="1" noChangeArrowheads="1"/>
          </p:cNvSpPr>
          <p:nvPr>
            <p:ph type="body" idx="1"/>
          </p:nvPr>
        </p:nvSpPr>
        <p:spPr/>
        <p:txBody>
          <a:bodyPr/>
          <a:lstStyle/>
          <a:p>
            <a:r>
              <a:rPr lang="en-US" altLang="en-US"/>
              <a:t>have considered:</a:t>
            </a:r>
          </a:p>
          <a:p>
            <a:pPr lvl="1"/>
            <a:r>
              <a:rPr lang="en-US" altLang="en-US"/>
              <a:t>distribution of public keys</a:t>
            </a:r>
          </a:p>
          <a:p>
            <a:pPr lvl="1"/>
            <a:r>
              <a:rPr lang="en-US" altLang="en-US"/>
              <a:t>public-key distribution of secret keys</a:t>
            </a:r>
          </a:p>
          <a:p>
            <a:pPr lvl="1"/>
            <a:r>
              <a:rPr lang="en-US" altLang="en-US"/>
              <a:t>Diffie-Hellman key exchange</a:t>
            </a:r>
          </a:p>
          <a:p>
            <a:pPr lvl="1"/>
            <a:r>
              <a:rPr lang="en-US" altLang="en-US"/>
              <a:t>Elliptic Curve cryptography</a:t>
            </a:r>
          </a:p>
          <a:p>
            <a:pPr lvl="1"/>
            <a:endParaRPr lang="en-US" altLang="en-US"/>
          </a:p>
          <a:p>
            <a:pPr lvl="1"/>
            <a:endParaRPr lang="en-A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79C51F7-FC33-44F4-890D-13FAE0165EC7}"/>
              </a:ext>
            </a:extLst>
          </p:cNvPr>
          <p:cNvSpPr>
            <a:spLocks noGrp="1" noChangeArrowheads="1"/>
          </p:cNvSpPr>
          <p:nvPr>
            <p:ph type="title"/>
          </p:nvPr>
        </p:nvSpPr>
        <p:spPr/>
        <p:txBody>
          <a:bodyPr/>
          <a:lstStyle/>
          <a:p>
            <a:r>
              <a:rPr lang="en-US" altLang="en-US"/>
              <a:t>Distribution of Public Keys</a:t>
            </a:r>
            <a:endParaRPr lang="en-AU" altLang="en-US"/>
          </a:p>
        </p:txBody>
      </p:sp>
      <p:sp>
        <p:nvSpPr>
          <p:cNvPr id="47107" name="Rectangle 3">
            <a:extLst>
              <a:ext uri="{FF2B5EF4-FFF2-40B4-BE49-F238E27FC236}">
                <a16:creationId xmlns:a16="http://schemas.microsoft.com/office/drawing/2014/main" id="{2D27FAED-FC58-4FF6-9783-87E72F4AE5F5}"/>
              </a:ext>
            </a:extLst>
          </p:cNvPr>
          <p:cNvSpPr>
            <a:spLocks noGrp="1" noChangeArrowheads="1"/>
          </p:cNvSpPr>
          <p:nvPr>
            <p:ph type="body" idx="1"/>
          </p:nvPr>
        </p:nvSpPr>
        <p:spPr/>
        <p:txBody>
          <a:bodyPr/>
          <a:lstStyle/>
          <a:p>
            <a:r>
              <a:rPr lang="en-US" altLang="en-US"/>
              <a:t>can be considered as using one of:</a:t>
            </a:r>
          </a:p>
          <a:p>
            <a:pPr lvl="1"/>
            <a:r>
              <a:rPr lang="en-AU" altLang="en-US"/>
              <a:t>public announcement</a:t>
            </a:r>
          </a:p>
          <a:p>
            <a:pPr lvl="1"/>
            <a:r>
              <a:rPr lang="en-AU" altLang="en-US"/>
              <a:t>publicly available directory</a:t>
            </a:r>
          </a:p>
          <a:p>
            <a:pPr lvl="1"/>
            <a:r>
              <a:rPr lang="en-AU" altLang="en-US"/>
              <a:t>public-key authority</a:t>
            </a:r>
          </a:p>
          <a:p>
            <a:pPr lvl="1"/>
            <a:r>
              <a:rPr lang="en-AU" altLang="en-US"/>
              <a:t>public-key certificates</a:t>
            </a:r>
          </a:p>
          <a:p>
            <a:pPr>
              <a:buFont typeface="Wingdings" panose="05000000000000000000" pitchFamily="2" charset="2"/>
              <a:buNone/>
            </a:pPr>
            <a:endParaRPr lang="en-A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C6E20A9-4479-449E-A55D-37A75F844D5B}"/>
              </a:ext>
            </a:extLst>
          </p:cNvPr>
          <p:cNvSpPr>
            <a:spLocks noGrp="1" noChangeArrowheads="1"/>
          </p:cNvSpPr>
          <p:nvPr>
            <p:ph type="title"/>
          </p:nvPr>
        </p:nvSpPr>
        <p:spPr/>
        <p:txBody>
          <a:bodyPr/>
          <a:lstStyle/>
          <a:p>
            <a:r>
              <a:rPr lang="en-AU" altLang="en-US"/>
              <a:t>Public Announcement</a:t>
            </a:r>
          </a:p>
        </p:txBody>
      </p:sp>
      <p:sp>
        <p:nvSpPr>
          <p:cNvPr id="48131" name="Rectangle 3">
            <a:extLst>
              <a:ext uri="{FF2B5EF4-FFF2-40B4-BE49-F238E27FC236}">
                <a16:creationId xmlns:a16="http://schemas.microsoft.com/office/drawing/2014/main" id="{D5F7A967-B978-4ACA-913F-1150C4904B3D}"/>
              </a:ext>
            </a:extLst>
          </p:cNvPr>
          <p:cNvSpPr>
            <a:spLocks noGrp="1" noChangeArrowheads="1"/>
          </p:cNvSpPr>
          <p:nvPr>
            <p:ph type="body" idx="1"/>
          </p:nvPr>
        </p:nvSpPr>
        <p:spPr/>
        <p:txBody>
          <a:bodyPr/>
          <a:lstStyle/>
          <a:p>
            <a:pPr>
              <a:lnSpc>
                <a:spcPct val="90000"/>
              </a:lnSpc>
            </a:pPr>
            <a:r>
              <a:rPr lang="en-US" altLang="en-US"/>
              <a:t>users distribute public keys to recipients or broadcast to community at large</a:t>
            </a:r>
          </a:p>
          <a:p>
            <a:pPr lvl="1">
              <a:lnSpc>
                <a:spcPct val="90000"/>
              </a:lnSpc>
            </a:pPr>
            <a:r>
              <a:rPr lang="en-US" altLang="en-US"/>
              <a:t>eg. append PGP keys to email messages or post to news groups or email list</a:t>
            </a:r>
          </a:p>
          <a:p>
            <a:pPr>
              <a:lnSpc>
                <a:spcPct val="90000"/>
              </a:lnSpc>
            </a:pPr>
            <a:r>
              <a:rPr lang="en-US" altLang="en-US"/>
              <a:t>major weakness is forgery</a:t>
            </a:r>
          </a:p>
          <a:p>
            <a:pPr lvl="1">
              <a:lnSpc>
                <a:spcPct val="90000"/>
              </a:lnSpc>
            </a:pPr>
            <a:r>
              <a:rPr lang="en-US" altLang="en-US"/>
              <a:t>anyone can create a key claiming to be someone else and broadcast it</a:t>
            </a:r>
          </a:p>
          <a:p>
            <a:pPr lvl="1">
              <a:lnSpc>
                <a:spcPct val="90000"/>
              </a:lnSpc>
            </a:pPr>
            <a:r>
              <a:rPr lang="en-US" altLang="en-US"/>
              <a:t>until forgery is discovered can masquerade as claimed user</a:t>
            </a:r>
            <a:endParaRPr lang="en-AU"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030FD98-B8A9-4DD7-9E5B-A0AC003C2C1C}"/>
              </a:ext>
            </a:extLst>
          </p:cNvPr>
          <p:cNvSpPr>
            <a:spLocks noGrp="1" noChangeArrowheads="1"/>
          </p:cNvSpPr>
          <p:nvPr>
            <p:ph type="title"/>
          </p:nvPr>
        </p:nvSpPr>
        <p:spPr/>
        <p:txBody>
          <a:bodyPr/>
          <a:lstStyle/>
          <a:p>
            <a:r>
              <a:rPr lang="en-AU" altLang="en-US"/>
              <a:t>Publicly Available Directory</a:t>
            </a:r>
          </a:p>
        </p:txBody>
      </p:sp>
      <p:sp>
        <p:nvSpPr>
          <p:cNvPr id="49155" name="Rectangle 3">
            <a:extLst>
              <a:ext uri="{FF2B5EF4-FFF2-40B4-BE49-F238E27FC236}">
                <a16:creationId xmlns:a16="http://schemas.microsoft.com/office/drawing/2014/main" id="{184098FC-0665-48A9-99AF-B6E7EEB3B07C}"/>
              </a:ext>
            </a:extLst>
          </p:cNvPr>
          <p:cNvSpPr>
            <a:spLocks noGrp="1" noChangeArrowheads="1"/>
          </p:cNvSpPr>
          <p:nvPr>
            <p:ph type="body" idx="1"/>
          </p:nvPr>
        </p:nvSpPr>
        <p:spPr/>
        <p:txBody>
          <a:bodyPr/>
          <a:lstStyle/>
          <a:p>
            <a:pPr>
              <a:lnSpc>
                <a:spcPct val="90000"/>
              </a:lnSpc>
            </a:pPr>
            <a:r>
              <a:rPr lang="en-US" altLang="en-US"/>
              <a:t>can obtain greater security by registering keys with a public directory</a:t>
            </a:r>
          </a:p>
          <a:p>
            <a:pPr>
              <a:lnSpc>
                <a:spcPct val="90000"/>
              </a:lnSpc>
            </a:pPr>
            <a:r>
              <a:rPr lang="en-US" altLang="en-US"/>
              <a:t>directory must be trusted with properties:</a:t>
            </a:r>
          </a:p>
          <a:p>
            <a:pPr lvl="1">
              <a:lnSpc>
                <a:spcPct val="90000"/>
              </a:lnSpc>
            </a:pPr>
            <a:r>
              <a:rPr lang="en-US" altLang="en-US"/>
              <a:t>contains {name,public-key} entries</a:t>
            </a:r>
          </a:p>
          <a:p>
            <a:pPr lvl="1">
              <a:lnSpc>
                <a:spcPct val="90000"/>
              </a:lnSpc>
            </a:pPr>
            <a:r>
              <a:rPr lang="en-US" altLang="en-US"/>
              <a:t>participants register securely with directory</a:t>
            </a:r>
          </a:p>
          <a:p>
            <a:pPr lvl="1">
              <a:lnSpc>
                <a:spcPct val="90000"/>
              </a:lnSpc>
            </a:pPr>
            <a:r>
              <a:rPr lang="en-US" altLang="en-US"/>
              <a:t>participants can replace key at any time</a:t>
            </a:r>
          </a:p>
          <a:p>
            <a:pPr lvl="1">
              <a:lnSpc>
                <a:spcPct val="90000"/>
              </a:lnSpc>
            </a:pPr>
            <a:r>
              <a:rPr lang="en-US" altLang="en-US"/>
              <a:t>directory is periodically published</a:t>
            </a:r>
          </a:p>
          <a:p>
            <a:pPr lvl="1">
              <a:lnSpc>
                <a:spcPct val="90000"/>
              </a:lnSpc>
            </a:pPr>
            <a:r>
              <a:rPr lang="en-US" altLang="en-US"/>
              <a:t>directory can be accessed electronically</a:t>
            </a:r>
          </a:p>
          <a:p>
            <a:pPr>
              <a:lnSpc>
                <a:spcPct val="90000"/>
              </a:lnSpc>
            </a:pPr>
            <a:r>
              <a:rPr lang="en-US" altLang="en-US"/>
              <a:t>still vulnerable to tampering or forgery</a:t>
            </a:r>
            <a:endParaRPr lang="en-A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0AD7162-0DD1-4684-9E0D-292C86AA3CC0}"/>
              </a:ext>
            </a:extLst>
          </p:cNvPr>
          <p:cNvSpPr>
            <a:spLocks noGrp="1" noChangeArrowheads="1"/>
          </p:cNvSpPr>
          <p:nvPr>
            <p:ph type="title"/>
          </p:nvPr>
        </p:nvSpPr>
        <p:spPr/>
        <p:txBody>
          <a:bodyPr/>
          <a:lstStyle/>
          <a:p>
            <a:r>
              <a:rPr lang="en-AU" altLang="en-US"/>
              <a:t>Public-Key Authority</a:t>
            </a:r>
          </a:p>
        </p:txBody>
      </p:sp>
      <p:sp>
        <p:nvSpPr>
          <p:cNvPr id="50179" name="Rectangle 3">
            <a:extLst>
              <a:ext uri="{FF2B5EF4-FFF2-40B4-BE49-F238E27FC236}">
                <a16:creationId xmlns:a16="http://schemas.microsoft.com/office/drawing/2014/main" id="{EAA5B89B-E175-4EEA-A4C4-C11B83FC8C28}"/>
              </a:ext>
            </a:extLst>
          </p:cNvPr>
          <p:cNvSpPr>
            <a:spLocks noGrp="1" noChangeArrowheads="1"/>
          </p:cNvSpPr>
          <p:nvPr>
            <p:ph type="body" idx="1"/>
          </p:nvPr>
        </p:nvSpPr>
        <p:spPr/>
        <p:txBody>
          <a:bodyPr/>
          <a:lstStyle/>
          <a:p>
            <a:pPr>
              <a:lnSpc>
                <a:spcPct val="90000"/>
              </a:lnSpc>
            </a:pPr>
            <a:r>
              <a:rPr lang="en-US" altLang="en-US"/>
              <a:t>improve security by tightening control over distribution of keys from directory</a:t>
            </a:r>
          </a:p>
          <a:p>
            <a:pPr>
              <a:lnSpc>
                <a:spcPct val="90000"/>
              </a:lnSpc>
            </a:pPr>
            <a:r>
              <a:rPr lang="en-US" altLang="en-US"/>
              <a:t>has properties of directory</a:t>
            </a:r>
          </a:p>
          <a:p>
            <a:pPr>
              <a:lnSpc>
                <a:spcPct val="90000"/>
              </a:lnSpc>
            </a:pPr>
            <a:r>
              <a:rPr lang="en-US" altLang="en-US"/>
              <a:t>and requires users to know public key for the directory</a:t>
            </a:r>
          </a:p>
          <a:p>
            <a:pPr>
              <a:lnSpc>
                <a:spcPct val="90000"/>
              </a:lnSpc>
            </a:pPr>
            <a:r>
              <a:rPr lang="en-US" altLang="en-US"/>
              <a:t>then users interact with directory to obtain any desired public key securely</a:t>
            </a:r>
          </a:p>
          <a:p>
            <a:pPr lvl="1">
              <a:lnSpc>
                <a:spcPct val="90000"/>
              </a:lnSpc>
            </a:pPr>
            <a:r>
              <a:rPr lang="en-US" altLang="en-US"/>
              <a:t>does require real-time access to directory when keys are needed</a:t>
            </a:r>
            <a:endParaRPr lang="en-AU"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10AF73F-9EA2-42EE-A83A-19327BB1CE35}"/>
              </a:ext>
            </a:extLst>
          </p:cNvPr>
          <p:cNvSpPr>
            <a:spLocks noGrp="1" noChangeArrowheads="1"/>
          </p:cNvSpPr>
          <p:nvPr>
            <p:ph type="title"/>
          </p:nvPr>
        </p:nvSpPr>
        <p:spPr/>
        <p:txBody>
          <a:bodyPr/>
          <a:lstStyle/>
          <a:p>
            <a:r>
              <a:rPr lang="en-AU" altLang="en-US"/>
              <a:t>Public-Key Authority</a:t>
            </a:r>
          </a:p>
        </p:txBody>
      </p:sp>
      <p:pic>
        <p:nvPicPr>
          <p:cNvPr id="51204" name="Picture 4">
            <a:extLst>
              <a:ext uri="{FF2B5EF4-FFF2-40B4-BE49-F238E27FC236}">
                <a16:creationId xmlns:a16="http://schemas.microsoft.com/office/drawing/2014/main" id="{A8929D84-65B3-4D25-9B86-B65DCB56C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8529"/>
          <a:stretch>
            <a:fillRect/>
          </a:stretch>
        </p:blipFill>
        <p:spPr bwMode="auto">
          <a:xfrm>
            <a:off x="1295400" y="1981200"/>
            <a:ext cx="6635750" cy="394017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82D1CF8-49E9-46AB-8285-82503231C13A}"/>
              </a:ext>
            </a:extLst>
          </p:cNvPr>
          <p:cNvSpPr>
            <a:spLocks noGrp="1" noChangeArrowheads="1"/>
          </p:cNvSpPr>
          <p:nvPr>
            <p:ph type="title"/>
          </p:nvPr>
        </p:nvSpPr>
        <p:spPr/>
        <p:txBody>
          <a:bodyPr/>
          <a:lstStyle/>
          <a:p>
            <a:r>
              <a:rPr lang="en-AU" altLang="en-US"/>
              <a:t>Public-Key Certificates</a:t>
            </a:r>
          </a:p>
        </p:txBody>
      </p:sp>
      <p:sp>
        <p:nvSpPr>
          <p:cNvPr id="53251" name="Rectangle 3">
            <a:extLst>
              <a:ext uri="{FF2B5EF4-FFF2-40B4-BE49-F238E27FC236}">
                <a16:creationId xmlns:a16="http://schemas.microsoft.com/office/drawing/2014/main" id="{3673D35D-2575-467D-8240-A089F2E7A29D}"/>
              </a:ext>
            </a:extLst>
          </p:cNvPr>
          <p:cNvSpPr>
            <a:spLocks noGrp="1" noChangeArrowheads="1"/>
          </p:cNvSpPr>
          <p:nvPr>
            <p:ph type="body" idx="1"/>
          </p:nvPr>
        </p:nvSpPr>
        <p:spPr/>
        <p:txBody>
          <a:bodyPr/>
          <a:lstStyle/>
          <a:p>
            <a:pPr>
              <a:lnSpc>
                <a:spcPct val="90000"/>
              </a:lnSpc>
            </a:pPr>
            <a:r>
              <a:rPr lang="en-US" altLang="en-US"/>
              <a:t>certificates allow key exchange without real-time access to </a:t>
            </a:r>
            <a:r>
              <a:rPr lang="en-AU" altLang="en-US"/>
              <a:t>public-key authority</a:t>
            </a:r>
          </a:p>
          <a:p>
            <a:pPr>
              <a:lnSpc>
                <a:spcPct val="90000"/>
              </a:lnSpc>
            </a:pPr>
            <a:r>
              <a:rPr lang="en-US" altLang="en-US"/>
              <a:t>a certificate </a:t>
            </a:r>
            <a:r>
              <a:rPr lang="en-AU" altLang="en-US"/>
              <a:t>binds </a:t>
            </a:r>
            <a:r>
              <a:rPr lang="en-AU" altLang="en-US" b="1"/>
              <a:t>identity</a:t>
            </a:r>
            <a:r>
              <a:rPr lang="en-AU" altLang="en-US"/>
              <a:t> to </a:t>
            </a:r>
            <a:r>
              <a:rPr lang="en-AU" altLang="en-US" b="1"/>
              <a:t>public key</a:t>
            </a:r>
            <a:r>
              <a:rPr lang="en-AU" altLang="en-US"/>
              <a:t> </a:t>
            </a:r>
          </a:p>
          <a:p>
            <a:pPr lvl="1">
              <a:lnSpc>
                <a:spcPct val="90000"/>
              </a:lnSpc>
            </a:pPr>
            <a:r>
              <a:rPr lang="en-AU" altLang="en-US"/>
              <a:t>usually with other info such as period of validity, rights of use etc</a:t>
            </a:r>
          </a:p>
          <a:p>
            <a:pPr>
              <a:lnSpc>
                <a:spcPct val="90000"/>
              </a:lnSpc>
            </a:pPr>
            <a:r>
              <a:rPr lang="en-AU" altLang="en-US"/>
              <a:t>with all contents </a:t>
            </a:r>
            <a:r>
              <a:rPr lang="en-AU" altLang="en-US" b="1"/>
              <a:t>signed</a:t>
            </a:r>
            <a:r>
              <a:rPr lang="en-AU" altLang="en-US"/>
              <a:t> by a trusted Public-Key or Certificate Authority (CA)</a:t>
            </a:r>
          </a:p>
          <a:p>
            <a:pPr>
              <a:lnSpc>
                <a:spcPct val="90000"/>
              </a:lnSpc>
            </a:pPr>
            <a:r>
              <a:rPr lang="en-AU" altLang="en-US"/>
              <a:t>can be verified by anyone who knows the public-key authorities public-key </a:t>
            </a:r>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423</TotalTime>
  <Words>3256</Words>
  <Application>Microsoft Office PowerPoint</Application>
  <PresentationFormat>On-screen Show (4:3)</PresentationFormat>
  <Paragraphs>269</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Courier New</vt:lpstr>
      <vt:lpstr>Times New Roman</vt:lpstr>
      <vt:lpstr>Wingdings</vt:lpstr>
      <vt:lpstr>Times-Roman</vt:lpstr>
      <vt:lpstr>Helvetica</vt:lpstr>
      <vt:lpstr>Times</vt:lpstr>
      <vt:lpstr>ch01</vt:lpstr>
      <vt:lpstr>Cryptography and Network Security Chapter 10</vt:lpstr>
      <vt:lpstr>Chapter 10 – Key Management; Other Public Key Cryptosystems</vt:lpstr>
      <vt:lpstr>Key Management</vt:lpstr>
      <vt:lpstr>Distribution of Public Keys</vt:lpstr>
      <vt:lpstr>Public Announcement</vt:lpstr>
      <vt:lpstr>Publicly Available Directory</vt:lpstr>
      <vt:lpstr>Public-Key Authority</vt:lpstr>
      <vt:lpstr>Public-Key Authority</vt:lpstr>
      <vt:lpstr>Public-Key Certificates</vt:lpstr>
      <vt:lpstr>Public-Key Certificates</vt:lpstr>
      <vt:lpstr>Public-Key Distribution of Secret Keys</vt:lpstr>
      <vt:lpstr>Simple Secret Key Distribution</vt:lpstr>
      <vt:lpstr>Public-Key Distribution of Secret Keys</vt:lpstr>
      <vt:lpstr>Hybrid Key Distribution</vt:lpstr>
      <vt:lpstr>Diffie-Hellman Key Exchange</vt:lpstr>
      <vt:lpstr>Diffie-Hellman Key Exchange</vt:lpstr>
      <vt:lpstr>Diffie-Hellman Setup</vt:lpstr>
      <vt:lpstr>Diffie-Hellman Key Exchange</vt:lpstr>
      <vt:lpstr>Diffie-Hellman Example </vt:lpstr>
      <vt:lpstr>Key Exchange Protocols</vt:lpstr>
      <vt:lpstr>Elliptic Curve Cryptography</vt:lpstr>
      <vt:lpstr>Real Elliptic Curves</vt:lpstr>
      <vt:lpstr>Real Elliptic Curve Example</vt:lpstr>
      <vt:lpstr>Finite Elliptic Curves</vt:lpstr>
      <vt:lpstr>Elliptic Curve Cryptography</vt:lpstr>
      <vt:lpstr>ECC Diffie-Hellman</vt:lpstr>
      <vt:lpstr>ECC Encryption/Decryption</vt:lpstr>
      <vt:lpstr>ECC Security</vt:lpstr>
      <vt:lpstr>Comparable Key Sizes for Equivalent Security</vt:lpstr>
      <vt:lpstr>Summary</vt:lpstr>
    </vt:vector>
  </TitlesOfParts>
  <Manager/>
  <Company>School of IT&amp;EE,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Dr Lawrie Brown</dc:creator>
  <cp:keywords/>
  <dc:description/>
  <cp:lastModifiedBy>Sravya Chirandas</cp:lastModifiedBy>
  <cp:revision>15</cp:revision>
  <dcterms:created xsi:type="dcterms:W3CDTF">2002-03-28T02:06:54Z</dcterms:created>
  <dcterms:modified xsi:type="dcterms:W3CDTF">2021-09-25T03:22:46Z</dcterms:modified>
  <cp:category/>
</cp:coreProperties>
</file>