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9"/>
  </p:notesMasterIdLst>
  <p:handoutMasterIdLst>
    <p:handoutMasterId r:id="rId40"/>
  </p:handoutMasterIdLst>
  <p:sldIdLst>
    <p:sldId id="30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96" r:id="rId16"/>
    <p:sldId id="297" r:id="rId17"/>
    <p:sldId id="298" r:id="rId18"/>
    <p:sldId id="269" r:id="rId19"/>
    <p:sldId id="270" r:id="rId20"/>
    <p:sldId id="299" r:id="rId21"/>
    <p:sldId id="271" r:id="rId22"/>
    <p:sldId id="272" r:id="rId23"/>
    <p:sldId id="273" r:id="rId24"/>
    <p:sldId id="274" r:id="rId25"/>
    <p:sldId id="275" r:id="rId26"/>
    <p:sldId id="276" r:id="rId27"/>
    <p:sldId id="278" r:id="rId28"/>
    <p:sldId id="279" r:id="rId29"/>
    <p:sldId id="280" r:id="rId30"/>
    <p:sldId id="281" r:id="rId31"/>
    <p:sldId id="282" r:id="rId32"/>
    <p:sldId id="283" r:id="rId33"/>
    <p:sldId id="284" r:id="rId34"/>
    <p:sldId id="286" r:id="rId35"/>
    <p:sldId id="287" r:id="rId36"/>
    <p:sldId id="288" r:id="rId37"/>
    <p:sldId id="289"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0929"/>
  </p:normalViewPr>
  <p:slideViewPr>
    <p:cSldViewPr>
      <p:cViewPr varScale="1">
        <p:scale>
          <a:sx n="104" d="100"/>
          <a:sy n="104" d="100"/>
        </p:scale>
        <p:origin x="17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5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0A352B5-2737-4CBC-89C4-A86E3E0B514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70659" name="Rectangle 3">
            <a:extLst>
              <a:ext uri="{FF2B5EF4-FFF2-40B4-BE49-F238E27FC236}">
                <a16:creationId xmlns:a16="http://schemas.microsoft.com/office/drawing/2014/main" id="{5E71E773-910D-4421-9982-64960BB1E2AE}"/>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70660" name="Rectangle 4">
            <a:extLst>
              <a:ext uri="{FF2B5EF4-FFF2-40B4-BE49-F238E27FC236}">
                <a16:creationId xmlns:a16="http://schemas.microsoft.com/office/drawing/2014/main" id="{E92CC870-01E0-45D3-870E-9722FC625C50}"/>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70661" name="Rectangle 5">
            <a:extLst>
              <a:ext uri="{FF2B5EF4-FFF2-40B4-BE49-F238E27FC236}">
                <a16:creationId xmlns:a16="http://schemas.microsoft.com/office/drawing/2014/main" id="{E259CE3F-12C0-4AE8-B27D-55F36A5B7FB9}"/>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5E69F18-D65D-4651-AF41-106C8F38937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1026">
            <a:extLst>
              <a:ext uri="{FF2B5EF4-FFF2-40B4-BE49-F238E27FC236}">
                <a16:creationId xmlns:a16="http://schemas.microsoft.com/office/drawing/2014/main" id="{8E8F4EA6-3B84-45CF-8FC8-ECD54DE804C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79875" name="Rectangle 1027">
            <a:extLst>
              <a:ext uri="{FF2B5EF4-FFF2-40B4-BE49-F238E27FC236}">
                <a16:creationId xmlns:a16="http://schemas.microsoft.com/office/drawing/2014/main" id="{5046E989-7FB8-4BC6-AE22-1EDC68A786D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3076" name="Rectangle 1028">
            <a:extLst>
              <a:ext uri="{FF2B5EF4-FFF2-40B4-BE49-F238E27FC236}">
                <a16:creationId xmlns:a16="http://schemas.microsoft.com/office/drawing/2014/main" id="{113F5D05-CDCE-40BA-82C1-6737427BC598}"/>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7" name="Rectangle 1029">
            <a:extLst>
              <a:ext uri="{FF2B5EF4-FFF2-40B4-BE49-F238E27FC236}">
                <a16:creationId xmlns:a16="http://schemas.microsoft.com/office/drawing/2014/main" id="{84FC4D45-1AD9-463E-B176-8A9DF7C6F77D}"/>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9878" name="Rectangle 1030">
            <a:extLst>
              <a:ext uri="{FF2B5EF4-FFF2-40B4-BE49-F238E27FC236}">
                <a16:creationId xmlns:a16="http://schemas.microsoft.com/office/drawing/2014/main" id="{D27DD179-1998-43CF-A20F-06A057334E95}"/>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79879" name="Rectangle 1031">
            <a:extLst>
              <a:ext uri="{FF2B5EF4-FFF2-40B4-BE49-F238E27FC236}">
                <a16:creationId xmlns:a16="http://schemas.microsoft.com/office/drawing/2014/main" id="{2870DA67-270F-46EE-8818-FCA2ED94E3F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EA7B7FE4-4E3D-45E8-A2DA-29306455845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31">
            <a:extLst>
              <a:ext uri="{FF2B5EF4-FFF2-40B4-BE49-F238E27FC236}">
                <a16:creationId xmlns:a16="http://schemas.microsoft.com/office/drawing/2014/main" id="{D5452A5F-362B-4F17-AC62-D1206BB54CF0}"/>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B01F4A-4272-40A6-906B-611F694D7367}" type="slidenum">
              <a:rPr lang="en-US" altLang="en-US" sz="1200"/>
              <a:pPr/>
              <a:t>2</a:t>
            </a:fld>
            <a:endParaRPr lang="en-US" altLang="en-US" sz="1200"/>
          </a:p>
        </p:txBody>
      </p:sp>
      <p:sp>
        <p:nvSpPr>
          <p:cNvPr id="7171" name="Rectangle 1026">
            <a:extLst>
              <a:ext uri="{FF2B5EF4-FFF2-40B4-BE49-F238E27FC236}">
                <a16:creationId xmlns:a16="http://schemas.microsoft.com/office/drawing/2014/main" id="{6DE55AB8-58F0-4B97-9BF9-43227702237C}"/>
              </a:ext>
            </a:extLst>
          </p:cNvPr>
          <p:cNvSpPr>
            <a:spLocks noChangeArrowheads="1" noTextEdit="1"/>
          </p:cNvSpPr>
          <p:nvPr>
            <p:ph type="sldImg"/>
          </p:nvPr>
        </p:nvSpPr>
        <p:spPr>
          <a:ln/>
        </p:spPr>
      </p:sp>
      <p:sp>
        <p:nvSpPr>
          <p:cNvPr id="7172" name="Rectangle 1027">
            <a:extLst>
              <a:ext uri="{FF2B5EF4-FFF2-40B4-BE49-F238E27FC236}">
                <a16:creationId xmlns:a16="http://schemas.microsoft.com/office/drawing/2014/main" id="{164EB40B-111A-4CEA-A709-CCFE7CFA7049}"/>
              </a:ext>
            </a:extLst>
          </p:cNvPr>
          <p:cNvSpPr>
            <a:spLocks noGrp="1" noChangeArrowheads="1"/>
          </p:cNvSpPr>
          <p:nvPr>
            <p:ph type="body" idx="1"/>
          </p:nvPr>
        </p:nvSpPr>
        <p:spPr>
          <a:noFill/>
        </p:spPr>
        <p:txBody>
          <a:bodyPr/>
          <a:lstStyle/>
          <a:p>
            <a:r>
              <a:rPr lang="en-US" altLang="en-US"/>
              <a:t>Public-Key Distribution Algorithms</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FC57B00-3ED8-4C70-80EE-8F603F786E71}"/>
              </a:ext>
            </a:extLst>
          </p:cNvPr>
          <p:cNvGrpSpPr>
            <a:grpSpLocks/>
          </p:cNvGrpSpPr>
          <p:nvPr/>
        </p:nvGrpSpPr>
        <p:grpSpPr bwMode="auto">
          <a:xfrm>
            <a:off x="0" y="0"/>
            <a:ext cx="1828800" cy="6856413"/>
            <a:chOff x="0" y="0"/>
            <a:chExt cx="1152" cy="4319"/>
          </a:xfrm>
        </p:grpSpPr>
        <p:sp>
          <p:nvSpPr>
            <p:cNvPr id="5" name="Rectangle 3">
              <a:extLst>
                <a:ext uri="{FF2B5EF4-FFF2-40B4-BE49-F238E27FC236}">
                  <a16:creationId xmlns:a16="http://schemas.microsoft.com/office/drawing/2014/main" id="{522E2FFB-E388-4C24-BBC2-447BB85F5171}"/>
                </a:ext>
              </a:extLst>
            </p:cNvPr>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 name="Rectangle 4">
              <a:extLst>
                <a:ext uri="{FF2B5EF4-FFF2-40B4-BE49-F238E27FC236}">
                  <a16:creationId xmlns:a16="http://schemas.microsoft.com/office/drawing/2014/main" id="{1F10BE8F-7528-4385-B744-902A945A2589}"/>
                </a:ext>
              </a:extLst>
            </p:cNvPr>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pic>
          <p:nvPicPr>
            <p:cNvPr id="7" name="Picture 5">
              <a:extLst>
                <a:ext uri="{FF2B5EF4-FFF2-40B4-BE49-F238E27FC236}">
                  <a16:creationId xmlns:a16="http://schemas.microsoft.com/office/drawing/2014/main" id="{5F67D0BE-0354-482E-9E29-00A9D53898C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8"/>
              <a:ext cx="1152" cy="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3083" name="Rectangle 11"/>
          <p:cNvSpPr>
            <a:spLocks noGrp="1" noChangeArrowheads="1"/>
          </p:cNvSpPr>
          <p:nvPr>
            <p:ph type="ctrTitle" sz="quarter"/>
          </p:nvPr>
        </p:nvSpPr>
        <p:spPr>
          <a:xfrm>
            <a:off x="1905000" y="1676400"/>
            <a:ext cx="6934200" cy="2116138"/>
          </a:xfrm>
        </p:spPr>
        <p:txBody>
          <a:bodyPr/>
          <a:lstStyle>
            <a:lvl1pPr>
              <a:defRPr/>
            </a:lvl1pPr>
          </a:lstStyle>
          <a:p>
            <a:pPr lvl="0"/>
            <a:r>
              <a:rPr lang="en-US" altLang="en-US" noProof="0"/>
              <a:t>Click to edit Master title style</a:t>
            </a:r>
          </a:p>
        </p:txBody>
      </p:sp>
      <p:sp>
        <p:nvSpPr>
          <p:cNvPr id="3084" name="Rectangle 12"/>
          <p:cNvSpPr>
            <a:spLocks noGrp="1" noChangeArrowheads="1"/>
          </p:cNvSpPr>
          <p:nvPr>
            <p:ph type="subTitle" sz="quarter" idx="1"/>
          </p:nvPr>
        </p:nvSpPr>
        <p:spPr>
          <a:xfrm>
            <a:off x="1911350" y="3968750"/>
            <a:ext cx="6400800" cy="1752600"/>
          </a:xfrm>
        </p:spPr>
        <p:txBody>
          <a:bodyPr/>
          <a:lstStyle>
            <a:lvl1pPr marL="0" indent="0">
              <a:buFont typeface="Symbol" panose="05050102010706020507" pitchFamily="18" charset="2"/>
              <a:buNone/>
              <a:defRPr/>
            </a:lvl1pPr>
          </a:lstStyle>
          <a:p>
            <a:pPr lvl="0"/>
            <a:r>
              <a:rPr lang="en-US" altLang="en-US" noProof="0"/>
              <a:t>Click to edit Master subtitle style</a:t>
            </a:r>
          </a:p>
        </p:txBody>
      </p:sp>
      <p:sp>
        <p:nvSpPr>
          <p:cNvPr id="8" name="Rectangle 13">
            <a:extLst>
              <a:ext uri="{FF2B5EF4-FFF2-40B4-BE49-F238E27FC236}">
                <a16:creationId xmlns:a16="http://schemas.microsoft.com/office/drawing/2014/main" id="{400BC12C-76C6-41A2-BF06-3A39E926B543}"/>
              </a:ext>
            </a:extLst>
          </p:cNvPr>
          <p:cNvSpPr>
            <a:spLocks noGrp="1" noChangeArrowheads="1"/>
          </p:cNvSpPr>
          <p:nvPr>
            <p:ph type="dt" sz="quarter" idx="10"/>
          </p:nvPr>
        </p:nvSpPr>
        <p:spPr>
          <a:xfrm>
            <a:off x="1828800" y="6400800"/>
            <a:ext cx="1905000" cy="457200"/>
          </a:xfrm>
        </p:spPr>
        <p:txBody>
          <a:bodyPr/>
          <a:lstStyle>
            <a:lvl1pPr>
              <a:defRPr smtClean="0"/>
            </a:lvl1pPr>
          </a:lstStyle>
          <a:p>
            <a:pPr>
              <a:defRPr/>
            </a:pPr>
            <a:endParaRPr lang="en-US" altLang="en-US"/>
          </a:p>
        </p:txBody>
      </p:sp>
      <p:sp>
        <p:nvSpPr>
          <p:cNvPr id="9" name="Rectangle 14">
            <a:extLst>
              <a:ext uri="{FF2B5EF4-FFF2-40B4-BE49-F238E27FC236}">
                <a16:creationId xmlns:a16="http://schemas.microsoft.com/office/drawing/2014/main" id="{0F4AF1A5-38A4-474D-977A-2E9A4B0FF952}"/>
              </a:ext>
            </a:extLst>
          </p:cNvPr>
          <p:cNvSpPr>
            <a:spLocks noGrp="1" noChangeArrowheads="1"/>
          </p:cNvSpPr>
          <p:nvPr>
            <p:ph type="ftr" sz="quarter" idx="11"/>
          </p:nvPr>
        </p:nvSpPr>
        <p:spPr>
          <a:xfrm>
            <a:off x="3962400" y="6400800"/>
            <a:ext cx="2895600" cy="457200"/>
          </a:xfrm>
        </p:spPr>
        <p:txBody>
          <a:bodyPr/>
          <a:lstStyle>
            <a:lvl1pPr>
              <a:defRPr smtClean="0"/>
            </a:lvl1pPr>
          </a:lstStyle>
          <a:p>
            <a:pPr>
              <a:defRPr/>
            </a:pPr>
            <a:endParaRPr lang="en-US" altLang="en-US"/>
          </a:p>
        </p:txBody>
      </p:sp>
      <p:sp>
        <p:nvSpPr>
          <p:cNvPr id="10" name="Rectangle 15">
            <a:extLst>
              <a:ext uri="{FF2B5EF4-FFF2-40B4-BE49-F238E27FC236}">
                <a16:creationId xmlns:a16="http://schemas.microsoft.com/office/drawing/2014/main" id="{4B91C754-8E6F-49B9-8F45-ABF7994EA7E4}"/>
              </a:ext>
            </a:extLst>
          </p:cNvPr>
          <p:cNvSpPr>
            <a:spLocks noGrp="1" noChangeArrowheads="1"/>
          </p:cNvSpPr>
          <p:nvPr>
            <p:ph type="sldNum" sz="quarter" idx="12"/>
          </p:nvPr>
        </p:nvSpPr>
        <p:spPr/>
        <p:txBody>
          <a:bodyPr/>
          <a:lstStyle>
            <a:lvl1pPr>
              <a:defRPr/>
            </a:lvl1pPr>
          </a:lstStyle>
          <a:p>
            <a:fld id="{3CC76033-1D94-4406-9AF9-896C1B16BACC}" type="slidenum">
              <a:rPr lang="en-US" altLang="en-US"/>
              <a:pPr/>
              <a:t>‹#›</a:t>
            </a:fld>
            <a:endParaRPr lang="en-US" altLang="en-US"/>
          </a:p>
        </p:txBody>
      </p:sp>
    </p:spTree>
    <p:extLst>
      <p:ext uri="{BB962C8B-B14F-4D97-AF65-F5344CB8AC3E}">
        <p14:creationId xmlns:p14="http://schemas.microsoft.com/office/powerpoint/2010/main" val="41057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7FA25D16-E287-4BF4-9E1D-BA2BD683588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A7D1148D-2BA4-49D4-AE14-EAF9B4BD1D6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BD3EE3C5-AC4B-4987-998C-DD452AA31338}"/>
              </a:ext>
            </a:extLst>
          </p:cNvPr>
          <p:cNvSpPr>
            <a:spLocks noGrp="1" noChangeArrowheads="1"/>
          </p:cNvSpPr>
          <p:nvPr>
            <p:ph type="sldNum" sz="quarter" idx="12"/>
          </p:nvPr>
        </p:nvSpPr>
        <p:spPr>
          <a:ln/>
        </p:spPr>
        <p:txBody>
          <a:bodyPr/>
          <a:lstStyle>
            <a:lvl1pPr>
              <a:defRPr/>
            </a:lvl1pPr>
          </a:lstStyle>
          <a:p>
            <a:fld id="{4FE35541-BA71-4889-9E78-28A05542E416}" type="slidenum">
              <a:rPr lang="en-US" altLang="en-US"/>
              <a:pPr/>
              <a:t>‹#›</a:t>
            </a:fld>
            <a:endParaRPr lang="en-US" altLang="en-US"/>
          </a:p>
        </p:txBody>
      </p:sp>
    </p:spTree>
    <p:extLst>
      <p:ext uri="{BB962C8B-B14F-4D97-AF65-F5344CB8AC3E}">
        <p14:creationId xmlns:p14="http://schemas.microsoft.com/office/powerpoint/2010/main" val="120213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965F19C7-D9BD-4BB3-8B01-4979A313A38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5BD60E78-3689-4E04-9845-6007D92F504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4CADA29F-E92B-4A43-8891-47C71095EDA3}"/>
              </a:ext>
            </a:extLst>
          </p:cNvPr>
          <p:cNvSpPr>
            <a:spLocks noGrp="1" noChangeArrowheads="1"/>
          </p:cNvSpPr>
          <p:nvPr>
            <p:ph type="sldNum" sz="quarter" idx="12"/>
          </p:nvPr>
        </p:nvSpPr>
        <p:spPr>
          <a:ln/>
        </p:spPr>
        <p:txBody>
          <a:bodyPr/>
          <a:lstStyle>
            <a:lvl1pPr>
              <a:defRPr/>
            </a:lvl1pPr>
          </a:lstStyle>
          <a:p>
            <a:fld id="{A7390ED7-69D8-4BFE-B75B-C9FD42F63993}" type="slidenum">
              <a:rPr lang="en-US" altLang="en-US"/>
              <a:pPr/>
              <a:t>‹#›</a:t>
            </a:fld>
            <a:endParaRPr lang="en-US" altLang="en-US"/>
          </a:p>
        </p:txBody>
      </p:sp>
    </p:spTree>
    <p:extLst>
      <p:ext uri="{BB962C8B-B14F-4D97-AF65-F5344CB8AC3E}">
        <p14:creationId xmlns:p14="http://schemas.microsoft.com/office/powerpoint/2010/main" val="909667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F922D752-F992-4BDA-9D11-E07A3CCC662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2333AB90-3F2F-4234-A845-4C2907B3269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C5324918-6620-4CCE-9887-D5A2E7528898}"/>
              </a:ext>
            </a:extLst>
          </p:cNvPr>
          <p:cNvSpPr>
            <a:spLocks noGrp="1" noChangeArrowheads="1"/>
          </p:cNvSpPr>
          <p:nvPr>
            <p:ph type="sldNum" sz="quarter" idx="12"/>
          </p:nvPr>
        </p:nvSpPr>
        <p:spPr>
          <a:ln/>
        </p:spPr>
        <p:txBody>
          <a:bodyPr/>
          <a:lstStyle>
            <a:lvl1pPr>
              <a:defRPr/>
            </a:lvl1pPr>
          </a:lstStyle>
          <a:p>
            <a:fld id="{F0EF70E5-8DA9-40E3-8D3A-87EC98609644}" type="slidenum">
              <a:rPr lang="en-US" altLang="en-US"/>
              <a:pPr/>
              <a:t>‹#›</a:t>
            </a:fld>
            <a:endParaRPr lang="en-US" altLang="en-US"/>
          </a:p>
        </p:txBody>
      </p:sp>
    </p:spTree>
    <p:extLst>
      <p:ext uri="{BB962C8B-B14F-4D97-AF65-F5344CB8AC3E}">
        <p14:creationId xmlns:p14="http://schemas.microsoft.com/office/powerpoint/2010/main" val="206909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3">
            <a:extLst>
              <a:ext uri="{FF2B5EF4-FFF2-40B4-BE49-F238E27FC236}">
                <a16:creationId xmlns:a16="http://schemas.microsoft.com/office/drawing/2014/main" id="{25307581-4ACC-411C-91B6-8C9976004F9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4">
            <a:extLst>
              <a:ext uri="{FF2B5EF4-FFF2-40B4-BE49-F238E27FC236}">
                <a16:creationId xmlns:a16="http://schemas.microsoft.com/office/drawing/2014/main" id="{27D29166-25B5-4183-A5C9-B1A786EF68D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5">
            <a:extLst>
              <a:ext uri="{FF2B5EF4-FFF2-40B4-BE49-F238E27FC236}">
                <a16:creationId xmlns:a16="http://schemas.microsoft.com/office/drawing/2014/main" id="{94C4F885-9AE0-42AE-B9B1-163EA476A36A}"/>
              </a:ext>
            </a:extLst>
          </p:cNvPr>
          <p:cNvSpPr>
            <a:spLocks noGrp="1" noChangeArrowheads="1"/>
          </p:cNvSpPr>
          <p:nvPr>
            <p:ph type="sldNum" sz="quarter" idx="12"/>
          </p:nvPr>
        </p:nvSpPr>
        <p:spPr>
          <a:ln/>
        </p:spPr>
        <p:txBody>
          <a:bodyPr/>
          <a:lstStyle>
            <a:lvl1pPr>
              <a:defRPr/>
            </a:lvl1pPr>
          </a:lstStyle>
          <a:p>
            <a:fld id="{8F35187C-8A44-4139-8ACF-1256D86FBEB5}" type="slidenum">
              <a:rPr lang="en-US" altLang="en-US"/>
              <a:pPr/>
              <a:t>‹#›</a:t>
            </a:fld>
            <a:endParaRPr lang="en-US" altLang="en-US"/>
          </a:p>
        </p:txBody>
      </p:sp>
    </p:spTree>
    <p:extLst>
      <p:ext uri="{BB962C8B-B14F-4D97-AF65-F5344CB8AC3E}">
        <p14:creationId xmlns:p14="http://schemas.microsoft.com/office/powerpoint/2010/main" val="160486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1600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1600" y="16002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438CA7F3-1C23-4AEB-A948-31D551E458B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4">
            <a:extLst>
              <a:ext uri="{FF2B5EF4-FFF2-40B4-BE49-F238E27FC236}">
                <a16:creationId xmlns:a16="http://schemas.microsoft.com/office/drawing/2014/main" id="{0B1B1BA7-65E0-44C8-B146-39C7FA5B6DC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5">
            <a:extLst>
              <a:ext uri="{FF2B5EF4-FFF2-40B4-BE49-F238E27FC236}">
                <a16:creationId xmlns:a16="http://schemas.microsoft.com/office/drawing/2014/main" id="{39FAD1C6-AE5E-4C9A-AC28-87E794E0BEC4}"/>
              </a:ext>
            </a:extLst>
          </p:cNvPr>
          <p:cNvSpPr>
            <a:spLocks noGrp="1" noChangeArrowheads="1"/>
          </p:cNvSpPr>
          <p:nvPr>
            <p:ph type="sldNum" sz="quarter" idx="12"/>
          </p:nvPr>
        </p:nvSpPr>
        <p:spPr>
          <a:ln/>
        </p:spPr>
        <p:txBody>
          <a:bodyPr/>
          <a:lstStyle>
            <a:lvl1pPr>
              <a:defRPr/>
            </a:lvl1pPr>
          </a:lstStyle>
          <a:p>
            <a:fld id="{4D7D5552-0591-4CB9-8FD8-20AA77FB3538}" type="slidenum">
              <a:rPr lang="en-US" altLang="en-US"/>
              <a:pPr/>
              <a:t>‹#›</a:t>
            </a:fld>
            <a:endParaRPr lang="en-US" altLang="en-US"/>
          </a:p>
        </p:txBody>
      </p:sp>
    </p:spTree>
    <p:extLst>
      <p:ext uri="{BB962C8B-B14F-4D97-AF65-F5344CB8AC3E}">
        <p14:creationId xmlns:p14="http://schemas.microsoft.com/office/powerpoint/2010/main" val="101495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819F8965-06E1-40B6-8895-33F539DCFE8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4">
            <a:extLst>
              <a:ext uri="{FF2B5EF4-FFF2-40B4-BE49-F238E27FC236}">
                <a16:creationId xmlns:a16="http://schemas.microsoft.com/office/drawing/2014/main" id="{61C8E345-0DA7-4644-AC76-C203224803D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5">
            <a:extLst>
              <a:ext uri="{FF2B5EF4-FFF2-40B4-BE49-F238E27FC236}">
                <a16:creationId xmlns:a16="http://schemas.microsoft.com/office/drawing/2014/main" id="{A3718B63-2E02-4967-8458-9EFAE598615B}"/>
              </a:ext>
            </a:extLst>
          </p:cNvPr>
          <p:cNvSpPr>
            <a:spLocks noGrp="1" noChangeArrowheads="1"/>
          </p:cNvSpPr>
          <p:nvPr>
            <p:ph type="sldNum" sz="quarter" idx="12"/>
          </p:nvPr>
        </p:nvSpPr>
        <p:spPr>
          <a:ln/>
        </p:spPr>
        <p:txBody>
          <a:bodyPr/>
          <a:lstStyle>
            <a:lvl1pPr>
              <a:defRPr/>
            </a:lvl1pPr>
          </a:lstStyle>
          <a:p>
            <a:fld id="{55A12B58-8E68-4EC5-AC04-A66378434E60}" type="slidenum">
              <a:rPr lang="en-US" altLang="en-US"/>
              <a:pPr/>
              <a:t>‹#›</a:t>
            </a:fld>
            <a:endParaRPr lang="en-US" altLang="en-US"/>
          </a:p>
        </p:txBody>
      </p:sp>
    </p:spTree>
    <p:extLst>
      <p:ext uri="{BB962C8B-B14F-4D97-AF65-F5344CB8AC3E}">
        <p14:creationId xmlns:p14="http://schemas.microsoft.com/office/powerpoint/2010/main" val="136213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DE566481-75F4-4CF6-BDE2-4AB19B5B616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4">
            <a:extLst>
              <a:ext uri="{FF2B5EF4-FFF2-40B4-BE49-F238E27FC236}">
                <a16:creationId xmlns:a16="http://schemas.microsoft.com/office/drawing/2014/main" id="{2ADE98DE-F251-4282-9683-87BA3F2CA20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5">
            <a:extLst>
              <a:ext uri="{FF2B5EF4-FFF2-40B4-BE49-F238E27FC236}">
                <a16:creationId xmlns:a16="http://schemas.microsoft.com/office/drawing/2014/main" id="{B2247D1D-DA81-428E-BA78-31E802E5B358}"/>
              </a:ext>
            </a:extLst>
          </p:cNvPr>
          <p:cNvSpPr>
            <a:spLocks noGrp="1" noChangeArrowheads="1"/>
          </p:cNvSpPr>
          <p:nvPr>
            <p:ph type="sldNum" sz="quarter" idx="12"/>
          </p:nvPr>
        </p:nvSpPr>
        <p:spPr>
          <a:ln/>
        </p:spPr>
        <p:txBody>
          <a:bodyPr/>
          <a:lstStyle>
            <a:lvl1pPr>
              <a:defRPr/>
            </a:lvl1pPr>
          </a:lstStyle>
          <a:p>
            <a:fld id="{F0E5F6C0-2826-4E99-B7E3-365F1C061CBC}" type="slidenum">
              <a:rPr lang="en-US" altLang="en-US"/>
              <a:pPr/>
              <a:t>‹#›</a:t>
            </a:fld>
            <a:endParaRPr lang="en-US" altLang="en-US"/>
          </a:p>
        </p:txBody>
      </p:sp>
    </p:spTree>
    <p:extLst>
      <p:ext uri="{BB962C8B-B14F-4D97-AF65-F5344CB8AC3E}">
        <p14:creationId xmlns:p14="http://schemas.microsoft.com/office/powerpoint/2010/main" val="7506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BB81CD57-95F7-4FD7-BC49-7D1FD4664B5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4">
            <a:extLst>
              <a:ext uri="{FF2B5EF4-FFF2-40B4-BE49-F238E27FC236}">
                <a16:creationId xmlns:a16="http://schemas.microsoft.com/office/drawing/2014/main" id="{C536E435-C60A-4033-A252-A2868D729A4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5">
            <a:extLst>
              <a:ext uri="{FF2B5EF4-FFF2-40B4-BE49-F238E27FC236}">
                <a16:creationId xmlns:a16="http://schemas.microsoft.com/office/drawing/2014/main" id="{28FC9DA1-3056-4099-B628-AB0F4E012CD4}"/>
              </a:ext>
            </a:extLst>
          </p:cNvPr>
          <p:cNvSpPr>
            <a:spLocks noGrp="1" noChangeArrowheads="1"/>
          </p:cNvSpPr>
          <p:nvPr>
            <p:ph type="sldNum" sz="quarter" idx="12"/>
          </p:nvPr>
        </p:nvSpPr>
        <p:spPr>
          <a:ln/>
        </p:spPr>
        <p:txBody>
          <a:bodyPr/>
          <a:lstStyle>
            <a:lvl1pPr>
              <a:defRPr/>
            </a:lvl1pPr>
          </a:lstStyle>
          <a:p>
            <a:fld id="{87E3FE98-D0AF-4539-898A-4D12DB3EC31B}" type="slidenum">
              <a:rPr lang="en-US" altLang="en-US"/>
              <a:pPr/>
              <a:t>‹#›</a:t>
            </a:fld>
            <a:endParaRPr lang="en-US" altLang="en-US"/>
          </a:p>
        </p:txBody>
      </p:sp>
    </p:spTree>
    <p:extLst>
      <p:ext uri="{BB962C8B-B14F-4D97-AF65-F5344CB8AC3E}">
        <p14:creationId xmlns:p14="http://schemas.microsoft.com/office/powerpoint/2010/main" val="417989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AA25818F-1B99-4641-A73E-DCCCB071DD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4">
            <a:extLst>
              <a:ext uri="{FF2B5EF4-FFF2-40B4-BE49-F238E27FC236}">
                <a16:creationId xmlns:a16="http://schemas.microsoft.com/office/drawing/2014/main" id="{1220919F-9E66-45B7-AC8E-338C3031A59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5">
            <a:extLst>
              <a:ext uri="{FF2B5EF4-FFF2-40B4-BE49-F238E27FC236}">
                <a16:creationId xmlns:a16="http://schemas.microsoft.com/office/drawing/2014/main" id="{2F8697DF-0879-4B56-8E1E-0F33AE83204E}"/>
              </a:ext>
            </a:extLst>
          </p:cNvPr>
          <p:cNvSpPr>
            <a:spLocks noGrp="1" noChangeArrowheads="1"/>
          </p:cNvSpPr>
          <p:nvPr>
            <p:ph type="sldNum" sz="quarter" idx="12"/>
          </p:nvPr>
        </p:nvSpPr>
        <p:spPr>
          <a:ln/>
        </p:spPr>
        <p:txBody>
          <a:bodyPr/>
          <a:lstStyle>
            <a:lvl1pPr>
              <a:defRPr/>
            </a:lvl1pPr>
          </a:lstStyle>
          <a:p>
            <a:fld id="{9D6CB693-D380-44F3-96D2-14DAF8F2101A}" type="slidenum">
              <a:rPr lang="en-US" altLang="en-US"/>
              <a:pPr/>
              <a:t>‹#›</a:t>
            </a:fld>
            <a:endParaRPr lang="en-US" altLang="en-US"/>
          </a:p>
        </p:txBody>
      </p:sp>
    </p:spTree>
    <p:extLst>
      <p:ext uri="{BB962C8B-B14F-4D97-AF65-F5344CB8AC3E}">
        <p14:creationId xmlns:p14="http://schemas.microsoft.com/office/powerpoint/2010/main" val="427398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691BD746-1690-41E4-932B-29EE029E309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4">
            <a:extLst>
              <a:ext uri="{FF2B5EF4-FFF2-40B4-BE49-F238E27FC236}">
                <a16:creationId xmlns:a16="http://schemas.microsoft.com/office/drawing/2014/main" id="{55F3A34C-46DB-4587-8D6A-65D792AC460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5">
            <a:extLst>
              <a:ext uri="{FF2B5EF4-FFF2-40B4-BE49-F238E27FC236}">
                <a16:creationId xmlns:a16="http://schemas.microsoft.com/office/drawing/2014/main" id="{2BC9509E-13EF-4FBE-8E75-74F1C085B00A}"/>
              </a:ext>
            </a:extLst>
          </p:cNvPr>
          <p:cNvSpPr>
            <a:spLocks noGrp="1" noChangeArrowheads="1"/>
          </p:cNvSpPr>
          <p:nvPr>
            <p:ph type="sldNum" sz="quarter" idx="12"/>
          </p:nvPr>
        </p:nvSpPr>
        <p:spPr>
          <a:ln/>
        </p:spPr>
        <p:txBody>
          <a:bodyPr/>
          <a:lstStyle>
            <a:lvl1pPr>
              <a:defRPr/>
            </a:lvl1pPr>
          </a:lstStyle>
          <a:p>
            <a:fld id="{6E1EB3E7-E1C1-4AE0-9E67-C3E0B8300769}" type="slidenum">
              <a:rPr lang="en-US" altLang="en-US"/>
              <a:pPr/>
              <a:t>‹#›</a:t>
            </a:fld>
            <a:endParaRPr lang="en-US" altLang="en-US"/>
          </a:p>
        </p:txBody>
      </p:sp>
    </p:spTree>
    <p:extLst>
      <p:ext uri="{BB962C8B-B14F-4D97-AF65-F5344CB8AC3E}">
        <p14:creationId xmlns:p14="http://schemas.microsoft.com/office/powerpoint/2010/main" val="74244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6B4DF604-0C25-4F68-8CA3-4ACA9EA3C9CA}"/>
              </a:ext>
            </a:extLst>
          </p:cNvPr>
          <p:cNvGrpSpPr>
            <a:grpSpLocks/>
          </p:cNvGrpSpPr>
          <p:nvPr/>
        </p:nvGrpSpPr>
        <p:grpSpPr bwMode="auto">
          <a:xfrm>
            <a:off x="0" y="0"/>
            <a:ext cx="1143000" cy="6856413"/>
            <a:chOff x="0" y="0"/>
            <a:chExt cx="720" cy="4319"/>
          </a:xfrm>
        </p:grpSpPr>
        <p:sp>
          <p:nvSpPr>
            <p:cNvPr id="1032" name="Rectangle 3">
              <a:extLst>
                <a:ext uri="{FF2B5EF4-FFF2-40B4-BE49-F238E27FC236}">
                  <a16:creationId xmlns:a16="http://schemas.microsoft.com/office/drawing/2014/main" id="{6919D817-3547-450C-B913-EAFF151E0207}"/>
                </a:ext>
              </a:extLst>
            </p:cNvPr>
            <p:cNvSpPr>
              <a:spLocks noChangeArrowheads="1"/>
            </p:cNvSpPr>
            <p:nvPr/>
          </p:nvSpPr>
          <p:spPr bwMode="auto">
            <a:xfrm>
              <a:off x="0" y="0"/>
              <a:ext cx="720" cy="336"/>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1033" name="Rectangle 4">
              <a:extLst>
                <a:ext uri="{FF2B5EF4-FFF2-40B4-BE49-F238E27FC236}">
                  <a16:creationId xmlns:a16="http://schemas.microsoft.com/office/drawing/2014/main" id="{11AD0F1D-6A1C-41F4-B1D2-31D0AC46699C}"/>
                </a:ext>
              </a:extLst>
            </p:cNvPr>
            <p:cNvSpPr>
              <a:spLocks noChangeArrowheads="1"/>
            </p:cNvSpPr>
            <p:nvPr/>
          </p:nvSpPr>
          <p:spPr bwMode="auto">
            <a:xfrm>
              <a:off x="0" y="2016"/>
              <a:ext cx="720" cy="2303"/>
            </a:xfrm>
            <a:prstGeom prst="rect">
              <a:avLst/>
            </a:prstGeom>
            <a:gradFill rotWithShape="0">
              <a:gsLst>
                <a:gs pos="0">
                  <a:schemeClr val="accent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pic>
          <p:nvPicPr>
            <p:cNvPr id="1034" name="Picture 5">
              <a:extLst>
                <a:ext uri="{FF2B5EF4-FFF2-40B4-BE49-F238E27FC236}">
                  <a16:creationId xmlns:a16="http://schemas.microsoft.com/office/drawing/2014/main" id="{CF42AF58-16BD-4AD6-8BFD-27011ED0B6E9}"/>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312"/>
              <a:ext cx="720"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027" name="Rectangle 11">
            <a:extLst>
              <a:ext uri="{FF2B5EF4-FFF2-40B4-BE49-F238E27FC236}">
                <a16:creationId xmlns:a16="http://schemas.microsoft.com/office/drawing/2014/main" id="{61E71BC4-6FA9-4E86-B654-58390B26987C}"/>
              </a:ext>
            </a:extLst>
          </p:cNvPr>
          <p:cNvSpPr>
            <a:spLocks noGrp="1" noChangeArrowheads="1"/>
          </p:cNvSpPr>
          <p:nvPr>
            <p:ph type="title"/>
          </p:nvPr>
        </p:nvSpPr>
        <p:spPr bwMode="auto">
          <a:xfrm>
            <a:off x="1219200" y="304800"/>
            <a:ext cx="77724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12">
            <a:extLst>
              <a:ext uri="{FF2B5EF4-FFF2-40B4-BE49-F238E27FC236}">
                <a16:creationId xmlns:a16="http://schemas.microsoft.com/office/drawing/2014/main" id="{DBEE5313-9ECA-44AF-BB06-1933F39585A8}"/>
              </a:ext>
            </a:extLst>
          </p:cNvPr>
          <p:cNvSpPr>
            <a:spLocks noGrp="1" noChangeArrowheads="1"/>
          </p:cNvSpPr>
          <p:nvPr>
            <p:ph type="body" idx="1"/>
          </p:nvPr>
        </p:nvSpPr>
        <p:spPr bwMode="auto">
          <a:xfrm>
            <a:off x="1219200" y="16002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61" name="Rectangle 13">
            <a:extLst>
              <a:ext uri="{FF2B5EF4-FFF2-40B4-BE49-F238E27FC236}">
                <a16:creationId xmlns:a16="http://schemas.microsoft.com/office/drawing/2014/main" id="{40334EC3-3AD2-4F2E-B438-A69096D09408}"/>
              </a:ext>
            </a:extLst>
          </p:cNvPr>
          <p:cNvSpPr>
            <a:spLocks noGrp="1" noChangeArrowheads="1"/>
          </p:cNvSpPr>
          <p:nvPr>
            <p:ph type="dt" sz="half" idx="2"/>
          </p:nvPr>
        </p:nvSpPr>
        <p:spPr bwMode="auto">
          <a:xfrm>
            <a:off x="1143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lvl1pPr>
          </a:lstStyle>
          <a:p>
            <a:pPr>
              <a:defRPr/>
            </a:pPr>
            <a:endParaRPr lang="en-US" altLang="en-US"/>
          </a:p>
        </p:txBody>
      </p:sp>
      <p:sp>
        <p:nvSpPr>
          <p:cNvPr id="2062" name="Rectangle 14">
            <a:extLst>
              <a:ext uri="{FF2B5EF4-FFF2-40B4-BE49-F238E27FC236}">
                <a16:creationId xmlns:a16="http://schemas.microsoft.com/office/drawing/2014/main" id="{7C8ACA2C-FFC8-41C3-B56B-C5ED0E784303}"/>
              </a:ext>
            </a:extLst>
          </p:cNvPr>
          <p:cNvSpPr>
            <a:spLocks noGrp="1" noChangeArrowheads="1"/>
          </p:cNvSpPr>
          <p:nvPr>
            <p:ph type="ftr" sz="quarter" idx="3"/>
          </p:nvPr>
        </p:nvSpPr>
        <p:spPr bwMode="auto">
          <a:xfrm>
            <a:off x="35814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lvl1pPr>
          </a:lstStyle>
          <a:p>
            <a:pPr>
              <a:defRPr/>
            </a:pPr>
            <a:endParaRPr lang="en-US" altLang="en-US"/>
          </a:p>
        </p:txBody>
      </p:sp>
      <p:sp>
        <p:nvSpPr>
          <p:cNvPr id="2063" name="Rectangle 15">
            <a:extLst>
              <a:ext uri="{FF2B5EF4-FFF2-40B4-BE49-F238E27FC236}">
                <a16:creationId xmlns:a16="http://schemas.microsoft.com/office/drawing/2014/main" id="{EB09347F-0A11-4A29-86D2-7ABAF06F1432}"/>
              </a:ext>
            </a:extLst>
          </p:cNvPr>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27B1A089-7BCF-4823-A1BE-CEC5A1F461E4}"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fontAlgn="base">
        <a:spcBef>
          <a:spcPct val="0"/>
        </a:spcBef>
        <a:spcAft>
          <a:spcPct val="0"/>
        </a:spcAft>
        <a:defRPr sz="4400">
          <a:solidFill>
            <a:schemeClr val="tx2"/>
          </a:solidFill>
          <a:latin typeface="Times New Roman" panose="02020603050405020304" pitchFamily="18" charset="0"/>
        </a:defRPr>
      </a:lvl6pPr>
      <a:lvl7pPr marL="914400" algn="l" rtl="0" fontAlgn="base">
        <a:spcBef>
          <a:spcPct val="0"/>
        </a:spcBef>
        <a:spcAft>
          <a:spcPct val="0"/>
        </a:spcAft>
        <a:defRPr sz="4400">
          <a:solidFill>
            <a:schemeClr val="tx2"/>
          </a:solidFill>
          <a:latin typeface="Times New Roman" panose="02020603050405020304" pitchFamily="18" charset="0"/>
        </a:defRPr>
      </a:lvl7pPr>
      <a:lvl8pPr marL="1371600" algn="l" rtl="0" fontAlgn="base">
        <a:spcBef>
          <a:spcPct val="0"/>
        </a:spcBef>
        <a:spcAft>
          <a:spcPct val="0"/>
        </a:spcAft>
        <a:defRPr sz="4400">
          <a:solidFill>
            <a:schemeClr val="tx2"/>
          </a:solidFill>
          <a:latin typeface="Times New Roman" panose="02020603050405020304" pitchFamily="18" charset="0"/>
        </a:defRPr>
      </a:lvl8pPr>
      <a:lvl9pPr marL="1828800" algn="l"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90000"/>
        <a:buFont typeface="Symbol" panose="050501020107060205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audio" Target="file:///D:\596A_%20Pre\PGP\PGP%20(slide1).WA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10).WAV"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audio" Target="file:///D:\596A_%20Pre\PGP\PGP%20(slide11).WAV"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12).WA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13).WAV"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14).WAV"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audio" Target="file:///D:\596A_%20Pre\PGP\PGP%20(slide15).WAV"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audio" Target="file:///D:\596A_%20Pre\PGP\PGP%20(slide16).WAV"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17).WAV"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audio" Target="file:///D:\596A_%20Pre\PGP\PGP%20(slide18).WAV"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19).WAV"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D:\596A_%20Pre\PGP\PGP%20(slide2).WAV"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audio" Target="file:///D:\596A_%20Pre\PGP\PGP%20(slide20).WAV" TargetMode="Externa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21).WAV"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22).WAV"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23).WAV"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24).WAV"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25).WAV"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26).WAV"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audio" Target="file:///D:\596A_%20Pre\PGP\PGP%20(slide27).WAV" TargetMode="Externa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28).WAV"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audio" Target="file:///D:\596A_%20Pre\PGP\PGP%20(slide29).WAV"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3).WAV"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30).WAV"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audio" Target="file:///D:\596A_%20Pre\PGP\PGP%20(slide31).WAV" TargetMode="Externa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32).WAV"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audio" Target="file:///D:\596A_%20Pre\PGP\PGP%20(slide33).WAV" TargetMode="Externa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34).WAV"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35).WAV"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36).WAV"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audio" Target="file:///D:\596A_%20Pre\PGP\PGP%20(slide37).WAV"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4).WA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file:///D:\596A_%20Pre\PGP\PGP%20(slide5).WAV"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audio" Target="file:///D:\596A_%20Pre\PGP\PGP%20(slide6).WAV"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7).WA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audio" Target="file:///D:\596A_%20Pre\PGP\PGP%20(slide8).WA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audio" Target="file:///D:\596A_%20Pre\PGP\PGP%20(slide9).WAV"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8C92B02E-964D-451F-AB3E-80F485944221}"/>
              </a:ext>
            </a:extLst>
          </p:cNvPr>
          <p:cNvSpPr>
            <a:spLocks noGrp="1" noChangeArrowheads="1"/>
          </p:cNvSpPr>
          <p:nvPr>
            <p:ph type="ctrTitle"/>
          </p:nvPr>
        </p:nvSpPr>
        <p:spPr/>
        <p:txBody>
          <a:bodyPr/>
          <a:lstStyle/>
          <a:p>
            <a:pPr eaLnBrk="1" hangingPunct="1"/>
            <a:r>
              <a:rPr lang="en-US" altLang="en-US"/>
              <a:t>Pretty Good Privacy (PGP)</a:t>
            </a:r>
          </a:p>
        </p:txBody>
      </p:sp>
      <p:sp>
        <p:nvSpPr>
          <p:cNvPr id="5123" name="Rectangle 1027">
            <a:extLst>
              <a:ext uri="{FF2B5EF4-FFF2-40B4-BE49-F238E27FC236}">
                <a16:creationId xmlns:a16="http://schemas.microsoft.com/office/drawing/2014/main" id="{A7CCCB63-6AAA-488A-9105-362E37DDE97D}"/>
              </a:ext>
            </a:extLst>
          </p:cNvPr>
          <p:cNvSpPr>
            <a:spLocks noGrp="1" noChangeArrowheads="1"/>
          </p:cNvSpPr>
          <p:nvPr>
            <p:ph type="subTitle" idx="1"/>
          </p:nvPr>
        </p:nvSpPr>
        <p:spPr/>
        <p:txBody>
          <a:bodyPr/>
          <a:lstStyle/>
          <a:p>
            <a:pPr eaLnBrk="1" hangingPunct="1"/>
            <a:endParaRPr lang="en-US" altLang="en-US"/>
          </a:p>
        </p:txBody>
      </p:sp>
      <p:pic>
        <p:nvPicPr>
          <p:cNvPr id="81926" name="PGP (slide1).WAV">
            <a:hlinkClick r:id="" action="ppaction://media"/>
            <a:extLst>
              <a:ext uri="{FF2B5EF4-FFF2-40B4-BE49-F238E27FC236}">
                <a16:creationId xmlns:a16="http://schemas.microsoft.com/office/drawing/2014/main" id="{2CCF0109-F27C-4EC6-88D2-08664FF1FAE6}"/>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97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8192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192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13CFEC3-7DC4-4E95-B110-F1F413DF873D}"/>
              </a:ext>
            </a:extLst>
          </p:cNvPr>
          <p:cNvSpPr>
            <a:spLocks noGrp="1" noChangeArrowheads="1"/>
          </p:cNvSpPr>
          <p:nvPr>
            <p:ph type="title"/>
          </p:nvPr>
        </p:nvSpPr>
        <p:spPr/>
        <p:txBody>
          <a:bodyPr/>
          <a:lstStyle/>
          <a:p>
            <a:pPr eaLnBrk="1" hangingPunct="1"/>
            <a:r>
              <a:rPr lang="en-US" altLang="en-US"/>
              <a:t>Confidentiality</a:t>
            </a:r>
          </a:p>
        </p:txBody>
      </p:sp>
      <p:sp>
        <p:nvSpPr>
          <p:cNvPr id="15363" name="Rectangle 3">
            <a:extLst>
              <a:ext uri="{FF2B5EF4-FFF2-40B4-BE49-F238E27FC236}">
                <a16:creationId xmlns:a16="http://schemas.microsoft.com/office/drawing/2014/main" id="{5C7932D8-4C8A-46FB-AF78-EEDC20AC3623}"/>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Wingdings" panose="05000000000000000000" pitchFamily="2" charset="2"/>
              <a:buChar char="Ø"/>
            </a:pPr>
            <a:r>
              <a:rPr lang="en-US" altLang="en-US" sz="2200"/>
              <a:t>As an alternative to the use of RSA for key encryption, PGP provides an option referred to as Diffie-Hellman. PGP uses a variant og Diffie-Hellman that does provide encryption/decryption, known as ElGamal.</a:t>
            </a:r>
          </a:p>
          <a:p>
            <a:pPr eaLnBrk="1" hangingPunct="1">
              <a:lnSpc>
                <a:spcPct val="90000"/>
              </a:lnSpc>
              <a:buFont typeface="Wingdings" panose="05000000000000000000" pitchFamily="2" charset="2"/>
              <a:buChar char="Ø"/>
            </a:pPr>
            <a:r>
              <a:rPr lang="en-US" altLang="en-US" sz="2200"/>
              <a:t>Several observation may be made. First, to reduce encryption time the combination of conventional and public-key encryption is used in preference to simply using RSA or ElGamal to encrypt the message directly: CAST-128 and the other conventional algorithms are substantially faster than RSA or ElGamanl. Second, the use of the public-key algorithm solves the session key distribution problem, because only the recipient is able to recover the session key that is bound to the message. Finally, the use of one-time conventional keys strengthens what is already a strong conventional encryption approach. Only a small amount of plaintext is encrypted with each key, and there is no relationship among the keys. </a:t>
            </a:r>
          </a:p>
        </p:txBody>
      </p:sp>
      <p:sp>
        <p:nvSpPr>
          <p:cNvPr id="15364" name="Line 4">
            <a:extLst>
              <a:ext uri="{FF2B5EF4-FFF2-40B4-BE49-F238E27FC236}">
                <a16:creationId xmlns:a16="http://schemas.microsoft.com/office/drawing/2014/main" id="{FE433EBF-40E2-490C-A4A3-C406C97A465D}"/>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6869" name="PGP (slide10).WAV">
            <a:hlinkClick r:id="" action="ppaction://media"/>
            <a:extLst>
              <a:ext uri="{FF2B5EF4-FFF2-40B4-BE49-F238E27FC236}">
                <a16:creationId xmlns:a16="http://schemas.microsoft.com/office/drawing/2014/main" id="{AED02FDB-6A6F-4CD0-9D67-A30E6C0FF8FD}"/>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091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686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6869"/>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FAD7828-E0FB-4F7F-A233-9CE761E6AF0D}"/>
              </a:ext>
            </a:extLst>
          </p:cNvPr>
          <p:cNvSpPr>
            <a:spLocks noGrp="1" noChangeArrowheads="1"/>
          </p:cNvSpPr>
          <p:nvPr>
            <p:ph type="title"/>
          </p:nvPr>
        </p:nvSpPr>
        <p:spPr/>
        <p:txBody>
          <a:bodyPr/>
          <a:lstStyle/>
          <a:p>
            <a:pPr eaLnBrk="1" hangingPunct="1"/>
            <a:r>
              <a:rPr lang="en-US" altLang="en-US" sz="4000"/>
              <a:t>Confidentiality and Authentication</a:t>
            </a:r>
          </a:p>
        </p:txBody>
      </p:sp>
      <p:sp>
        <p:nvSpPr>
          <p:cNvPr id="16387" name="Rectangle 3">
            <a:extLst>
              <a:ext uri="{FF2B5EF4-FFF2-40B4-BE49-F238E27FC236}">
                <a16:creationId xmlns:a16="http://schemas.microsoft.com/office/drawing/2014/main" id="{A4050DB6-36D3-4D98-91C0-4CDEFC441FB8}"/>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000"/>
              <a:t>Figure illustrates, both services may be used for the same message. First, a signature is generated for the plaintext message and prepended to the message. Then the plaintext message plus signature is encrypted using CAST-128, and the session key is encrypted using RSA.This sequence is preferable to the opposite: encrypting the message and then generating a signature for the encrypted message. It is generally more convenient to store a signature with a plaintext version of a message. Furthermore, for purpose of third party verification, if the signature is performed first, a third party need not be concerned with the conventional key when verifying the signature.  </a:t>
            </a:r>
            <a:endParaRPr lang="en-US" altLang="en-US" sz="2400"/>
          </a:p>
        </p:txBody>
      </p:sp>
      <p:sp>
        <p:nvSpPr>
          <p:cNvPr id="16388" name="Line 4">
            <a:extLst>
              <a:ext uri="{FF2B5EF4-FFF2-40B4-BE49-F238E27FC236}">
                <a16:creationId xmlns:a16="http://schemas.microsoft.com/office/drawing/2014/main" id="{228886ED-3E3D-4304-8260-E89FCE977E1B}"/>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6389" name="Picture 5">
            <a:extLst>
              <a:ext uri="{FF2B5EF4-FFF2-40B4-BE49-F238E27FC236}">
                <a16:creationId xmlns:a16="http://schemas.microsoft.com/office/drawing/2014/main" id="{56080497-5B4C-496B-9F46-066875D7B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572000"/>
            <a:ext cx="7924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4" name="PGP (slide11).WAV">
            <a:hlinkClick r:id="" action="ppaction://media"/>
            <a:extLst>
              <a:ext uri="{FF2B5EF4-FFF2-40B4-BE49-F238E27FC236}">
                <a16:creationId xmlns:a16="http://schemas.microsoft.com/office/drawing/2014/main" id="{C135900A-CBD8-4A56-8095-462A5DCED4F1}"/>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4480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789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789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AA5D7B7-197D-4F11-9328-B7842A3999C9}"/>
              </a:ext>
            </a:extLst>
          </p:cNvPr>
          <p:cNvSpPr>
            <a:spLocks noGrp="1" noChangeArrowheads="1"/>
          </p:cNvSpPr>
          <p:nvPr>
            <p:ph type="title"/>
          </p:nvPr>
        </p:nvSpPr>
        <p:spPr/>
        <p:txBody>
          <a:bodyPr/>
          <a:lstStyle/>
          <a:p>
            <a:pPr eaLnBrk="1" hangingPunct="1"/>
            <a:r>
              <a:rPr lang="en-US" altLang="en-US"/>
              <a:t>Compression</a:t>
            </a:r>
          </a:p>
        </p:txBody>
      </p:sp>
      <p:sp>
        <p:nvSpPr>
          <p:cNvPr id="17411" name="Rectangle 3">
            <a:extLst>
              <a:ext uri="{FF2B5EF4-FFF2-40B4-BE49-F238E27FC236}">
                <a16:creationId xmlns:a16="http://schemas.microsoft.com/office/drawing/2014/main" id="{376E866D-A19A-48A5-B1D1-BF83DACD1D83}"/>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Wingdings" panose="05000000000000000000" pitchFamily="2" charset="2"/>
              <a:buChar char="Ø"/>
            </a:pPr>
            <a:r>
              <a:rPr lang="en-US" altLang="en-US" sz="1800"/>
              <a:t>As a default, PGP compresses the message after applying the signature but before encryption. This has the benefit of saving space both for e-mail transmission and for file storage. </a:t>
            </a:r>
          </a:p>
          <a:p>
            <a:pPr eaLnBrk="1" hangingPunct="1">
              <a:lnSpc>
                <a:spcPct val="90000"/>
              </a:lnSpc>
              <a:buFont typeface="Wingdings" panose="05000000000000000000" pitchFamily="2" charset="2"/>
              <a:buNone/>
            </a:pPr>
            <a:r>
              <a:rPr lang="en-US" altLang="en-US" sz="1800"/>
              <a:t>     1. The signature is generated before compression for two reasons:</a:t>
            </a:r>
          </a:p>
          <a:p>
            <a:pPr eaLnBrk="1" hangingPunct="1">
              <a:lnSpc>
                <a:spcPct val="90000"/>
              </a:lnSpc>
              <a:buFont typeface="Wingdings" panose="05000000000000000000" pitchFamily="2" charset="2"/>
              <a:buNone/>
            </a:pPr>
            <a:r>
              <a:rPr lang="en-US" altLang="en-US" sz="1800"/>
              <a:t>          a. It is preferable to sign an uncompressed message so that one can</a:t>
            </a:r>
          </a:p>
          <a:p>
            <a:pPr eaLnBrk="1" hangingPunct="1">
              <a:lnSpc>
                <a:spcPct val="90000"/>
              </a:lnSpc>
              <a:buFont typeface="Wingdings" panose="05000000000000000000" pitchFamily="2" charset="2"/>
              <a:buNone/>
            </a:pPr>
            <a:r>
              <a:rPr lang="en-US" altLang="en-US" sz="1800"/>
              <a:t>              store only the uncompressed message together with the signature </a:t>
            </a:r>
          </a:p>
          <a:p>
            <a:pPr eaLnBrk="1" hangingPunct="1">
              <a:lnSpc>
                <a:spcPct val="90000"/>
              </a:lnSpc>
              <a:buFont typeface="Wingdings" panose="05000000000000000000" pitchFamily="2" charset="2"/>
              <a:buNone/>
            </a:pPr>
            <a:r>
              <a:rPr lang="en-US" altLang="en-US" sz="1800"/>
              <a:t>              for future verification. If one signed a compressed document, </a:t>
            </a:r>
          </a:p>
          <a:p>
            <a:pPr eaLnBrk="1" hangingPunct="1">
              <a:lnSpc>
                <a:spcPct val="90000"/>
              </a:lnSpc>
              <a:buFont typeface="Wingdings" panose="05000000000000000000" pitchFamily="2" charset="2"/>
              <a:buNone/>
            </a:pPr>
            <a:r>
              <a:rPr lang="en-US" altLang="en-US" sz="1800"/>
              <a:t>              then it would be necessary either to store a compressed version of</a:t>
            </a:r>
          </a:p>
          <a:p>
            <a:pPr eaLnBrk="1" hangingPunct="1">
              <a:lnSpc>
                <a:spcPct val="90000"/>
              </a:lnSpc>
              <a:buFont typeface="Wingdings" panose="05000000000000000000" pitchFamily="2" charset="2"/>
              <a:buNone/>
            </a:pPr>
            <a:r>
              <a:rPr lang="en-US" altLang="en-US" sz="1800"/>
              <a:t>              the message for later verification or to recompress the message</a:t>
            </a:r>
          </a:p>
          <a:p>
            <a:pPr eaLnBrk="1" hangingPunct="1">
              <a:lnSpc>
                <a:spcPct val="90000"/>
              </a:lnSpc>
              <a:buFont typeface="Wingdings" panose="05000000000000000000" pitchFamily="2" charset="2"/>
              <a:buNone/>
            </a:pPr>
            <a:r>
              <a:rPr lang="en-US" altLang="en-US" sz="1800"/>
              <a:t>              when verification is required.</a:t>
            </a:r>
          </a:p>
          <a:p>
            <a:pPr eaLnBrk="1" hangingPunct="1">
              <a:lnSpc>
                <a:spcPct val="90000"/>
              </a:lnSpc>
              <a:buFont typeface="Wingdings" panose="05000000000000000000" pitchFamily="2" charset="2"/>
              <a:buNone/>
            </a:pPr>
            <a:r>
              <a:rPr lang="en-US" altLang="en-US" sz="1800"/>
              <a:t>          b. Even if one were willing to generate dynamically a recompressed</a:t>
            </a:r>
          </a:p>
          <a:p>
            <a:pPr eaLnBrk="1" hangingPunct="1">
              <a:lnSpc>
                <a:spcPct val="90000"/>
              </a:lnSpc>
              <a:buFont typeface="Wingdings" panose="05000000000000000000" pitchFamily="2" charset="2"/>
              <a:buNone/>
            </a:pPr>
            <a:r>
              <a:rPr lang="en-US" altLang="en-US" sz="1800"/>
              <a:t>              message for verification, PGP’s compression algorithm presents a</a:t>
            </a:r>
          </a:p>
          <a:p>
            <a:pPr eaLnBrk="1" hangingPunct="1">
              <a:lnSpc>
                <a:spcPct val="90000"/>
              </a:lnSpc>
              <a:buFont typeface="Wingdings" panose="05000000000000000000" pitchFamily="2" charset="2"/>
              <a:buNone/>
            </a:pPr>
            <a:r>
              <a:rPr lang="en-US" altLang="en-US" sz="1800"/>
              <a:t>              difficult. The algorithm is not deterministic; various implementations of </a:t>
            </a:r>
          </a:p>
          <a:p>
            <a:pPr eaLnBrk="1" hangingPunct="1">
              <a:lnSpc>
                <a:spcPct val="90000"/>
              </a:lnSpc>
              <a:buFont typeface="Wingdings" panose="05000000000000000000" pitchFamily="2" charset="2"/>
              <a:buNone/>
            </a:pPr>
            <a:r>
              <a:rPr lang="en-US" altLang="en-US" sz="1800"/>
              <a:t>              the algorithm achieve different tradeoffs in running speed versus </a:t>
            </a:r>
          </a:p>
          <a:p>
            <a:pPr eaLnBrk="1" hangingPunct="1">
              <a:lnSpc>
                <a:spcPct val="90000"/>
              </a:lnSpc>
              <a:buFont typeface="Wingdings" panose="05000000000000000000" pitchFamily="2" charset="2"/>
              <a:buNone/>
            </a:pPr>
            <a:r>
              <a:rPr lang="en-US" altLang="en-US" sz="1800"/>
              <a:t>              compression ratio and, as a result, produce different compressed form.</a:t>
            </a:r>
          </a:p>
          <a:p>
            <a:pPr eaLnBrk="1" hangingPunct="1">
              <a:lnSpc>
                <a:spcPct val="90000"/>
              </a:lnSpc>
              <a:buFont typeface="Wingdings" panose="05000000000000000000" pitchFamily="2" charset="2"/>
              <a:buNone/>
            </a:pPr>
            <a:r>
              <a:rPr lang="en-US" altLang="en-US" sz="1800"/>
              <a:t>              However, these different compression algorithms are interoperable</a:t>
            </a:r>
          </a:p>
          <a:p>
            <a:pPr eaLnBrk="1" hangingPunct="1">
              <a:lnSpc>
                <a:spcPct val="90000"/>
              </a:lnSpc>
              <a:buFont typeface="Wingdings" panose="05000000000000000000" pitchFamily="2" charset="2"/>
              <a:buNone/>
            </a:pPr>
            <a:r>
              <a:rPr lang="en-US" altLang="en-US" sz="1800"/>
              <a:t>              because any version of the algorithm can correctly decompress the output</a:t>
            </a:r>
          </a:p>
          <a:p>
            <a:pPr eaLnBrk="1" hangingPunct="1">
              <a:lnSpc>
                <a:spcPct val="90000"/>
              </a:lnSpc>
              <a:buFont typeface="Wingdings" panose="05000000000000000000" pitchFamily="2" charset="2"/>
              <a:buNone/>
            </a:pPr>
            <a:r>
              <a:rPr lang="en-US" altLang="en-US" sz="1800"/>
              <a:t>              of any version.     </a:t>
            </a:r>
          </a:p>
        </p:txBody>
      </p:sp>
      <p:sp>
        <p:nvSpPr>
          <p:cNvPr id="17412" name="Line 5">
            <a:extLst>
              <a:ext uri="{FF2B5EF4-FFF2-40B4-BE49-F238E27FC236}">
                <a16:creationId xmlns:a16="http://schemas.microsoft.com/office/drawing/2014/main" id="{327F9858-D8A2-4EA2-B159-22D65EC76F6E}"/>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8918" name="PGP (slide12).WAV">
            <a:hlinkClick r:id="" action="ppaction://media"/>
            <a:extLst>
              <a:ext uri="{FF2B5EF4-FFF2-40B4-BE49-F238E27FC236}">
                <a16:creationId xmlns:a16="http://schemas.microsoft.com/office/drawing/2014/main" id="{DAAB5467-BC35-4AC4-99DB-2F3598CCFDCA}"/>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2710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89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8918"/>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3AD5D21-7E01-466F-9C67-0BBBF3CE394A}"/>
              </a:ext>
            </a:extLst>
          </p:cNvPr>
          <p:cNvSpPr>
            <a:spLocks noGrp="1" noChangeArrowheads="1"/>
          </p:cNvSpPr>
          <p:nvPr>
            <p:ph type="title"/>
          </p:nvPr>
        </p:nvSpPr>
        <p:spPr/>
        <p:txBody>
          <a:bodyPr/>
          <a:lstStyle/>
          <a:p>
            <a:pPr eaLnBrk="1" hangingPunct="1"/>
            <a:r>
              <a:rPr lang="en-US" altLang="en-US"/>
              <a:t>Compression</a:t>
            </a:r>
          </a:p>
        </p:txBody>
      </p:sp>
      <p:sp>
        <p:nvSpPr>
          <p:cNvPr id="18435" name="Rectangle 3">
            <a:extLst>
              <a:ext uri="{FF2B5EF4-FFF2-40B4-BE49-F238E27FC236}">
                <a16:creationId xmlns:a16="http://schemas.microsoft.com/office/drawing/2014/main" id="{59FBE773-6415-4C07-BBA5-4084E1B47F59}"/>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None/>
            </a:pPr>
            <a:r>
              <a:rPr lang="en-US" altLang="en-US" sz="2000"/>
              <a:t>   2. Message encryption is applied after compression to strengthen cryptographic security. Because the compressed message has less redundancy that the original plaintext, cryptanalysis is more difficult. </a:t>
            </a:r>
          </a:p>
        </p:txBody>
      </p:sp>
      <p:sp>
        <p:nvSpPr>
          <p:cNvPr id="18436" name="Line 4">
            <a:extLst>
              <a:ext uri="{FF2B5EF4-FFF2-40B4-BE49-F238E27FC236}">
                <a16:creationId xmlns:a16="http://schemas.microsoft.com/office/drawing/2014/main" id="{704F2008-4064-4ECD-AAAA-15AACC09E655}"/>
              </a:ext>
            </a:extLst>
          </p:cNvPr>
          <p:cNvSpPr>
            <a:spLocks noChangeShapeType="1"/>
          </p:cNvSpPr>
          <p:nvPr/>
        </p:nvSpPr>
        <p:spPr bwMode="auto">
          <a:xfrm>
            <a:off x="1219200" y="12192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9941" name="PGP (slide13).WAV">
            <a:hlinkClick r:id="" action="ppaction://media"/>
            <a:extLst>
              <a:ext uri="{FF2B5EF4-FFF2-40B4-BE49-F238E27FC236}">
                <a16:creationId xmlns:a16="http://schemas.microsoft.com/office/drawing/2014/main" id="{7960A3E2-A14B-476F-A427-AC9141604344}"/>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4238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994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9941"/>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C59CDFC-C760-4F3D-AF24-D94CB935993C}"/>
              </a:ext>
            </a:extLst>
          </p:cNvPr>
          <p:cNvSpPr>
            <a:spLocks noGrp="1" noChangeArrowheads="1"/>
          </p:cNvSpPr>
          <p:nvPr>
            <p:ph type="title"/>
          </p:nvPr>
        </p:nvSpPr>
        <p:spPr/>
        <p:txBody>
          <a:bodyPr/>
          <a:lstStyle/>
          <a:p>
            <a:pPr eaLnBrk="1" hangingPunct="1"/>
            <a:r>
              <a:rPr lang="en-US" altLang="en-US"/>
              <a:t>E-mail Compatibility</a:t>
            </a:r>
          </a:p>
        </p:txBody>
      </p:sp>
      <p:sp>
        <p:nvSpPr>
          <p:cNvPr id="19459" name="Rectangle 3">
            <a:extLst>
              <a:ext uri="{FF2B5EF4-FFF2-40B4-BE49-F238E27FC236}">
                <a16:creationId xmlns:a16="http://schemas.microsoft.com/office/drawing/2014/main" id="{4ED347FD-56E8-4F1B-9AB0-744DE56F5C01}"/>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400"/>
              <a:t>When PGP is used, at least part of the block to be transmitted is encrypted. If only the signature service is used, then the message digest is encrypted. If the confidentiality service is used, the message plus signature are encrypted. Thus, part or all of the resulting block consists of a stream of arbitrary 8-bit octets. However, many electronic mail systems only permit the use of blocks consisting of ASCII text. To accommodate this restriction, PGP provides the service of converting the raw 8-bit binary stream to a printable ASCII characters.</a:t>
            </a:r>
          </a:p>
          <a:p>
            <a:pPr eaLnBrk="1" hangingPunct="1">
              <a:buFont typeface="Wingdings" panose="05000000000000000000" pitchFamily="2" charset="2"/>
              <a:buChar char="Ø"/>
            </a:pPr>
            <a:r>
              <a:rPr lang="en-US" altLang="en-US" sz="2400"/>
              <a:t>The scheme used for this purpose is radix-64 conversion. Each group of three octets of binary data is mapped into four ASCII characters.</a:t>
            </a:r>
          </a:p>
          <a:p>
            <a:pPr eaLnBrk="1" hangingPunct="1">
              <a:buFont typeface="Wingdings" panose="05000000000000000000" pitchFamily="2" charset="2"/>
              <a:buChar char="Ø"/>
            </a:pPr>
            <a:r>
              <a:rPr lang="en-US" altLang="en-US" sz="2400"/>
              <a:t>The use of radix 64 expands a message by 33%.</a:t>
            </a:r>
          </a:p>
        </p:txBody>
      </p:sp>
      <p:sp>
        <p:nvSpPr>
          <p:cNvPr id="19460" name="Line 4">
            <a:extLst>
              <a:ext uri="{FF2B5EF4-FFF2-40B4-BE49-F238E27FC236}">
                <a16:creationId xmlns:a16="http://schemas.microsoft.com/office/drawing/2014/main" id="{B86C2BC0-578B-4953-831A-249C4BF83FCD}"/>
              </a:ext>
            </a:extLst>
          </p:cNvPr>
          <p:cNvSpPr>
            <a:spLocks noChangeShapeType="1"/>
          </p:cNvSpPr>
          <p:nvPr/>
        </p:nvSpPr>
        <p:spPr bwMode="auto">
          <a:xfrm>
            <a:off x="1219200" y="12954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0965" name="PGP (slide14).WAV">
            <a:hlinkClick r:id="" action="ppaction://media"/>
            <a:extLst>
              <a:ext uri="{FF2B5EF4-FFF2-40B4-BE49-F238E27FC236}">
                <a16:creationId xmlns:a16="http://schemas.microsoft.com/office/drawing/2014/main" id="{AF0EB5B3-008B-4CB0-91CC-6928F4BA25C4}"/>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9613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096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096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651870A-B53F-4146-9E2D-8FC2083F36BE}"/>
              </a:ext>
            </a:extLst>
          </p:cNvPr>
          <p:cNvSpPr>
            <a:spLocks noGrp="1" noChangeArrowheads="1"/>
          </p:cNvSpPr>
          <p:nvPr>
            <p:ph type="title"/>
          </p:nvPr>
        </p:nvSpPr>
        <p:spPr/>
        <p:txBody>
          <a:bodyPr/>
          <a:lstStyle/>
          <a:p>
            <a:pPr eaLnBrk="1" hangingPunct="1"/>
            <a:r>
              <a:rPr lang="en-US" altLang="en-US"/>
              <a:t>E-mail Compatibility</a:t>
            </a:r>
          </a:p>
        </p:txBody>
      </p:sp>
      <p:pic>
        <p:nvPicPr>
          <p:cNvPr id="20483" name="Picture 3">
            <a:extLst>
              <a:ext uri="{FF2B5EF4-FFF2-40B4-BE49-F238E27FC236}">
                <a16:creationId xmlns:a16="http://schemas.microsoft.com/office/drawing/2014/main" id="{C158FEB0-0339-405A-BBEB-7F35A8483FB3}"/>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19200" y="1447800"/>
            <a:ext cx="7772400" cy="5410200"/>
          </a:xfrm>
        </p:spPr>
      </p:pic>
      <p:sp>
        <p:nvSpPr>
          <p:cNvPr id="20484" name="Line 4">
            <a:extLst>
              <a:ext uri="{FF2B5EF4-FFF2-40B4-BE49-F238E27FC236}">
                <a16:creationId xmlns:a16="http://schemas.microsoft.com/office/drawing/2014/main" id="{415578D2-60D7-4A38-A114-CB9DDAF599CF}"/>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71685" name="PGP (slide15).WAV">
            <a:hlinkClick r:id="" action="ppaction://media"/>
            <a:extLst>
              <a:ext uri="{FF2B5EF4-FFF2-40B4-BE49-F238E27FC236}">
                <a16:creationId xmlns:a16="http://schemas.microsoft.com/office/drawing/2014/main" id="{293659E9-8BB4-4709-A1AF-C364EE71F3B7}"/>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0587"/>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7168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1685"/>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D808F45-A616-4370-A961-61DBB8BC75AF}"/>
              </a:ext>
            </a:extLst>
          </p:cNvPr>
          <p:cNvSpPr>
            <a:spLocks noGrp="1" noChangeArrowheads="1"/>
          </p:cNvSpPr>
          <p:nvPr>
            <p:ph type="title"/>
          </p:nvPr>
        </p:nvSpPr>
        <p:spPr/>
        <p:txBody>
          <a:bodyPr/>
          <a:lstStyle/>
          <a:p>
            <a:pPr eaLnBrk="1" hangingPunct="1"/>
            <a:r>
              <a:rPr lang="en-US" altLang="en-US"/>
              <a:t>E-mail Compatibility</a:t>
            </a:r>
          </a:p>
        </p:txBody>
      </p:sp>
      <p:pic>
        <p:nvPicPr>
          <p:cNvPr id="21507" name="Picture 3">
            <a:extLst>
              <a:ext uri="{FF2B5EF4-FFF2-40B4-BE49-F238E27FC236}">
                <a16:creationId xmlns:a16="http://schemas.microsoft.com/office/drawing/2014/main" id="{816586DC-4782-4480-8DA5-D5C160EFA2A7}"/>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19200" y="1371600"/>
            <a:ext cx="7772400" cy="5486400"/>
          </a:xfrm>
        </p:spPr>
      </p:pic>
      <p:sp>
        <p:nvSpPr>
          <p:cNvPr id="21508" name="Line 4">
            <a:extLst>
              <a:ext uri="{FF2B5EF4-FFF2-40B4-BE49-F238E27FC236}">
                <a16:creationId xmlns:a16="http://schemas.microsoft.com/office/drawing/2014/main" id="{43851D67-E7BB-42B6-9ED7-50597AE6F50A}"/>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72709" name="PGP (slide16).WAV">
            <a:hlinkClick r:id="" action="ppaction://media"/>
            <a:extLst>
              <a:ext uri="{FF2B5EF4-FFF2-40B4-BE49-F238E27FC236}">
                <a16:creationId xmlns:a16="http://schemas.microsoft.com/office/drawing/2014/main" id="{9D2A0047-71E9-484E-8418-000DEC525B94}"/>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4437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7270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2709"/>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A9A2165-428E-4936-B108-B45A9D97DE47}"/>
              </a:ext>
            </a:extLst>
          </p:cNvPr>
          <p:cNvSpPr>
            <a:spLocks noGrp="1" noChangeArrowheads="1"/>
          </p:cNvSpPr>
          <p:nvPr>
            <p:ph type="title"/>
          </p:nvPr>
        </p:nvSpPr>
        <p:spPr/>
        <p:txBody>
          <a:bodyPr/>
          <a:lstStyle/>
          <a:p>
            <a:pPr eaLnBrk="1" hangingPunct="1"/>
            <a:r>
              <a:rPr lang="en-US" altLang="en-US"/>
              <a:t>E-mail Compatibility</a:t>
            </a:r>
          </a:p>
        </p:txBody>
      </p:sp>
      <p:sp>
        <p:nvSpPr>
          <p:cNvPr id="22531" name="Rectangle 3">
            <a:extLst>
              <a:ext uri="{FF2B5EF4-FFF2-40B4-BE49-F238E27FC236}">
                <a16:creationId xmlns:a16="http://schemas.microsoft.com/office/drawing/2014/main" id="{42D86A1C-017E-499A-828B-044FED8E9822}"/>
              </a:ext>
            </a:extLst>
          </p:cNvPr>
          <p:cNvSpPr>
            <a:spLocks noGrp="1" noChangeArrowheads="1"/>
          </p:cNvSpPr>
          <p:nvPr>
            <p:ph type="body" idx="1"/>
          </p:nvPr>
        </p:nvSpPr>
        <p:spPr/>
        <p:txBody>
          <a:bodyPr/>
          <a:lstStyle/>
          <a:p>
            <a:pPr eaLnBrk="1" hangingPunct="1">
              <a:buFont typeface="Wingdings" panose="05000000000000000000" pitchFamily="2" charset="2"/>
              <a:buChar char="Ø"/>
            </a:pPr>
            <a:r>
              <a:rPr lang="en-US" altLang="en-US" sz="2400"/>
              <a:t>A typical overall effect of compression and expansion of a file of length X would be 1.33* 0.5* X=0.665*X. </a:t>
            </a:r>
          </a:p>
        </p:txBody>
      </p:sp>
      <p:sp>
        <p:nvSpPr>
          <p:cNvPr id="22532" name="Line 4">
            <a:extLst>
              <a:ext uri="{FF2B5EF4-FFF2-40B4-BE49-F238E27FC236}">
                <a16:creationId xmlns:a16="http://schemas.microsoft.com/office/drawing/2014/main" id="{21FE1A79-5CFA-4DF0-B264-78000EDD3C1A}"/>
              </a:ext>
            </a:extLst>
          </p:cNvPr>
          <p:cNvSpPr>
            <a:spLocks noChangeShapeType="1"/>
          </p:cNvSpPr>
          <p:nvPr/>
        </p:nvSpPr>
        <p:spPr bwMode="auto">
          <a:xfrm>
            <a:off x="1219200" y="12954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74757" name="PGP (slide17).WAV">
            <a:hlinkClick r:id="" action="ppaction://media"/>
            <a:extLst>
              <a:ext uri="{FF2B5EF4-FFF2-40B4-BE49-F238E27FC236}">
                <a16:creationId xmlns:a16="http://schemas.microsoft.com/office/drawing/2014/main" id="{C43987C8-AE0E-4CA5-A9BD-50D3F4DA0FDC}"/>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4671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7475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4757"/>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CC3209E-10ED-4F1F-9AA8-A70472098B1A}"/>
              </a:ext>
            </a:extLst>
          </p:cNvPr>
          <p:cNvSpPr>
            <a:spLocks noGrp="1" noChangeArrowheads="1"/>
          </p:cNvSpPr>
          <p:nvPr>
            <p:ph type="title"/>
          </p:nvPr>
        </p:nvSpPr>
        <p:spPr/>
        <p:txBody>
          <a:bodyPr/>
          <a:lstStyle/>
          <a:p>
            <a:pPr eaLnBrk="1" hangingPunct="1"/>
            <a:r>
              <a:rPr lang="en-US" altLang="en-US"/>
              <a:t>E-mail Compatibility</a:t>
            </a:r>
          </a:p>
        </p:txBody>
      </p:sp>
      <p:sp>
        <p:nvSpPr>
          <p:cNvPr id="23555" name="Rectangle 3">
            <a:extLst>
              <a:ext uri="{FF2B5EF4-FFF2-40B4-BE49-F238E27FC236}">
                <a16:creationId xmlns:a16="http://schemas.microsoft.com/office/drawing/2014/main" id="{FA4646A3-526F-4551-8AAA-B8B91CF6D6E7}"/>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1600"/>
              <a:t>The figure shows the relationship among the four services. On transmission, if it is required, a signature is generated using a hash code of the compressed plaintext. Then the plaintext, plus signature if present, is compressed. Next, if confidentiality is required, the block is encrypted and prepended with the public-key-encrypted conventional encryption key. Finally the entire block is converted to radix-64 format. On reception, the incoming block is first converted back from radix-64 format to binary. Then, if the message is encrypted, the recovers the session key and decrypts the message. The resulting block is then decompressed. If the message is signed, the recipient recovers the transmitted hash code and compares it to its own calculation of the hash code.</a:t>
            </a:r>
          </a:p>
        </p:txBody>
      </p:sp>
      <p:sp>
        <p:nvSpPr>
          <p:cNvPr id="23556" name="Line 4">
            <a:extLst>
              <a:ext uri="{FF2B5EF4-FFF2-40B4-BE49-F238E27FC236}">
                <a16:creationId xmlns:a16="http://schemas.microsoft.com/office/drawing/2014/main" id="{4F3B0AC5-532B-451C-A9E5-F8239E78CAB9}"/>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3557" name="Picture 5">
            <a:extLst>
              <a:ext uri="{FF2B5EF4-FFF2-40B4-BE49-F238E27FC236}">
                <a16:creationId xmlns:a16="http://schemas.microsoft.com/office/drawing/2014/main" id="{F6B0D80E-228E-4295-9E7E-233BCAC52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657600"/>
            <a:ext cx="5029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0" name="PGP (slide18).WAV">
            <a:hlinkClick r:id="" action="ppaction://media"/>
            <a:extLst>
              <a:ext uri="{FF2B5EF4-FFF2-40B4-BE49-F238E27FC236}">
                <a16:creationId xmlns:a16="http://schemas.microsoft.com/office/drawing/2014/main" id="{4CE3197C-A443-4B59-BA03-C1DB486AF3B0}"/>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786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199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1990"/>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21718BD-6701-4969-98D6-237C98D6F698}"/>
              </a:ext>
            </a:extLst>
          </p:cNvPr>
          <p:cNvSpPr>
            <a:spLocks noGrp="1" noChangeArrowheads="1"/>
          </p:cNvSpPr>
          <p:nvPr>
            <p:ph type="title"/>
          </p:nvPr>
        </p:nvSpPr>
        <p:spPr/>
        <p:txBody>
          <a:bodyPr/>
          <a:lstStyle/>
          <a:p>
            <a:pPr eaLnBrk="1" hangingPunct="1"/>
            <a:r>
              <a:rPr lang="en-US" altLang="en-US"/>
              <a:t>Segmentation and Reassembly</a:t>
            </a:r>
          </a:p>
        </p:txBody>
      </p:sp>
      <p:sp>
        <p:nvSpPr>
          <p:cNvPr id="24579" name="Rectangle 3">
            <a:extLst>
              <a:ext uri="{FF2B5EF4-FFF2-40B4-BE49-F238E27FC236}">
                <a16:creationId xmlns:a16="http://schemas.microsoft.com/office/drawing/2014/main" id="{3D7C88FD-9B70-4632-9A5B-D5626C525193}"/>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400"/>
              <a:t>E-mail facility often are restricted to a maximum message length. To accommodate this restriction, PGP automatically subdivides a message that is too large into segments that are small enough to send via e-mail. The segmentation is done after all of the other processing, including the radix-64 conversion. Thus, the session key component and signature component appear only once, at the beginning of the first segment. At the receiving end, PGP must strip off all e-mail headers and reassemble the entire original block before performing the steps. </a:t>
            </a:r>
          </a:p>
        </p:txBody>
      </p:sp>
      <p:sp>
        <p:nvSpPr>
          <p:cNvPr id="24580" name="Line 4">
            <a:extLst>
              <a:ext uri="{FF2B5EF4-FFF2-40B4-BE49-F238E27FC236}">
                <a16:creationId xmlns:a16="http://schemas.microsoft.com/office/drawing/2014/main" id="{3CE9240E-97C8-43F1-B97C-9C3473A44900}"/>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3013" name="PGP (slide19).WAV">
            <a:hlinkClick r:id="" action="ppaction://media"/>
            <a:extLst>
              <a:ext uri="{FF2B5EF4-FFF2-40B4-BE49-F238E27FC236}">
                <a16:creationId xmlns:a16="http://schemas.microsoft.com/office/drawing/2014/main" id="{93E08AAC-81CC-4FD2-A170-76D4F6DB50B5}"/>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050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30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301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38C1865-4B89-45C8-B548-59DB0D509EC6}"/>
              </a:ext>
            </a:extLst>
          </p:cNvPr>
          <p:cNvSpPr>
            <a:spLocks noGrp="1" noChangeArrowheads="1"/>
          </p:cNvSpPr>
          <p:nvPr>
            <p:ph type="title"/>
          </p:nvPr>
        </p:nvSpPr>
        <p:spPr/>
        <p:txBody>
          <a:bodyPr/>
          <a:lstStyle/>
          <a:p>
            <a:pPr eaLnBrk="1" hangingPunct="1"/>
            <a:r>
              <a:rPr lang="en-US" altLang="en-US" sz="3600"/>
              <a:t>Pretty Good Privacy (PGP)</a:t>
            </a:r>
          </a:p>
        </p:txBody>
      </p:sp>
      <p:sp>
        <p:nvSpPr>
          <p:cNvPr id="6147" name="Rectangle 3">
            <a:extLst>
              <a:ext uri="{FF2B5EF4-FFF2-40B4-BE49-F238E27FC236}">
                <a16:creationId xmlns:a16="http://schemas.microsoft.com/office/drawing/2014/main" id="{A1288B39-93C9-499F-A6AE-F9CBB138626C}"/>
              </a:ext>
            </a:extLst>
          </p:cNvPr>
          <p:cNvSpPr>
            <a:spLocks noGrp="1" noChangeArrowheads="1"/>
          </p:cNvSpPr>
          <p:nvPr>
            <p:ph type="body" idx="1"/>
          </p:nvPr>
        </p:nvSpPr>
        <p:spPr>
          <a:xfrm>
            <a:off x="1219200" y="1600200"/>
            <a:ext cx="7772400" cy="5257800"/>
          </a:xfrm>
        </p:spPr>
        <p:txBody>
          <a:bodyPr/>
          <a:lstStyle/>
          <a:p>
            <a:pPr eaLnBrk="1" hangingPunct="1">
              <a:buFont typeface="Wingdings" panose="05000000000000000000" pitchFamily="2" charset="2"/>
              <a:buChar char="Ø"/>
            </a:pPr>
            <a:r>
              <a:rPr lang="en-US" altLang="en-US" sz="2400"/>
              <a:t>PGP is a remarkable phenomenon. Largely the effort of a single person, Phil Zimmermann, PGP provides a confidentiality and authentication service that can be used for electronic mail and file storage applications. a fully</a:t>
            </a:r>
          </a:p>
          <a:p>
            <a:pPr eaLnBrk="1" hangingPunct="1">
              <a:buFont typeface="Wingdings" panose="05000000000000000000" pitchFamily="2" charset="2"/>
              <a:buNone/>
            </a:pPr>
            <a:r>
              <a:rPr lang="en-US" altLang="en-US" sz="2400"/>
              <a:t>     compatible, low-cost commercial version of PGP.</a:t>
            </a:r>
          </a:p>
        </p:txBody>
      </p:sp>
      <p:sp>
        <p:nvSpPr>
          <p:cNvPr id="6148" name="Line 7">
            <a:extLst>
              <a:ext uri="{FF2B5EF4-FFF2-40B4-BE49-F238E27FC236}">
                <a16:creationId xmlns:a16="http://schemas.microsoft.com/office/drawing/2014/main" id="{60C5E5D5-6F2F-4042-95AD-C0238CC6D783}"/>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8683" name="PGP (slide2).WAV">
            <a:hlinkClick r:id="" action="ppaction://media"/>
            <a:extLst>
              <a:ext uri="{FF2B5EF4-FFF2-40B4-BE49-F238E27FC236}">
                <a16:creationId xmlns:a16="http://schemas.microsoft.com/office/drawing/2014/main" id="{AEACA70B-551A-4B2C-9CA4-176202D6878F}"/>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257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868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8683"/>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15B4EC8-CD65-4D7B-BBE9-D471FDEAB763}"/>
              </a:ext>
            </a:extLst>
          </p:cNvPr>
          <p:cNvSpPr>
            <a:spLocks noGrp="1" noChangeArrowheads="1"/>
          </p:cNvSpPr>
          <p:nvPr>
            <p:ph type="title"/>
          </p:nvPr>
        </p:nvSpPr>
        <p:spPr/>
        <p:txBody>
          <a:bodyPr/>
          <a:lstStyle/>
          <a:p>
            <a:pPr eaLnBrk="1" hangingPunct="1"/>
            <a:r>
              <a:rPr lang="en-US" altLang="en-US"/>
              <a:t>Segmentation and Reassembly</a:t>
            </a:r>
          </a:p>
        </p:txBody>
      </p:sp>
      <p:sp>
        <p:nvSpPr>
          <p:cNvPr id="25603" name="Line 4">
            <a:extLst>
              <a:ext uri="{FF2B5EF4-FFF2-40B4-BE49-F238E27FC236}">
                <a16:creationId xmlns:a16="http://schemas.microsoft.com/office/drawing/2014/main" id="{3201EC0C-C1E6-4F2D-A541-40D5CE4C1C8D}"/>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5604" name="Picture 5">
            <a:extLst>
              <a:ext uri="{FF2B5EF4-FFF2-40B4-BE49-F238E27FC236}">
                <a16:creationId xmlns:a16="http://schemas.microsoft.com/office/drawing/2014/main" id="{442118B7-23B4-4250-A562-E8EACB055245}"/>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435100" y="1447800"/>
            <a:ext cx="7340600" cy="5181600"/>
          </a:xfrm>
          <a:noFill/>
        </p:spPr>
      </p:pic>
      <p:pic>
        <p:nvPicPr>
          <p:cNvPr id="75782" name="PGP (slide20).WAV">
            <a:hlinkClick r:id="" action="ppaction://media"/>
            <a:extLst>
              <a:ext uri="{FF2B5EF4-FFF2-40B4-BE49-F238E27FC236}">
                <a16:creationId xmlns:a16="http://schemas.microsoft.com/office/drawing/2014/main" id="{65F7F79C-6FCE-4543-80B3-B55EAD52238B}"/>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5185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7578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5782"/>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8129B2-E1F2-4B83-AC33-932280A024C7}"/>
              </a:ext>
            </a:extLst>
          </p:cNvPr>
          <p:cNvSpPr>
            <a:spLocks noGrp="1" noChangeArrowheads="1"/>
          </p:cNvSpPr>
          <p:nvPr>
            <p:ph type="title"/>
          </p:nvPr>
        </p:nvSpPr>
        <p:spPr/>
        <p:txBody>
          <a:bodyPr/>
          <a:lstStyle/>
          <a:p>
            <a:pPr eaLnBrk="1" hangingPunct="1"/>
            <a:r>
              <a:rPr lang="en-US" altLang="en-US" sz="4000"/>
              <a:t>Cryptographic Keys and Key Rings</a:t>
            </a:r>
          </a:p>
        </p:txBody>
      </p:sp>
      <p:sp>
        <p:nvSpPr>
          <p:cNvPr id="26627" name="Rectangle 3">
            <a:extLst>
              <a:ext uri="{FF2B5EF4-FFF2-40B4-BE49-F238E27FC236}">
                <a16:creationId xmlns:a16="http://schemas.microsoft.com/office/drawing/2014/main" id="{2F93433C-00CE-4D31-BDC6-682F95F80E1A}"/>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Wingdings" panose="05000000000000000000" pitchFamily="2" charset="2"/>
              <a:buChar char="Ø"/>
            </a:pPr>
            <a:r>
              <a:rPr lang="en-US" altLang="en-US" sz="2000"/>
              <a:t>PGP makes use of four types of keys: one-time session conventional  keys, public keys, private keys, and passphrase-based conventional keys. Three separate requirements can be identified with respect to these keys:</a:t>
            </a:r>
          </a:p>
          <a:p>
            <a:pPr eaLnBrk="1" hangingPunct="1">
              <a:lnSpc>
                <a:spcPct val="90000"/>
              </a:lnSpc>
              <a:buFont typeface="Wingdings" panose="05000000000000000000" pitchFamily="2" charset="2"/>
              <a:buNone/>
            </a:pPr>
            <a:r>
              <a:rPr lang="en-US" altLang="en-US" sz="2000"/>
              <a:t>      1. A means of generating unpredictable session keys is needed.</a:t>
            </a:r>
          </a:p>
          <a:p>
            <a:pPr eaLnBrk="1" hangingPunct="1">
              <a:lnSpc>
                <a:spcPct val="90000"/>
              </a:lnSpc>
              <a:buFont typeface="Wingdings" panose="05000000000000000000" pitchFamily="2" charset="2"/>
              <a:buNone/>
            </a:pPr>
            <a:r>
              <a:rPr lang="en-US" altLang="en-US" sz="2000"/>
              <a:t>      2. We would like to allow a user to have multiple public-key/private</a:t>
            </a:r>
          </a:p>
          <a:p>
            <a:pPr eaLnBrk="1" hangingPunct="1">
              <a:lnSpc>
                <a:spcPct val="90000"/>
              </a:lnSpc>
              <a:buFont typeface="Wingdings" panose="05000000000000000000" pitchFamily="2" charset="2"/>
              <a:buNone/>
            </a:pPr>
            <a:r>
              <a:rPr lang="en-US" altLang="en-US" sz="2000"/>
              <a:t>          key pairs. One reason is that the user may wish to change his or her</a:t>
            </a:r>
          </a:p>
          <a:p>
            <a:pPr eaLnBrk="1" hangingPunct="1">
              <a:lnSpc>
                <a:spcPct val="90000"/>
              </a:lnSpc>
              <a:buFont typeface="Wingdings" panose="05000000000000000000" pitchFamily="2" charset="2"/>
              <a:buNone/>
            </a:pPr>
            <a:r>
              <a:rPr lang="en-US" altLang="en-US" sz="2000"/>
              <a:t>          key pair from time to time. When this happens, any message in the </a:t>
            </a:r>
          </a:p>
          <a:p>
            <a:pPr eaLnBrk="1" hangingPunct="1">
              <a:lnSpc>
                <a:spcPct val="90000"/>
              </a:lnSpc>
              <a:buFont typeface="Wingdings" panose="05000000000000000000" pitchFamily="2" charset="2"/>
              <a:buNone/>
            </a:pPr>
            <a:r>
              <a:rPr lang="en-US" altLang="en-US" sz="2000"/>
              <a:t>          pipeline will be constructed with an obsolete key. Furthermore,</a:t>
            </a:r>
          </a:p>
          <a:p>
            <a:pPr eaLnBrk="1" hangingPunct="1">
              <a:lnSpc>
                <a:spcPct val="90000"/>
              </a:lnSpc>
              <a:buFont typeface="Wingdings" panose="05000000000000000000" pitchFamily="2" charset="2"/>
              <a:buNone/>
            </a:pPr>
            <a:r>
              <a:rPr lang="en-US" altLang="en-US" sz="2000"/>
              <a:t>          recipients will know only the old public key until an update reaches</a:t>
            </a:r>
          </a:p>
          <a:p>
            <a:pPr eaLnBrk="1" hangingPunct="1">
              <a:lnSpc>
                <a:spcPct val="90000"/>
              </a:lnSpc>
              <a:buFont typeface="Wingdings" panose="05000000000000000000" pitchFamily="2" charset="2"/>
              <a:buNone/>
            </a:pPr>
            <a:r>
              <a:rPr lang="en-US" altLang="en-US" sz="2000"/>
              <a:t>         them. In addition to the need to change keys over time, a user may</a:t>
            </a:r>
          </a:p>
          <a:p>
            <a:pPr eaLnBrk="1" hangingPunct="1">
              <a:lnSpc>
                <a:spcPct val="90000"/>
              </a:lnSpc>
              <a:buFont typeface="Wingdings" panose="05000000000000000000" pitchFamily="2" charset="2"/>
              <a:buNone/>
            </a:pPr>
            <a:r>
              <a:rPr lang="en-US" altLang="en-US" sz="2000"/>
              <a:t>         wish to have multiple key pairs at a given time to interact with   </a:t>
            </a:r>
          </a:p>
          <a:p>
            <a:pPr eaLnBrk="1" hangingPunct="1">
              <a:lnSpc>
                <a:spcPct val="90000"/>
              </a:lnSpc>
              <a:buFont typeface="Wingdings" panose="05000000000000000000" pitchFamily="2" charset="2"/>
              <a:buNone/>
            </a:pPr>
            <a:r>
              <a:rPr lang="en-US" altLang="en-US" sz="2000"/>
              <a:t>         different groups of correspondents or simply to enhance security by  </a:t>
            </a:r>
          </a:p>
          <a:p>
            <a:pPr eaLnBrk="1" hangingPunct="1">
              <a:lnSpc>
                <a:spcPct val="90000"/>
              </a:lnSpc>
              <a:buFont typeface="Wingdings" panose="05000000000000000000" pitchFamily="2" charset="2"/>
              <a:buNone/>
            </a:pPr>
            <a:r>
              <a:rPr lang="en-US" altLang="en-US" sz="2000"/>
              <a:t>         limiting the amount of material encrypted with any one key. The</a:t>
            </a:r>
          </a:p>
          <a:p>
            <a:pPr eaLnBrk="1" hangingPunct="1">
              <a:lnSpc>
                <a:spcPct val="90000"/>
              </a:lnSpc>
              <a:buFont typeface="Wingdings" panose="05000000000000000000" pitchFamily="2" charset="2"/>
              <a:buNone/>
            </a:pPr>
            <a:r>
              <a:rPr lang="en-US" altLang="en-US" sz="2000"/>
              <a:t>         upshot of all this is that there is not a one-to-one correspondence </a:t>
            </a:r>
          </a:p>
          <a:p>
            <a:pPr eaLnBrk="1" hangingPunct="1">
              <a:lnSpc>
                <a:spcPct val="90000"/>
              </a:lnSpc>
              <a:buFont typeface="Wingdings" panose="05000000000000000000" pitchFamily="2" charset="2"/>
              <a:buNone/>
            </a:pPr>
            <a:r>
              <a:rPr lang="en-US" altLang="en-US" sz="2000"/>
              <a:t>         between users and their public keys. Thus, some means is needed for </a:t>
            </a:r>
          </a:p>
          <a:p>
            <a:pPr eaLnBrk="1" hangingPunct="1">
              <a:lnSpc>
                <a:spcPct val="90000"/>
              </a:lnSpc>
              <a:buFont typeface="Wingdings" panose="05000000000000000000" pitchFamily="2" charset="2"/>
              <a:buNone/>
            </a:pPr>
            <a:r>
              <a:rPr lang="en-US" altLang="en-US" sz="2000"/>
              <a:t>         identifying particular keys.    </a:t>
            </a:r>
          </a:p>
        </p:txBody>
      </p:sp>
      <p:sp>
        <p:nvSpPr>
          <p:cNvPr id="26628" name="Line 4">
            <a:extLst>
              <a:ext uri="{FF2B5EF4-FFF2-40B4-BE49-F238E27FC236}">
                <a16:creationId xmlns:a16="http://schemas.microsoft.com/office/drawing/2014/main" id="{C4D025BC-FE4B-4365-B096-9A82CD4C4B9F}"/>
              </a:ext>
            </a:extLst>
          </p:cNvPr>
          <p:cNvSpPr>
            <a:spLocks noChangeShapeType="1"/>
          </p:cNvSpPr>
          <p:nvPr/>
        </p:nvSpPr>
        <p:spPr bwMode="auto">
          <a:xfrm>
            <a:off x="1219200" y="12954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4037" name="PGP (slide21).WAV">
            <a:hlinkClick r:id="" action="ppaction://media"/>
            <a:extLst>
              <a:ext uri="{FF2B5EF4-FFF2-40B4-BE49-F238E27FC236}">
                <a16:creationId xmlns:a16="http://schemas.microsoft.com/office/drawing/2014/main" id="{91A1D493-C3AA-49E4-A756-5834C9C78990}"/>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720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403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4037"/>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9ACC9D5-D95A-4EAD-B27D-9D989192B2C4}"/>
              </a:ext>
            </a:extLst>
          </p:cNvPr>
          <p:cNvSpPr>
            <a:spLocks noGrp="1" noChangeArrowheads="1"/>
          </p:cNvSpPr>
          <p:nvPr>
            <p:ph type="title"/>
          </p:nvPr>
        </p:nvSpPr>
        <p:spPr/>
        <p:txBody>
          <a:bodyPr/>
          <a:lstStyle/>
          <a:p>
            <a:pPr eaLnBrk="1" hangingPunct="1"/>
            <a:r>
              <a:rPr lang="en-US" altLang="en-US" sz="4000"/>
              <a:t>Cryptographic Keys and Key Rings</a:t>
            </a:r>
          </a:p>
        </p:txBody>
      </p:sp>
      <p:sp>
        <p:nvSpPr>
          <p:cNvPr id="27651" name="Rectangle 3">
            <a:extLst>
              <a:ext uri="{FF2B5EF4-FFF2-40B4-BE49-F238E27FC236}">
                <a16:creationId xmlns:a16="http://schemas.microsoft.com/office/drawing/2014/main" id="{0E772C06-09A2-472B-A199-A511B5CBABAA}"/>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None/>
            </a:pPr>
            <a:r>
              <a:rPr lang="en-US" altLang="en-US" sz="2000"/>
              <a:t>       3. Each PGP entity must maintain a file of its own public/private key</a:t>
            </a:r>
          </a:p>
          <a:p>
            <a:pPr eaLnBrk="1" hangingPunct="1">
              <a:buFont typeface="Wingdings" panose="05000000000000000000" pitchFamily="2" charset="2"/>
              <a:buNone/>
            </a:pPr>
            <a:r>
              <a:rPr lang="en-US" altLang="en-US" sz="2000"/>
              <a:t>           pairs as well as a file of public keys of correspondents.</a:t>
            </a:r>
          </a:p>
        </p:txBody>
      </p:sp>
      <p:sp>
        <p:nvSpPr>
          <p:cNvPr id="27652" name="Line 4">
            <a:extLst>
              <a:ext uri="{FF2B5EF4-FFF2-40B4-BE49-F238E27FC236}">
                <a16:creationId xmlns:a16="http://schemas.microsoft.com/office/drawing/2014/main" id="{995F7B23-249C-4630-9712-76B2200B8DE9}"/>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5061" name="PGP (slide22).WAV">
            <a:hlinkClick r:id="" action="ppaction://media"/>
            <a:extLst>
              <a:ext uri="{FF2B5EF4-FFF2-40B4-BE49-F238E27FC236}">
                <a16:creationId xmlns:a16="http://schemas.microsoft.com/office/drawing/2014/main" id="{44350D14-3118-47BA-BE60-53C6EA5710CB}"/>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458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506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5061"/>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05C1C9D-AC1A-4406-98F0-AC09B81E720B}"/>
              </a:ext>
            </a:extLst>
          </p:cNvPr>
          <p:cNvSpPr>
            <a:spLocks noGrp="1" noChangeArrowheads="1"/>
          </p:cNvSpPr>
          <p:nvPr>
            <p:ph type="title"/>
          </p:nvPr>
        </p:nvSpPr>
        <p:spPr/>
        <p:txBody>
          <a:bodyPr/>
          <a:lstStyle/>
          <a:p>
            <a:pPr eaLnBrk="1" hangingPunct="1"/>
            <a:r>
              <a:rPr lang="en-US" altLang="en-US" sz="4000"/>
              <a:t>Cryptographic Keys and Key Rings</a:t>
            </a:r>
          </a:p>
        </p:txBody>
      </p:sp>
      <p:sp>
        <p:nvSpPr>
          <p:cNvPr id="28675" name="Rectangle 3">
            <a:extLst>
              <a:ext uri="{FF2B5EF4-FFF2-40B4-BE49-F238E27FC236}">
                <a16:creationId xmlns:a16="http://schemas.microsoft.com/office/drawing/2014/main" id="{DB41B393-1A7D-4A91-AE86-FD23C70AB4C2}"/>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Char char="Ø"/>
            </a:pPr>
            <a:r>
              <a:rPr lang="en-US" altLang="en-US" sz="2400"/>
              <a:t>Session Key Generation</a:t>
            </a:r>
          </a:p>
          <a:p>
            <a:pPr eaLnBrk="1" hangingPunct="1">
              <a:buFont typeface="Wingdings" panose="05000000000000000000" pitchFamily="2" charset="2"/>
              <a:buNone/>
            </a:pPr>
            <a:r>
              <a:rPr lang="en-US" altLang="en-US" sz="2200"/>
              <a:t>     Each session key is associated with a single message and is used only for the purpose of encrypting and decrypting that message. We assume the CAST-128 is used in the following discussion. The “plaintext” input to the random number generator, consisting of two 64-bit blocks, is itself derived from a stream of 128-bit randomized numbers. These numbers are based on keystroke input from the user. Both the keystroke timing and the actual keys struck are used to generate the randomized stream. Thus, if the user hits arbitrary keys at his or her normal pace, a reasonably “random” input will be generated. This random input is also combined with previous session key output from CAST-128 to form the key input to the generator. The result, given the effective scrambling of CSAT-128, is to produce a sequence of session keys that is effectively unpredictable. </a:t>
            </a:r>
          </a:p>
        </p:txBody>
      </p:sp>
      <p:sp>
        <p:nvSpPr>
          <p:cNvPr id="28676" name="Line 4">
            <a:extLst>
              <a:ext uri="{FF2B5EF4-FFF2-40B4-BE49-F238E27FC236}">
                <a16:creationId xmlns:a16="http://schemas.microsoft.com/office/drawing/2014/main" id="{8662FC82-B735-419C-B899-E6498C25860E}"/>
              </a:ext>
            </a:extLst>
          </p:cNvPr>
          <p:cNvSpPr>
            <a:spLocks noChangeShapeType="1"/>
          </p:cNvSpPr>
          <p:nvPr/>
        </p:nvSpPr>
        <p:spPr bwMode="auto">
          <a:xfrm>
            <a:off x="1219200" y="12192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6085" name="PGP (slide23).WAV">
            <a:hlinkClick r:id="" action="ppaction://media"/>
            <a:extLst>
              <a:ext uri="{FF2B5EF4-FFF2-40B4-BE49-F238E27FC236}">
                <a16:creationId xmlns:a16="http://schemas.microsoft.com/office/drawing/2014/main" id="{246390EB-5C57-43AA-B9B9-BDC1011EE943}"/>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150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608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6085"/>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6EA6881-4185-45EF-B051-5D117B0AE70A}"/>
              </a:ext>
            </a:extLst>
          </p:cNvPr>
          <p:cNvSpPr>
            <a:spLocks noGrp="1" noChangeArrowheads="1"/>
          </p:cNvSpPr>
          <p:nvPr>
            <p:ph type="title"/>
          </p:nvPr>
        </p:nvSpPr>
        <p:spPr/>
        <p:txBody>
          <a:bodyPr/>
          <a:lstStyle/>
          <a:p>
            <a:pPr eaLnBrk="1" hangingPunct="1"/>
            <a:r>
              <a:rPr lang="en-US" altLang="en-US" sz="4000"/>
              <a:t>Cryptographic Keys and Key Rings</a:t>
            </a:r>
          </a:p>
        </p:txBody>
      </p:sp>
      <p:sp>
        <p:nvSpPr>
          <p:cNvPr id="29699" name="Rectangle 3">
            <a:extLst>
              <a:ext uri="{FF2B5EF4-FFF2-40B4-BE49-F238E27FC236}">
                <a16:creationId xmlns:a16="http://schemas.microsoft.com/office/drawing/2014/main" id="{520CA27C-374D-46F4-8ACD-80D0C3A56FC1}"/>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200"/>
              <a:t>Key Identifiers</a:t>
            </a:r>
          </a:p>
          <a:p>
            <a:pPr eaLnBrk="1" hangingPunct="1">
              <a:buFont typeface="Wingdings" panose="05000000000000000000" pitchFamily="2" charset="2"/>
              <a:buNone/>
            </a:pPr>
            <a:r>
              <a:rPr lang="en-US" altLang="en-US" sz="2200"/>
              <a:t>         </a:t>
            </a:r>
            <a:r>
              <a:rPr lang="en-US" altLang="en-US" sz="2000"/>
              <a:t>Because the user may have multiple private/public keys, how the receiver knows which of its public keys was used to encrypt the session key. One simple solution would be to transmit the public key with the message. This scheme will work but it is unnecessarily wasteful of space. Another solution would be to associate an identifier with each public key that is unique at least within one user. That is, the combination of user ID and key ID would be sufficient to identify a key uniquely. Then only the much shorter key ID would need to be transmitted. This solution, however, raises a management and overhead problem: Key IDs must be assigned and stored so that both sender and receiver could map from key ID to public key. </a:t>
            </a:r>
          </a:p>
          <a:p>
            <a:pPr eaLnBrk="1" hangingPunct="1">
              <a:buFont typeface="Wingdings" panose="05000000000000000000" pitchFamily="2" charset="2"/>
              <a:buNone/>
            </a:pPr>
            <a:r>
              <a:rPr lang="en-US" altLang="en-US" sz="2000"/>
              <a:t>           The solution adopted by PGP is to assign a key ID to each public key that is, with very high probability, unique within a user ID. The key ID associated with each public key consists of its least significant 64 bits. That is the key ID of public key.   </a:t>
            </a:r>
          </a:p>
        </p:txBody>
      </p:sp>
      <p:sp>
        <p:nvSpPr>
          <p:cNvPr id="29700" name="Line 4">
            <a:extLst>
              <a:ext uri="{FF2B5EF4-FFF2-40B4-BE49-F238E27FC236}">
                <a16:creationId xmlns:a16="http://schemas.microsoft.com/office/drawing/2014/main" id="{363743DF-B10C-402F-950D-63F07FEB1E34}"/>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7109" name="PGP (slide24).WAV">
            <a:hlinkClick r:id="" action="ppaction://media"/>
            <a:extLst>
              <a:ext uri="{FF2B5EF4-FFF2-40B4-BE49-F238E27FC236}">
                <a16:creationId xmlns:a16="http://schemas.microsoft.com/office/drawing/2014/main" id="{949B3E65-42CB-4BA4-866B-F87EDE21ADAC}"/>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024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710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7109"/>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1848A92-B381-4677-B02A-419F0A0908D8}"/>
              </a:ext>
            </a:extLst>
          </p:cNvPr>
          <p:cNvSpPr>
            <a:spLocks noGrp="1" noChangeArrowheads="1"/>
          </p:cNvSpPr>
          <p:nvPr>
            <p:ph type="title"/>
          </p:nvPr>
        </p:nvSpPr>
        <p:spPr/>
        <p:txBody>
          <a:bodyPr/>
          <a:lstStyle/>
          <a:p>
            <a:pPr eaLnBrk="1" hangingPunct="1"/>
            <a:r>
              <a:rPr lang="en-US" altLang="en-US" sz="4000"/>
              <a:t>PGP Message Generation</a:t>
            </a:r>
          </a:p>
        </p:txBody>
      </p:sp>
      <p:sp>
        <p:nvSpPr>
          <p:cNvPr id="30723" name="Rectangle 3">
            <a:extLst>
              <a:ext uri="{FF2B5EF4-FFF2-40B4-BE49-F238E27FC236}">
                <a16:creationId xmlns:a16="http://schemas.microsoft.com/office/drawing/2014/main" id="{B579760F-273C-4B7A-B3B0-D8DB16CC405E}"/>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None/>
            </a:pPr>
            <a:r>
              <a:rPr lang="en-US" altLang="en-US" sz="2000"/>
              <a:t>          </a:t>
            </a:r>
            <a:r>
              <a:rPr lang="en-US" altLang="en-US" sz="2200"/>
              <a:t>A key ID is also required for the PGP digital signature. Because a sender may use one of a number of private keys to encrypt the message digest, the receiver must know which public key is intended for use. Accordingly, the digital signature component of a message includes the 64-bit key ID of the required public key. When the message is received, the receiver verifies that the key ID is for a public key that it knows for that sender and then proceeds to verify the signature.</a:t>
            </a:r>
          </a:p>
          <a:p>
            <a:pPr eaLnBrk="1" hangingPunct="1">
              <a:buFont typeface="Wingdings" panose="05000000000000000000" pitchFamily="2" charset="2"/>
              <a:buNone/>
            </a:pPr>
            <a:r>
              <a:rPr lang="en-US" altLang="en-US" sz="2200"/>
              <a:t>           A message consists of three components: the message component, a signature, and a session key component.</a:t>
            </a:r>
          </a:p>
          <a:p>
            <a:pPr eaLnBrk="1" hangingPunct="1">
              <a:buFont typeface="Wingdings" panose="05000000000000000000" pitchFamily="2" charset="2"/>
              <a:buNone/>
            </a:pPr>
            <a:r>
              <a:rPr lang="en-US" altLang="en-US" sz="2200"/>
              <a:t>           The </a:t>
            </a:r>
            <a:r>
              <a:rPr lang="en-US" altLang="en-US" sz="2200" b="1"/>
              <a:t>message component</a:t>
            </a:r>
            <a:r>
              <a:rPr lang="en-US" altLang="en-US" sz="2200"/>
              <a:t> includes the actual data to be stored or transmitted, as well as a filename and a timestamp that specifies the time of creation.</a:t>
            </a:r>
          </a:p>
          <a:p>
            <a:pPr eaLnBrk="1" hangingPunct="1">
              <a:buFont typeface="Wingdings" panose="05000000000000000000" pitchFamily="2" charset="2"/>
              <a:buNone/>
            </a:pPr>
            <a:r>
              <a:rPr lang="en-US" altLang="en-US" sz="2000"/>
              <a:t>     </a:t>
            </a:r>
          </a:p>
        </p:txBody>
      </p:sp>
      <p:sp>
        <p:nvSpPr>
          <p:cNvPr id="30724" name="Line 4">
            <a:extLst>
              <a:ext uri="{FF2B5EF4-FFF2-40B4-BE49-F238E27FC236}">
                <a16:creationId xmlns:a16="http://schemas.microsoft.com/office/drawing/2014/main" id="{F96F7943-55EB-47EF-B395-A2819E59720D}"/>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8133" name="PGP (slide25).WAV">
            <a:hlinkClick r:id="" action="ppaction://media"/>
            <a:extLst>
              <a:ext uri="{FF2B5EF4-FFF2-40B4-BE49-F238E27FC236}">
                <a16:creationId xmlns:a16="http://schemas.microsoft.com/office/drawing/2014/main" id="{8C5345A3-7E54-4430-A077-256450CFE8AF}"/>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8367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813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8133"/>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04C946C-B03E-4B72-8FBE-4AA236F37CE6}"/>
              </a:ext>
            </a:extLst>
          </p:cNvPr>
          <p:cNvSpPr>
            <a:spLocks noGrp="1" noChangeArrowheads="1"/>
          </p:cNvSpPr>
          <p:nvPr>
            <p:ph type="title"/>
          </p:nvPr>
        </p:nvSpPr>
        <p:spPr/>
        <p:txBody>
          <a:bodyPr/>
          <a:lstStyle/>
          <a:p>
            <a:pPr eaLnBrk="1" hangingPunct="1"/>
            <a:r>
              <a:rPr lang="en-US" altLang="en-US" sz="4000"/>
              <a:t>PGP Message Generation</a:t>
            </a:r>
          </a:p>
        </p:txBody>
      </p:sp>
      <p:sp>
        <p:nvSpPr>
          <p:cNvPr id="31747" name="Rectangle 3">
            <a:extLst>
              <a:ext uri="{FF2B5EF4-FFF2-40B4-BE49-F238E27FC236}">
                <a16:creationId xmlns:a16="http://schemas.microsoft.com/office/drawing/2014/main" id="{C60ECA2E-56B2-4048-9A04-35CE55885891}"/>
              </a:ext>
            </a:extLst>
          </p:cNvPr>
          <p:cNvSpPr>
            <a:spLocks noGrp="1" noChangeArrowheads="1"/>
          </p:cNvSpPr>
          <p:nvPr>
            <p:ph type="body" idx="1"/>
          </p:nvPr>
        </p:nvSpPr>
        <p:spPr>
          <a:xfrm>
            <a:off x="1219200" y="1371600"/>
            <a:ext cx="7772400" cy="5486400"/>
          </a:xfrm>
        </p:spPr>
        <p:txBody>
          <a:bodyPr/>
          <a:lstStyle/>
          <a:p>
            <a:pPr eaLnBrk="1" hangingPunct="1">
              <a:buFont typeface="Symbol" panose="05050102010706020507" pitchFamily="18" charset="2"/>
              <a:buNone/>
            </a:pPr>
            <a:r>
              <a:rPr lang="en-US" altLang="en-US" sz="2200"/>
              <a:t>   </a:t>
            </a:r>
            <a:r>
              <a:rPr lang="en-US" altLang="en-US" sz="2000"/>
              <a:t>The </a:t>
            </a:r>
            <a:r>
              <a:rPr lang="en-US" altLang="en-US" sz="2000" b="1"/>
              <a:t>signature component</a:t>
            </a:r>
            <a:r>
              <a:rPr lang="en-US" altLang="en-US" sz="2000"/>
              <a:t> includes the following component:</a:t>
            </a:r>
          </a:p>
          <a:p>
            <a:pPr eaLnBrk="1" hangingPunct="1">
              <a:buFontTx/>
              <a:buNone/>
            </a:pPr>
            <a:r>
              <a:rPr lang="en-US" altLang="en-US" sz="2000"/>
              <a:t>    1. </a:t>
            </a:r>
            <a:r>
              <a:rPr lang="en-US" altLang="en-US" sz="2000" b="1"/>
              <a:t>Timestamp:</a:t>
            </a:r>
            <a:r>
              <a:rPr lang="en-US" altLang="en-US" sz="2000"/>
              <a:t> The time at which the signature was made.</a:t>
            </a:r>
          </a:p>
          <a:p>
            <a:pPr eaLnBrk="1" hangingPunct="1">
              <a:buFontTx/>
              <a:buNone/>
            </a:pPr>
            <a:r>
              <a:rPr lang="en-US" altLang="en-US" sz="2000"/>
              <a:t>    2. </a:t>
            </a:r>
            <a:r>
              <a:rPr lang="en-US" altLang="en-US" sz="2000" b="1"/>
              <a:t>Message digest:</a:t>
            </a:r>
            <a:r>
              <a:rPr lang="en-US" altLang="en-US" sz="2000"/>
              <a:t> The 160-bit SHA-1 digest, encrypted with </a:t>
            </a:r>
          </a:p>
          <a:p>
            <a:pPr eaLnBrk="1" hangingPunct="1">
              <a:buFontTx/>
              <a:buNone/>
            </a:pPr>
            <a:r>
              <a:rPr lang="en-US" altLang="en-US" sz="2000"/>
              <a:t>        the sender’s private signature key. The digest is calculated </a:t>
            </a:r>
          </a:p>
          <a:p>
            <a:pPr eaLnBrk="1" hangingPunct="1">
              <a:buFontTx/>
              <a:buNone/>
            </a:pPr>
            <a:r>
              <a:rPr lang="en-US" altLang="en-US" sz="2000"/>
              <a:t>        over the signature timestamp concatenated with data portion</a:t>
            </a:r>
          </a:p>
          <a:p>
            <a:pPr eaLnBrk="1" hangingPunct="1">
              <a:buFontTx/>
              <a:buNone/>
            </a:pPr>
            <a:r>
              <a:rPr lang="en-US" altLang="en-US" sz="2000"/>
              <a:t>        of the message component. </a:t>
            </a:r>
          </a:p>
          <a:p>
            <a:pPr eaLnBrk="1" hangingPunct="1">
              <a:buFontTx/>
              <a:buNone/>
            </a:pPr>
            <a:r>
              <a:rPr lang="en-US" altLang="en-US" sz="2000"/>
              <a:t>    3. </a:t>
            </a:r>
            <a:r>
              <a:rPr lang="en-US" altLang="en-US" sz="2000" b="1"/>
              <a:t>Leading two octets of message digest: </a:t>
            </a:r>
            <a:r>
              <a:rPr lang="en-US" altLang="en-US" sz="2000"/>
              <a:t>to enable the receive</a:t>
            </a:r>
          </a:p>
          <a:p>
            <a:pPr eaLnBrk="1" hangingPunct="1">
              <a:buFontTx/>
              <a:buNone/>
            </a:pPr>
            <a:r>
              <a:rPr lang="en-US" altLang="en-US" sz="2000"/>
              <a:t>        to determine if the correct public key was used to decrypt the</a:t>
            </a:r>
          </a:p>
          <a:p>
            <a:pPr eaLnBrk="1" hangingPunct="1">
              <a:buFontTx/>
              <a:buNone/>
            </a:pPr>
            <a:r>
              <a:rPr lang="en-US" altLang="en-US" sz="2000"/>
              <a:t>        message digest for authentication, by comparing this plaintext</a:t>
            </a:r>
          </a:p>
          <a:p>
            <a:pPr eaLnBrk="1" hangingPunct="1">
              <a:buFontTx/>
              <a:buNone/>
            </a:pPr>
            <a:r>
              <a:rPr lang="en-US" altLang="en-US" sz="2000"/>
              <a:t>        copy of the first two octets with the first two octets of the </a:t>
            </a:r>
          </a:p>
          <a:p>
            <a:pPr eaLnBrk="1" hangingPunct="1">
              <a:buFontTx/>
              <a:buNone/>
            </a:pPr>
            <a:r>
              <a:rPr lang="en-US" altLang="en-US" sz="2000"/>
              <a:t>        decrypted digest.</a:t>
            </a:r>
          </a:p>
          <a:p>
            <a:pPr eaLnBrk="1" hangingPunct="1">
              <a:buFontTx/>
              <a:buNone/>
            </a:pPr>
            <a:r>
              <a:rPr lang="en-US" altLang="en-US" sz="2000"/>
              <a:t>     4. </a:t>
            </a:r>
            <a:r>
              <a:rPr lang="en-US" altLang="en-US" sz="2000" b="1"/>
              <a:t>Key ID of sender’s public key:</a:t>
            </a:r>
            <a:r>
              <a:rPr lang="en-US" altLang="en-US" sz="2000"/>
              <a:t> Identifies the public key that should</a:t>
            </a:r>
          </a:p>
          <a:p>
            <a:pPr eaLnBrk="1" hangingPunct="1">
              <a:buFontTx/>
              <a:buNone/>
            </a:pPr>
            <a:r>
              <a:rPr lang="en-US" altLang="en-US" sz="2000"/>
              <a:t>         be used to decrypt the message digest and hence, identifies the </a:t>
            </a:r>
          </a:p>
          <a:p>
            <a:pPr eaLnBrk="1" hangingPunct="1">
              <a:buFontTx/>
              <a:buNone/>
            </a:pPr>
            <a:r>
              <a:rPr lang="en-US" altLang="en-US" sz="2000"/>
              <a:t>        private key that was used to encrypt the message digest.</a:t>
            </a:r>
          </a:p>
        </p:txBody>
      </p:sp>
      <p:sp>
        <p:nvSpPr>
          <p:cNvPr id="31748" name="Line 4">
            <a:extLst>
              <a:ext uri="{FF2B5EF4-FFF2-40B4-BE49-F238E27FC236}">
                <a16:creationId xmlns:a16="http://schemas.microsoft.com/office/drawing/2014/main" id="{8C370F22-A800-487F-AD5D-07D1072952BF}"/>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9157" name="PGP (slide26).WAV">
            <a:hlinkClick r:id="" action="ppaction://media"/>
            <a:extLst>
              <a:ext uri="{FF2B5EF4-FFF2-40B4-BE49-F238E27FC236}">
                <a16:creationId xmlns:a16="http://schemas.microsoft.com/office/drawing/2014/main" id="{288999EA-4551-4F3A-8D22-D06D798380C4}"/>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306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915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9157"/>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A51F9DE-764A-47B1-93DC-472BD05C1043}"/>
              </a:ext>
            </a:extLst>
          </p:cNvPr>
          <p:cNvSpPr>
            <a:spLocks noGrp="1" noChangeArrowheads="1"/>
          </p:cNvSpPr>
          <p:nvPr>
            <p:ph type="title"/>
          </p:nvPr>
        </p:nvSpPr>
        <p:spPr/>
        <p:txBody>
          <a:bodyPr/>
          <a:lstStyle/>
          <a:p>
            <a:pPr eaLnBrk="1" hangingPunct="1"/>
            <a:r>
              <a:rPr lang="en-US" altLang="en-US" sz="4000"/>
              <a:t>Cryptographic Keys and Key Rings</a:t>
            </a:r>
          </a:p>
        </p:txBody>
      </p:sp>
      <p:sp>
        <p:nvSpPr>
          <p:cNvPr id="32771" name="Rectangle 3">
            <a:extLst>
              <a:ext uri="{FF2B5EF4-FFF2-40B4-BE49-F238E27FC236}">
                <a16:creationId xmlns:a16="http://schemas.microsoft.com/office/drawing/2014/main" id="{B42E33D6-8C87-4DCF-9927-F8D3C8BED000}"/>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400" b="1"/>
              <a:t>Key Ring</a:t>
            </a:r>
            <a:endParaRPr lang="en-US" altLang="en-US" sz="2000"/>
          </a:p>
          <a:p>
            <a:pPr eaLnBrk="1" hangingPunct="1">
              <a:buFont typeface="Wingdings" panose="05000000000000000000" pitchFamily="2" charset="2"/>
              <a:buNone/>
            </a:pPr>
            <a:r>
              <a:rPr lang="en-US" altLang="en-US" sz="2000"/>
              <a:t>          The figure shows the general structure of a private-key ring. We can view the ring as a table, in which each row represents one of the public/private key pairs owned by this user. Each row contains the following entries:</a:t>
            </a:r>
          </a:p>
          <a:p>
            <a:pPr eaLnBrk="1" hangingPunct="1">
              <a:buFont typeface="Wingdings" panose="05000000000000000000" pitchFamily="2" charset="2"/>
              <a:buNone/>
            </a:pPr>
            <a:r>
              <a:rPr lang="en-US" altLang="en-US" sz="2000"/>
              <a:t>      </a:t>
            </a:r>
            <a:r>
              <a:rPr lang="en-US" altLang="en-US" sz="2000" b="1"/>
              <a:t>Timestamp:</a:t>
            </a:r>
            <a:r>
              <a:rPr lang="en-US" altLang="en-US" sz="2000"/>
              <a:t> The date/time when this key pair was generated.</a:t>
            </a:r>
          </a:p>
          <a:p>
            <a:pPr eaLnBrk="1" hangingPunct="1">
              <a:buFont typeface="Wingdings" panose="05000000000000000000" pitchFamily="2" charset="2"/>
              <a:buNone/>
            </a:pPr>
            <a:r>
              <a:rPr lang="en-US" altLang="en-US" sz="2000"/>
              <a:t>      </a:t>
            </a:r>
            <a:r>
              <a:rPr lang="en-US" altLang="en-US" sz="2000" b="1"/>
              <a:t>Key ID:</a:t>
            </a:r>
            <a:r>
              <a:rPr lang="en-US" altLang="en-US" sz="2000"/>
              <a:t> The least significant 64 bits of the public key for this entry.</a:t>
            </a:r>
          </a:p>
          <a:p>
            <a:pPr eaLnBrk="1" hangingPunct="1">
              <a:buFont typeface="Wingdings" panose="05000000000000000000" pitchFamily="2" charset="2"/>
              <a:buNone/>
            </a:pPr>
            <a:r>
              <a:rPr lang="en-US" altLang="en-US" sz="2000"/>
              <a:t>      </a:t>
            </a:r>
            <a:r>
              <a:rPr lang="en-US" altLang="en-US" sz="2000" b="1"/>
              <a:t>Public key:</a:t>
            </a:r>
            <a:r>
              <a:rPr lang="en-US" altLang="en-US" sz="2000"/>
              <a:t> The public-key portion of the pair.</a:t>
            </a:r>
          </a:p>
          <a:p>
            <a:pPr eaLnBrk="1" hangingPunct="1">
              <a:buFont typeface="Wingdings" panose="05000000000000000000" pitchFamily="2" charset="2"/>
              <a:buNone/>
            </a:pPr>
            <a:r>
              <a:rPr lang="en-US" altLang="en-US" sz="2000"/>
              <a:t>      </a:t>
            </a:r>
            <a:r>
              <a:rPr lang="en-US" altLang="en-US" sz="2000" b="1"/>
              <a:t>Private key</a:t>
            </a:r>
            <a:r>
              <a:rPr lang="en-US" altLang="en-US" sz="2000"/>
              <a:t>: the private-key portion of the pair.</a:t>
            </a:r>
          </a:p>
          <a:p>
            <a:pPr eaLnBrk="1" hangingPunct="1">
              <a:buFont typeface="Wingdings" panose="05000000000000000000" pitchFamily="2" charset="2"/>
              <a:buNone/>
            </a:pPr>
            <a:r>
              <a:rPr lang="en-US" altLang="en-US" sz="2000"/>
              <a:t>      </a:t>
            </a:r>
            <a:r>
              <a:rPr lang="en-US" altLang="en-US" sz="2000" b="1"/>
              <a:t>User ID</a:t>
            </a:r>
            <a:r>
              <a:rPr lang="en-US" altLang="en-US" sz="2000"/>
              <a:t>: Typically, this will be the user’s e-mail address.</a:t>
            </a:r>
            <a:endParaRPr lang="en-US" altLang="en-US" sz="2400" b="1"/>
          </a:p>
        </p:txBody>
      </p:sp>
      <p:sp>
        <p:nvSpPr>
          <p:cNvPr id="32772" name="Line 4">
            <a:extLst>
              <a:ext uri="{FF2B5EF4-FFF2-40B4-BE49-F238E27FC236}">
                <a16:creationId xmlns:a16="http://schemas.microsoft.com/office/drawing/2014/main" id="{BB4CCCA9-BF2D-4E08-8623-3B72CA58EF29}"/>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2773" name="Picture 5">
            <a:extLst>
              <a:ext uri="{FF2B5EF4-FFF2-40B4-BE49-F238E27FC236}">
                <a16:creationId xmlns:a16="http://schemas.microsoft.com/office/drawing/2014/main" id="{EB292F98-9BB2-4DF2-8C97-41701FCE9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953000"/>
            <a:ext cx="5410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6" name="PGP (slide27).WAV">
            <a:hlinkClick r:id="" action="ppaction://media"/>
            <a:extLst>
              <a:ext uri="{FF2B5EF4-FFF2-40B4-BE49-F238E27FC236}">
                <a16:creationId xmlns:a16="http://schemas.microsoft.com/office/drawing/2014/main" id="{F007FB87-3449-4491-87A7-27A0FB3E4768}"/>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1181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120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1206"/>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C2D3233-61A4-4CD6-ABB0-EDBE015FDE06}"/>
              </a:ext>
            </a:extLst>
          </p:cNvPr>
          <p:cNvSpPr>
            <a:spLocks noGrp="1" noChangeArrowheads="1"/>
          </p:cNvSpPr>
          <p:nvPr>
            <p:ph type="title"/>
          </p:nvPr>
        </p:nvSpPr>
        <p:spPr/>
        <p:txBody>
          <a:bodyPr/>
          <a:lstStyle/>
          <a:p>
            <a:pPr eaLnBrk="1" hangingPunct="1"/>
            <a:r>
              <a:rPr lang="en-US" altLang="en-US" sz="4000"/>
              <a:t>Cryptographic Keys and Key Rings</a:t>
            </a:r>
          </a:p>
        </p:txBody>
      </p:sp>
      <p:sp>
        <p:nvSpPr>
          <p:cNvPr id="33795" name="Rectangle 3">
            <a:extLst>
              <a:ext uri="{FF2B5EF4-FFF2-40B4-BE49-F238E27FC236}">
                <a16:creationId xmlns:a16="http://schemas.microsoft.com/office/drawing/2014/main" id="{5B9056CC-50B8-4919-8A53-B275DBCF2E1A}"/>
              </a:ext>
            </a:extLst>
          </p:cNvPr>
          <p:cNvSpPr>
            <a:spLocks noGrp="1" noChangeArrowheads="1"/>
          </p:cNvSpPr>
          <p:nvPr>
            <p:ph type="body" idx="1"/>
          </p:nvPr>
        </p:nvSpPr>
        <p:spPr>
          <a:xfrm>
            <a:off x="1219200" y="1371600"/>
            <a:ext cx="7772400" cy="5486400"/>
          </a:xfrm>
        </p:spPr>
        <p:txBody>
          <a:bodyPr/>
          <a:lstStyle/>
          <a:p>
            <a:pPr eaLnBrk="1" hangingPunct="1">
              <a:buFont typeface="Symbol" panose="05050102010706020507" pitchFamily="18" charset="2"/>
              <a:buNone/>
            </a:pPr>
            <a:r>
              <a:rPr lang="en-US" altLang="en-US" sz="2000"/>
              <a:t>          The private-key ring can be indexed by either User ID or Key ID. Although it is intended that the private-key ring be stored only on the machine of the user that created and owns the key pairs, and that it be accessible only to that user, it makes sense to make the value of the private key as secure as possible. Accordingly, the private key itself is not stored in the key ring. Rather, this key is encrypted using CSAT-128. The procedure as as following:</a:t>
            </a:r>
          </a:p>
          <a:p>
            <a:pPr eaLnBrk="1" hangingPunct="1">
              <a:buFont typeface="Symbol" panose="05050102010706020507" pitchFamily="18" charset="2"/>
              <a:buNone/>
            </a:pPr>
            <a:r>
              <a:rPr lang="en-US" altLang="en-US" sz="2000"/>
              <a:t>      1. The user selects a passphresa to be used for encrypting private key.</a:t>
            </a:r>
          </a:p>
          <a:p>
            <a:pPr eaLnBrk="1" hangingPunct="1">
              <a:buFont typeface="Symbol" panose="05050102010706020507" pitchFamily="18" charset="2"/>
              <a:buNone/>
            </a:pPr>
            <a:r>
              <a:rPr lang="en-US" altLang="en-US" sz="2000"/>
              <a:t>      2. When the system generates a new public/private key pair using </a:t>
            </a:r>
          </a:p>
          <a:p>
            <a:pPr eaLnBrk="1" hangingPunct="1">
              <a:buFont typeface="Symbol" panose="05050102010706020507" pitchFamily="18" charset="2"/>
              <a:buNone/>
            </a:pPr>
            <a:r>
              <a:rPr lang="en-US" altLang="en-US" sz="2000"/>
              <a:t>          RSA, it asks the user for the passphrase. Using SHA-1, a 160-bit </a:t>
            </a:r>
          </a:p>
          <a:p>
            <a:pPr eaLnBrk="1" hangingPunct="1">
              <a:buFont typeface="Symbol" panose="05050102010706020507" pitchFamily="18" charset="2"/>
              <a:buNone/>
            </a:pPr>
            <a:r>
              <a:rPr lang="en-US" altLang="en-US" sz="2000"/>
              <a:t>          hash code is generated form the passphrase, and the passphrase is </a:t>
            </a:r>
          </a:p>
          <a:p>
            <a:pPr eaLnBrk="1" hangingPunct="1">
              <a:buFont typeface="Symbol" panose="05050102010706020507" pitchFamily="18" charset="2"/>
              <a:buNone/>
            </a:pPr>
            <a:r>
              <a:rPr lang="en-US" altLang="en-US" sz="2000"/>
              <a:t>         discarded.</a:t>
            </a:r>
          </a:p>
          <a:p>
            <a:pPr eaLnBrk="1" hangingPunct="1">
              <a:buFont typeface="Symbol" panose="05050102010706020507" pitchFamily="18" charset="2"/>
              <a:buNone/>
            </a:pPr>
            <a:r>
              <a:rPr lang="en-US" altLang="en-US" sz="2000"/>
              <a:t>      3. The system encrypts the private key using CAST-128 with the 128</a:t>
            </a:r>
          </a:p>
          <a:p>
            <a:pPr eaLnBrk="1" hangingPunct="1">
              <a:buFont typeface="Symbol" panose="05050102010706020507" pitchFamily="18" charset="2"/>
              <a:buNone/>
            </a:pPr>
            <a:r>
              <a:rPr lang="en-US" altLang="en-US" sz="2000"/>
              <a:t>           bits of the hash code as the key. The hash code is then discarded, </a:t>
            </a:r>
          </a:p>
          <a:p>
            <a:pPr eaLnBrk="1" hangingPunct="1">
              <a:buFont typeface="Symbol" panose="05050102010706020507" pitchFamily="18" charset="2"/>
              <a:buNone/>
            </a:pPr>
            <a:r>
              <a:rPr lang="en-US" altLang="en-US" sz="2000"/>
              <a:t>           and the encrypted private key is stored in the private-key ring.</a:t>
            </a:r>
          </a:p>
        </p:txBody>
      </p:sp>
      <p:sp>
        <p:nvSpPr>
          <p:cNvPr id="33796" name="Line 4">
            <a:extLst>
              <a:ext uri="{FF2B5EF4-FFF2-40B4-BE49-F238E27FC236}">
                <a16:creationId xmlns:a16="http://schemas.microsoft.com/office/drawing/2014/main" id="{30E9FCE0-55A9-45DF-8321-E43B896EC885}"/>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2229" name="PGP (slide28).WAV">
            <a:hlinkClick r:id="" action="ppaction://media"/>
            <a:extLst>
              <a:ext uri="{FF2B5EF4-FFF2-40B4-BE49-F238E27FC236}">
                <a16:creationId xmlns:a16="http://schemas.microsoft.com/office/drawing/2014/main" id="{0EA17FBA-885D-4029-ABB9-89069C484713}"/>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7394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222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2229"/>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4C2DF0E-39C6-4CA9-900B-40728E5489F9}"/>
              </a:ext>
            </a:extLst>
          </p:cNvPr>
          <p:cNvSpPr>
            <a:spLocks noGrp="1" noChangeArrowheads="1"/>
          </p:cNvSpPr>
          <p:nvPr>
            <p:ph type="title"/>
          </p:nvPr>
        </p:nvSpPr>
        <p:spPr/>
        <p:txBody>
          <a:bodyPr/>
          <a:lstStyle/>
          <a:p>
            <a:pPr eaLnBrk="1" hangingPunct="1"/>
            <a:r>
              <a:rPr lang="en-US" altLang="en-US" sz="4000"/>
              <a:t>Cryptographic Keys and Key Rings</a:t>
            </a:r>
          </a:p>
        </p:txBody>
      </p:sp>
      <p:sp>
        <p:nvSpPr>
          <p:cNvPr id="34819" name="Rectangle 3">
            <a:extLst>
              <a:ext uri="{FF2B5EF4-FFF2-40B4-BE49-F238E27FC236}">
                <a16:creationId xmlns:a16="http://schemas.microsoft.com/office/drawing/2014/main" id="{5B5B6438-57B0-4EC5-B36D-E6CDB30B4727}"/>
              </a:ext>
            </a:extLst>
          </p:cNvPr>
          <p:cNvSpPr>
            <a:spLocks noGrp="1" noChangeArrowheads="1"/>
          </p:cNvSpPr>
          <p:nvPr>
            <p:ph type="body" idx="1"/>
          </p:nvPr>
        </p:nvSpPr>
        <p:spPr>
          <a:xfrm>
            <a:off x="1219200" y="1295400"/>
            <a:ext cx="7772400" cy="5562600"/>
          </a:xfrm>
        </p:spPr>
        <p:txBody>
          <a:bodyPr/>
          <a:lstStyle/>
          <a:p>
            <a:pPr eaLnBrk="1" hangingPunct="1">
              <a:buFont typeface="Symbol" panose="05050102010706020507" pitchFamily="18" charset="2"/>
              <a:buNone/>
            </a:pPr>
            <a:r>
              <a:rPr lang="en-US" altLang="en-US" sz="2400"/>
              <a:t>    </a:t>
            </a:r>
            <a:r>
              <a:rPr lang="en-US" altLang="en-US" sz="2000"/>
              <a:t>      The figure shows the structure of a public-key ring. This data structure is used to store public keys of other users that are known to this user. For the moment, let us ignore some fields shown in the table and describe the following fields:</a:t>
            </a:r>
          </a:p>
          <a:p>
            <a:pPr eaLnBrk="1" hangingPunct="1">
              <a:buFont typeface="Symbol" panose="05050102010706020507" pitchFamily="18" charset="2"/>
              <a:buNone/>
            </a:pPr>
            <a:r>
              <a:rPr lang="en-US" altLang="en-US" sz="2000"/>
              <a:t>      </a:t>
            </a:r>
            <a:r>
              <a:rPr lang="en-US" altLang="en-US" sz="2000" b="1"/>
              <a:t>Timestamp:</a:t>
            </a:r>
            <a:r>
              <a:rPr lang="en-US" altLang="en-US" sz="2000"/>
              <a:t> The date/time when this entry was generated.</a:t>
            </a:r>
          </a:p>
          <a:p>
            <a:pPr eaLnBrk="1" hangingPunct="1">
              <a:buFont typeface="Symbol" panose="05050102010706020507" pitchFamily="18" charset="2"/>
              <a:buNone/>
            </a:pPr>
            <a:r>
              <a:rPr lang="en-US" altLang="en-US" sz="2000"/>
              <a:t>      </a:t>
            </a:r>
            <a:r>
              <a:rPr lang="en-US" altLang="en-US" sz="2000" b="1"/>
              <a:t>Key ID:</a:t>
            </a:r>
            <a:r>
              <a:rPr lang="en-US" altLang="en-US" sz="2000"/>
              <a:t> The least significant 64 bits of the public key for this entry.</a:t>
            </a:r>
          </a:p>
          <a:p>
            <a:pPr eaLnBrk="1" hangingPunct="1">
              <a:buFont typeface="Symbol" panose="05050102010706020507" pitchFamily="18" charset="2"/>
              <a:buNone/>
            </a:pPr>
            <a:r>
              <a:rPr lang="en-US" altLang="en-US" sz="2000"/>
              <a:t>      </a:t>
            </a:r>
            <a:r>
              <a:rPr lang="en-US" altLang="en-US" sz="2000" b="1"/>
              <a:t>Public key:</a:t>
            </a:r>
            <a:r>
              <a:rPr lang="en-US" altLang="en-US" sz="2000"/>
              <a:t> The public key for this entry.</a:t>
            </a:r>
          </a:p>
          <a:p>
            <a:pPr eaLnBrk="1" hangingPunct="1">
              <a:buFont typeface="Symbol" panose="05050102010706020507" pitchFamily="18" charset="2"/>
              <a:buNone/>
            </a:pPr>
            <a:r>
              <a:rPr lang="en-US" altLang="en-US" sz="2000"/>
              <a:t>      </a:t>
            </a:r>
            <a:r>
              <a:rPr lang="en-US" altLang="en-US" sz="2000" b="1"/>
              <a:t>User ID</a:t>
            </a:r>
            <a:r>
              <a:rPr lang="en-US" altLang="en-US" sz="2000"/>
              <a:t>: The owner of this key. </a:t>
            </a:r>
          </a:p>
        </p:txBody>
      </p:sp>
      <p:sp>
        <p:nvSpPr>
          <p:cNvPr id="34820" name="Line 4">
            <a:extLst>
              <a:ext uri="{FF2B5EF4-FFF2-40B4-BE49-F238E27FC236}">
                <a16:creationId xmlns:a16="http://schemas.microsoft.com/office/drawing/2014/main" id="{11DC8568-78E0-4F64-9939-F346A2CD14AF}"/>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4821" name="Picture 6">
            <a:extLst>
              <a:ext uri="{FF2B5EF4-FFF2-40B4-BE49-F238E27FC236}">
                <a16:creationId xmlns:a16="http://schemas.microsoft.com/office/drawing/2014/main" id="{479133DD-91D5-4399-9DC1-146B2A812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332288"/>
            <a:ext cx="6934200" cy="252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5" name="PGP (slide29).WAV">
            <a:hlinkClick r:id="" action="ppaction://media"/>
            <a:extLst>
              <a:ext uri="{FF2B5EF4-FFF2-40B4-BE49-F238E27FC236}">
                <a16:creationId xmlns:a16="http://schemas.microsoft.com/office/drawing/2014/main" id="{D711CC9E-7E1E-44A8-9023-0629CE1F1187}"/>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7072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325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325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FF0B36E-1574-44C3-8321-5EBCFE0AC637}"/>
              </a:ext>
            </a:extLst>
          </p:cNvPr>
          <p:cNvSpPr>
            <a:spLocks noGrp="1" noChangeArrowheads="1"/>
          </p:cNvSpPr>
          <p:nvPr>
            <p:ph type="title"/>
          </p:nvPr>
        </p:nvSpPr>
        <p:spPr/>
        <p:txBody>
          <a:bodyPr/>
          <a:lstStyle/>
          <a:p>
            <a:pPr eaLnBrk="1" hangingPunct="1"/>
            <a:r>
              <a:rPr lang="en-US" altLang="en-US" sz="3600"/>
              <a:t>Pretty Good privacy (PGP)</a:t>
            </a:r>
            <a:r>
              <a:rPr lang="en-US" altLang="en-US"/>
              <a:t> </a:t>
            </a:r>
          </a:p>
        </p:txBody>
      </p:sp>
      <p:sp>
        <p:nvSpPr>
          <p:cNvPr id="8195" name="Rectangle 3">
            <a:extLst>
              <a:ext uri="{FF2B5EF4-FFF2-40B4-BE49-F238E27FC236}">
                <a16:creationId xmlns:a16="http://schemas.microsoft.com/office/drawing/2014/main" id="{E9E470D9-24EB-4C38-BBA6-2FDDA49FA1D0}"/>
              </a:ext>
            </a:extLst>
          </p:cNvPr>
          <p:cNvSpPr>
            <a:spLocks noGrp="1" noChangeArrowheads="1"/>
          </p:cNvSpPr>
          <p:nvPr>
            <p:ph type="body" idx="1"/>
          </p:nvPr>
        </p:nvSpPr>
        <p:spPr>
          <a:xfrm>
            <a:off x="1219200" y="1447800"/>
            <a:ext cx="7772400" cy="5410200"/>
          </a:xfrm>
        </p:spPr>
        <p:txBody>
          <a:bodyPr/>
          <a:lstStyle/>
          <a:p>
            <a:pPr eaLnBrk="1" hangingPunct="1">
              <a:lnSpc>
                <a:spcPct val="90000"/>
              </a:lnSpc>
              <a:buFont typeface="Wingdings" panose="05000000000000000000" pitchFamily="2" charset="2"/>
              <a:buChar char="Ø"/>
            </a:pPr>
            <a:r>
              <a:rPr lang="en-US" altLang="en-US" sz="2000"/>
              <a:t>PGP has grown explosively and is now widely used. A number of reasons can be cited for this growth:</a:t>
            </a:r>
          </a:p>
          <a:p>
            <a:pPr eaLnBrk="1" hangingPunct="1">
              <a:lnSpc>
                <a:spcPct val="90000"/>
              </a:lnSpc>
              <a:buFont typeface="Wingdings" panose="05000000000000000000" pitchFamily="2" charset="2"/>
              <a:buNone/>
            </a:pPr>
            <a:r>
              <a:rPr lang="en-US" altLang="en-US" sz="2000"/>
              <a:t>     1. It is available free worldwide in versions that run on a variety of </a:t>
            </a:r>
          </a:p>
          <a:p>
            <a:pPr eaLnBrk="1" hangingPunct="1">
              <a:lnSpc>
                <a:spcPct val="90000"/>
              </a:lnSpc>
              <a:buFont typeface="Wingdings" panose="05000000000000000000" pitchFamily="2" charset="2"/>
              <a:buNone/>
            </a:pPr>
            <a:r>
              <a:rPr lang="en-US" altLang="en-US" sz="2000"/>
              <a:t>         platforms.</a:t>
            </a:r>
          </a:p>
          <a:p>
            <a:pPr eaLnBrk="1" hangingPunct="1">
              <a:lnSpc>
                <a:spcPct val="90000"/>
              </a:lnSpc>
              <a:buFont typeface="Wingdings" panose="05000000000000000000" pitchFamily="2" charset="2"/>
              <a:buNone/>
            </a:pPr>
            <a:r>
              <a:rPr lang="en-US" altLang="en-US" sz="2000"/>
              <a:t>     2. It is based on algorithms that have survived extensive public review </a:t>
            </a:r>
          </a:p>
          <a:p>
            <a:pPr eaLnBrk="1" hangingPunct="1">
              <a:lnSpc>
                <a:spcPct val="90000"/>
              </a:lnSpc>
              <a:buFont typeface="Wingdings" panose="05000000000000000000" pitchFamily="2" charset="2"/>
              <a:buNone/>
            </a:pPr>
            <a:r>
              <a:rPr lang="en-US" altLang="en-US" sz="2000"/>
              <a:t>         and are considered extremely secure. Specifically, the package </a:t>
            </a:r>
          </a:p>
          <a:p>
            <a:pPr eaLnBrk="1" hangingPunct="1">
              <a:lnSpc>
                <a:spcPct val="90000"/>
              </a:lnSpc>
              <a:buFont typeface="Wingdings" panose="05000000000000000000" pitchFamily="2" charset="2"/>
              <a:buNone/>
            </a:pPr>
            <a:r>
              <a:rPr lang="en-US" altLang="en-US" sz="2000"/>
              <a:t>         includes RSA, DSS, and Diffie-Hellman for public-key encryption; </a:t>
            </a:r>
          </a:p>
          <a:p>
            <a:pPr eaLnBrk="1" hangingPunct="1">
              <a:lnSpc>
                <a:spcPct val="90000"/>
              </a:lnSpc>
              <a:buFont typeface="Wingdings" panose="05000000000000000000" pitchFamily="2" charset="2"/>
              <a:buNone/>
            </a:pPr>
            <a:r>
              <a:rPr lang="en-US" altLang="en-US" sz="2000"/>
              <a:t>         CAST-128, IDEA, and 3DES for conventional encryption; and</a:t>
            </a:r>
          </a:p>
          <a:p>
            <a:pPr eaLnBrk="1" hangingPunct="1">
              <a:lnSpc>
                <a:spcPct val="90000"/>
              </a:lnSpc>
              <a:buFont typeface="Wingdings" panose="05000000000000000000" pitchFamily="2" charset="2"/>
              <a:buNone/>
            </a:pPr>
            <a:r>
              <a:rPr lang="en-US" altLang="en-US" sz="2000"/>
              <a:t>         SHA-1 for hash coding.</a:t>
            </a:r>
          </a:p>
          <a:p>
            <a:pPr eaLnBrk="1" hangingPunct="1">
              <a:lnSpc>
                <a:spcPct val="90000"/>
              </a:lnSpc>
              <a:buFont typeface="Wingdings" panose="05000000000000000000" pitchFamily="2" charset="2"/>
              <a:buNone/>
            </a:pPr>
            <a:r>
              <a:rPr lang="en-US" altLang="en-US" sz="2000"/>
              <a:t>     3. It has a wide range of applicability, from corporations that wish to</a:t>
            </a:r>
          </a:p>
          <a:p>
            <a:pPr eaLnBrk="1" hangingPunct="1">
              <a:lnSpc>
                <a:spcPct val="90000"/>
              </a:lnSpc>
              <a:buFont typeface="Wingdings" panose="05000000000000000000" pitchFamily="2" charset="2"/>
              <a:buNone/>
            </a:pPr>
            <a:r>
              <a:rPr lang="en-US" altLang="en-US" sz="2000"/>
              <a:t>         select and enforce a standardized scheme for encrypting files and</a:t>
            </a:r>
          </a:p>
          <a:p>
            <a:pPr eaLnBrk="1" hangingPunct="1">
              <a:lnSpc>
                <a:spcPct val="90000"/>
              </a:lnSpc>
              <a:buFont typeface="Wingdings" panose="05000000000000000000" pitchFamily="2" charset="2"/>
              <a:buNone/>
            </a:pPr>
            <a:r>
              <a:rPr lang="en-US" altLang="en-US" sz="2000"/>
              <a:t>         message to individuals who wish to communicate securely with</a:t>
            </a:r>
          </a:p>
          <a:p>
            <a:pPr eaLnBrk="1" hangingPunct="1">
              <a:lnSpc>
                <a:spcPct val="90000"/>
              </a:lnSpc>
              <a:buFont typeface="Wingdings" panose="05000000000000000000" pitchFamily="2" charset="2"/>
              <a:buNone/>
            </a:pPr>
            <a:r>
              <a:rPr lang="en-US" altLang="en-US" sz="2000"/>
              <a:t>         others worldwide over the Internet and other networks.</a:t>
            </a:r>
          </a:p>
          <a:p>
            <a:pPr eaLnBrk="1" hangingPunct="1">
              <a:lnSpc>
                <a:spcPct val="90000"/>
              </a:lnSpc>
              <a:buFont typeface="Wingdings" panose="05000000000000000000" pitchFamily="2" charset="2"/>
              <a:buNone/>
            </a:pPr>
            <a:r>
              <a:rPr lang="en-US" altLang="en-US" sz="2000"/>
              <a:t>     4. It was not developed by, nor is it controlled by, and governmental </a:t>
            </a:r>
          </a:p>
          <a:p>
            <a:pPr eaLnBrk="1" hangingPunct="1">
              <a:lnSpc>
                <a:spcPct val="90000"/>
              </a:lnSpc>
              <a:buFont typeface="Wingdings" panose="05000000000000000000" pitchFamily="2" charset="2"/>
              <a:buNone/>
            </a:pPr>
            <a:r>
              <a:rPr lang="en-US" altLang="en-US" sz="2000"/>
              <a:t>         or standards organization. For those with an instinctive distrust of </a:t>
            </a:r>
          </a:p>
          <a:p>
            <a:pPr eaLnBrk="1" hangingPunct="1">
              <a:lnSpc>
                <a:spcPct val="90000"/>
              </a:lnSpc>
              <a:buFont typeface="Wingdings" panose="05000000000000000000" pitchFamily="2" charset="2"/>
              <a:buNone/>
            </a:pPr>
            <a:r>
              <a:rPr lang="en-US" altLang="en-US" sz="2000"/>
              <a:t>         “the establishment,” this makes PGP attractive.   </a:t>
            </a:r>
          </a:p>
        </p:txBody>
      </p:sp>
      <p:sp>
        <p:nvSpPr>
          <p:cNvPr id="8196" name="Line 4">
            <a:extLst>
              <a:ext uri="{FF2B5EF4-FFF2-40B4-BE49-F238E27FC236}">
                <a16:creationId xmlns:a16="http://schemas.microsoft.com/office/drawing/2014/main" id="{FE239CFC-3954-4F30-BC5B-A3264FAA22E7}"/>
              </a:ext>
            </a:extLst>
          </p:cNvPr>
          <p:cNvSpPr>
            <a:spLocks noChangeShapeType="1"/>
          </p:cNvSpPr>
          <p:nvPr/>
        </p:nvSpPr>
        <p:spPr bwMode="auto">
          <a:xfrm>
            <a:off x="1143000" y="13716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9701" name="PGP (slide3).WAV">
            <a:hlinkClick r:id="" action="ppaction://media"/>
            <a:extLst>
              <a:ext uri="{FF2B5EF4-FFF2-40B4-BE49-F238E27FC236}">
                <a16:creationId xmlns:a16="http://schemas.microsoft.com/office/drawing/2014/main" id="{7CE354E8-207D-4A9E-AA81-85FE44DB491E}"/>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8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970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9701"/>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E1DA984-1C32-4D3B-9B2A-8CCB8D913A88}"/>
              </a:ext>
            </a:extLst>
          </p:cNvPr>
          <p:cNvSpPr>
            <a:spLocks noGrp="1" noChangeArrowheads="1"/>
          </p:cNvSpPr>
          <p:nvPr>
            <p:ph type="title"/>
          </p:nvPr>
        </p:nvSpPr>
        <p:spPr/>
        <p:txBody>
          <a:bodyPr/>
          <a:lstStyle/>
          <a:p>
            <a:pPr eaLnBrk="1" hangingPunct="1"/>
            <a:r>
              <a:rPr lang="en-US" altLang="en-US" sz="4000"/>
              <a:t>PGP Message Generation</a:t>
            </a:r>
          </a:p>
        </p:txBody>
      </p:sp>
      <p:sp>
        <p:nvSpPr>
          <p:cNvPr id="35843" name="Rectangle 3">
            <a:extLst>
              <a:ext uri="{FF2B5EF4-FFF2-40B4-BE49-F238E27FC236}">
                <a16:creationId xmlns:a16="http://schemas.microsoft.com/office/drawing/2014/main" id="{331DB55E-9050-48D1-A950-170CD0EEEB31}"/>
              </a:ext>
            </a:extLst>
          </p:cNvPr>
          <p:cNvSpPr>
            <a:spLocks noGrp="1" noChangeArrowheads="1"/>
          </p:cNvSpPr>
          <p:nvPr>
            <p:ph type="body" idx="1"/>
          </p:nvPr>
        </p:nvSpPr>
        <p:spPr>
          <a:xfrm>
            <a:off x="1219200" y="1295400"/>
            <a:ext cx="7772400" cy="5562600"/>
          </a:xfrm>
        </p:spPr>
        <p:txBody>
          <a:bodyPr/>
          <a:lstStyle/>
          <a:p>
            <a:pPr eaLnBrk="1" hangingPunct="1">
              <a:buFont typeface="Symbol" panose="05050102010706020507" pitchFamily="18" charset="2"/>
              <a:buNone/>
            </a:pPr>
            <a:r>
              <a:rPr lang="en-US" altLang="en-US" sz="2000"/>
              <a:t>           Now let’s consider that message transmission and assume that the message is to be both signed and encrypted. The sending PGP entity performs the following steps:</a:t>
            </a:r>
          </a:p>
          <a:p>
            <a:pPr eaLnBrk="1" hangingPunct="1">
              <a:buFont typeface="Symbol" panose="05050102010706020507" pitchFamily="18" charset="2"/>
              <a:buNone/>
            </a:pPr>
            <a:r>
              <a:rPr lang="en-US" altLang="en-US" sz="2000"/>
              <a:t>     1. Signing the message</a:t>
            </a:r>
          </a:p>
          <a:p>
            <a:pPr eaLnBrk="1" hangingPunct="1">
              <a:buFont typeface="Symbol" panose="05050102010706020507" pitchFamily="18" charset="2"/>
              <a:buNone/>
            </a:pPr>
            <a:r>
              <a:rPr lang="en-US" altLang="en-US" sz="2000"/>
              <a:t>          a. PGP retrieves the sender’s private key from the private-key ring </a:t>
            </a:r>
          </a:p>
          <a:p>
            <a:pPr eaLnBrk="1" hangingPunct="1">
              <a:buFont typeface="Symbol" panose="05050102010706020507" pitchFamily="18" charset="2"/>
              <a:buNone/>
            </a:pPr>
            <a:r>
              <a:rPr lang="en-US" altLang="en-US" sz="2000"/>
              <a:t>              using your_userid as an index. If your_userid was not provided in</a:t>
            </a:r>
          </a:p>
          <a:p>
            <a:pPr eaLnBrk="1" hangingPunct="1">
              <a:buFont typeface="Symbol" panose="05050102010706020507" pitchFamily="18" charset="2"/>
              <a:buNone/>
            </a:pPr>
            <a:r>
              <a:rPr lang="en-US" altLang="en-US" sz="2000"/>
              <a:t>              the command, the first private key on the ring is retrieved.</a:t>
            </a:r>
          </a:p>
          <a:p>
            <a:pPr eaLnBrk="1" hangingPunct="1">
              <a:buFont typeface="Symbol" panose="05050102010706020507" pitchFamily="18" charset="2"/>
              <a:buNone/>
            </a:pPr>
            <a:r>
              <a:rPr lang="en-US" altLang="en-US" sz="2000"/>
              <a:t>           b. PGP prompts the user for the passphrase to recover the</a:t>
            </a:r>
          </a:p>
          <a:p>
            <a:pPr eaLnBrk="1" hangingPunct="1">
              <a:buFont typeface="Symbol" panose="05050102010706020507" pitchFamily="18" charset="2"/>
              <a:buNone/>
            </a:pPr>
            <a:r>
              <a:rPr lang="en-US" altLang="en-US" sz="2000"/>
              <a:t>               unencrypted private key.</a:t>
            </a:r>
          </a:p>
          <a:p>
            <a:pPr eaLnBrk="1" hangingPunct="1">
              <a:buFont typeface="Symbol" panose="05050102010706020507" pitchFamily="18" charset="2"/>
              <a:buNone/>
            </a:pPr>
            <a:r>
              <a:rPr lang="en-US" altLang="en-US" sz="2000"/>
              <a:t>           c. The signature component of the message is constructed.</a:t>
            </a:r>
          </a:p>
          <a:p>
            <a:pPr eaLnBrk="1" hangingPunct="1">
              <a:buFont typeface="Symbol" panose="05050102010706020507" pitchFamily="18" charset="2"/>
              <a:buNone/>
            </a:pPr>
            <a:r>
              <a:rPr lang="en-US" altLang="en-US" sz="2000"/>
              <a:t>       2. Encrypting the message</a:t>
            </a:r>
          </a:p>
          <a:p>
            <a:pPr eaLnBrk="1" hangingPunct="1">
              <a:buFont typeface="Symbol" panose="05050102010706020507" pitchFamily="18" charset="2"/>
              <a:buNone/>
            </a:pPr>
            <a:r>
              <a:rPr lang="en-US" altLang="en-US" sz="2000"/>
              <a:t>           a. PGP generates a session key and encrypts the message.</a:t>
            </a:r>
          </a:p>
          <a:p>
            <a:pPr eaLnBrk="1" hangingPunct="1">
              <a:buFont typeface="Symbol" panose="05050102010706020507" pitchFamily="18" charset="2"/>
              <a:buNone/>
            </a:pPr>
            <a:r>
              <a:rPr lang="en-US" altLang="en-US" sz="2000"/>
              <a:t>           b. PGP retrieves the recipient's public key from the public-key ring </a:t>
            </a:r>
          </a:p>
          <a:p>
            <a:pPr eaLnBrk="1" hangingPunct="1">
              <a:buFont typeface="Symbol" panose="05050102010706020507" pitchFamily="18" charset="2"/>
              <a:buNone/>
            </a:pPr>
            <a:r>
              <a:rPr lang="en-US" altLang="en-US" sz="2000"/>
              <a:t>               using her_userid as an index.</a:t>
            </a:r>
          </a:p>
          <a:p>
            <a:pPr eaLnBrk="1" hangingPunct="1">
              <a:buFont typeface="Symbol" panose="05050102010706020507" pitchFamily="18" charset="2"/>
              <a:buNone/>
            </a:pPr>
            <a:r>
              <a:rPr lang="en-US" altLang="en-US" sz="2000"/>
              <a:t>           c. The session key component of the message is constructed.</a:t>
            </a:r>
          </a:p>
        </p:txBody>
      </p:sp>
      <p:sp>
        <p:nvSpPr>
          <p:cNvPr id="35844" name="Line 4">
            <a:extLst>
              <a:ext uri="{FF2B5EF4-FFF2-40B4-BE49-F238E27FC236}">
                <a16:creationId xmlns:a16="http://schemas.microsoft.com/office/drawing/2014/main" id="{E2CA1564-958F-484F-BDD1-A666B9A10B7A}"/>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4277" name="PGP (slide30).WAV">
            <a:hlinkClick r:id="" action="ppaction://media"/>
            <a:extLst>
              <a:ext uri="{FF2B5EF4-FFF2-40B4-BE49-F238E27FC236}">
                <a16:creationId xmlns:a16="http://schemas.microsoft.com/office/drawing/2014/main" id="{E963B341-8F57-42B5-A67A-49ABE94DEEFA}"/>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8627"/>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427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4277"/>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F6992A3-87E7-46BB-A929-857F27E5B6D2}"/>
              </a:ext>
            </a:extLst>
          </p:cNvPr>
          <p:cNvSpPr>
            <a:spLocks noGrp="1" noChangeArrowheads="1"/>
          </p:cNvSpPr>
          <p:nvPr>
            <p:ph type="title"/>
          </p:nvPr>
        </p:nvSpPr>
        <p:spPr/>
        <p:txBody>
          <a:bodyPr/>
          <a:lstStyle/>
          <a:p>
            <a:pPr eaLnBrk="1" hangingPunct="1"/>
            <a:r>
              <a:rPr lang="en-US" altLang="en-US" sz="4000"/>
              <a:t>PGP Message Generation</a:t>
            </a:r>
          </a:p>
        </p:txBody>
      </p:sp>
      <p:pic>
        <p:nvPicPr>
          <p:cNvPr id="36867" name="Picture 3">
            <a:extLst>
              <a:ext uri="{FF2B5EF4-FFF2-40B4-BE49-F238E27FC236}">
                <a16:creationId xmlns:a16="http://schemas.microsoft.com/office/drawing/2014/main" id="{11FE8A04-B14E-489B-929D-5B00A52C9CC7}"/>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19200" y="1371600"/>
            <a:ext cx="7772400" cy="5486400"/>
          </a:xfrm>
        </p:spPr>
      </p:pic>
      <p:sp>
        <p:nvSpPr>
          <p:cNvPr id="36868" name="Line 4">
            <a:extLst>
              <a:ext uri="{FF2B5EF4-FFF2-40B4-BE49-F238E27FC236}">
                <a16:creationId xmlns:a16="http://schemas.microsoft.com/office/drawing/2014/main" id="{A6ADE419-26E9-4972-8A9A-CEB175EFA498}"/>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5301" name="PGP (slide31).WAV">
            <a:hlinkClick r:id="" action="ppaction://media"/>
            <a:extLst>
              <a:ext uri="{FF2B5EF4-FFF2-40B4-BE49-F238E27FC236}">
                <a16:creationId xmlns:a16="http://schemas.microsoft.com/office/drawing/2014/main" id="{48CAB214-EDF9-40F6-ADBE-AD38023B1C9C}"/>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5946"/>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530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5301"/>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F410957-B569-4320-816A-35719DE9B2B0}"/>
              </a:ext>
            </a:extLst>
          </p:cNvPr>
          <p:cNvSpPr>
            <a:spLocks noGrp="1" noChangeArrowheads="1"/>
          </p:cNvSpPr>
          <p:nvPr>
            <p:ph type="title"/>
          </p:nvPr>
        </p:nvSpPr>
        <p:spPr/>
        <p:txBody>
          <a:bodyPr/>
          <a:lstStyle/>
          <a:p>
            <a:pPr eaLnBrk="1" hangingPunct="1"/>
            <a:r>
              <a:rPr lang="en-US" altLang="en-US" sz="4000"/>
              <a:t>PGP Message Reception</a:t>
            </a:r>
          </a:p>
        </p:txBody>
      </p:sp>
      <p:sp>
        <p:nvSpPr>
          <p:cNvPr id="37891" name="Rectangle 3">
            <a:extLst>
              <a:ext uri="{FF2B5EF4-FFF2-40B4-BE49-F238E27FC236}">
                <a16:creationId xmlns:a16="http://schemas.microsoft.com/office/drawing/2014/main" id="{87938E3B-37B1-40D1-A9B1-C5C694186D03}"/>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Symbol" panose="05050102010706020507" pitchFamily="18" charset="2"/>
              <a:buNone/>
            </a:pPr>
            <a:r>
              <a:rPr lang="en-US" altLang="en-US" sz="2000"/>
              <a:t> The receiving PGP entity performs the following steps</a:t>
            </a:r>
          </a:p>
          <a:p>
            <a:pPr eaLnBrk="1" hangingPunct="1">
              <a:lnSpc>
                <a:spcPct val="90000"/>
              </a:lnSpc>
              <a:buFont typeface="Symbol" panose="05050102010706020507" pitchFamily="18" charset="2"/>
              <a:buNone/>
            </a:pPr>
            <a:r>
              <a:rPr lang="en-US" altLang="en-US" sz="2000"/>
              <a:t>     1. Decrypting the message</a:t>
            </a:r>
          </a:p>
          <a:p>
            <a:pPr eaLnBrk="1" hangingPunct="1">
              <a:lnSpc>
                <a:spcPct val="90000"/>
              </a:lnSpc>
              <a:buFont typeface="Symbol" panose="05050102010706020507" pitchFamily="18" charset="2"/>
              <a:buNone/>
            </a:pPr>
            <a:r>
              <a:rPr lang="en-US" altLang="en-US" sz="2000"/>
              <a:t>         a. PGP retrieves the receiver’s private key from the private-key ring,</a:t>
            </a:r>
          </a:p>
          <a:p>
            <a:pPr eaLnBrk="1" hangingPunct="1">
              <a:lnSpc>
                <a:spcPct val="90000"/>
              </a:lnSpc>
              <a:buFont typeface="Symbol" panose="05050102010706020507" pitchFamily="18" charset="2"/>
              <a:buNone/>
            </a:pPr>
            <a:r>
              <a:rPr lang="en-US" altLang="en-US" sz="2000"/>
              <a:t>             using the Key ID field in the session key component of the</a:t>
            </a:r>
          </a:p>
          <a:p>
            <a:pPr eaLnBrk="1" hangingPunct="1">
              <a:lnSpc>
                <a:spcPct val="90000"/>
              </a:lnSpc>
              <a:buFont typeface="Symbol" panose="05050102010706020507" pitchFamily="18" charset="2"/>
              <a:buNone/>
            </a:pPr>
            <a:r>
              <a:rPr lang="en-US" altLang="en-US" sz="2000"/>
              <a:t>             message as an index.</a:t>
            </a:r>
          </a:p>
          <a:p>
            <a:pPr eaLnBrk="1" hangingPunct="1">
              <a:lnSpc>
                <a:spcPct val="90000"/>
              </a:lnSpc>
              <a:buFont typeface="Symbol" panose="05050102010706020507" pitchFamily="18" charset="2"/>
              <a:buNone/>
            </a:pPr>
            <a:r>
              <a:rPr lang="en-US" altLang="en-US" sz="2000"/>
              <a:t>          b. PGP prompts the user for the passphrase to recover the</a:t>
            </a:r>
          </a:p>
          <a:p>
            <a:pPr eaLnBrk="1" hangingPunct="1">
              <a:lnSpc>
                <a:spcPct val="90000"/>
              </a:lnSpc>
              <a:buFont typeface="Symbol" panose="05050102010706020507" pitchFamily="18" charset="2"/>
              <a:buNone/>
            </a:pPr>
            <a:r>
              <a:rPr lang="en-US" altLang="en-US" sz="2000"/>
              <a:t>              unencrypted private key.</a:t>
            </a:r>
          </a:p>
          <a:p>
            <a:pPr eaLnBrk="1" hangingPunct="1">
              <a:lnSpc>
                <a:spcPct val="90000"/>
              </a:lnSpc>
              <a:buFont typeface="Symbol" panose="05050102010706020507" pitchFamily="18" charset="2"/>
              <a:buNone/>
            </a:pPr>
            <a:r>
              <a:rPr lang="en-US" altLang="en-US" sz="2000"/>
              <a:t>           c. PGP then recovers the session key and decrypts the message.</a:t>
            </a:r>
          </a:p>
          <a:p>
            <a:pPr eaLnBrk="1" hangingPunct="1">
              <a:lnSpc>
                <a:spcPct val="90000"/>
              </a:lnSpc>
              <a:buFont typeface="Symbol" panose="05050102010706020507" pitchFamily="18" charset="2"/>
              <a:buNone/>
            </a:pPr>
            <a:r>
              <a:rPr lang="en-US" altLang="en-US" sz="2000"/>
              <a:t>      2. Authenticating the message</a:t>
            </a:r>
          </a:p>
          <a:p>
            <a:pPr eaLnBrk="1" hangingPunct="1">
              <a:lnSpc>
                <a:spcPct val="90000"/>
              </a:lnSpc>
              <a:buFont typeface="Symbol" panose="05050102010706020507" pitchFamily="18" charset="2"/>
              <a:buNone/>
            </a:pPr>
            <a:r>
              <a:rPr lang="en-US" altLang="en-US" sz="2000"/>
              <a:t>          a. PGP retrieves the sender’s public key from the public-key ring, </a:t>
            </a:r>
          </a:p>
          <a:p>
            <a:pPr eaLnBrk="1" hangingPunct="1">
              <a:lnSpc>
                <a:spcPct val="90000"/>
              </a:lnSpc>
              <a:buFont typeface="Symbol" panose="05050102010706020507" pitchFamily="18" charset="2"/>
              <a:buNone/>
            </a:pPr>
            <a:r>
              <a:rPr lang="en-US" altLang="en-US" sz="2000"/>
              <a:t>              using the Key ID field in the signature key component of the </a:t>
            </a:r>
          </a:p>
          <a:p>
            <a:pPr eaLnBrk="1" hangingPunct="1">
              <a:lnSpc>
                <a:spcPct val="90000"/>
              </a:lnSpc>
              <a:buFont typeface="Symbol" panose="05050102010706020507" pitchFamily="18" charset="2"/>
              <a:buNone/>
            </a:pPr>
            <a:r>
              <a:rPr lang="en-US" altLang="en-US" sz="2000"/>
              <a:t>              message as an index.</a:t>
            </a:r>
          </a:p>
          <a:p>
            <a:pPr eaLnBrk="1" hangingPunct="1">
              <a:lnSpc>
                <a:spcPct val="90000"/>
              </a:lnSpc>
              <a:buFont typeface="Symbol" panose="05050102010706020507" pitchFamily="18" charset="2"/>
              <a:buNone/>
            </a:pPr>
            <a:r>
              <a:rPr lang="en-US" altLang="en-US" sz="2000"/>
              <a:t>          b. PGP recovers the transmitted message digest. </a:t>
            </a:r>
          </a:p>
          <a:p>
            <a:pPr eaLnBrk="1" hangingPunct="1">
              <a:lnSpc>
                <a:spcPct val="90000"/>
              </a:lnSpc>
              <a:buFont typeface="Symbol" panose="05050102010706020507" pitchFamily="18" charset="2"/>
              <a:buNone/>
            </a:pPr>
            <a:r>
              <a:rPr lang="en-US" altLang="en-US" sz="2000"/>
              <a:t>          c. PGP computes the message digest for the received message and </a:t>
            </a:r>
          </a:p>
          <a:p>
            <a:pPr eaLnBrk="1" hangingPunct="1">
              <a:lnSpc>
                <a:spcPct val="90000"/>
              </a:lnSpc>
              <a:buFont typeface="Symbol" panose="05050102010706020507" pitchFamily="18" charset="2"/>
              <a:buNone/>
            </a:pPr>
            <a:r>
              <a:rPr lang="en-US" altLang="en-US" sz="2000"/>
              <a:t>             compares it to the transmitted message digest to authenticate.</a:t>
            </a:r>
          </a:p>
        </p:txBody>
      </p:sp>
      <p:sp>
        <p:nvSpPr>
          <p:cNvPr id="37892" name="Line 4">
            <a:extLst>
              <a:ext uri="{FF2B5EF4-FFF2-40B4-BE49-F238E27FC236}">
                <a16:creationId xmlns:a16="http://schemas.microsoft.com/office/drawing/2014/main" id="{2D942913-F503-4CEE-8317-157B9A0A2610}"/>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6325" name="PGP (slide32).WAV">
            <a:hlinkClick r:id="" action="ppaction://media"/>
            <a:extLst>
              <a:ext uri="{FF2B5EF4-FFF2-40B4-BE49-F238E27FC236}">
                <a16:creationId xmlns:a16="http://schemas.microsoft.com/office/drawing/2014/main" id="{70A28979-FE60-4CD9-A996-811F67F67715}"/>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7662"/>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63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6325"/>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D469585-AEF1-42AD-B368-676EFD3F4EC0}"/>
              </a:ext>
            </a:extLst>
          </p:cNvPr>
          <p:cNvSpPr>
            <a:spLocks noGrp="1" noChangeArrowheads="1"/>
          </p:cNvSpPr>
          <p:nvPr>
            <p:ph type="title"/>
          </p:nvPr>
        </p:nvSpPr>
        <p:spPr/>
        <p:txBody>
          <a:bodyPr/>
          <a:lstStyle/>
          <a:p>
            <a:pPr eaLnBrk="1" hangingPunct="1"/>
            <a:r>
              <a:rPr lang="en-US" altLang="en-US" sz="4000"/>
              <a:t>PGP Message Reception</a:t>
            </a:r>
          </a:p>
        </p:txBody>
      </p:sp>
      <p:pic>
        <p:nvPicPr>
          <p:cNvPr id="38915" name="Picture 3">
            <a:extLst>
              <a:ext uri="{FF2B5EF4-FFF2-40B4-BE49-F238E27FC236}">
                <a16:creationId xmlns:a16="http://schemas.microsoft.com/office/drawing/2014/main" id="{7B3993E8-285E-457B-83B3-958C7574069F}"/>
              </a:ext>
            </a:extLst>
          </p:cNvPr>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19200" y="1371600"/>
            <a:ext cx="7772400" cy="5486400"/>
          </a:xfrm>
        </p:spPr>
      </p:pic>
      <p:sp>
        <p:nvSpPr>
          <p:cNvPr id="38916" name="Line 4">
            <a:extLst>
              <a:ext uri="{FF2B5EF4-FFF2-40B4-BE49-F238E27FC236}">
                <a16:creationId xmlns:a16="http://schemas.microsoft.com/office/drawing/2014/main" id="{02AACD48-23FF-4C6F-AF7B-CE845FAC2125}"/>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7349" name="PGP (slide33).WAV">
            <a:hlinkClick r:id="" action="ppaction://media"/>
            <a:extLst>
              <a:ext uri="{FF2B5EF4-FFF2-40B4-BE49-F238E27FC236}">
                <a16:creationId xmlns:a16="http://schemas.microsoft.com/office/drawing/2014/main" id="{62ECFB3E-B6D0-405C-B103-FDEE4146AD99}"/>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68499"/>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734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7349"/>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745F87E-F8C4-4A88-A239-8ADA804B23EE}"/>
              </a:ext>
            </a:extLst>
          </p:cNvPr>
          <p:cNvSpPr>
            <a:spLocks noGrp="1" noChangeArrowheads="1"/>
          </p:cNvSpPr>
          <p:nvPr>
            <p:ph type="title"/>
          </p:nvPr>
        </p:nvSpPr>
        <p:spPr/>
        <p:txBody>
          <a:bodyPr/>
          <a:lstStyle/>
          <a:p>
            <a:pPr eaLnBrk="1" hangingPunct="1"/>
            <a:r>
              <a:rPr lang="en-US" altLang="en-US"/>
              <a:t>Public-Key Management</a:t>
            </a:r>
          </a:p>
        </p:txBody>
      </p:sp>
      <p:sp>
        <p:nvSpPr>
          <p:cNvPr id="39939" name="Rectangle 3">
            <a:extLst>
              <a:ext uri="{FF2B5EF4-FFF2-40B4-BE49-F238E27FC236}">
                <a16:creationId xmlns:a16="http://schemas.microsoft.com/office/drawing/2014/main" id="{AF52CC3F-739A-43E8-9157-041E61E772EA}"/>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Char char="Ø"/>
            </a:pPr>
            <a:r>
              <a:rPr lang="en-US" altLang="en-US" sz="2800" b="1"/>
              <a:t>Approaches to Public-Key Management</a:t>
            </a:r>
            <a:endParaRPr lang="en-US" altLang="en-US" sz="2400"/>
          </a:p>
          <a:p>
            <a:pPr eaLnBrk="1" hangingPunct="1">
              <a:buFont typeface="Wingdings" panose="05000000000000000000" pitchFamily="2" charset="2"/>
              <a:buNone/>
            </a:pPr>
            <a:r>
              <a:rPr lang="en-US" altLang="en-US" sz="2600"/>
              <a:t>        A number of approaches are possible for minimizing the risk that a user’s public-key ring contains false public keys. Suppose that A wishes to obtain a reliable public key for B. The following are some approaches that could be used:</a:t>
            </a:r>
            <a:endParaRPr lang="en-US" altLang="en-US" sz="2600" b="1"/>
          </a:p>
        </p:txBody>
      </p:sp>
      <p:sp>
        <p:nvSpPr>
          <p:cNvPr id="39940" name="Line 4">
            <a:extLst>
              <a:ext uri="{FF2B5EF4-FFF2-40B4-BE49-F238E27FC236}">
                <a16:creationId xmlns:a16="http://schemas.microsoft.com/office/drawing/2014/main" id="{9A514EE2-E01C-4997-8041-A28EEACE62F1}"/>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59397" name="PGP (slide34).WAV">
            <a:hlinkClick r:id="" action="ppaction://media"/>
            <a:extLst>
              <a:ext uri="{FF2B5EF4-FFF2-40B4-BE49-F238E27FC236}">
                <a16:creationId xmlns:a16="http://schemas.microsoft.com/office/drawing/2014/main" id="{08F9C53E-634D-43C8-B206-BCF21027CEDB}"/>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684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939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9397"/>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953AC00-841C-45B1-A4E6-74A69CDADDEA}"/>
              </a:ext>
            </a:extLst>
          </p:cNvPr>
          <p:cNvSpPr>
            <a:spLocks noGrp="1" noChangeArrowheads="1"/>
          </p:cNvSpPr>
          <p:nvPr>
            <p:ph type="title"/>
          </p:nvPr>
        </p:nvSpPr>
        <p:spPr/>
        <p:txBody>
          <a:bodyPr/>
          <a:lstStyle/>
          <a:p>
            <a:pPr eaLnBrk="1" hangingPunct="1"/>
            <a:r>
              <a:rPr lang="en-US" altLang="en-US"/>
              <a:t>Public-Key Management</a:t>
            </a:r>
          </a:p>
        </p:txBody>
      </p:sp>
      <p:sp>
        <p:nvSpPr>
          <p:cNvPr id="40963" name="Rectangle 3">
            <a:extLst>
              <a:ext uri="{FF2B5EF4-FFF2-40B4-BE49-F238E27FC236}">
                <a16:creationId xmlns:a16="http://schemas.microsoft.com/office/drawing/2014/main" id="{9944D86E-6254-4A05-A3AD-E3E389F272A0}"/>
              </a:ext>
            </a:extLst>
          </p:cNvPr>
          <p:cNvSpPr>
            <a:spLocks noGrp="1" noChangeArrowheads="1"/>
          </p:cNvSpPr>
          <p:nvPr>
            <p:ph type="body" idx="1"/>
          </p:nvPr>
        </p:nvSpPr>
        <p:spPr>
          <a:xfrm>
            <a:off x="1219200" y="1295400"/>
            <a:ext cx="7772400" cy="5562600"/>
          </a:xfrm>
        </p:spPr>
        <p:txBody>
          <a:bodyPr/>
          <a:lstStyle/>
          <a:p>
            <a:pPr eaLnBrk="1" hangingPunct="1">
              <a:lnSpc>
                <a:spcPct val="90000"/>
              </a:lnSpc>
              <a:buFont typeface="Symbol" panose="05050102010706020507" pitchFamily="18" charset="2"/>
              <a:buNone/>
            </a:pPr>
            <a:r>
              <a:rPr lang="en-US" altLang="en-US" sz="2000"/>
              <a:t>   </a:t>
            </a:r>
            <a:r>
              <a:rPr lang="en-US" altLang="en-US" sz="1800"/>
              <a:t>1.Physically get the key from B. B could store her public key on a floppy disk and hand it to A. A could then load the key into his system from the floppy disk. This is a very secure method but has obvious practical limitations.</a:t>
            </a:r>
          </a:p>
          <a:p>
            <a:pPr eaLnBrk="1" hangingPunct="1">
              <a:lnSpc>
                <a:spcPct val="90000"/>
              </a:lnSpc>
              <a:buFont typeface="Symbol" panose="05050102010706020507" pitchFamily="18" charset="2"/>
              <a:buNone/>
            </a:pPr>
            <a:r>
              <a:rPr lang="en-US" altLang="en-US" sz="1800"/>
              <a:t>   2.Verify a key by telephone. If A can recognize B on the phone, A could call B and ask her to dictate the key, in radix-64 format, over the phone. As a more practical alternative, B cloud transmit her key in an e-mail message to A. A could have PGP generate a 160-bit SHA-1 digest of the key and display it in hexadecimal format; this is referred to as the “fingerprint” of the key. A could then call B and ask her to dictate the fingerprint over the phone.</a:t>
            </a:r>
          </a:p>
          <a:p>
            <a:pPr eaLnBrk="1" hangingPunct="1">
              <a:lnSpc>
                <a:spcPct val="90000"/>
              </a:lnSpc>
              <a:buFont typeface="Symbol" panose="05050102010706020507" pitchFamily="18" charset="2"/>
              <a:buNone/>
            </a:pPr>
            <a:r>
              <a:rPr lang="en-US" altLang="en-US" sz="1800"/>
              <a:t>  3. Obtain B’s public key from a mutual trusted individual D. For this purpose, the introducer, D, creates a signed certificate. The certificate includes B’s public key, the time of creation of the key, and a validity period for the key. D generates an SHA-1 digest of this certificate, encrypts it with her private key, and attaches the signature to the certificate. Because on;y D could have created the signature, no one else can create a false public key and pretend that it is signed by D. This signed certificate could be sent directly to A by B or D, or could be posted on the bulletin board.</a:t>
            </a:r>
          </a:p>
          <a:p>
            <a:pPr eaLnBrk="1" hangingPunct="1">
              <a:lnSpc>
                <a:spcPct val="90000"/>
              </a:lnSpc>
              <a:buFont typeface="Symbol" panose="05050102010706020507" pitchFamily="18" charset="2"/>
              <a:buNone/>
            </a:pPr>
            <a:r>
              <a:rPr lang="en-US" altLang="en-US" sz="1800"/>
              <a:t>  4. Obtain B’s public key from a trusted certifying authority. Again, a public-key certificate is created and signed by the authority. A could then access the authority, providing a user name and receiving a signed certificate. </a:t>
            </a:r>
          </a:p>
        </p:txBody>
      </p:sp>
      <p:sp>
        <p:nvSpPr>
          <p:cNvPr id="40964" name="Line 4">
            <a:extLst>
              <a:ext uri="{FF2B5EF4-FFF2-40B4-BE49-F238E27FC236}">
                <a16:creationId xmlns:a16="http://schemas.microsoft.com/office/drawing/2014/main" id="{03F9E3FA-281D-40FA-B54A-1B314598D661}"/>
              </a:ext>
            </a:extLst>
          </p:cNvPr>
          <p:cNvSpPr>
            <a:spLocks noChangeShapeType="1"/>
          </p:cNvSpPr>
          <p:nvPr/>
        </p:nvSpPr>
        <p:spPr bwMode="auto">
          <a:xfrm>
            <a:off x="1219200" y="12192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60421" name="PGP (slide35).WAV">
            <a:hlinkClick r:id="" action="ppaction://media"/>
            <a:extLst>
              <a:ext uri="{FF2B5EF4-FFF2-40B4-BE49-F238E27FC236}">
                <a16:creationId xmlns:a16="http://schemas.microsoft.com/office/drawing/2014/main" id="{935ECB42-3983-47E1-8281-42BE9CE6DCBA}"/>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7130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04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0421"/>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BE5303E-E027-4474-8BAA-64042766F124}"/>
              </a:ext>
            </a:extLst>
          </p:cNvPr>
          <p:cNvSpPr>
            <a:spLocks noGrp="1" noChangeArrowheads="1"/>
          </p:cNvSpPr>
          <p:nvPr>
            <p:ph type="title"/>
          </p:nvPr>
        </p:nvSpPr>
        <p:spPr/>
        <p:txBody>
          <a:bodyPr/>
          <a:lstStyle/>
          <a:p>
            <a:pPr eaLnBrk="1" hangingPunct="1"/>
            <a:r>
              <a:rPr lang="en-US" altLang="en-US"/>
              <a:t>Public-Key Management</a:t>
            </a:r>
          </a:p>
        </p:txBody>
      </p:sp>
      <p:sp>
        <p:nvSpPr>
          <p:cNvPr id="41987" name="Rectangle 3">
            <a:extLst>
              <a:ext uri="{FF2B5EF4-FFF2-40B4-BE49-F238E27FC236}">
                <a16:creationId xmlns:a16="http://schemas.microsoft.com/office/drawing/2014/main" id="{370ECC38-8EA0-40F3-B97C-E7A48056BB39}"/>
              </a:ext>
            </a:extLst>
          </p:cNvPr>
          <p:cNvSpPr>
            <a:spLocks noGrp="1" noChangeArrowheads="1"/>
          </p:cNvSpPr>
          <p:nvPr>
            <p:ph type="body" idx="1"/>
          </p:nvPr>
        </p:nvSpPr>
        <p:spPr>
          <a:xfrm>
            <a:off x="1219200" y="1371600"/>
            <a:ext cx="7772400" cy="5486400"/>
          </a:xfrm>
        </p:spPr>
        <p:txBody>
          <a:bodyPr/>
          <a:lstStyle/>
          <a:p>
            <a:pPr eaLnBrk="1" hangingPunct="1">
              <a:lnSpc>
                <a:spcPct val="90000"/>
              </a:lnSpc>
              <a:buFont typeface="Wingdings" panose="05000000000000000000" pitchFamily="2" charset="2"/>
              <a:buChar char="Ø"/>
            </a:pPr>
            <a:r>
              <a:rPr lang="en-US" altLang="en-US" sz="2200" b="1"/>
              <a:t>The Use of Trust</a:t>
            </a:r>
            <a:endParaRPr lang="en-US" altLang="en-US" sz="2000"/>
          </a:p>
          <a:p>
            <a:pPr eaLnBrk="1" hangingPunct="1">
              <a:lnSpc>
                <a:spcPct val="90000"/>
              </a:lnSpc>
              <a:buFont typeface="Wingdings" panose="05000000000000000000" pitchFamily="2" charset="2"/>
              <a:buNone/>
            </a:pPr>
            <a:r>
              <a:rPr lang="en-US" altLang="en-US" sz="2200" b="1"/>
              <a:t>          </a:t>
            </a:r>
            <a:r>
              <a:rPr lang="en-US" altLang="en-US" sz="2000"/>
              <a:t>Although PGP does not include any specification for establishing certifying authorities or for establishing trust, it does provide a convenient means of using trust, associating trust with public keys, and exploiting trust information.</a:t>
            </a:r>
          </a:p>
          <a:p>
            <a:pPr eaLnBrk="1" hangingPunct="1">
              <a:lnSpc>
                <a:spcPct val="90000"/>
              </a:lnSpc>
              <a:buFont typeface="Wingdings" panose="05000000000000000000" pitchFamily="2" charset="2"/>
              <a:buNone/>
            </a:pPr>
            <a:r>
              <a:rPr lang="en-US" altLang="en-US" sz="2000"/>
              <a:t>            The basic structure is as follows. Each entry in the public-key ring is a public-key certificate. Associated with each such entry is a key legitimacy field that indicates the extent to which PGP will trust that this is a valid public key for this user; the higher the level of trust, the stronger is the binding of this user ID to this key. This field is computed by PGP. Also, associated with the entry are zero or more signatures that the key ring owner has collected that sign this certificate. In turn, each signature has associated with it a signature trust field that indicates the degree to which this PGP user trusts the signer to certify public keys. The key legitimacy field is derived from the collection of signature trust fields in the entry, and an owner trust field is included that indicates the degree to which this public key is trusted to sign other public-key certificates; this level of trust is assigned by the user.   </a:t>
            </a:r>
            <a:r>
              <a:rPr lang="en-US" altLang="en-US" sz="2200" b="1"/>
              <a:t> </a:t>
            </a:r>
          </a:p>
        </p:txBody>
      </p:sp>
      <p:sp>
        <p:nvSpPr>
          <p:cNvPr id="41988" name="Line 4">
            <a:extLst>
              <a:ext uri="{FF2B5EF4-FFF2-40B4-BE49-F238E27FC236}">
                <a16:creationId xmlns:a16="http://schemas.microsoft.com/office/drawing/2014/main" id="{A58A49AB-0FF1-4F54-9FB4-4B6F2F96C50C}"/>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61445" name="PGP (slide36).WAV">
            <a:hlinkClick r:id="" action="ppaction://media"/>
            <a:extLst>
              <a:ext uri="{FF2B5EF4-FFF2-40B4-BE49-F238E27FC236}">
                <a16:creationId xmlns:a16="http://schemas.microsoft.com/office/drawing/2014/main" id="{7814AE13-AE60-4232-889B-2710574C1600}"/>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5236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144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1445"/>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DAADB90-AF3E-4595-8048-6CB47FB012DA}"/>
              </a:ext>
            </a:extLst>
          </p:cNvPr>
          <p:cNvSpPr>
            <a:spLocks noGrp="1" noChangeArrowheads="1"/>
          </p:cNvSpPr>
          <p:nvPr>
            <p:ph type="title"/>
          </p:nvPr>
        </p:nvSpPr>
        <p:spPr/>
        <p:txBody>
          <a:bodyPr/>
          <a:lstStyle/>
          <a:p>
            <a:pPr eaLnBrk="1" hangingPunct="1"/>
            <a:r>
              <a:rPr lang="en-US" altLang="en-US"/>
              <a:t>Public-Key Management</a:t>
            </a:r>
          </a:p>
        </p:txBody>
      </p:sp>
      <p:sp>
        <p:nvSpPr>
          <p:cNvPr id="43011" name="Rectangle 3">
            <a:extLst>
              <a:ext uri="{FF2B5EF4-FFF2-40B4-BE49-F238E27FC236}">
                <a16:creationId xmlns:a16="http://schemas.microsoft.com/office/drawing/2014/main" id="{A162F474-CF8A-4A76-8798-C45576D6BEA9}"/>
              </a:ext>
            </a:extLst>
          </p:cNvPr>
          <p:cNvSpPr>
            <a:spLocks noGrp="1" noChangeArrowheads="1"/>
          </p:cNvSpPr>
          <p:nvPr>
            <p:ph type="body" idx="1"/>
          </p:nvPr>
        </p:nvSpPr>
        <p:spPr>
          <a:xfrm>
            <a:off x="1219200" y="1371600"/>
            <a:ext cx="7772400" cy="5486400"/>
          </a:xfrm>
        </p:spPr>
        <p:txBody>
          <a:bodyPr/>
          <a:lstStyle/>
          <a:p>
            <a:pPr eaLnBrk="1" hangingPunct="1">
              <a:buFont typeface="Symbol" panose="05050102010706020507" pitchFamily="18" charset="2"/>
              <a:buNone/>
            </a:pPr>
            <a:r>
              <a:rPr lang="en-US" altLang="en-US" sz="2000"/>
              <a:t>   </a:t>
            </a:r>
          </a:p>
        </p:txBody>
      </p:sp>
      <p:sp>
        <p:nvSpPr>
          <p:cNvPr id="43012" name="Line 4">
            <a:extLst>
              <a:ext uri="{FF2B5EF4-FFF2-40B4-BE49-F238E27FC236}">
                <a16:creationId xmlns:a16="http://schemas.microsoft.com/office/drawing/2014/main" id="{858B2502-E368-4F87-A45A-6D6AC07CC3D9}"/>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3013" name="Picture 6">
            <a:extLst>
              <a:ext uri="{FF2B5EF4-FFF2-40B4-BE49-F238E27FC236}">
                <a16:creationId xmlns:a16="http://schemas.microsoft.com/office/drawing/2014/main" id="{7E3687E9-FED5-438C-B50E-640E9AB20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08113"/>
            <a:ext cx="7772400" cy="544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1" name="PGP (slide37).WAV">
            <a:hlinkClick r:id="" action="ppaction://media"/>
            <a:extLst>
              <a:ext uri="{FF2B5EF4-FFF2-40B4-BE49-F238E27FC236}">
                <a16:creationId xmlns:a16="http://schemas.microsoft.com/office/drawing/2014/main" id="{41106859-D739-44F3-A070-AF581784F4B1}"/>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68661"/>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247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2471"/>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296578F-D1EC-4056-AD35-79350D6A8C72}"/>
              </a:ext>
            </a:extLst>
          </p:cNvPr>
          <p:cNvSpPr>
            <a:spLocks noGrp="1" noChangeArrowheads="1"/>
          </p:cNvSpPr>
          <p:nvPr>
            <p:ph type="title"/>
          </p:nvPr>
        </p:nvSpPr>
        <p:spPr/>
        <p:txBody>
          <a:bodyPr/>
          <a:lstStyle/>
          <a:p>
            <a:pPr eaLnBrk="1" hangingPunct="1"/>
            <a:r>
              <a:rPr lang="en-US" altLang="en-US"/>
              <a:t>Notation</a:t>
            </a:r>
          </a:p>
        </p:txBody>
      </p:sp>
      <p:sp>
        <p:nvSpPr>
          <p:cNvPr id="9219" name="Rectangle 3">
            <a:extLst>
              <a:ext uri="{FF2B5EF4-FFF2-40B4-BE49-F238E27FC236}">
                <a16:creationId xmlns:a16="http://schemas.microsoft.com/office/drawing/2014/main" id="{F493061A-A8BC-4DE9-BD81-E8DD2CC89FF9}"/>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000" b="1"/>
              <a:t>Ks</a:t>
            </a:r>
            <a:r>
              <a:rPr lang="en-US" altLang="en-US" sz="2000"/>
              <a:t>      = session key used in conventional encryption scheme</a:t>
            </a:r>
          </a:p>
          <a:p>
            <a:pPr eaLnBrk="1" hangingPunct="1">
              <a:buFont typeface="Wingdings" panose="05000000000000000000" pitchFamily="2" charset="2"/>
              <a:buChar char="Ø"/>
            </a:pPr>
            <a:r>
              <a:rPr lang="en-US" altLang="en-US" sz="2000" b="1"/>
              <a:t>KRa</a:t>
            </a:r>
            <a:r>
              <a:rPr lang="en-US" altLang="en-US" sz="2000"/>
              <a:t>   = private key of user A, used in public-key encryption scheme</a:t>
            </a:r>
          </a:p>
          <a:p>
            <a:pPr eaLnBrk="1" hangingPunct="1">
              <a:buFont typeface="Wingdings" panose="05000000000000000000" pitchFamily="2" charset="2"/>
              <a:buChar char="Ø"/>
            </a:pPr>
            <a:r>
              <a:rPr lang="en-US" altLang="en-US" sz="2000" b="1"/>
              <a:t>KUa</a:t>
            </a:r>
            <a:r>
              <a:rPr lang="en-US" altLang="en-US" sz="2000"/>
              <a:t>   = public key of user A, used in public-key encryption scheme </a:t>
            </a:r>
          </a:p>
          <a:p>
            <a:pPr eaLnBrk="1" hangingPunct="1">
              <a:buFont typeface="Wingdings" panose="05000000000000000000" pitchFamily="2" charset="2"/>
              <a:buChar char="Ø"/>
            </a:pPr>
            <a:r>
              <a:rPr lang="en-US" altLang="en-US" sz="2000" b="1"/>
              <a:t>EP</a:t>
            </a:r>
            <a:r>
              <a:rPr lang="en-US" altLang="en-US" sz="2000"/>
              <a:t>      = public-key encryption</a:t>
            </a:r>
          </a:p>
          <a:p>
            <a:pPr eaLnBrk="1" hangingPunct="1">
              <a:buFont typeface="Wingdings" panose="05000000000000000000" pitchFamily="2" charset="2"/>
              <a:buChar char="Ø"/>
            </a:pPr>
            <a:r>
              <a:rPr lang="en-US" altLang="en-US" sz="2000" b="1"/>
              <a:t>DP</a:t>
            </a:r>
            <a:r>
              <a:rPr lang="en-US" altLang="en-US" sz="2000"/>
              <a:t>     = public-key decryption</a:t>
            </a:r>
          </a:p>
          <a:p>
            <a:pPr eaLnBrk="1" hangingPunct="1">
              <a:buFont typeface="Wingdings" panose="05000000000000000000" pitchFamily="2" charset="2"/>
              <a:buChar char="Ø"/>
            </a:pPr>
            <a:r>
              <a:rPr lang="en-US" altLang="en-US" sz="2000" b="1"/>
              <a:t>EC</a:t>
            </a:r>
            <a:r>
              <a:rPr lang="en-US" altLang="en-US" sz="2000"/>
              <a:t>     = conventional encryption</a:t>
            </a:r>
          </a:p>
          <a:p>
            <a:pPr eaLnBrk="1" hangingPunct="1">
              <a:buFont typeface="Wingdings" panose="05000000000000000000" pitchFamily="2" charset="2"/>
              <a:buChar char="Ø"/>
            </a:pPr>
            <a:r>
              <a:rPr lang="en-US" altLang="en-US" sz="2000" b="1"/>
              <a:t>DC</a:t>
            </a:r>
            <a:r>
              <a:rPr lang="en-US" altLang="en-US" sz="2000"/>
              <a:t>     = conventional decryption</a:t>
            </a:r>
          </a:p>
          <a:p>
            <a:pPr eaLnBrk="1" hangingPunct="1">
              <a:buFont typeface="Wingdings" panose="05000000000000000000" pitchFamily="2" charset="2"/>
              <a:buChar char="Ø"/>
            </a:pPr>
            <a:r>
              <a:rPr lang="en-US" altLang="en-US" sz="2000" b="1"/>
              <a:t>H</a:t>
            </a:r>
            <a:r>
              <a:rPr lang="en-US" altLang="en-US" sz="2000"/>
              <a:t>        = Hash function</a:t>
            </a:r>
          </a:p>
          <a:p>
            <a:pPr eaLnBrk="1" hangingPunct="1">
              <a:buFont typeface="Wingdings" panose="05000000000000000000" pitchFamily="2" charset="2"/>
              <a:buChar char="Ø"/>
            </a:pPr>
            <a:r>
              <a:rPr lang="en-US" altLang="en-US" sz="2000" b="1"/>
              <a:t>||</a:t>
            </a:r>
            <a:r>
              <a:rPr lang="en-US" altLang="en-US" sz="2000"/>
              <a:t>         = concatenation</a:t>
            </a:r>
          </a:p>
          <a:p>
            <a:pPr eaLnBrk="1" hangingPunct="1">
              <a:buFont typeface="Wingdings" panose="05000000000000000000" pitchFamily="2" charset="2"/>
              <a:buChar char="Ø"/>
            </a:pPr>
            <a:r>
              <a:rPr lang="en-US" altLang="en-US" sz="2000" b="1"/>
              <a:t>Z</a:t>
            </a:r>
            <a:r>
              <a:rPr lang="en-US" altLang="en-US" sz="2000"/>
              <a:t>        = compression using ZIP algorithm</a:t>
            </a:r>
          </a:p>
          <a:p>
            <a:pPr eaLnBrk="1" hangingPunct="1">
              <a:buFont typeface="Wingdings" panose="05000000000000000000" pitchFamily="2" charset="2"/>
              <a:buChar char="Ø"/>
            </a:pPr>
            <a:r>
              <a:rPr lang="en-US" altLang="en-US" sz="2000" b="1"/>
              <a:t>R64</a:t>
            </a:r>
            <a:r>
              <a:rPr lang="en-US" altLang="en-US" sz="2000"/>
              <a:t>    = conversion to radix 64 ASCII format</a:t>
            </a:r>
          </a:p>
        </p:txBody>
      </p:sp>
      <p:sp>
        <p:nvSpPr>
          <p:cNvPr id="9220" name="Line 4">
            <a:extLst>
              <a:ext uri="{FF2B5EF4-FFF2-40B4-BE49-F238E27FC236}">
                <a16:creationId xmlns:a16="http://schemas.microsoft.com/office/drawing/2014/main" id="{65C7E8DB-9FE8-424A-B869-0426BCD04ECC}"/>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0725" name="PGP (slide4).WAV">
            <a:hlinkClick r:id="" action="ppaction://media"/>
            <a:extLst>
              <a:ext uri="{FF2B5EF4-FFF2-40B4-BE49-F238E27FC236}">
                <a16:creationId xmlns:a16="http://schemas.microsoft.com/office/drawing/2014/main" id="{C37C6264-EE2F-4B8D-A2FC-1B90EDE9FB79}"/>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9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07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072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453A966-25CE-4281-8D9D-D5B47A311643}"/>
              </a:ext>
            </a:extLst>
          </p:cNvPr>
          <p:cNvSpPr>
            <a:spLocks noGrp="1" noChangeArrowheads="1"/>
          </p:cNvSpPr>
          <p:nvPr>
            <p:ph type="title"/>
          </p:nvPr>
        </p:nvSpPr>
        <p:spPr/>
        <p:txBody>
          <a:bodyPr/>
          <a:lstStyle/>
          <a:p>
            <a:pPr eaLnBrk="1" hangingPunct="1"/>
            <a:r>
              <a:rPr lang="en-US" altLang="en-US"/>
              <a:t>Operational Description</a:t>
            </a:r>
          </a:p>
        </p:txBody>
      </p:sp>
      <p:sp>
        <p:nvSpPr>
          <p:cNvPr id="10243" name="Rectangle 3">
            <a:extLst>
              <a:ext uri="{FF2B5EF4-FFF2-40B4-BE49-F238E27FC236}">
                <a16:creationId xmlns:a16="http://schemas.microsoft.com/office/drawing/2014/main" id="{3666FB74-AB4A-4CC3-94B2-70B8C65932DE}"/>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Char char="Ø"/>
            </a:pPr>
            <a:r>
              <a:rPr lang="en-US" altLang="en-US" sz="2400"/>
              <a:t>The actual operation of PGP, as opposed to the management of keys consists of five services: authentication, confidentiality, compression, e-mail compatibility, and segmentation.</a:t>
            </a:r>
          </a:p>
          <a:p>
            <a:pPr eaLnBrk="1" hangingPunct="1">
              <a:buFont typeface="Wingdings" panose="05000000000000000000" pitchFamily="2" charset="2"/>
              <a:buNone/>
            </a:pPr>
            <a:endParaRPr lang="en-US" altLang="en-US" sz="2400"/>
          </a:p>
        </p:txBody>
      </p:sp>
      <p:sp>
        <p:nvSpPr>
          <p:cNvPr id="10244" name="Line 4">
            <a:extLst>
              <a:ext uri="{FF2B5EF4-FFF2-40B4-BE49-F238E27FC236}">
                <a16:creationId xmlns:a16="http://schemas.microsoft.com/office/drawing/2014/main" id="{2CBC606A-C167-4C55-8B5C-746C22658F18}"/>
              </a:ext>
            </a:extLst>
          </p:cNvPr>
          <p:cNvSpPr>
            <a:spLocks noChangeShapeType="1"/>
          </p:cNvSpPr>
          <p:nvPr/>
        </p:nvSpPr>
        <p:spPr bwMode="auto">
          <a:xfrm>
            <a:off x="1219200" y="12192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0245" name="Picture 6">
            <a:extLst>
              <a:ext uri="{FF2B5EF4-FFF2-40B4-BE49-F238E27FC236}">
                <a16:creationId xmlns:a16="http://schemas.microsoft.com/office/drawing/2014/main" id="{85386AE5-2BD0-4818-AE32-A48891DB9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819400"/>
            <a:ext cx="7924800"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1" name="PGP (slide5).WAV">
            <a:hlinkClick r:id="" action="ppaction://media"/>
            <a:extLst>
              <a:ext uri="{FF2B5EF4-FFF2-40B4-BE49-F238E27FC236}">
                <a16:creationId xmlns:a16="http://schemas.microsoft.com/office/drawing/2014/main" id="{E33F1D74-866F-4B20-9D63-9F69875857CA}"/>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601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175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175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03C49BC-EEFD-4643-AD91-D06EDE33B646}"/>
              </a:ext>
            </a:extLst>
          </p:cNvPr>
          <p:cNvSpPr>
            <a:spLocks noGrp="1" noChangeArrowheads="1"/>
          </p:cNvSpPr>
          <p:nvPr>
            <p:ph type="title"/>
          </p:nvPr>
        </p:nvSpPr>
        <p:spPr/>
        <p:txBody>
          <a:bodyPr/>
          <a:lstStyle/>
          <a:p>
            <a:pPr eaLnBrk="1" hangingPunct="1"/>
            <a:r>
              <a:rPr lang="en-US" altLang="en-US"/>
              <a:t>Authentication</a:t>
            </a:r>
          </a:p>
        </p:txBody>
      </p:sp>
      <p:sp>
        <p:nvSpPr>
          <p:cNvPr id="11267" name="Rectangle 3">
            <a:extLst>
              <a:ext uri="{FF2B5EF4-FFF2-40B4-BE49-F238E27FC236}">
                <a16:creationId xmlns:a16="http://schemas.microsoft.com/office/drawing/2014/main" id="{99D9F8E4-E268-4CBE-922B-9AFC6911D9A4}"/>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1800"/>
              <a:t>The figure illustrates the digital signature service provided by PGP. The sequence is as following:</a:t>
            </a:r>
          </a:p>
          <a:p>
            <a:pPr eaLnBrk="1" hangingPunct="1">
              <a:buFont typeface="Wingdings" panose="05000000000000000000" pitchFamily="2" charset="2"/>
              <a:buNone/>
            </a:pPr>
            <a:r>
              <a:rPr lang="en-US" altLang="en-US" sz="1800"/>
              <a:t>      1. The sender creates a message.</a:t>
            </a:r>
          </a:p>
          <a:p>
            <a:pPr eaLnBrk="1" hangingPunct="1">
              <a:buFont typeface="Wingdings" panose="05000000000000000000" pitchFamily="2" charset="2"/>
              <a:buNone/>
            </a:pPr>
            <a:r>
              <a:rPr lang="en-US" altLang="en-US" sz="1800"/>
              <a:t>      2. SHA-1 is used to generate a 160-bit hash code of the message.</a:t>
            </a:r>
          </a:p>
          <a:p>
            <a:pPr eaLnBrk="1" hangingPunct="1">
              <a:buFont typeface="Wingdings" panose="05000000000000000000" pitchFamily="2" charset="2"/>
              <a:buNone/>
            </a:pPr>
            <a:r>
              <a:rPr lang="en-US" altLang="en-US" sz="1800"/>
              <a:t>      3. The hash code is encrypted  with RSA using the sender’s private key, and</a:t>
            </a:r>
          </a:p>
          <a:p>
            <a:pPr eaLnBrk="1" hangingPunct="1">
              <a:buFont typeface="Wingdings" panose="05000000000000000000" pitchFamily="2" charset="2"/>
              <a:buNone/>
            </a:pPr>
            <a:r>
              <a:rPr lang="en-US" altLang="en-US" sz="1800"/>
              <a:t>          the result is prepended to the message.</a:t>
            </a:r>
          </a:p>
          <a:p>
            <a:pPr eaLnBrk="1" hangingPunct="1">
              <a:buFont typeface="Wingdings" panose="05000000000000000000" pitchFamily="2" charset="2"/>
              <a:buNone/>
            </a:pPr>
            <a:r>
              <a:rPr lang="en-US" altLang="en-US" sz="1800"/>
              <a:t>      4. The receiver uses RSA with the sender’s public key to decrypt and recover.</a:t>
            </a:r>
          </a:p>
          <a:p>
            <a:pPr eaLnBrk="1" hangingPunct="1">
              <a:buFont typeface="Wingdings" panose="05000000000000000000" pitchFamily="2" charset="2"/>
              <a:buNone/>
            </a:pPr>
            <a:r>
              <a:rPr lang="en-US" altLang="en-US" sz="1800"/>
              <a:t>          the hash code.</a:t>
            </a:r>
          </a:p>
          <a:p>
            <a:pPr eaLnBrk="1" hangingPunct="1">
              <a:buFont typeface="Wingdings" panose="05000000000000000000" pitchFamily="2" charset="2"/>
              <a:buNone/>
            </a:pPr>
            <a:r>
              <a:rPr lang="en-US" altLang="en-US" sz="1800"/>
              <a:t>      5. The receiver generates a new hash code for the message and comares it</a:t>
            </a:r>
          </a:p>
          <a:p>
            <a:pPr eaLnBrk="1" hangingPunct="1">
              <a:buFont typeface="Wingdings" panose="05000000000000000000" pitchFamily="2" charset="2"/>
              <a:buNone/>
            </a:pPr>
            <a:r>
              <a:rPr lang="en-US" altLang="en-US" sz="1800"/>
              <a:t>          with the decryption hash code. If the two match, the message is accepted as</a:t>
            </a:r>
          </a:p>
          <a:p>
            <a:pPr eaLnBrk="1" hangingPunct="1">
              <a:buFont typeface="Wingdings" panose="05000000000000000000" pitchFamily="2" charset="2"/>
              <a:buNone/>
            </a:pPr>
            <a:r>
              <a:rPr lang="en-US" altLang="en-US" sz="1800"/>
              <a:t>          authentic. </a:t>
            </a:r>
          </a:p>
        </p:txBody>
      </p:sp>
      <p:sp>
        <p:nvSpPr>
          <p:cNvPr id="11268" name="Line 4">
            <a:extLst>
              <a:ext uri="{FF2B5EF4-FFF2-40B4-BE49-F238E27FC236}">
                <a16:creationId xmlns:a16="http://schemas.microsoft.com/office/drawing/2014/main" id="{BEF122C6-34B7-4791-A619-A06EE62AD7A1}"/>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1269" name="Picture 7">
            <a:extLst>
              <a:ext uri="{FF2B5EF4-FFF2-40B4-BE49-F238E27FC236}">
                <a16:creationId xmlns:a16="http://schemas.microsoft.com/office/drawing/2014/main" id="{8F7900E4-2C98-47C4-9683-14FB6817E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95300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6" name="PGP (slide6).WAV">
            <a:hlinkClick r:id="" action="ppaction://media"/>
            <a:extLst>
              <a:ext uri="{FF2B5EF4-FFF2-40B4-BE49-F238E27FC236}">
                <a16:creationId xmlns:a16="http://schemas.microsoft.com/office/drawing/2014/main" id="{028F9258-F73E-4626-BAD2-96CE7FD0F469}"/>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23334"/>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277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277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D315CF2-C336-4422-8A46-2F9A46ABADC1}"/>
              </a:ext>
            </a:extLst>
          </p:cNvPr>
          <p:cNvSpPr>
            <a:spLocks noGrp="1" noChangeArrowheads="1"/>
          </p:cNvSpPr>
          <p:nvPr>
            <p:ph type="title"/>
          </p:nvPr>
        </p:nvSpPr>
        <p:spPr/>
        <p:txBody>
          <a:bodyPr/>
          <a:lstStyle/>
          <a:p>
            <a:pPr eaLnBrk="1" hangingPunct="1"/>
            <a:r>
              <a:rPr lang="en-US" altLang="en-US"/>
              <a:t>Authentication</a:t>
            </a:r>
          </a:p>
        </p:txBody>
      </p:sp>
      <p:sp>
        <p:nvSpPr>
          <p:cNvPr id="12291" name="Rectangle 3">
            <a:extLst>
              <a:ext uri="{FF2B5EF4-FFF2-40B4-BE49-F238E27FC236}">
                <a16:creationId xmlns:a16="http://schemas.microsoft.com/office/drawing/2014/main" id="{7207C4FC-92BD-4236-9575-9EC986657454}"/>
              </a:ext>
            </a:extLst>
          </p:cNvPr>
          <p:cNvSpPr>
            <a:spLocks noGrp="1" noChangeArrowheads="1"/>
          </p:cNvSpPr>
          <p:nvPr>
            <p:ph type="body" idx="1"/>
          </p:nvPr>
        </p:nvSpPr>
        <p:spPr>
          <a:xfrm>
            <a:off x="1219200" y="1295400"/>
            <a:ext cx="7772400" cy="5562600"/>
          </a:xfrm>
        </p:spPr>
        <p:txBody>
          <a:bodyPr/>
          <a:lstStyle/>
          <a:p>
            <a:pPr eaLnBrk="1" hangingPunct="1">
              <a:lnSpc>
                <a:spcPct val="90000"/>
              </a:lnSpc>
              <a:buFont typeface="Wingdings" panose="05000000000000000000" pitchFamily="2" charset="2"/>
              <a:buChar char="Ø"/>
            </a:pPr>
            <a:r>
              <a:rPr lang="en-US" altLang="en-US" sz="2000"/>
              <a:t>The combination of SHA-1 and RSA provides an effective digital signature scheme. Because of the strength of RSA, the recipient is assured that only the possessor of the matching private key can generate the signature. Because of the strength of SHA-1, the recipient is assured that no one else could generate a new message that matches the hash code.</a:t>
            </a:r>
          </a:p>
          <a:p>
            <a:pPr eaLnBrk="1" hangingPunct="1">
              <a:lnSpc>
                <a:spcPct val="90000"/>
              </a:lnSpc>
              <a:buFont typeface="Wingdings" panose="05000000000000000000" pitchFamily="2" charset="2"/>
              <a:buChar char="Ø"/>
            </a:pPr>
            <a:r>
              <a:rPr lang="en-US" altLang="en-US" sz="2000"/>
              <a:t>As an alternative, signatures can be generated using DSS/SHA-1.</a:t>
            </a:r>
          </a:p>
          <a:p>
            <a:pPr eaLnBrk="1" hangingPunct="1">
              <a:lnSpc>
                <a:spcPct val="90000"/>
              </a:lnSpc>
              <a:buFont typeface="Wingdings" panose="05000000000000000000" pitchFamily="2" charset="2"/>
              <a:buChar char="Ø"/>
            </a:pPr>
            <a:r>
              <a:rPr lang="en-US" altLang="en-US" sz="2000"/>
              <a:t>Although, signatures normally are found attached to the message or file that they sign, this is not always the case: Detached signatures are supported. A detached signature may be stored and transmitted separately from the message it signs. This is useful in several context. A user may wish to maintain a separate signature log of all messages sent or received. A detached signatures of an executable program can detect subsequent virus infection. Finally, detached signatures can be used when more than one party must sign a document, such as a legal contract. Each person’s signature is independent and therefore is applied only to the document. Otherwise, signatures would have to be nested, with the second signer signing both the document and the first signature, and so on.  </a:t>
            </a:r>
            <a:endParaRPr lang="en-US" altLang="en-US" sz="2400"/>
          </a:p>
        </p:txBody>
      </p:sp>
      <p:sp>
        <p:nvSpPr>
          <p:cNvPr id="12292" name="Line 4">
            <a:extLst>
              <a:ext uri="{FF2B5EF4-FFF2-40B4-BE49-F238E27FC236}">
                <a16:creationId xmlns:a16="http://schemas.microsoft.com/office/drawing/2014/main" id="{076C9BFD-1E80-4313-9866-34558343B55F}"/>
              </a:ext>
            </a:extLst>
          </p:cNvPr>
          <p:cNvSpPr>
            <a:spLocks noChangeShapeType="1"/>
          </p:cNvSpPr>
          <p:nvPr/>
        </p:nvSpPr>
        <p:spPr bwMode="auto">
          <a:xfrm>
            <a:off x="1143000" y="12192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33797" name="PGP (slide7).WAV">
            <a:hlinkClick r:id="" action="ppaction://media"/>
            <a:extLst>
              <a:ext uri="{FF2B5EF4-FFF2-40B4-BE49-F238E27FC236}">
                <a16:creationId xmlns:a16="http://schemas.microsoft.com/office/drawing/2014/main" id="{E2C1305E-3904-45A6-8C60-010318ACB551}"/>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40595"/>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379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379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8AB51F5-B17D-4C64-AA92-EF8A198E0611}"/>
              </a:ext>
            </a:extLst>
          </p:cNvPr>
          <p:cNvSpPr>
            <a:spLocks noGrp="1" noChangeArrowheads="1"/>
          </p:cNvSpPr>
          <p:nvPr>
            <p:ph type="title"/>
          </p:nvPr>
        </p:nvSpPr>
        <p:spPr/>
        <p:txBody>
          <a:bodyPr/>
          <a:lstStyle/>
          <a:p>
            <a:pPr eaLnBrk="1" hangingPunct="1"/>
            <a:r>
              <a:rPr lang="en-US" altLang="en-US"/>
              <a:t>Confidentiality</a:t>
            </a:r>
          </a:p>
        </p:txBody>
      </p:sp>
      <p:sp>
        <p:nvSpPr>
          <p:cNvPr id="13315" name="Line 4">
            <a:extLst>
              <a:ext uri="{FF2B5EF4-FFF2-40B4-BE49-F238E27FC236}">
                <a16:creationId xmlns:a16="http://schemas.microsoft.com/office/drawing/2014/main" id="{227771DB-3E88-4161-9C54-79387C42A90F}"/>
              </a:ext>
            </a:extLst>
          </p:cNvPr>
          <p:cNvSpPr>
            <a:spLocks noChangeShapeType="1"/>
          </p:cNvSpPr>
          <p:nvPr/>
        </p:nvSpPr>
        <p:spPr bwMode="auto">
          <a:xfrm>
            <a:off x="1143000" y="1295400"/>
            <a:ext cx="800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16" name="Rectangle 6">
            <a:extLst>
              <a:ext uri="{FF2B5EF4-FFF2-40B4-BE49-F238E27FC236}">
                <a16:creationId xmlns:a16="http://schemas.microsoft.com/office/drawing/2014/main" id="{9034E263-6062-40B1-B907-4C16D4DD6FF8}"/>
              </a:ext>
            </a:extLst>
          </p:cNvPr>
          <p:cNvSpPr>
            <a:spLocks noGrp="1" noChangeArrowheads="1"/>
          </p:cNvSpPr>
          <p:nvPr>
            <p:ph type="body" idx="1"/>
          </p:nvPr>
        </p:nvSpPr>
        <p:spPr>
          <a:xfrm>
            <a:off x="1219200" y="1371600"/>
            <a:ext cx="7772400" cy="5486400"/>
          </a:xfrm>
        </p:spPr>
        <p:txBody>
          <a:bodyPr/>
          <a:lstStyle/>
          <a:p>
            <a:pPr eaLnBrk="1" hangingPunct="1">
              <a:buFont typeface="Wingdings" panose="05000000000000000000" pitchFamily="2" charset="2"/>
              <a:buChar char="Ø"/>
            </a:pPr>
            <a:r>
              <a:rPr lang="en-US" altLang="en-US" sz="2200"/>
              <a:t>Another basic service provided by PGP is confidentiality, which is provided by encrypting messages to be transmitted or to stored locally as files. In both cases, the conventional encryption algorithm CAST-128 may be used. Alternatively, IDEA or 3DES may be used. The 64-bit cipher feedback mode is used.</a:t>
            </a:r>
          </a:p>
          <a:p>
            <a:pPr eaLnBrk="1" hangingPunct="1">
              <a:buFont typeface="Wingdings" panose="05000000000000000000" pitchFamily="2" charset="2"/>
              <a:buChar char="Ø"/>
            </a:pPr>
            <a:r>
              <a:rPr lang="en-US" altLang="en-US" sz="2200"/>
              <a:t>As always, one must address the problem of key distribution. In PGP, each conventional key is used only once. That is, a new key is generated as a random 128-bit number for each message. Thus, although this is referred to in the documentation as a session key, it is in reality a one-time key. Because it is to be used only once, the session key is bound to the message and transmitted with it. To protect the key, it is encrypted with the receiver’s public key. The figure illustrates the sequence, which can be described as follows:</a:t>
            </a:r>
          </a:p>
        </p:txBody>
      </p:sp>
      <p:pic>
        <p:nvPicPr>
          <p:cNvPr id="34823" name="PGP (slide8).WAV">
            <a:hlinkClick r:id="" action="ppaction://media"/>
            <a:extLst>
              <a:ext uri="{FF2B5EF4-FFF2-40B4-BE49-F238E27FC236}">
                <a16:creationId xmlns:a16="http://schemas.microsoft.com/office/drawing/2014/main" id="{60A12984-CB81-4663-B12F-9B7E8093B090}"/>
              </a:ext>
            </a:extLst>
          </p:cNvPr>
          <p:cNvPicPr>
            <a:picLocks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9739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482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82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C39AB449-C33C-4EAB-BCAA-AA19CC53F2CC}"/>
              </a:ext>
            </a:extLst>
          </p:cNvPr>
          <p:cNvSpPr>
            <a:spLocks noGrp="1" noChangeArrowheads="1"/>
          </p:cNvSpPr>
          <p:nvPr>
            <p:ph type="title"/>
          </p:nvPr>
        </p:nvSpPr>
        <p:spPr/>
        <p:txBody>
          <a:bodyPr/>
          <a:lstStyle/>
          <a:p>
            <a:pPr eaLnBrk="1" hangingPunct="1"/>
            <a:r>
              <a:rPr lang="en-US" altLang="en-US"/>
              <a:t>Confidentiality</a:t>
            </a:r>
          </a:p>
        </p:txBody>
      </p:sp>
      <p:sp>
        <p:nvSpPr>
          <p:cNvPr id="14339" name="Rectangle 1027">
            <a:extLst>
              <a:ext uri="{FF2B5EF4-FFF2-40B4-BE49-F238E27FC236}">
                <a16:creationId xmlns:a16="http://schemas.microsoft.com/office/drawing/2014/main" id="{EF92927B-5A0D-4580-9BE2-62912E3F5A02}"/>
              </a:ext>
            </a:extLst>
          </p:cNvPr>
          <p:cNvSpPr>
            <a:spLocks noGrp="1" noChangeArrowheads="1"/>
          </p:cNvSpPr>
          <p:nvPr>
            <p:ph type="body" idx="1"/>
          </p:nvPr>
        </p:nvSpPr>
        <p:spPr>
          <a:xfrm>
            <a:off x="1219200" y="1295400"/>
            <a:ext cx="7772400" cy="5562600"/>
          </a:xfrm>
        </p:spPr>
        <p:txBody>
          <a:bodyPr/>
          <a:lstStyle/>
          <a:p>
            <a:pPr eaLnBrk="1" hangingPunct="1">
              <a:buFont typeface="Wingdings" panose="05000000000000000000" pitchFamily="2" charset="2"/>
              <a:buNone/>
            </a:pPr>
            <a:r>
              <a:rPr lang="en-US" altLang="en-US" sz="2200"/>
              <a:t>   </a:t>
            </a:r>
            <a:r>
              <a:rPr lang="en-US" altLang="en-US" sz="2000"/>
              <a:t>1. The sender generates a message and a random 128-bit number</a:t>
            </a:r>
          </a:p>
          <a:p>
            <a:pPr eaLnBrk="1" hangingPunct="1">
              <a:buFont typeface="Wingdings" panose="05000000000000000000" pitchFamily="2" charset="2"/>
              <a:buNone/>
            </a:pPr>
            <a:r>
              <a:rPr lang="en-US" altLang="en-US" sz="2000"/>
              <a:t>       to be used as a session key for this message only.</a:t>
            </a:r>
          </a:p>
          <a:p>
            <a:pPr eaLnBrk="1" hangingPunct="1">
              <a:buFont typeface="Wingdings" panose="05000000000000000000" pitchFamily="2" charset="2"/>
              <a:buNone/>
            </a:pPr>
            <a:r>
              <a:rPr lang="en-US" altLang="en-US" sz="2000"/>
              <a:t>   2. The message is encrypted, using CAST-128 with the session key.</a:t>
            </a:r>
          </a:p>
          <a:p>
            <a:pPr eaLnBrk="1" hangingPunct="1">
              <a:buFont typeface="Wingdings" panose="05000000000000000000" pitchFamily="2" charset="2"/>
              <a:buNone/>
            </a:pPr>
            <a:r>
              <a:rPr lang="en-US" altLang="en-US" sz="2000"/>
              <a:t>   3. The session key is encrypted with RSA, using the recipient’s </a:t>
            </a:r>
          </a:p>
          <a:p>
            <a:pPr eaLnBrk="1" hangingPunct="1">
              <a:buFont typeface="Wingdings" panose="05000000000000000000" pitchFamily="2" charset="2"/>
              <a:buNone/>
            </a:pPr>
            <a:r>
              <a:rPr lang="en-US" altLang="en-US" sz="2000"/>
              <a:t>        public key, and is prepended to the message.</a:t>
            </a:r>
          </a:p>
          <a:p>
            <a:pPr eaLnBrk="1" hangingPunct="1">
              <a:buFont typeface="Wingdings" panose="05000000000000000000" pitchFamily="2" charset="2"/>
              <a:buNone/>
            </a:pPr>
            <a:r>
              <a:rPr lang="en-US" altLang="en-US" sz="2000"/>
              <a:t>   4. The receiver uses RSA with its private key to decrypt and </a:t>
            </a:r>
          </a:p>
          <a:p>
            <a:pPr eaLnBrk="1" hangingPunct="1">
              <a:buFont typeface="Wingdings" panose="05000000000000000000" pitchFamily="2" charset="2"/>
              <a:buNone/>
            </a:pPr>
            <a:r>
              <a:rPr lang="en-US" altLang="en-US" sz="2000"/>
              <a:t>        recover the session key.</a:t>
            </a:r>
          </a:p>
          <a:p>
            <a:pPr eaLnBrk="1" hangingPunct="1">
              <a:buFont typeface="Wingdings" panose="05000000000000000000" pitchFamily="2" charset="2"/>
              <a:buNone/>
            </a:pPr>
            <a:r>
              <a:rPr lang="en-US" altLang="en-US" sz="2000"/>
              <a:t>   5. The session key is used to decrypt the message.</a:t>
            </a:r>
          </a:p>
        </p:txBody>
      </p:sp>
      <p:sp>
        <p:nvSpPr>
          <p:cNvPr id="14340" name="Line 1028">
            <a:extLst>
              <a:ext uri="{FF2B5EF4-FFF2-40B4-BE49-F238E27FC236}">
                <a16:creationId xmlns:a16="http://schemas.microsoft.com/office/drawing/2014/main" id="{03DF1414-C264-470D-9229-D050061FDAE8}"/>
              </a:ext>
            </a:extLst>
          </p:cNvPr>
          <p:cNvSpPr>
            <a:spLocks noChangeShapeType="1"/>
          </p:cNvSpPr>
          <p:nvPr/>
        </p:nvSpPr>
        <p:spPr bwMode="auto">
          <a:xfrm>
            <a:off x="1219200" y="1219200"/>
            <a:ext cx="7924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4341" name="Picture 1031">
            <a:extLst>
              <a:ext uri="{FF2B5EF4-FFF2-40B4-BE49-F238E27FC236}">
                <a16:creationId xmlns:a16="http://schemas.microsoft.com/office/drawing/2014/main" id="{0A7A7D98-2145-4574-B229-2D8816F87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343400"/>
            <a:ext cx="7696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8" name="PGP (slide9).WAV">
            <a:hlinkClick r:id="" action="ppaction://media"/>
            <a:extLst>
              <a:ext uri="{FF2B5EF4-FFF2-40B4-BE49-F238E27FC236}">
                <a16:creationId xmlns:a16="http://schemas.microsoft.com/office/drawing/2014/main" id="{21836EAE-B443-4783-8B98-ADDC19569200}"/>
              </a:ext>
            </a:extLst>
          </p:cNvPr>
          <p:cNvPicPr>
            <a:picLocks noChangeAspect="1" noChangeArrowheads="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8788400" y="650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8093"/>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584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5848"/>
                </p:tgtEl>
              </p:cMediaNode>
            </p:audio>
          </p:childTnLst>
        </p:cTn>
      </p:par>
    </p:tnLst>
  </p:timing>
</p:sld>
</file>

<file path=ppt/theme/theme1.xml><?xml version="1.0" encoding="utf-8"?>
<a:theme xmlns:a="http://schemas.openxmlformats.org/drawingml/2006/main" name="Lock And Key">
  <a:themeElements>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Lock And Ke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Lock And Key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Lock And Key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Lock And Key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Lock And Key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Designs\Lock And Key.pot</Template>
  <TotalTime>1976</TotalTime>
  <Words>4200</Words>
  <Application>Microsoft Office PowerPoint</Application>
  <PresentationFormat>On-screen Show (4:3)</PresentationFormat>
  <Paragraphs>215</Paragraphs>
  <Slides>37</Slides>
  <Notes>1</Notes>
  <HiddenSlides>0</HiddenSlides>
  <MMClips>37</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Times New Roman</vt:lpstr>
      <vt:lpstr>Arial</vt:lpstr>
      <vt:lpstr>Symbol</vt:lpstr>
      <vt:lpstr>Wingdings</vt:lpstr>
      <vt:lpstr>Lock And Key</vt:lpstr>
      <vt:lpstr>Pretty Good Privacy (PGP)</vt:lpstr>
      <vt:lpstr>Pretty Good Privacy (PGP)</vt:lpstr>
      <vt:lpstr>Pretty Good privacy (PGP) </vt:lpstr>
      <vt:lpstr>Notation</vt:lpstr>
      <vt:lpstr>Operational Description</vt:lpstr>
      <vt:lpstr>Authentication</vt:lpstr>
      <vt:lpstr>Authentication</vt:lpstr>
      <vt:lpstr>Confidentiality</vt:lpstr>
      <vt:lpstr>Confidentiality</vt:lpstr>
      <vt:lpstr>Confidentiality</vt:lpstr>
      <vt:lpstr>Confidentiality and Authentication</vt:lpstr>
      <vt:lpstr>Compression</vt:lpstr>
      <vt:lpstr>Compression</vt:lpstr>
      <vt:lpstr>E-mail Compatibility</vt:lpstr>
      <vt:lpstr>E-mail Compatibility</vt:lpstr>
      <vt:lpstr>E-mail Compatibility</vt:lpstr>
      <vt:lpstr>E-mail Compatibility</vt:lpstr>
      <vt:lpstr>E-mail Compatibility</vt:lpstr>
      <vt:lpstr>Segmentation and Reassembly</vt:lpstr>
      <vt:lpstr>Segmentation and Reassembly</vt:lpstr>
      <vt:lpstr>Cryptographic Keys and Key Rings</vt:lpstr>
      <vt:lpstr>Cryptographic Keys and Key Rings</vt:lpstr>
      <vt:lpstr>Cryptographic Keys and Key Rings</vt:lpstr>
      <vt:lpstr>Cryptographic Keys and Key Rings</vt:lpstr>
      <vt:lpstr>PGP Message Generation</vt:lpstr>
      <vt:lpstr>PGP Message Generation</vt:lpstr>
      <vt:lpstr>Cryptographic Keys and Key Rings</vt:lpstr>
      <vt:lpstr>Cryptographic Keys and Key Rings</vt:lpstr>
      <vt:lpstr>Cryptographic Keys and Key Rings</vt:lpstr>
      <vt:lpstr>PGP Message Generation</vt:lpstr>
      <vt:lpstr>PGP Message Generation</vt:lpstr>
      <vt:lpstr>PGP Message Reception</vt:lpstr>
      <vt:lpstr>PGP Message Reception</vt:lpstr>
      <vt:lpstr>Public-Key Management</vt:lpstr>
      <vt:lpstr>Public-Key Management</vt:lpstr>
      <vt:lpstr>Public-Key Management</vt:lpstr>
      <vt:lpstr>Public-Key Management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Yao-Chang</dc:creator>
  <cp:lastModifiedBy>Chirandas, Sravya</cp:lastModifiedBy>
  <cp:revision>43</cp:revision>
  <cp:lastPrinted>1601-01-01T00:00:00Z</cp:lastPrinted>
  <dcterms:created xsi:type="dcterms:W3CDTF">2001-12-02T21:00:14Z</dcterms:created>
  <dcterms:modified xsi:type="dcterms:W3CDTF">2022-07-09T20:35:49Z</dcterms:modified>
</cp:coreProperties>
</file>