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38"/>
  </p:handoutMasterIdLst>
  <p:sldIdLst>
    <p:sldId id="29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37" d="100"/>
          <a:sy n="37" d="100"/>
        </p:scale>
        <p:origin x="82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D3C77D6-DE0A-41A3-8F14-783F67F38C8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65539" name="Rectangle 3">
            <a:extLst>
              <a:ext uri="{FF2B5EF4-FFF2-40B4-BE49-F238E27FC236}">
                <a16:creationId xmlns:a16="http://schemas.microsoft.com/office/drawing/2014/main" id="{F33CB6DF-3476-4596-BF12-9F425EFC05CA}"/>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65540" name="Rectangle 4">
            <a:extLst>
              <a:ext uri="{FF2B5EF4-FFF2-40B4-BE49-F238E27FC236}">
                <a16:creationId xmlns:a16="http://schemas.microsoft.com/office/drawing/2014/main" id="{93B50C84-B590-49CB-8D5B-B0450694C698}"/>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65541" name="Rectangle 5">
            <a:extLst>
              <a:ext uri="{FF2B5EF4-FFF2-40B4-BE49-F238E27FC236}">
                <a16:creationId xmlns:a16="http://schemas.microsoft.com/office/drawing/2014/main" id="{8524BEE0-956C-472F-A12F-39DECC8FE548}"/>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4F984B29-089E-4DAC-A21A-9951D7DF3B9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2ED7C79-4070-41DF-8687-0969E23A5A21}"/>
              </a:ext>
            </a:extLst>
          </p:cNvPr>
          <p:cNvGrpSpPr>
            <a:grpSpLocks/>
          </p:cNvGrpSpPr>
          <p:nvPr/>
        </p:nvGrpSpPr>
        <p:grpSpPr bwMode="auto">
          <a:xfrm>
            <a:off x="0" y="0"/>
            <a:ext cx="1828800" cy="6856413"/>
            <a:chOff x="0" y="0"/>
            <a:chExt cx="1152" cy="4319"/>
          </a:xfrm>
        </p:grpSpPr>
        <p:sp>
          <p:nvSpPr>
            <p:cNvPr id="5" name="Rectangle 3">
              <a:extLst>
                <a:ext uri="{FF2B5EF4-FFF2-40B4-BE49-F238E27FC236}">
                  <a16:creationId xmlns:a16="http://schemas.microsoft.com/office/drawing/2014/main" id="{187963A9-07DE-40A0-AF22-1500F37141BC}"/>
                </a:ext>
              </a:extLst>
            </p:cNvPr>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 name="Rectangle 4">
              <a:extLst>
                <a:ext uri="{FF2B5EF4-FFF2-40B4-BE49-F238E27FC236}">
                  <a16:creationId xmlns:a16="http://schemas.microsoft.com/office/drawing/2014/main" id="{FBDE6719-5831-41EC-BB90-3B5C19A62E03}"/>
                </a:ext>
              </a:extLst>
            </p:cNvPr>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pic>
          <p:nvPicPr>
            <p:cNvPr id="7" name="Picture 5">
              <a:extLst>
                <a:ext uri="{FF2B5EF4-FFF2-40B4-BE49-F238E27FC236}">
                  <a16:creationId xmlns:a16="http://schemas.microsoft.com/office/drawing/2014/main" id="{7E8427BC-5D09-476F-9F57-4E07049E256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
              <a:ext cx="1152"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083" name="Rectangle 11"/>
          <p:cNvSpPr>
            <a:spLocks noGrp="1" noChangeArrowheads="1"/>
          </p:cNvSpPr>
          <p:nvPr>
            <p:ph type="ctrTitle" sz="quarter"/>
          </p:nvPr>
        </p:nvSpPr>
        <p:spPr>
          <a:xfrm>
            <a:off x="1905000" y="1676400"/>
            <a:ext cx="6934200" cy="2116138"/>
          </a:xfrm>
        </p:spPr>
        <p:txBody>
          <a:bodyPr/>
          <a:lstStyle>
            <a:lvl1pPr>
              <a:defRPr/>
            </a:lvl1pPr>
          </a:lstStyle>
          <a:p>
            <a:pPr lvl="0"/>
            <a:r>
              <a:rPr lang="en-US" altLang="en-US" noProof="0"/>
              <a:t>Click to edit Master title style</a:t>
            </a:r>
          </a:p>
        </p:txBody>
      </p:sp>
      <p:sp>
        <p:nvSpPr>
          <p:cNvPr id="3084" name="Rectangle 12"/>
          <p:cNvSpPr>
            <a:spLocks noGrp="1" noChangeArrowheads="1"/>
          </p:cNvSpPr>
          <p:nvPr>
            <p:ph type="subTitle" sz="quarter" idx="1"/>
          </p:nvPr>
        </p:nvSpPr>
        <p:spPr>
          <a:xfrm>
            <a:off x="1911350" y="3968750"/>
            <a:ext cx="6400800" cy="1752600"/>
          </a:xfrm>
        </p:spPr>
        <p:txBody>
          <a:bodyPr/>
          <a:lstStyle>
            <a:lvl1pPr marL="0" indent="0">
              <a:buFont typeface="Symbol" panose="05050102010706020507" pitchFamily="18" charset="2"/>
              <a:buNone/>
              <a:defRPr/>
            </a:lvl1pPr>
          </a:lstStyle>
          <a:p>
            <a:pPr lvl="0"/>
            <a:r>
              <a:rPr lang="en-US" altLang="en-US" noProof="0"/>
              <a:t>Click to edit Master subtitle style</a:t>
            </a:r>
          </a:p>
        </p:txBody>
      </p:sp>
      <p:sp>
        <p:nvSpPr>
          <p:cNvPr id="8" name="Rectangle 13">
            <a:extLst>
              <a:ext uri="{FF2B5EF4-FFF2-40B4-BE49-F238E27FC236}">
                <a16:creationId xmlns:a16="http://schemas.microsoft.com/office/drawing/2014/main" id="{45801A31-156C-4290-8CC3-32949D52D4D1}"/>
              </a:ext>
            </a:extLst>
          </p:cNvPr>
          <p:cNvSpPr>
            <a:spLocks noGrp="1" noChangeArrowheads="1"/>
          </p:cNvSpPr>
          <p:nvPr>
            <p:ph type="dt" sz="quarter" idx="10"/>
          </p:nvPr>
        </p:nvSpPr>
        <p:spPr>
          <a:xfrm>
            <a:off x="1828800" y="6400800"/>
            <a:ext cx="1905000" cy="457200"/>
          </a:xfrm>
        </p:spPr>
        <p:txBody>
          <a:bodyPr/>
          <a:lstStyle>
            <a:lvl1pPr>
              <a:defRPr smtClean="0"/>
            </a:lvl1pPr>
          </a:lstStyle>
          <a:p>
            <a:pPr>
              <a:defRPr/>
            </a:pPr>
            <a:endParaRPr lang="en-US" altLang="en-US"/>
          </a:p>
        </p:txBody>
      </p:sp>
      <p:sp>
        <p:nvSpPr>
          <p:cNvPr id="9" name="Rectangle 14">
            <a:extLst>
              <a:ext uri="{FF2B5EF4-FFF2-40B4-BE49-F238E27FC236}">
                <a16:creationId xmlns:a16="http://schemas.microsoft.com/office/drawing/2014/main" id="{9F4D2256-0784-4BA3-A67C-98452142C115}"/>
              </a:ext>
            </a:extLst>
          </p:cNvPr>
          <p:cNvSpPr>
            <a:spLocks noGrp="1" noChangeArrowheads="1"/>
          </p:cNvSpPr>
          <p:nvPr>
            <p:ph type="ftr" sz="quarter" idx="11"/>
          </p:nvPr>
        </p:nvSpPr>
        <p:spPr>
          <a:xfrm>
            <a:off x="3962400" y="6400800"/>
            <a:ext cx="2895600" cy="457200"/>
          </a:xfrm>
        </p:spPr>
        <p:txBody>
          <a:bodyPr/>
          <a:lstStyle>
            <a:lvl1pPr>
              <a:defRPr smtClean="0"/>
            </a:lvl1pPr>
          </a:lstStyle>
          <a:p>
            <a:pPr>
              <a:defRPr/>
            </a:pPr>
            <a:endParaRPr lang="en-US" altLang="en-US"/>
          </a:p>
        </p:txBody>
      </p:sp>
      <p:sp>
        <p:nvSpPr>
          <p:cNvPr id="10" name="Rectangle 15">
            <a:extLst>
              <a:ext uri="{FF2B5EF4-FFF2-40B4-BE49-F238E27FC236}">
                <a16:creationId xmlns:a16="http://schemas.microsoft.com/office/drawing/2014/main" id="{8FFDEBE4-E331-411C-A03C-01A007559B2C}"/>
              </a:ext>
            </a:extLst>
          </p:cNvPr>
          <p:cNvSpPr>
            <a:spLocks noGrp="1" noChangeArrowheads="1"/>
          </p:cNvSpPr>
          <p:nvPr>
            <p:ph type="sldNum" sz="quarter" idx="12"/>
          </p:nvPr>
        </p:nvSpPr>
        <p:spPr/>
        <p:txBody>
          <a:bodyPr/>
          <a:lstStyle>
            <a:lvl1pPr>
              <a:defRPr/>
            </a:lvl1pPr>
          </a:lstStyle>
          <a:p>
            <a:fld id="{B421EF68-3BB5-4823-B5C1-9DFD37887063}" type="slidenum">
              <a:rPr lang="en-US" altLang="en-US"/>
              <a:pPr/>
              <a:t>‹#›</a:t>
            </a:fld>
            <a:endParaRPr lang="en-US" altLang="en-US"/>
          </a:p>
        </p:txBody>
      </p:sp>
    </p:spTree>
    <p:extLst>
      <p:ext uri="{BB962C8B-B14F-4D97-AF65-F5344CB8AC3E}">
        <p14:creationId xmlns:p14="http://schemas.microsoft.com/office/powerpoint/2010/main" val="72837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8999821F-91EF-4ED5-96F0-61463DD178B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24C845CA-96EB-442D-ACF4-4ADACCC6FC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DDC509DB-B8D3-4D0D-BAF3-E05CE6F991B1}"/>
              </a:ext>
            </a:extLst>
          </p:cNvPr>
          <p:cNvSpPr>
            <a:spLocks noGrp="1" noChangeArrowheads="1"/>
          </p:cNvSpPr>
          <p:nvPr>
            <p:ph type="sldNum" sz="quarter" idx="12"/>
          </p:nvPr>
        </p:nvSpPr>
        <p:spPr>
          <a:ln/>
        </p:spPr>
        <p:txBody>
          <a:bodyPr/>
          <a:lstStyle>
            <a:lvl1pPr>
              <a:defRPr/>
            </a:lvl1pPr>
          </a:lstStyle>
          <a:p>
            <a:fld id="{4AB3AC81-9BA4-4935-9A62-679130ED99A1}" type="slidenum">
              <a:rPr lang="en-US" altLang="en-US"/>
              <a:pPr/>
              <a:t>‹#›</a:t>
            </a:fld>
            <a:endParaRPr lang="en-US" altLang="en-US"/>
          </a:p>
        </p:txBody>
      </p:sp>
    </p:spTree>
    <p:extLst>
      <p:ext uri="{BB962C8B-B14F-4D97-AF65-F5344CB8AC3E}">
        <p14:creationId xmlns:p14="http://schemas.microsoft.com/office/powerpoint/2010/main" val="132678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5CD2CE14-C80E-4FBB-9779-559511B6801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EA167390-D8C9-43A3-8828-6CD05CCB55B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21CFEB56-BA4B-446F-8600-73377460C0E6}"/>
              </a:ext>
            </a:extLst>
          </p:cNvPr>
          <p:cNvSpPr>
            <a:spLocks noGrp="1" noChangeArrowheads="1"/>
          </p:cNvSpPr>
          <p:nvPr>
            <p:ph type="sldNum" sz="quarter" idx="12"/>
          </p:nvPr>
        </p:nvSpPr>
        <p:spPr>
          <a:ln/>
        </p:spPr>
        <p:txBody>
          <a:bodyPr/>
          <a:lstStyle>
            <a:lvl1pPr>
              <a:defRPr/>
            </a:lvl1pPr>
          </a:lstStyle>
          <a:p>
            <a:fld id="{2344534C-9E71-4453-AA93-AA434BEF6E99}" type="slidenum">
              <a:rPr lang="en-US" altLang="en-US"/>
              <a:pPr/>
              <a:t>‹#›</a:t>
            </a:fld>
            <a:endParaRPr lang="en-US" altLang="en-US"/>
          </a:p>
        </p:txBody>
      </p:sp>
    </p:spTree>
    <p:extLst>
      <p:ext uri="{BB962C8B-B14F-4D97-AF65-F5344CB8AC3E}">
        <p14:creationId xmlns:p14="http://schemas.microsoft.com/office/powerpoint/2010/main" val="53133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E7BC7A25-FEDB-474B-A14A-E75DE7220AE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95736947-FE19-4FAA-8160-005E622C5C5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87D237D4-55F4-4823-B340-941CE105B5B7}"/>
              </a:ext>
            </a:extLst>
          </p:cNvPr>
          <p:cNvSpPr>
            <a:spLocks noGrp="1" noChangeArrowheads="1"/>
          </p:cNvSpPr>
          <p:nvPr>
            <p:ph type="sldNum" sz="quarter" idx="12"/>
          </p:nvPr>
        </p:nvSpPr>
        <p:spPr>
          <a:ln/>
        </p:spPr>
        <p:txBody>
          <a:bodyPr/>
          <a:lstStyle>
            <a:lvl1pPr>
              <a:defRPr/>
            </a:lvl1pPr>
          </a:lstStyle>
          <a:p>
            <a:fld id="{9FB429E4-1086-4464-926C-CB7AB6F172A4}" type="slidenum">
              <a:rPr lang="en-US" altLang="en-US"/>
              <a:pPr/>
              <a:t>‹#›</a:t>
            </a:fld>
            <a:endParaRPr lang="en-US" altLang="en-US"/>
          </a:p>
        </p:txBody>
      </p:sp>
    </p:spTree>
    <p:extLst>
      <p:ext uri="{BB962C8B-B14F-4D97-AF65-F5344CB8AC3E}">
        <p14:creationId xmlns:p14="http://schemas.microsoft.com/office/powerpoint/2010/main" val="87816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3">
            <a:extLst>
              <a:ext uri="{FF2B5EF4-FFF2-40B4-BE49-F238E27FC236}">
                <a16:creationId xmlns:a16="http://schemas.microsoft.com/office/drawing/2014/main" id="{E4E2BCF0-EA5A-4AD1-85A3-F02D3EC7832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80AECC5A-6F3C-483D-BEAB-3F26784008C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22D02BEE-7319-46E8-9509-28616855B7D5}"/>
              </a:ext>
            </a:extLst>
          </p:cNvPr>
          <p:cNvSpPr>
            <a:spLocks noGrp="1" noChangeArrowheads="1"/>
          </p:cNvSpPr>
          <p:nvPr>
            <p:ph type="sldNum" sz="quarter" idx="12"/>
          </p:nvPr>
        </p:nvSpPr>
        <p:spPr>
          <a:ln/>
        </p:spPr>
        <p:txBody>
          <a:bodyPr/>
          <a:lstStyle>
            <a:lvl1pPr>
              <a:defRPr/>
            </a:lvl1pPr>
          </a:lstStyle>
          <a:p>
            <a:fld id="{4AB216F2-B1AF-4D2C-A86C-5A7A57360BE4}" type="slidenum">
              <a:rPr lang="en-US" altLang="en-US"/>
              <a:pPr/>
              <a:t>‹#›</a:t>
            </a:fld>
            <a:endParaRPr lang="en-US" altLang="en-US"/>
          </a:p>
        </p:txBody>
      </p:sp>
    </p:spTree>
    <p:extLst>
      <p:ext uri="{BB962C8B-B14F-4D97-AF65-F5344CB8AC3E}">
        <p14:creationId xmlns:p14="http://schemas.microsoft.com/office/powerpoint/2010/main" val="337875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9749EF10-95F8-4F53-91CE-7A40F7CD2C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4">
            <a:extLst>
              <a:ext uri="{FF2B5EF4-FFF2-40B4-BE49-F238E27FC236}">
                <a16:creationId xmlns:a16="http://schemas.microsoft.com/office/drawing/2014/main" id="{B679F658-03FF-4523-9510-BBF5F36DB06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5">
            <a:extLst>
              <a:ext uri="{FF2B5EF4-FFF2-40B4-BE49-F238E27FC236}">
                <a16:creationId xmlns:a16="http://schemas.microsoft.com/office/drawing/2014/main" id="{1B0C9281-BEE3-471E-A57E-551C85B32FB3}"/>
              </a:ext>
            </a:extLst>
          </p:cNvPr>
          <p:cNvSpPr>
            <a:spLocks noGrp="1" noChangeArrowheads="1"/>
          </p:cNvSpPr>
          <p:nvPr>
            <p:ph type="sldNum" sz="quarter" idx="12"/>
          </p:nvPr>
        </p:nvSpPr>
        <p:spPr>
          <a:ln/>
        </p:spPr>
        <p:txBody>
          <a:bodyPr/>
          <a:lstStyle>
            <a:lvl1pPr>
              <a:defRPr/>
            </a:lvl1pPr>
          </a:lstStyle>
          <a:p>
            <a:fld id="{9EF9AD59-8DEB-4537-95D7-E291A29F942C}" type="slidenum">
              <a:rPr lang="en-US" altLang="en-US"/>
              <a:pPr/>
              <a:t>‹#›</a:t>
            </a:fld>
            <a:endParaRPr lang="en-US" altLang="en-US"/>
          </a:p>
        </p:txBody>
      </p:sp>
    </p:spTree>
    <p:extLst>
      <p:ext uri="{BB962C8B-B14F-4D97-AF65-F5344CB8AC3E}">
        <p14:creationId xmlns:p14="http://schemas.microsoft.com/office/powerpoint/2010/main" val="158247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7EB6B918-4C5F-4C79-85E0-D158A10C53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4">
            <a:extLst>
              <a:ext uri="{FF2B5EF4-FFF2-40B4-BE49-F238E27FC236}">
                <a16:creationId xmlns:a16="http://schemas.microsoft.com/office/drawing/2014/main" id="{EAB86932-5C12-4348-ABBA-78A673BFED4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5">
            <a:extLst>
              <a:ext uri="{FF2B5EF4-FFF2-40B4-BE49-F238E27FC236}">
                <a16:creationId xmlns:a16="http://schemas.microsoft.com/office/drawing/2014/main" id="{AAFA94BD-90D5-4E1E-9C80-B7357AA765AD}"/>
              </a:ext>
            </a:extLst>
          </p:cNvPr>
          <p:cNvSpPr>
            <a:spLocks noGrp="1" noChangeArrowheads="1"/>
          </p:cNvSpPr>
          <p:nvPr>
            <p:ph type="sldNum" sz="quarter" idx="12"/>
          </p:nvPr>
        </p:nvSpPr>
        <p:spPr>
          <a:ln/>
        </p:spPr>
        <p:txBody>
          <a:bodyPr/>
          <a:lstStyle>
            <a:lvl1pPr>
              <a:defRPr/>
            </a:lvl1pPr>
          </a:lstStyle>
          <a:p>
            <a:fld id="{114052B5-A81A-4090-B500-C2F0CE657D46}" type="slidenum">
              <a:rPr lang="en-US" altLang="en-US"/>
              <a:pPr/>
              <a:t>‹#›</a:t>
            </a:fld>
            <a:endParaRPr lang="en-US" altLang="en-US"/>
          </a:p>
        </p:txBody>
      </p:sp>
    </p:spTree>
    <p:extLst>
      <p:ext uri="{BB962C8B-B14F-4D97-AF65-F5344CB8AC3E}">
        <p14:creationId xmlns:p14="http://schemas.microsoft.com/office/powerpoint/2010/main" val="327581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AA1D8A0F-DFE7-4982-A340-C539A882FDC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4">
            <a:extLst>
              <a:ext uri="{FF2B5EF4-FFF2-40B4-BE49-F238E27FC236}">
                <a16:creationId xmlns:a16="http://schemas.microsoft.com/office/drawing/2014/main" id="{224CF7C2-1608-41DE-9F12-2CED3B7387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5">
            <a:extLst>
              <a:ext uri="{FF2B5EF4-FFF2-40B4-BE49-F238E27FC236}">
                <a16:creationId xmlns:a16="http://schemas.microsoft.com/office/drawing/2014/main" id="{C567712C-21B1-41AB-B60F-FD64BAAC0FEC}"/>
              </a:ext>
            </a:extLst>
          </p:cNvPr>
          <p:cNvSpPr>
            <a:spLocks noGrp="1" noChangeArrowheads="1"/>
          </p:cNvSpPr>
          <p:nvPr>
            <p:ph type="sldNum" sz="quarter" idx="12"/>
          </p:nvPr>
        </p:nvSpPr>
        <p:spPr>
          <a:ln/>
        </p:spPr>
        <p:txBody>
          <a:bodyPr/>
          <a:lstStyle>
            <a:lvl1pPr>
              <a:defRPr/>
            </a:lvl1pPr>
          </a:lstStyle>
          <a:p>
            <a:fld id="{65D5E75B-D582-4BA8-9088-67D041F3BA94}" type="slidenum">
              <a:rPr lang="en-US" altLang="en-US"/>
              <a:pPr/>
              <a:t>‹#›</a:t>
            </a:fld>
            <a:endParaRPr lang="en-US" altLang="en-US"/>
          </a:p>
        </p:txBody>
      </p:sp>
    </p:spTree>
    <p:extLst>
      <p:ext uri="{BB962C8B-B14F-4D97-AF65-F5344CB8AC3E}">
        <p14:creationId xmlns:p14="http://schemas.microsoft.com/office/powerpoint/2010/main" val="163032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7A2F59AE-E20E-4863-A36A-F8EF2B47312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4">
            <a:extLst>
              <a:ext uri="{FF2B5EF4-FFF2-40B4-BE49-F238E27FC236}">
                <a16:creationId xmlns:a16="http://schemas.microsoft.com/office/drawing/2014/main" id="{251A938C-6B4D-44EC-8C6D-E8BA61BF3CA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5">
            <a:extLst>
              <a:ext uri="{FF2B5EF4-FFF2-40B4-BE49-F238E27FC236}">
                <a16:creationId xmlns:a16="http://schemas.microsoft.com/office/drawing/2014/main" id="{5264629C-7576-4BF8-9C8B-4398AD30220B}"/>
              </a:ext>
            </a:extLst>
          </p:cNvPr>
          <p:cNvSpPr>
            <a:spLocks noGrp="1" noChangeArrowheads="1"/>
          </p:cNvSpPr>
          <p:nvPr>
            <p:ph type="sldNum" sz="quarter" idx="12"/>
          </p:nvPr>
        </p:nvSpPr>
        <p:spPr>
          <a:ln/>
        </p:spPr>
        <p:txBody>
          <a:bodyPr/>
          <a:lstStyle>
            <a:lvl1pPr>
              <a:defRPr/>
            </a:lvl1pPr>
          </a:lstStyle>
          <a:p>
            <a:fld id="{D6E39B60-68CE-43AA-AD98-59BD08DBB7EF}" type="slidenum">
              <a:rPr lang="en-US" altLang="en-US"/>
              <a:pPr/>
              <a:t>‹#›</a:t>
            </a:fld>
            <a:endParaRPr lang="en-US" altLang="en-US"/>
          </a:p>
        </p:txBody>
      </p:sp>
    </p:spTree>
    <p:extLst>
      <p:ext uri="{BB962C8B-B14F-4D97-AF65-F5344CB8AC3E}">
        <p14:creationId xmlns:p14="http://schemas.microsoft.com/office/powerpoint/2010/main" val="304122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01643074-AB1A-4243-B34E-101296A32FD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4">
            <a:extLst>
              <a:ext uri="{FF2B5EF4-FFF2-40B4-BE49-F238E27FC236}">
                <a16:creationId xmlns:a16="http://schemas.microsoft.com/office/drawing/2014/main" id="{CF0F4180-0EDE-4DD2-A073-804C6DBE59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5">
            <a:extLst>
              <a:ext uri="{FF2B5EF4-FFF2-40B4-BE49-F238E27FC236}">
                <a16:creationId xmlns:a16="http://schemas.microsoft.com/office/drawing/2014/main" id="{D654AF02-3C34-4B83-B395-103FD4944282}"/>
              </a:ext>
            </a:extLst>
          </p:cNvPr>
          <p:cNvSpPr>
            <a:spLocks noGrp="1" noChangeArrowheads="1"/>
          </p:cNvSpPr>
          <p:nvPr>
            <p:ph type="sldNum" sz="quarter" idx="12"/>
          </p:nvPr>
        </p:nvSpPr>
        <p:spPr>
          <a:ln/>
        </p:spPr>
        <p:txBody>
          <a:bodyPr/>
          <a:lstStyle>
            <a:lvl1pPr>
              <a:defRPr/>
            </a:lvl1pPr>
          </a:lstStyle>
          <a:p>
            <a:fld id="{AA996B2F-D0A4-4CA9-B308-374E2C205118}" type="slidenum">
              <a:rPr lang="en-US" altLang="en-US"/>
              <a:pPr/>
              <a:t>‹#›</a:t>
            </a:fld>
            <a:endParaRPr lang="en-US" altLang="en-US"/>
          </a:p>
        </p:txBody>
      </p:sp>
    </p:spTree>
    <p:extLst>
      <p:ext uri="{BB962C8B-B14F-4D97-AF65-F5344CB8AC3E}">
        <p14:creationId xmlns:p14="http://schemas.microsoft.com/office/powerpoint/2010/main" val="300101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C15AF252-BD7A-4D2E-AA14-1E8309E582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4">
            <a:extLst>
              <a:ext uri="{FF2B5EF4-FFF2-40B4-BE49-F238E27FC236}">
                <a16:creationId xmlns:a16="http://schemas.microsoft.com/office/drawing/2014/main" id="{D4D57EC6-DA52-4BB8-B3C5-6D74628A957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5">
            <a:extLst>
              <a:ext uri="{FF2B5EF4-FFF2-40B4-BE49-F238E27FC236}">
                <a16:creationId xmlns:a16="http://schemas.microsoft.com/office/drawing/2014/main" id="{C87040AB-74E5-48B5-9F72-28CCD6D949DC}"/>
              </a:ext>
            </a:extLst>
          </p:cNvPr>
          <p:cNvSpPr>
            <a:spLocks noGrp="1" noChangeArrowheads="1"/>
          </p:cNvSpPr>
          <p:nvPr>
            <p:ph type="sldNum" sz="quarter" idx="12"/>
          </p:nvPr>
        </p:nvSpPr>
        <p:spPr>
          <a:ln/>
        </p:spPr>
        <p:txBody>
          <a:bodyPr/>
          <a:lstStyle>
            <a:lvl1pPr>
              <a:defRPr/>
            </a:lvl1pPr>
          </a:lstStyle>
          <a:p>
            <a:fld id="{B7045220-6161-4DE9-9354-169EE851AA5A}" type="slidenum">
              <a:rPr lang="en-US" altLang="en-US"/>
              <a:pPr/>
              <a:t>‹#›</a:t>
            </a:fld>
            <a:endParaRPr lang="en-US" altLang="en-US"/>
          </a:p>
        </p:txBody>
      </p:sp>
    </p:spTree>
    <p:extLst>
      <p:ext uri="{BB962C8B-B14F-4D97-AF65-F5344CB8AC3E}">
        <p14:creationId xmlns:p14="http://schemas.microsoft.com/office/powerpoint/2010/main" val="117396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A08B044-DA3C-49E5-AE67-78CB39D8B44E}"/>
              </a:ext>
            </a:extLst>
          </p:cNvPr>
          <p:cNvGrpSpPr>
            <a:grpSpLocks/>
          </p:cNvGrpSpPr>
          <p:nvPr/>
        </p:nvGrpSpPr>
        <p:grpSpPr bwMode="auto">
          <a:xfrm>
            <a:off x="0" y="0"/>
            <a:ext cx="1143000" cy="6856413"/>
            <a:chOff x="0" y="0"/>
            <a:chExt cx="720" cy="4319"/>
          </a:xfrm>
        </p:grpSpPr>
        <p:sp>
          <p:nvSpPr>
            <p:cNvPr id="1032" name="Rectangle 3">
              <a:extLst>
                <a:ext uri="{FF2B5EF4-FFF2-40B4-BE49-F238E27FC236}">
                  <a16:creationId xmlns:a16="http://schemas.microsoft.com/office/drawing/2014/main" id="{76200241-5B60-4EA5-9F49-857C1F6C8D7F}"/>
                </a:ext>
              </a:extLst>
            </p:cNvPr>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1033" name="Rectangle 4">
              <a:extLst>
                <a:ext uri="{FF2B5EF4-FFF2-40B4-BE49-F238E27FC236}">
                  <a16:creationId xmlns:a16="http://schemas.microsoft.com/office/drawing/2014/main" id="{1D02FCEA-0678-4A5C-B459-F48047668F69}"/>
                </a:ext>
              </a:extLst>
            </p:cNvPr>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pic>
          <p:nvPicPr>
            <p:cNvPr id="1034" name="Picture 5">
              <a:extLst>
                <a:ext uri="{FF2B5EF4-FFF2-40B4-BE49-F238E27FC236}">
                  <a16:creationId xmlns:a16="http://schemas.microsoft.com/office/drawing/2014/main" id="{D37B3C4C-CAA7-4640-94B7-B6F0906D89DE}"/>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12"/>
              <a:ext cx="720"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7" name="Rectangle 11">
            <a:extLst>
              <a:ext uri="{FF2B5EF4-FFF2-40B4-BE49-F238E27FC236}">
                <a16:creationId xmlns:a16="http://schemas.microsoft.com/office/drawing/2014/main" id="{82900D89-ACB7-45D5-8277-723C9776D399}"/>
              </a:ext>
            </a:extLst>
          </p:cNvPr>
          <p:cNvSpPr>
            <a:spLocks noGrp="1" noChangeArrowheads="1"/>
          </p:cNvSpPr>
          <p:nvPr>
            <p:ph type="title"/>
          </p:nvPr>
        </p:nvSpPr>
        <p:spPr bwMode="auto">
          <a:xfrm>
            <a:off x="1219200" y="304800"/>
            <a:ext cx="77724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12">
            <a:extLst>
              <a:ext uri="{FF2B5EF4-FFF2-40B4-BE49-F238E27FC236}">
                <a16:creationId xmlns:a16="http://schemas.microsoft.com/office/drawing/2014/main" id="{E9126CB0-1161-4EBC-BA8D-A0DCA17C662E}"/>
              </a:ext>
            </a:extLst>
          </p:cNvPr>
          <p:cNvSpPr>
            <a:spLocks noGrp="1" noChangeArrowheads="1"/>
          </p:cNvSpPr>
          <p:nvPr>
            <p:ph type="body" idx="1"/>
          </p:nvPr>
        </p:nvSpPr>
        <p:spPr bwMode="auto">
          <a:xfrm>
            <a:off x="1219200" y="16002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61" name="Rectangle 13">
            <a:extLst>
              <a:ext uri="{FF2B5EF4-FFF2-40B4-BE49-F238E27FC236}">
                <a16:creationId xmlns:a16="http://schemas.microsoft.com/office/drawing/2014/main" id="{5C9B88B6-0FA0-479D-ABF4-1DAD4D4712F7}"/>
              </a:ext>
            </a:extLst>
          </p:cNvPr>
          <p:cNvSpPr>
            <a:spLocks noGrp="1" noChangeArrowheads="1"/>
          </p:cNvSpPr>
          <p:nvPr>
            <p:ph type="dt" sz="half" idx="2"/>
          </p:nvPr>
        </p:nvSpPr>
        <p:spPr bwMode="auto">
          <a:xfrm>
            <a:off x="1143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endParaRPr lang="en-US" altLang="en-US"/>
          </a:p>
        </p:txBody>
      </p:sp>
      <p:sp>
        <p:nvSpPr>
          <p:cNvPr id="2062" name="Rectangle 14">
            <a:extLst>
              <a:ext uri="{FF2B5EF4-FFF2-40B4-BE49-F238E27FC236}">
                <a16:creationId xmlns:a16="http://schemas.microsoft.com/office/drawing/2014/main" id="{6A891F0F-7BD4-4A2B-8528-9E796015FC9B}"/>
              </a:ext>
            </a:extLst>
          </p:cNvPr>
          <p:cNvSpPr>
            <a:spLocks noGrp="1" noChangeArrowheads="1"/>
          </p:cNvSpPr>
          <p:nvPr>
            <p:ph type="ftr" sz="quarter" idx="3"/>
          </p:nvPr>
        </p:nvSpPr>
        <p:spPr bwMode="auto">
          <a:xfrm>
            <a:off x="35814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lvl1pPr>
          </a:lstStyle>
          <a:p>
            <a:pPr>
              <a:defRPr/>
            </a:pPr>
            <a:endParaRPr lang="en-US" altLang="en-US"/>
          </a:p>
        </p:txBody>
      </p:sp>
      <p:sp>
        <p:nvSpPr>
          <p:cNvPr id="2063" name="Rectangle 15">
            <a:extLst>
              <a:ext uri="{FF2B5EF4-FFF2-40B4-BE49-F238E27FC236}">
                <a16:creationId xmlns:a16="http://schemas.microsoft.com/office/drawing/2014/main" id="{F000DDEA-7385-42DC-8466-A86D7E6DF10B}"/>
              </a:ext>
            </a:extLst>
          </p:cNvPr>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5593C920-86B2-4153-B934-7C30207E76B0}"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audio" Target="file:///D:\596A_%20Pre\SSL\SSL%20(slide1).WA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10).WAV"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audio" Target="file:///D:\596A_%20Pre\SSL\SSL%20(slide11).WAV"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D:\596A_%20Pre\SSL\SSL%20(slide12).WAV" TargetMode="Externa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file:///D:\596A_%20Pre\SSL\SSL%20(slide13).WAV" TargetMode="Externa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14).WAV"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audio" Target="file:///D:\596A_%20Pre\SSL\SSL%20(slide15).WAV"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16).WAV"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audio" Target="file:///D:\596A_%20Pre\SSL\SSL%20(slide17).WAV"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18).WAV"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audio" Target="file:///D:\596A_%20Pre\SSL\SSL%20(slide19).WAV"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file:///D:\596A_%20Pre\SSL\SSL%20(slide2).WAV"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audio" Target="file:///D:\596A_%20Pre\SSL\SSL%20(slide20).WAV" TargetMode="Externa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21).WAV"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22).WAV"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23).WAV"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24).WAV"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25).WAV"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26).WAV"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27).WAV"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28).WAV"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29).WA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audio" Target="file:///D:\596A_%20Pre\SSL\SSL%20(slide3).WAV"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30).WAV"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31).WAV"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32).WAV"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33).WAV"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34).WAV"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35).WAV"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36).WA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audio" Target="file:///D:\596A_%20Pre\SSL\SSL%20(slide4).WAV"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5).WA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6).WA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audio" Target="file:///D:\596A_%20Pre\SSL\SSL%20(slide7).WAV"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8).WA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SSL\SSL%20(slide9).WA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0600148-3841-4046-9EB6-ED961E8C53A7}"/>
              </a:ext>
            </a:extLst>
          </p:cNvPr>
          <p:cNvSpPr>
            <a:spLocks noGrp="1" noChangeArrowheads="1"/>
          </p:cNvSpPr>
          <p:nvPr>
            <p:ph type="ctrTitle"/>
          </p:nvPr>
        </p:nvSpPr>
        <p:spPr/>
        <p:txBody>
          <a:bodyPr/>
          <a:lstStyle/>
          <a:p>
            <a:pPr eaLnBrk="1" hangingPunct="1"/>
            <a:r>
              <a:rPr lang="en-US" altLang="en-US">
                <a:solidFill>
                  <a:schemeClr val="tx1"/>
                </a:solidFill>
              </a:rPr>
              <a:t>Secure Web Application-SSL</a:t>
            </a:r>
            <a:br>
              <a:rPr lang="en-US" altLang="en-US">
                <a:solidFill>
                  <a:schemeClr val="tx1"/>
                </a:solidFill>
              </a:rPr>
            </a:br>
            <a:endParaRPr lang="en-US" altLang="en-US">
              <a:solidFill>
                <a:schemeClr val="tx1"/>
              </a:solidFill>
            </a:endParaRPr>
          </a:p>
        </p:txBody>
      </p:sp>
      <p:sp>
        <p:nvSpPr>
          <p:cNvPr id="4099" name="Rectangle 3">
            <a:extLst>
              <a:ext uri="{FF2B5EF4-FFF2-40B4-BE49-F238E27FC236}">
                <a16:creationId xmlns:a16="http://schemas.microsoft.com/office/drawing/2014/main" id="{FD2D70B0-AE31-47C9-A60F-F58E02F50EC3}"/>
              </a:ext>
            </a:extLst>
          </p:cNvPr>
          <p:cNvSpPr>
            <a:spLocks noGrp="1" noChangeArrowheads="1"/>
          </p:cNvSpPr>
          <p:nvPr>
            <p:ph type="subTitle" idx="1"/>
          </p:nvPr>
        </p:nvSpPr>
        <p:spPr/>
        <p:txBody>
          <a:bodyPr/>
          <a:lstStyle/>
          <a:p>
            <a:pPr eaLnBrk="1" hangingPunct="1"/>
            <a:endParaRPr lang="en-US" altLang="en-US"/>
          </a:p>
        </p:txBody>
      </p:sp>
      <p:pic>
        <p:nvPicPr>
          <p:cNvPr id="66564" name="SSL (slide1).WAV">
            <a:hlinkClick r:id="" action="ppaction://media"/>
            <a:extLst>
              <a:ext uri="{FF2B5EF4-FFF2-40B4-BE49-F238E27FC236}">
                <a16:creationId xmlns:a16="http://schemas.microsoft.com/office/drawing/2014/main" id="{15731E5B-F318-422E-BA10-C8109415BF31}"/>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332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656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656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2B043F5-092D-4824-857A-96EBEE05AE19}"/>
              </a:ext>
            </a:extLst>
          </p:cNvPr>
          <p:cNvSpPr>
            <a:spLocks noGrp="1" noChangeArrowheads="1"/>
          </p:cNvSpPr>
          <p:nvPr>
            <p:ph type="title"/>
          </p:nvPr>
        </p:nvSpPr>
        <p:spPr/>
        <p:txBody>
          <a:bodyPr/>
          <a:lstStyle/>
          <a:p>
            <a:pPr eaLnBrk="1" hangingPunct="1"/>
            <a:r>
              <a:rPr lang="en-US" altLang="en-US"/>
              <a:t>SSL Record Protocol</a:t>
            </a:r>
          </a:p>
        </p:txBody>
      </p:sp>
      <p:sp>
        <p:nvSpPr>
          <p:cNvPr id="13315" name="Rectangle 3">
            <a:extLst>
              <a:ext uri="{FF2B5EF4-FFF2-40B4-BE49-F238E27FC236}">
                <a16:creationId xmlns:a16="http://schemas.microsoft.com/office/drawing/2014/main" id="{EB44C6BB-B74A-4C54-89CC-2EF887EC0869}"/>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400"/>
              <a:t>The SSL Record Protocol provides two services for SSL connections:</a:t>
            </a:r>
          </a:p>
          <a:p>
            <a:pPr eaLnBrk="1" hangingPunct="1">
              <a:buFont typeface="Wingdings" panose="05000000000000000000" pitchFamily="2" charset="2"/>
              <a:buNone/>
            </a:pPr>
            <a:r>
              <a:rPr lang="en-US" altLang="en-US" sz="2400"/>
              <a:t>     1. Confidentiality: The Handshake Protocol defines a</a:t>
            </a:r>
          </a:p>
          <a:p>
            <a:pPr eaLnBrk="1" hangingPunct="1">
              <a:buFont typeface="Wingdings" panose="05000000000000000000" pitchFamily="2" charset="2"/>
              <a:buNone/>
            </a:pPr>
            <a:r>
              <a:rPr lang="en-US" altLang="en-US" sz="2400"/>
              <a:t>         shared secret key that is used for conventional </a:t>
            </a:r>
          </a:p>
          <a:p>
            <a:pPr eaLnBrk="1" hangingPunct="1">
              <a:buFont typeface="Wingdings" panose="05000000000000000000" pitchFamily="2" charset="2"/>
              <a:buNone/>
            </a:pPr>
            <a:r>
              <a:rPr lang="en-US" altLang="en-US" sz="2400"/>
              <a:t>         encryption of SSL payloads.</a:t>
            </a:r>
          </a:p>
          <a:p>
            <a:pPr eaLnBrk="1" hangingPunct="1">
              <a:buFont typeface="Wingdings" panose="05000000000000000000" pitchFamily="2" charset="2"/>
              <a:buNone/>
            </a:pPr>
            <a:r>
              <a:rPr lang="en-US" altLang="en-US" sz="2400"/>
              <a:t>     2. Message Integrity: The Handshake Protocol defines a </a:t>
            </a:r>
          </a:p>
          <a:p>
            <a:pPr eaLnBrk="1" hangingPunct="1">
              <a:buFont typeface="Wingdings" panose="05000000000000000000" pitchFamily="2" charset="2"/>
              <a:buNone/>
            </a:pPr>
            <a:r>
              <a:rPr lang="en-US" altLang="en-US" sz="2400"/>
              <a:t>         shared secret key that is used to form a message</a:t>
            </a:r>
          </a:p>
          <a:p>
            <a:pPr eaLnBrk="1" hangingPunct="1">
              <a:buFont typeface="Wingdings" panose="05000000000000000000" pitchFamily="2" charset="2"/>
              <a:buNone/>
            </a:pPr>
            <a:r>
              <a:rPr lang="en-US" altLang="en-US" sz="2400"/>
              <a:t>         authentication code (MAC).</a:t>
            </a:r>
          </a:p>
        </p:txBody>
      </p:sp>
      <p:sp>
        <p:nvSpPr>
          <p:cNvPr id="13316" name="Line 4">
            <a:extLst>
              <a:ext uri="{FF2B5EF4-FFF2-40B4-BE49-F238E27FC236}">
                <a16:creationId xmlns:a16="http://schemas.microsoft.com/office/drawing/2014/main" id="{79267A91-BC31-4C73-9034-DC18F2BAB25F}"/>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6869" name="SSL (slide10).WAV">
            <a:hlinkClick r:id="" action="ppaction://media"/>
            <a:extLst>
              <a:ext uri="{FF2B5EF4-FFF2-40B4-BE49-F238E27FC236}">
                <a16:creationId xmlns:a16="http://schemas.microsoft.com/office/drawing/2014/main" id="{D452F2E1-E071-4212-A0DE-54016FB73601}"/>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690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686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6869"/>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BE8DF6B-7FFA-4D21-BD45-5C2427F8DC0F}"/>
              </a:ext>
            </a:extLst>
          </p:cNvPr>
          <p:cNvSpPr>
            <a:spLocks noGrp="1" noChangeArrowheads="1"/>
          </p:cNvSpPr>
          <p:nvPr>
            <p:ph type="title"/>
          </p:nvPr>
        </p:nvSpPr>
        <p:spPr/>
        <p:txBody>
          <a:bodyPr/>
          <a:lstStyle/>
          <a:p>
            <a:pPr eaLnBrk="1" hangingPunct="1"/>
            <a:r>
              <a:rPr lang="en-US" altLang="en-US"/>
              <a:t>SSL Record Protocol</a:t>
            </a:r>
          </a:p>
        </p:txBody>
      </p:sp>
      <p:sp>
        <p:nvSpPr>
          <p:cNvPr id="14339" name="Rectangle 3">
            <a:extLst>
              <a:ext uri="{FF2B5EF4-FFF2-40B4-BE49-F238E27FC236}">
                <a16:creationId xmlns:a16="http://schemas.microsoft.com/office/drawing/2014/main" id="{3A456CC1-1404-4A28-93BF-AEBF45B48963}"/>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Char char="Ø"/>
            </a:pPr>
            <a:r>
              <a:rPr lang="en-US" altLang="en-US" sz="2400"/>
              <a:t>The Record Protocol takes an application message to be transmitted, fragments the data into manageable blocks, optionally compresses the data, applies a MAC, encrypts, adds a header, and transmits the resulting unit in a TCP segment.</a:t>
            </a:r>
          </a:p>
        </p:txBody>
      </p:sp>
      <p:sp>
        <p:nvSpPr>
          <p:cNvPr id="14340" name="Line 5">
            <a:extLst>
              <a:ext uri="{FF2B5EF4-FFF2-40B4-BE49-F238E27FC236}">
                <a16:creationId xmlns:a16="http://schemas.microsoft.com/office/drawing/2014/main" id="{33DF3EAB-ED00-4509-A07F-4764CB3BE71E}"/>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4341" name="Picture 6">
            <a:extLst>
              <a:ext uri="{FF2B5EF4-FFF2-40B4-BE49-F238E27FC236}">
                <a16:creationId xmlns:a16="http://schemas.microsoft.com/office/drawing/2014/main" id="{DCB75E82-2144-4705-9EF1-E5F559874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00400"/>
            <a:ext cx="6781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5" name="SSL (slide11).WAV">
            <a:hlinkClick r:id="" action="ppaction://media"/>
            <a:extLst>
              <a:ext uri="{FF2B5EF4-FFF2-40B4-BE49-F238E27FC236}">
                <a16:creationId xmlns:a16="http://schemas.microsoft.com/office/drawing/2014/main" id="{99D8F6A2-6D2F-430D-BE6B-29B9AA961255}"/>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059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789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789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86CCA13-EC23-43BD-9D71-FE0CB68BE7FE}"/>
              </a:ext>
            </a:extLst>
          </p:cNvPr>
          <p:cNvSpPr>
            <a:spLocks noGrp="1" noChangeArrowheads="1"/>
          </p:cNvSpPr>
          <p:nvPr>
            <p:ph type="title"/>
          </p:nvPr>
        </p:nvSpPr>
        <p:spPr/>
        <p:txBody>
          <a:bodyPr/>
          <a:lstStyle/>
          <a:p>
            <a:pPr eaLnBrk="1" hangingPunct="1"/>
            <a:r>
              <a:rPr lang="en-US" altLang="en-US"/>
              <a:t>SSL Record Protocol</a:t>
            </a:r>
          </a:p>
        </p:txBody>
      </p:sp>
      <p:sp>
        <p:nvSpPr>
          <p:cNvPr id="15363" name="Rectangle 3">
            <a:extLst>
              <a:ext uri="{FF2B5EF4-FFF2-40B4-BE49-F238E27FC236}">
                <a16:creationId xmlns:a16="http://schemas.microsoft.com/office/drawing/2014/main" id="{19D487F6-4B53-4B76-82E5-6559A05F747D}"/>
              </a:ext>
            </a:extLst>
          </p:cNvPr>
          <p:cNvSpPr>
            <a:spLocks noGrp="1" noChangeArrowheads="1"/>
          </p:cNvSpPr>
          <p:nvPr>
            <p:ph type="body" idx="1"/>
          </p:nvPr>
        </p:nvSpPr>
        <p:spPr>
          <a:xfrm>
            <a:off x="1219200" y="1295400"/>
            <a:ext cx="7772400" cy="5562600"/>
          </a:xfrm>
        </p:spPr>
        <p:txBody>
          <a:bodyPr/>
          <a:lstStyle/>
          <a:p>
            <a:pPr eaLnBrk="1" hangingPunct="1">
              <a:lnSpc>
                <a:spcPct val="90000"/>
              </a:lnSpc>
              <a:buFont typeface="Wingdings" panose="05000000000000000000" pitchFamily="2" charset="2"/>
              <a:buChar char="Ø"/>
            </a:pPr>
            <a:r>
              <a:rPr lang="en-US" altLang="en-US" sz="1600"/>
              <a:t>The first step is fragment. Each upper-layer message is fragmented into blocks of         bytes (16384 bytes) or less.</a:t>
            </a:r>
          </a:p>
          <a:p>
            <a:pPr eaLnBrk="1" hangingPunct="1">
              <a:lnSpc>
                <a:spcPct val="90000"/>
              </a:lnSpc>
              <a:buFont typeface="Wingdings" panose="05000000000000000000" pitchFamily="2" charset="2"/>
              <a:buChar char="Ø"/>
            </a:pPr>
            <a:r>
              <a:rPr lang="en-US" altLang="en-US" sz="1600"/>
              <a:t> Next, compression is optionally applied. Compression must be lossless and may not increase the content length by more than 1024 bytes.</a:t>
            </a:r>
          </a:p>
          <a:p>
            <a:pPr eaLnBrk="1" hangingPunct="1">
              <a:lnSpc>
                <a:spcPct val="90000"/>
              </a:lnSpc>
              <a:buFont typeface="Wingdings" panose="05000000000000000000" pitchFamily="2" charset="2"/>
              <a:buChar char="Ø"/>
            </a:pPr>
            <a:r>
              <a:rPr lang="en-US" altLang="en-US" sz="1600"/>
              <a:t>The next step in processing is to compute a message authentication code over the compressed data. For this purpose, a shared secret key is used. The calculation is defined as following:</a:t>
            </a:r>
          </a:p>
          <a:p>
            <a:pPr eaLnBrk="1" hangingPunct="1">
              <a:lnSpc>
                <a:spcPct val="90000"/>
              </a:lnSpc>
              <a:buFont typeface="Wingdings" panose="05000000000000000000" pitchFamily="2" charset="2"/>
              <a:buNone/>
            </a:pPr>
            <a:r>
              <a:rPr lang="en-US" altLang="en-US" sz="1600"/>
              <a:t>     hash(MAC_write_secret || pad_2 || </a:t>
            </a:r>
          </a:p>
          <a:p>
            <a:pPr eaLnBrk="1" hangingPunct="1">
              <a:lnSpc>
                <a:spcPct val="90000"/>
              </a:lnSpc>
              <a:buFont typeface="Wingdings" panose="05000000000000000000" pitchFamily="2" charset="2"/>
              <a:buNone/>
            </a:pPr>
            <a:r>
              <a:rPr lang="en-US" altLang="en-US" sz="1600"/>
              <a:t>          hash(MAC_write_secret || pad_1 || seq_num || SSLCompressed.type ||</a:t>
            </a:r>
          </a:p>
          <a:p>
            <a:pPr eaLnBrk="1" hangingPunct="1">
              <a:lnSpc>
                <a:spcPct val="90000"/>
              </a:lnSpc>
              <a:buFont typeface="Wingdings" panose="05000000000000000000" pitchFamily="2" charset="2"/>
              <a:buNone/>
            </a:pPr>
            <a:r>
              <a:rPr lang="en-US" altLang="en-US" sz="1600"/>
              <a:t>          SSLCompressed.length || SSLCopressed.fragment))</a:t>
            </a:r>
          </a:p>
          <a:p>
            <a:pPr eaLnBrk="1" hangingPunct="1">
              <a:lnSpc>
                <a:spcPct val="90000"/>
              </a:lnSpc>
              <a:buFont typeface="Wingdings" panose="05000000000000000000" pitchFamily="2" charset="2"/>
              <a:buNone/>
            </a:pPr>
            <a:r>
              <a:rPr lang="en-US" altLang="en-US" sz="1600"/>
              <a:t>     ||                                            =   concatenation</a:t>
            </a:r>
          </a:p>
          <a:p>
            <a:pPr eaLnBrk="1" hangingPunct="1">
              <a:lnSpc>
                <a:spcPct val="90000"/>
              </a:lnSpc>
              <a:buFont typeface="Wingdings" panose="05000000000000000000" pitchFamily="2" charset="2"/>
              <a:buNone/>
            </a:pPr>
            <a:r>
              <a:rPr lang="en-US" altLang="en-US" sz="1600"/>
              <a:t>     MAC_write_secret               =   shared secret key</a:t>
            </a:r>
          </a:p>
          <a:p>
            <a:pPr eaLnBrk="1" hangingPunct="1">
              <a:lnSpc>
                <a:spcPct val="90000"/>
              </a:lnSpc>
              <a:buFont typeface="Wingdings" panose="05000000000000000000" pitchFamily="2" charset="2"/>
              <a:buNone/>
            </a:pPr>
            <a:r>
              <a:rPr lang="en-US" altLang="en-US" sz="1600"/>
              <a:t>     hash                                      =    cryptographic hash algorithm, either MD5 or SHA-1</a:t>
            </a:r>
          </a:p>
          <a:p>
            <a:pPr eaLnBrk="1" hangingPunct="1">
              <a:lnSpc>
                <a:spcPct val="90000"/>
              </a:lnSpc>
              <a:buFont typeface="Wingdings" panose="05000000000000000000" pitchFamily="2" charset="2"/>
              <a:buNone/>
            </a:pPr>
            <a:r>
              <a:rPr lang="en-US" altLang="en-US" sz="1600"/>
              <a:t>    pad_1                                     =   the byte 0x36 (0011 1100) repeated 48 times for MD5 </a:t>
            </a:r>
          </a:p>
          <a:p>
            <a:pPr eaLnBrk="1" hangingPunct="1">
              <a:lnSpc>
                <a:spcPct val="90000"/>
              </a:lnSpc>
              <a:buFont typeface="Wingdings" panose="05000000000000000000" pitchFamily="2" charset="2"/>
              <a:buNone/>
            </a:pPr>
            <a:r>
              <a:rPr lang="en-US" altLang="en-US" sz="1600"/>
              <a:t>                                                         and 40 times for SHA-1</a:t>
            </a:r>
          </a:p>
          <a:p>
            <a:pPr eaLnBrk="1" hangingPunct="1">
              <a:lnSpc>
                <a:spcPct val="90000"/>
              </a:lnSpc>
              <a:buFont typeface="Wingdings" panose="05000000000000000000" pitchFamily="2" charset="2"/>
              <a:buNone/>
            </a:pPr>
            <a:r>
              <a:rPr lang="en-US" altLang="en-US" sz="1600"/>
              <a:t>    pad_2                                     =   the byte 0x5C (0101 1100) repeated 48 times for MD5 </a:t>
            </a:r>
          </a:p>
          <a:p>
            <a:pPr eaLnBrk="1" hangingPunct="1">
              <a:lnSpc>
                <a:spcPct val="90000"/>
              </a:lnSpc>
              <a:buFont typeface="Wingdings" panose="05000000000000000000" pitchFamily="2" charset="2"/>
              <a:buNone/>
            </a:pPr>
            <a:r>
              <a:rPr lang="en-US" altLang="en-US" sz="1600"/>
              <a:t>                                                         and 40 times for SHA-1</a:t>
            </a:r>
          </a:p>
          <a:p>
            <a:pPr eaLnBrk="1" hangingPunct="1">
              <a:lnSpc>
                <a:spcPct val="90000"/>
              </a:lnSpc>
              <a:buFont typeface="Wingdings" panose="05000000000000000000" pitchFamily="2" charset="2"/>
              <a:buNone/>
            </a:pPr>
            <a:r>
              <a:rPr lang="en-US" altLang="en-US" sz="1600"/>
              <a:t>   seq_num                                  =   the sequence for this message</a:t>
            </a:r>
          </a:p>
          <a:p>
            <a:pPr eaLnBrk="1" hangingPunct="1">
              <a:lnSpc>
                <a:spcPct val="90000"/>
              </a:lnSpc>
              <a:buFont typeface="Wingdings" panose="05000000000000000000" pitchFamily="2" charset="2"/>
              <a:buNone/>
            </a:pPr>
            <a:r>
              <a:rPr lang="en-US" altLang="en-US" sz="1600"/>
              <a:t>   SSLCompress.type                 =   the higher-level protocol used to process this fragment</a:t>
            </a:r>
          </a:p>
          <a:p>
            <a:pPr eaLnBrk="1" hangingPunct="1">
              <a:lnSpc>
                <a:spcPct val="90000"/>
              </a:lnSpc>
              <a:buFont typeface="Wingdings" panose="05000000000000000000" pitchFamily="2" charset="2"/>
              <a:buNone/>
            </a:pPr>
            <a:r>
              <a:rPr lang="en-US" altLang="en-US" sz="1600"/>
              <a:t>   SSLCompressed.length          =   the length of the compressed fragment</a:t>
            </a:r>
          </a:p>
          <a:p>
            <a:pPr eaLnBrk="1" hangingPunct="1">
              <a:lnSpc>
                <a:spcPct val="90000"/>
              </a:lnSpc>
              <a:buFont typeface="Wingdings" panose="05000000000000000000" pitchFamily="2" charset="2"/>
              <a:buNone/>
            </a:pPr>
            <a:r>
              <a:rPr lang="en-US" altLang="en-US" sz="1600"/>
              <a:t>   SSLCompress.fragment         =   the compressed fragment</a:t>
            </a:r>
          </a:p>
        </p:txBody>
      </p:sp>
      <p:sp>
        <p:nvSpPr>
          <p:cNvPr id="15364" name="Line 4">
            <a:extLst>
              <a:ext uri="{FF2B5EF4-FFF2-40B4-BE49-F238E27FC236}">
                <a16:creationId xmlns:a16="http://schemas.microsoft.com/office/drawing/2014/main" id="{6CF0BB7F-C243-4DC1-A8DD-D389DCB563D3}"/>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5365" name="Object 5">
            <a:extLst>
              <a:ext uri="{FF2B5EF4-FFF2-40B4-BE49-F238E27FC236}">
                <a16:creationId xmlns:a16="http://schemas.microsoft.com/office/drawing/2014/main" id="{E8E97E37-C7A0-4B9A-AF2D-F6D2D30368DD}"/>
              </a:ext>
            </a:extLst>
          </p:cNvPr>
          <p:cNvGraphicFramePr>
            <a:graphicFrameLocks noChangeAspect="1"/>
          </p:cNvGraphicFramePr>
          <p:nvPr/>
        </p:nvGraphicFramePr>
        <p:xfrm>
          <a:off x="8382000" y="1295400"/>
          <a:ext cx="381000" cy="381000"/>
        </p:xfrm>
        <a:graphic>
          <a:graphicData uri="http://schemas.openxmlformats.org/presentationml/2006/ole">
            <mc:AlternateContent xmlns:mc="http://schemas.openxmlformats.org/markup-compatibility/2006">
              <mc:Choice xmlns:v="urn:schemas-microsoft-com:vml" Requires="v">
                <p:oleObj spid="_x0000_s15367" name="Equation" r:id="rId4" imgW="215713" imgH="190335" progId="Equation.3">
                  <p:embed/>
                </p:oleObj>
              </mc:Choice>
              <mc:Fallback>
                <p:oleObj name="Equation" r:id="rId4" imgW="215713" imgH="19033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1295400"/>
                        <a:ext cx="381000" cy="3810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18" name="SSL (slide12).WAV">
            <a:hlinkClick r:id="" action="ppaction://media"/>
            <a:extLst>
              <a:ext uri="{FF2B5EF4-FFF2-40B4-BE49-F238E27FC236}">
                <a16:creationId xmlns:a16="http://schemas.microsoft.com/office/drawing/2014/main" id="{EC96E2F9-B4A2-41F2-8FFD-C1E2023FB487}"/>
              </a:ext>
            </a:extLst>
          </p:cNvPr>
          <p:cNvPicPr>
            <a:picLocks noChangeAspect="1" noChangeArrowheads="1"/>
          </p:cNvPicPr>
          <p:nvPr>
            <a:audioFile r:link="rId2"/>
          </p:nvPr>
        </p:nvPicPr>
        <p:blipFill>
          <a:blip r:embed="rId6">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787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89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8918"/>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98A80031-2416-485E-BF0E-4BDA335B461F}"/>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800"/>
              <a:t>Next, the compressed message plus the MAC are encrypted using symmetric encryption. Encryption may not increase the content length by more that 1024 bytes, so that the total length may not  exceed                . The following encryption algorithms are permitted:   </a:t>
            </a:r>
          </a:p>
        </p:txBody>
      </p:sp>
      <p:sp>
        <p:nvSpPr>
          <p:cNvPr id="16387" name="Rectangle 4">
            <a:extLst>
              <a:ext uri="{FF2B5EF4-FFF2-40B4-BE49-F238E27FC236}">
                <a16:creationId xmlns:a16="http://schemas.microsoft.com/office/drawing/2014/main" id="{DA9EE98D-A89F-45D9-A543-6EDD0414A4CE}"/>
              </a:ext>
            </a:extLst>
          </p:cNvPr>
          <p:cNvSpPr>
            <a:spLocks noGrp="1" noChangeArrowheads="1"/>
          </p:cNvSpPr>
          <p:nvPr>
            <p:ph type="title"/>
          </p:nvPr>
        </p:nvSpPr>
        <p:spPr/>
        <p:txBody>
          <a:bodyPr/>
          <a:lstStyle/>
          <a:p>
            <a:pPr eaLnBrk="1" hangingPunct="1"/>
            <a:r>
              <a:rPr lang="en-US" altLang="en-US"/>
              <a:t>SSL Record Protocol</a:t>
            </a:r>
          </a:p>
        </p:txBody>
      </p:sp>
      <p:sp>
        <p:nvSpPr>
          <p:cNvPr id="16388" name="Line 5">
            <a:extLst>
              <a:ext uri="{FF2B5EF4-FFF2-40B4-BE49-F238E27FC236}">
                <a16:creationId xmlns:a16="http://schemas.microsoft.com/office/drawing/2014/main" id="{2B326B44-32D7-4E43-835F-FE6CC458846F}"/>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6389" name="Object 6">
            <a:extLst>
              <a:ext uri="{FF2B5EF4-FFF2-40B4-BE49-F238E27FC236}">
                <a16:creationId xmlns:a16="http://schemas.microsoft.com/office/drawing/2014/main" id="{78860236-1185-465C-9644-E4721FC3C0C9}"/>
              </a:ext>
            </a:extLst>
          </p:cNvPr>
          <p:cNvGraphicFramePr>
            <a:graphicFrameLocks noChangeAspect="1"/>
          </p:cNvGraphicFramePr>
          <p:nvPr/>
        </p:nvGraphicFramePr>
        <p:xfrm>
          <a:off x="2743200" y="3200400"/>
          <a:ext cx="1295400" cy="304800"/>
        </p:xfrm>
        <a:graphic>
          <a:graphicData uri="http://schemas.openxmlformats.org/presentationml/2006/ole">
            <mc:AlternateContent xmlns:mc="http://schemas.openxmlformats.org/markup-compatibility/2006">
              <mc:Choice xmlns:v="urn:schemas-microsoft-com:vml" Requires="v">
                <p:oleObj spid="_x0000_s16392" name="Equation" r:id="rId4" imgW="660113" imgH="203112" progId="Equation.3">
                  <p:embed/>
                </p:oleObj>
              </mc:Choice>
              <mc:Fallback>
                <p:oleObj name="Equation" r:id="rId4" imgW="660113" imgH="20311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200400"/>
                        <a:ext cx="1295400" cy="3048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0" name="Picture 8">
            <a:extLst>
              <a:ext uri="{FF2B5EF4-FFF2-40B4-BE49-F238E27FC236}">
                <a16:creationId xmlns:a16="http://schemas.microsoft.com/office/drawing/2014/main" id="{C105F0DA-E395-4448-86F0-5C47014C24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962400"/>
            <a:ext cx="4724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5" name="SSL (slide13).WAV">
            <a:hlinkClick r:id="" action="ppaction://media"/>
            <a:extLst>
              <a:ext uri="{FF2B5EF4-FFF2-40B4-BE49-F238E27FC236}">
                <a16:creationId xmlns:a16="http://schemas.microsoft.com/office/drawing/2014/main" id="{5AF91A1C-D631-4ACA-9765-4187F010A073}"/>
              </a:ext>
            </a:extLst>
          </p:cNvPr>
          <p:cNvPicPr>
            <a:picLocks noChangeAspect="1" noChangeArrowheads="1"/>
          </p:cNvPicPr>
          <p:nvPr>
            <a:audioFile r:link="rId2"/>
          </p:nvPr>
        </p:nvPicPr>
        <p:blipFill>
          <a:blip r:embed="rId7">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2845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994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994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5474189-52CD-4BAE-B705-8AFF8130495D}"/>
              </a:ext>
            </a:extLst>
          </p:cNvPr>
          <p:cNvSpPr>
            <a:spLocks noGrp="1" noChangeArrowheads="1"/>
          </p:cNvSpPr>
          <p:nvPr>
            <p:ph type="title"/>
          </p:nvPr>
        </p:nvSpPr>
        <p:spPr/>
        <p:txBody>
          <a:bodyPr/>
          <a:lstStyle/>
          <a:p>
            <a:pPr eaLnBrk="1" hangingPunct="1"/>
            <a:r>
              <a:rPr lang="en-US" altLang="en-US"/>
              <a:t>SSL Record Protocol</a:t>
            </a:r>
          </a:p>
        </p:txBody>
      </p:sp>
      <p:sp>
        <p:nvSpPr>
          <p:cNvPr id="17411" name="Rectangle 3">
            <a:extLst>
              <a:ext uri="{FF2B5EF4-FFF2-40B4-BE49-F238E27FC236}">
                <a16:creationId xmlns:a16="http://schemas.microsoft.com/office/drawing/2014/main" id="{A6B3C357-C7E2-4E0C-9551-D38B1E0C0B01}"/>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800"/>
              <a:t>The final step of SSL Record Protocol processing is to prepend a header, consisting of the following fields:</a:t>
            </a:r>
          </a:p>
          <a:p>
            <a:pPr eaLnBrk="1" hangingPunct="1">
              <a:buFont typeface="Wingdings" panose="05000000000000000000" pitchFamily="2" charset="2"/>
              <a:buNone/>
            </a:pPr>
            <a:r>
              <a:rPr lang="en-US" altLang="en-US" sz="2800"/>
              <a:t>   1.  Content Type ( 8 bits): The higher-layer </a:t>
            </a:r>
          </a:p>
          <a:p>
            <a:pPr eaLnBrk="1" hangingPunct="1">
              <a:buFont typeface="Wingdings" panose="05000000000000000000" pitchFamily="2" charset="2"/>
              <a:buNone/>
            </a:pPr>
            <a:r>
              <a:rPr lang="en-US" altLang="en-US" sz="2800"/>
              <a:t>        protocol used to process the enclosed fragment. </a:t>
            </a:r>
          </a:p>
          <a:p>
            <a:pPr eaLnBrk="1" hangingPunct="1">
              <a:buFont typeface="Wingdings" panose="05000000000000000000" pitchFamily="2" charset="2"/>
              <a:buNone/>
            </a:pPr>
            <a:r>
              <a:rPr lang="en-US" altLang="en-US" sz="2800"/>
              <a:t>    2. Major Version (8 bits): Indicates major version</a:t>
            </a:r>
          </a:p>
          <a:p>
            <a:pPr eaLnBrk="1" hangingPunct="1">
              <a:buFont typeface="Wingdings" panose="05000000000000000000" pitchFamily="2" charset="2"/>
              <a:buNone/>
            </a:pPr>
            <a:r>
              <a:rPr lang="en-US" altLang="en-US" sz="2800"/>
              <a:t>        of SSL in use. For SSLv3, the value is 3.</a:t>
            </a:r>
          </a:p>
          <a:p>
            <a:pPr eaLnBrk="1" hangingPunct="1">
              <a:buFont typeface="Wingdings" panose="05000000000000000000" pitchFamily="2" charset="2"/>
              <a:buNone/>
            </a:pPr>
            <a:r>
              <a:rPr lang="en-US" altLang="en-US" sz="2800"/>
              <a:t>    3. Minor Version ( 8 bits): Indicates minor version</a:t>
            </a:r>
          </a:p>
          <a:p>
            <a:pPr eaLnBrk="1" hangingPunct="1">
              <a:buFont typeface="Wingdings" panose="05000000000000000000" pitchFamily="2" charset="2"/>
              <a:buNone/>
            </a:pPr>
            <a:r>
              <a:rPr lang="en-US" altLang="en-US" sz="2800"/>
              <a:t>        in use. For SSLv3, the value is 0.</a:t>
            </a:r>
          </a:p>
          <a:p>
            <a:pPr eaLnBrk="1" hangingPunct="1">
              <a:buFont typeface="Wingdings" panose="05000000000000000000" pitchFamily="2" charset="2"/>
              <a:buNone/>
            </a:pPr>
            <a:r>
              <a:rPr lang="en-US" altLang="en-US" sz="2800"/>
              <a:t>    4. Compressed length ( 16 bits): The length in</a:t>
            </a:r>
          </a:p>
          <a:p>
            <a:pPr eaLnBrk="1" hangingPunct="1">
              <a:buFont typeface="Wingdings" panose="05000000000000000000" pitchFamily="2" charset="2"/>
              <a:buNone/>
            </a:pPr>
            <a:r>
              <a:rPr lang="en-US" altLang="en-US" sz="2800"/>
              <a:t>         bytes of the plaintext fragment. </a:t>
            </a:r>
          </a:p>
        </p:txBody>
      </p:sp>
      <p:sp>
        <p:nvSpPr>
          <p:cNvPr id="17412" name="Line 4">
            <a:extLst>
              <a:ext uri="{FF2B5EF4-FFF2-40B4-BE49-F238E27FC236}">
                <a16:creationId xmlns:a16="http://schemas.microsoft.com/office/drawing/2014/main" id="{B07E9BC0-2C5F-4EFA-BC74-71903C23DFF9}"/>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0965" name="SSL (slide14).WAV">
            <a:hlinkClick r:id="" action="ppaction://media"/>
            <a:extLst>
              <a:ext uri="{FF2B5EF4-FFF2-40B4-BE49-F238E27FC236}">
                <a16:creationId xmlns:a16="http://schemas.microsoft.com/office/drawing/2014/main" id="{918ECAA9-893A-47A2-92F3-6A95A9BF5D8C}"/>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841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096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096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602BE2BE-959C-4961-9706-E2B50E9E789F}"/>
              </a:ext>
            </a:extLst>
          </p:cNvPr>
          <p:cNvSpPr>
            <a:spLocks noGrp="1" noChangeArrowheads="1"/>
          </p:cNvSpPr>
          <p:nvPr>
            <p:ph type="title"/>
          </p:nvPr>
        </p:nvSpPr>
        <p:spPr/>
        <p:txBody>
          <a:bodyPr/>
          <a:lstStyle/>
          <a:p>
            <a:pPr eaLnBrk="1" hangingPunct="1"/>
            <a:r>
              <a:rPr lang="en-US" altLang="en-US"/>
              <a:t>SSL Record Format</a:t>
            </a:r>
          </a:p>
        </p:txBody>
      </p:sp>
      <p:pic>
        <p:nvPicPr>
          <p:cNvPr id="18435" name="Picture 1027">
            <a:extLst>
              <a:ext uri="{FF2B5EF4-FFF2-40B4-BE49-F238E27FC236}">
                <a16:creationId xmlns:a16="http://schemas.microsoft.com/office/drawing/2014/main" id="{D3F0852F-299A-457F-8515-C898891E7ED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9200" y="1295400"/>
            <a:ext cx="7772400" cy="5562600"/>
          </a:xfrm>
        </p:spPr>
      </p:pic>
      <p:sp>
        <p:nvSpPr>
          <p:cNvPr id="18436" name="Line 1028">
            <a:extLst>
              <a:ext uri="{FF2B5EF4-FFF2-40B4-BE49-F238E27FC236}">
                <a16:creationId xmlns:a16="http://schemas.microsoft.com/office/drawing/2014/main" id="{7C9D2C4C-CEEB-4D94-A929-37F05E114CD9}"/>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4037" name="SSL (slide15).WAV">
            <a:hlinkClick r:id="" action="ppaction://media"/>
            <a:extLst>
              <a:ext uri="{FF2B5EF4-FFF2-40B4-BE49-F238E27FC236}">
                <a16:creationId xmlns:a16="http://schemas.microsoft.com/office/drawing/2014/main" id="{AA7FC393-AA5F-41A1-9B7A-8A9E3211A5B5}"/>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061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403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037"/>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678B4D1-9923-4779-AC8D-AC343BBBCCE9}"/>
              </a:ext>
            </a:extLst>
          </p:cNvPr>
          <p:cNvSpPr>
            <a:spLocks noGrp="1" noChangeArrowheads="1"/>
          </p:cNvSpPr>
          <p:nvPr>
            <p:ph type="title"/>
          </p:nvPr>
        </p:nvSpPr>
        <p:spPr/>
        <p:txBody>
          <a:bodyPr/>
          <a:lstStyle/>
          <a:p>
            <a:pPr eaLnBrk="1" hangingPunct="1"/>
            <a:r>
              <a:rPr lang="en-US" altLang="en-US"/>
              <a:t>Change Cipher Spec Protocol</a:t>
            </a:r>
          </a:p>
        </p:txBody>
      </p:sp>
      <p:sp>
        <p:nvSpPr>
          <p:cNvPr id="19459" name="Rectangle 3">
            <a:extLst>
              <a:ext uri="{FF2B5EF4-FFF2-40B4-BE49-F238E27FC236}">
                <a16:creationId xmlns:a16="http://schemas.microsoft.com/office/drawing/2014/main" id="{965E2659-7F88-4F96-92F5-9449D35721E2}"/>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Char char="Ø"/>
            </a:pPr>
            <a:r>
              <a:rPr lang="en-US" altLang="en-US" sz="2800"/>
              <a:t>The Change Cipher Spec Protocol is one of the three SSL-specific protocols that use the SSL Record Protocol, and it is the simplest. This protocol consists of a single message, which consists of a single byte with the value 1. The sole purpose of this message is to cause the pending state to be copied into the current state, which updates the cipher suite to be used on this connection.  </a:t>
            </a:r>
          </a:p>
        </p:txBody>
      </p:sp>
      <p:sp>
        <p:nvSpPr>
          <p:cNvPr id="19460" name="Line 4">
            <a:extLst>
              <a:ext uri="{FF2B5EF4-FFF2-40B4-BE49-F238E27FC236}">
                <a16:creationId xmlns:a16="http://schemas.microsoft.com/office/drawing/2014/main" id="{FE928AEB-1CE0-4F71-809B-92C6DCF92F61}"/>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1989" name="SSL (slide16).WAV">
            <a:hlinkClick r:id="" action="ppaction://media"/>
            <a:extLst>
              <a:ext uri="{FF2B5EF4-FFF2-40B4-BE49-F238E27FC236}">
                <a16:creationId xmlns:a16="http://schemas.microsoft.com/office/drawing/2014/main" id="{5F4809B3-B62B-428B-B064-3E501653A541}"/>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883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198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989"/>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2D235FE-8FC7-4B7B-968C-A163EEA64BA2}"/>
              </a:ext>
            </a:extLst>
          </p:cNvPr>
          <p:cNvSpPr>
            <a:spLocks noGrp="1" noChangeArrowheads="1"/>
          </p:cNvSpPr>
          <p:nvPr>
            <p:ph type="title"/>
          </p:nvPr>
        </p:nvSpPr>
        <p:spPr/>
        <p:txBody>
          <a:bodyPr/>
          <a:lstStyle/>
          <a:p>
            <a:pPr eaLnBrk="1" hangingPunct="1"/>
            <a:r>
              <a:rPr lang="en-US" altLang="en-US"/>
              <a:t>Alert Protocol</a:t>
            </a:r>
          </a:p>
        </p:txBody>
      </p:sp>
      <p:sp>
        <p:nvSpPr>
          <p:cNvPr id="20483" name="Rectangle 3">
            <a:extLst>
              <a:ext uri="{FF2B5EF4-FFF2-40B4-BE49-F238E27FC236}">
                <a16:creationId xmlns:a16="http://schemas.microsoft.com/office/drawing/2014/main" id="{650085D7-349E-4C86-AF33-6142AA45953B}"/>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400"/>
              <a:t>Each message in this protocol consists of two bytes. The first byte takes the valve warning(1) or fatal(2) to convey the severity of the message. If the level is fatal, SSL immediately terminates the connections. Other connections on the same session may continue, but no new connections on this session may be established.  </a:t>
            </a:r>
          </a:p>
        </p:txBody>
      </p:sp>
      <p:sp>
        <p:nvSpPr>
          <p:cNvPr id="20484" name="Line 4">
            <a:extLst>
              <a:ext uri="{FF2B5EF4-FFF2-40B4-BE49-F238E27FC236}">
                <a16:creationId xmlns:a16="http://schemas.microsoft.com/office/drawing/2014/main" id="{A0D3C3AC-48A0-4754-B1CA-A2A9FAFA0ED7}"/>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0485" name="Picture 5">
            <a:extLst>
              <a:ext uri="{FF2B5EF4-FFF2-40B4-BE49-F238E27FC236}">
                <a16:creationId xmlns:a16="http://schemas.microsoft.com/office/drawing/2014/main" id="{CBE6B13D-6926-4607-8DC3-ACBFF40D6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7600"/>
            <a:ext cx="7543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4" name="SSL (slide17).WAV">
            <a:hlinkClick r:id="" action="ppaction://media"/>
            <a:extLst>
              <a:ext uri="{FF2B5EF4-FFF2-40B4-BE49-F238E27FC236}">
                <a16:creationId xmlns:a16="http://schemas.microsoft.com/office/drawing/2014/main" id="{5E482F3E-91C4-49FC-B8D2-F466C3A7ED40}"/>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712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30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3014"/>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3C116E8-CA19-44F1-A72B-301F9960D4E4}"/>
              </a:ext>
            </a:extLst>
          </p:cNvPr>
          <p:cNvSpPr>
            <a:spLocks noGrp="1" noChangeArrowheads="1"/>
          </p:cNvSpPr>
          <p:nvPr>
            <p:ph type="title"/>
          </p:nvPr>
        </p:nvSpPr>
        <p:spPr/>
        <p:txBody>
          <a:bodyPr/>
          <a:lstStyle/>
          <a:p>
            <a:pPr eaLnBrk="1" hangingPunct="1"/>
            <a:r>
              <a:rPr lang="en-US" altLang="en-US"/>
              <a:t>Alert Protocol</a:t>
            </a:r>
          </a:p>
        </p:txBody>
      </p:sp>
      <p:sp>
        <p:nvSpPr>
          <p:cNvPr id="21507" name="Rectangle 3">
            <a:extLst>
              <a:ext uri="{FF2B5EF4-FFF2-40B4-BE49-F238E27FC236}">
                <a16:creationId xmlns:a16="http://schemas.microsoft.com/office/drawing/2014/main" id="{9963A004-E3E6-4ABB-864E-CAECC2406DAA}"/>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200"/>
              <a:t>Fatal Alert:</a:t>
            </a:r>
          </a:p>
          <a:p>
            <a:pPr eaLnBrk="1" hangingPunct="1">
              <a:lnSpc>
                <a:spcPct val="90000"/>
              </a:lnSpc>
              <a:buFont typeface="Wingdings" panose="05000000000000000000" pitchFamily="2" charset="2"/>
              <a:buNone/>
            </a:pPr>
            <a:r>
              <a:rPr lang="en-US" altLang="en-US" sz="2200"/>
              <a:t>    1. unexpected_message</a:t>
            </a:r>
          </a:p>
          <a:p>
            <a:pPr eaLnBrk="1" hangingPunct="1">
              <a:lnSpc>
                <a:spcPct val="90000"/>
              </a:lnSpc>
              <a:buFont typeface="Wingdings" panose="05000000000000000000" pitchFamily="2" charset="2"/>
              <a:buNone/>
            </a:pPr>
            <a:r>
              <a:rPr lang="en-US" altLang="en-US" sz="2200"/>
              <a:t>    2. bad_record_mac</a:t>
            </a:r>
          </a:p>
          <a:p>
            <a:pPr eaLnBrk="1" hangingPunct="1">
              <a:lnSpc>
                <a:spcPct val="90000"/>
              </a:lnSpc>
              <a:buFont typeface="Wingdings" panose="05000000000000000000" pitchFamily="2" charset="2"/>
              <a:buNone/>
            </a:pPr>
            <a:r>
              <a:rPr lang="en-US" altLang="en-US" sz="2200"/>
              <a:t>    3. decompression_failure</a:t>
            </a:r>
          </a:p>
          <a:p>
            <a:pPr eaLnBrk="1" hangingPunct="1">
              <a:lnSpc>
                <a:spcPct val="90000"/>
              </a:lnSpc>
              <a:buFont typeface="Wingdings" panose="05000000000000000000" pitchFamily="2" charset="2"/>
              <a:buNone/>
            </a:pPr>
            <a:r>
              <a:rPr lang="en-US" altLang="en-US" sz="2200"/>
              <a:t>    4. handshake_failure</a:t>
            </a:r>
          </a:p>
          <a:p>
            <a:pPr eaLnBrk="1" hangingPunct="1">
              <a:lnSpc>
                <a:spcPct val="90000"/>
              </a:lnSpc>
              <a:buFont typeface="Wingdings" panose="05000000000000000000" pitchFamily="2" charset="2"/>
              <a:buNone/>
            </a:pPr>
            <a:r>
              <a:rPr lang="en-US" altLang="en-US" sz="2200"/>
              <a:t>    5. illegal_parameter</a:t>
            </a:r>
          </a:p>
          <a:p>
            <a:pPr eaLnBrk="1" hangingPunct="1">
              <a:lnSpc>
                <a:spcPct val="90000"/>
              </a:lnSpc>
              <a:buFont typeface="Wingdings" panose="05000000000000000000" pitchFamily="2" charset="2"/>
              <a:buChar char="Ø"/>
            </a:pPr>
            <a:r>
              <a:rPr lang="en-US" altLang="en-US" sz="2200"/>
              <a:t>Warning Alert:</a:t>
            </a:r>
          </a:p>
          <a:p>
            <a:pPr eaLnBrk="1" hangingPunct="1">
              <a:lnSpc>
                <a:spcPct val="90000"/>
              </a:lnSpc>
              <a:buFont typeface="Wingdings" panose="05000000000000000000" pitchFamily="2" charset="2"/>
              <a:buNone/>
            </a:pPr>
            <a:r>
              <a:rPr lang="en-US" altLang="en-US" sz="2200"/>
              <a:t>    1. close_notify</a:t>
            </a:r>
          </a:p>
          <a:p>
            <a:pPr eaLnBrk="1" hangingPunct="1">
              <a:lnSpc>
                <a:spcPct val="90000"/>
              </a:lnSpc>
              <a:buFont typeface="Wingdings" panose="05000000000000000000" pitchFamily="2" charset="2"/>
              <a:buNone/>
            </a:pPr>
            <a:r>
              <a:rPr lang="en-US" altLang="en-US" sz="2200"/>
              <a:t>    2. no_certificate</a:t>
            </a:r>
          </a:p>
          <a:p>
            <a:pPr eaLnBrk="1" hangingPunct="1">
              <a:lnSpc>
                <a:spcPct val="90000"/>
              </a:lnSpc>
              <a:buFont typeface="Wingdings" panose="05000000000000000000" pitchFamily="2" charset="2"/>
              <a:buNone/>
            </a:pPr>
            <a:r>
              <a:rPr lang="en-US" altLang="en-US" sz="2200"/>
              <a:t>    3. bad_certificate</a:t>
            </a:r>
          </a:p>
          <a:p>
            <a:pPr eaLnBrk="1" hangingPunct="1">
              <a:lnSpc>
                <a:spcPct val="90000"/>
              </a:lnSpc>
              <a:buFont typeface="Wingdings" panose="05000000000000000000" pitchFamily="2" charset="2"/>
              <a:buNone/>
            </a:pPr>
            <a:r>
              <a:rPr lang="en-US" altLang="en-US" sz="2200"/>
              <a:t>    4. unsupported_certificate</a:t>
            </a:r>
          </a:p>
          <a:p>
            <a:pPr eaLnBrk="1" hangingPunct="1">
              <a:lnSpc>
                <a:spcPct val="90000"/>
              </a:lnSpc>
              <a:buFont typeface="Wingdings" panose="05000000000000000000" pitchFamily="2" charset="2"/>
              <a:buNone/>
            </a:pPr>
            <a:r>
              <a:rPr lang="en-US" altLang="en-US" sz="2200"/>
              <a:t>    5. certificate_revoked</a:t>
            </a:r>
          </a:p>
          <a:p>
            <a:pPr eaLnBrk="1" hangingPunct="1">
              <a:lnSpc>
                <a:spcPct val="90000"/>
              </a:lnSpc>
              <a:buFont typeface="Wingdings" panose="05000000000000000000" pitchFamily="2" charset="2"/>
              <a:buNone/>
            </a:pPr>
            <a:r>
              <a:rPr lang="en-US" altLang="en-US" sz="2200"/>
              <a:t>    6. certificate_expired</a:t>
            </a:r>
          </a:p>
          <a:p>
            <a:pPr eaLnBrk="1" hangingPunct="1">
              <a:lnSpc>
                <a:spcPct val="90000"/>
              </a:lnSpc>
              <a:buFont typeface="Wingdings" panose="05000000000000000000" pitchFamily="2" charset="2"/>
              <a:buNone/>
            </a:pPr>
            <a:r>
              <a:rPr lang="en-US" altLang="en-US" sz="2200"/>
              <a:t>    7. certificate_unknown</a:t>
            </a:r>
          </a:p>
        </p:txBody>
      </p:sp>
      <p:sp>
        <p:nvSpPr>
          <p:cNvPr id="21508" name="Line 4">
            <a:extLst>
              <a:ext uri="{FF2B5EF4-FFF2-40B4-BE49-F238E27FC236}">
                <a16:creationId xmlns:a16="http://schemas.microsoft.com/office/drawing/2014/main" id="{2521D111-2757-4274-98F7-9CE4FD5E6CE3}"/>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5061" name="SSL (slide18).WAV">
            <a:hlinkClick r:id="" action="ppaction://media"/>
            <a:extLst>
              <a:ext uri="{FF2B5EF4-FFF2-40B4-BE49-F238E27FC236}">
                <a16:creationId xmlns:a16="http://schemas.microsoft.com/office/drawing/2014/main" id="{6107865E-AC18-4462-877E-5E0EBA0C0A90}"/>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388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506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5061"/>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0F8DBF9-6108-44D9-9B96-6455695C932A}"/>
              </a:ext>
            </a:extLst>
          </p:cNvPr>
          <p:cNvSpPr>
            <a:spLocks noGrp="1" noChangeArrowheads="1"/>
          </p:cNvSpPr>
          <p:nvPr>
            <p:ph type="title"/>
          </p:nvPr>
        </p:nvSpPr>
        <p:spPr/>
        <p:txBody>
          <a:bodyPr/>
          <a:lstStyle/>
          <a:p>
            <a:pPr eaLnBrk="1" hangingPunct="1"/>
            <a:r>
              <a:rPr lang="en-US" altLang="en-US"/>
              <a:t>Handshake Protocol</a:t>
            </a:r>
          </a:p>
        </p:txBody>
      </p:sp>
      <p:sp>
        <p:nvSpPr>
          <p:cNvPr id="22531" name="Rectangle 3">
            <a:extLst>
              <a:ext uri="{FF2B5EF4-FFF2-40B4-BE49-F238E27FC236}">
                <a16:creationId xmlns:a16="http://schemas.microsoft.com/office/drawing/2014/main" id="{7387D0EE-6820-433C-8C95-BF6C0A02EEB3}"/>
              </a:ext>
            </a:extLst>
          </p:cNvPr>
          <p:cNvSpPr>
            <a:spLocks noGrp="1" noChangeArrowheads="1"/>
          </p:cNvSpPr>
          <p:nvPr>
            <p:ph type="body" idx="1"/>
          </p:nvPr>
        </p:nvSpPr>
        <p:spPr>
          <a:xfrm>
            <a:off x="1219200" y="1295400"/>
            <a:ext cx="7772400" cy="5562600"/>
          </a:xfrm>
        </p:spPr>
        <p:txBody>
          <a:bodyPr/>
          <a:lstStyle/>
          <a:p>
            <a:pPr eaLnBrk="1" hangingPunct="1">
              <a:lnSpc>
                <a:spcPct val="90000"/>
              </a:lnSpc>
              <a:buFont typeface="Wingdings" panose="05000000000000000000" pitchFamily="2" charset="2"/>
              <a:buChar char="Ø"/>
            </a:pPr>
            <a:r>
              <a:rPr lang="en-US" altLang="en-US" sz="2200"/>
              <a:t>The most complicate part of SSL is the Handshake protocol. This protocol allows the server and client to authenticate each other and to negotiate an encryption and MAC algorithm and cryptographic keys to be used to protect data sent in an SSL record. The handshake protocol is used before any application data transmitted.  </a:t>
            </a:r>
          </a:p>
          <a:p>
            <a:pPr eaLnBrk="1" hangingPunct="1">
              <a:lnSpc>
                <a:spcPct val="90000"/>
              </a:lnSpc>
              <a:buFont typeface="Wingdings" panose="05000000000000000000" pitchFamily="2" charset="2"/>
              <a:buChar char="Ø"/>
            </a:pPr>
            <a:endParaRPr lang="en-US" altLang="en-US" sz="2200"/>
          </a:p>
          <a:p>
            <a:pPr eaLnBrk="1" hangingPunct="1">
              <a:lnSpc>
                <a:spcPct val="90000"/>
              </a:lnSpc>
              <a:buFont typeface="Wingdings" panose="05000000000000000000" pitchFamily="2" charset="2"/>
              <a:buChar char="Ø"/>
            </a:pPr>
            <a:endParaRPr lang="en-US" altLang="en-US" sz="2000"/>
          </a:p>
          <a:p>
            <a:pPr eaLnBrk="1" hangingPunct="1">
              <a:lnSpc>
                <a:spcPct val="90000"/>
              </a:lnSpc>
              <a:buFont typeface="Wingdings" panose="05000000000000000000" pitchFamily="2" charset="2"/>
              <a:buChar char="Ø"/>
            </a:pPr>
            <a:endParaRPr lang="en-US" altLang="en-US" sz="2000"/>
          </a:p>
          <a:p>
            <a:pPr eaLnBrk="1" hangingPunct="1">
              <a:lnSpc>
                <a:spcPct val="90000"/>
              </a:lnSpc>
              <a:buFont typeface="Wingdings" panose="05000000000000000000" pitchFamily="2" charset="2"/>
              <a:buChar char="Ø"/>
            </a:pPr>
            <a:endParaRPr lang="en-US" altLang="en-US" sz="2000"/>
          </a:p>
          <a:p>
            <a:pPr eaLnBrk="1" hangingPunct="1">
              <a:lnSpc>
                <a:spcPct val="90000"/>
              </a:lnSpc>
              <a:buFont typeface="Wingdings" panose="05000000000000000000" pitchFamily="2" charset="2"/>
              <a:buChar char="Ø"/>
            </a:pPr>
            <a:endParaRPr lang="en-US" altLang="en-US" sz="2000"/>
          </a:p>
          <a:p>
            <a:pPr eaLnBrk="1" hangingPunct="1">
              <a:lnSpc>
                <a:spcPct val="90000"/>
              </a:lnSpc>
              <a:buFont typeface="Wingdings" panose="05000000000000000000" pitchFamily="2" charset="2"/>
              <a:buChar char="Ø"/>
            </a:pPr>
            <a:r>
              <a:rPr lang="en-US" altLang="en-US" sz="2200"/>
              <a:t>Each message has three fields:</a:t>
            </a:r>
          </a:p>
          <a:p>
            <a:pPr eaLnBrk="1" hangingPunct="1">
              <a:lnSpc>
                <a:spcPct val="90000"/>
              </a:lnSpc>
              <a:buFont typeface="Wingdings" panose="05000000000000000000" pitchFamily="2" charset="2"/>
              <a:buNone/>
            </a:pPr>
            <a:r>
              <a:rPr lang="en-US" altLang="en-US" sz="2200"/>
              <a:t>     1. Type (1 byte): Indicates one of ten messages.</a:t>
            </a:r>
          </a:p>
          <a:p>
            <a:pPr eaLnBrk="1" hangingPunct="1">
              <a:lnSpc>
                <a:spcPct val="90000"/>
              </a:lnSpc>
              <a:buFont typeface="Wingdings" panose="05000000000000000000" pitchFamily="2" charset="2"/>
              <a:buNone/>
            </a:pPr>
            <a:r>
              <a:rPr lang="en-US" altLang="en-US" sz="2200"/>
              <a:t>     2. Length(3 bytes): The length of the message in bytes.</a:t>
            </a:r>
          </a:p>
          <a:p>
            <a:pPr eaLnBrk="1" hangingPunct="1">
              <a:lnSpc>
                <a:spcPct val="90000"/>
              </a:lnSpc>
              <a:buFont typeface="Wingdings" panose="05000000000000000000" pitchFamily="2" charset="2"/>
              <a:buNone/>
            </a:pPr>
            <a:r>
              <a:rPr lang="en-US" altLang="en-US" sz="2200"/>
              <a:t>     3. Content( </a:t>
            </a:r>
            <a:r>
              <a:rPr lang="en-US" altLang="en-US" sz="2200">
                <a:sym typeface="Symbol" panose="05050102010706020507" pitchFamily="18" charset="2"/>
              </a:rPr>
              <a:t> 1 byte): The parameters associated with this</a:t>
            </a:r>
          </a:p>
          <a:p>
            <a:pPr eaLnBrk="1" hangingPunct="1">
              <a:lnSpc>
                <a:spcPct val="90000"/>
              </a:lnSpc>
              <a:buFont typeface="Wingdings" panose="05000000000000000000" pitchFamily="2" charset="2"/>
              <a:buNone/>
            </a:pPr>
            <a:r>
              <a:rPr lang="en-US" altLang="en-US" sz="2200"/>
              <a:t>         message.</a:t>
            </a:r>
          </a:p>
        </p:txBody>
      </p:sp>
      <p:sp>
        <p:nvSpPr>
          <p:cNvPr id="22532" name="Line 4">
            <a:extLst>
              <a:ext uri="{FF2B5EF4-FFF2-40B4-BE49-F238E27FC236}">
                <a16:creationId xmlns:a16="http://schemas.microsoft.com/office/drawing/2014/main" id="{51B9AEE4-1CD7-47B9-B149-1426F3AB5165}"/>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2533" name="Picture 5">
            <a:extLst>
              <a:ext uri="{FF2B5EF4-FFF2-40B4-BE49-F238E27FC236}">
                <a16:creationId xmlns:a16="http://schemas.microsoft.com/office/drawing/2014/main" id="{414E27AD-53B8-40C5-9BB9-E3B5E02E2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124200"/>
            <a:ext cx="63246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6" name="SSL (slide19).WAV">
            <a:hlinkClick r:id="" action="ppaction://media"/>
            <a:extLst>
              <a:ext uri="{FF2B5EF4-FFF2-40B4-BE49-F238E27FC236}">
                <a16:creationId xmlns:a16="http://schemas.microsoft.com/office/drawing/2014/main" id="{84E5B86E-D15E-485A-8908-8336A6BAF530}"/>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03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608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608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D288314-BE47-44AB-8F27-42346167D9A5}"/>
              </a:ext>
            </a:extLst>
          </p:cNvPr>
          <p:cNvSpPr>
            <a:spLocks noGrp="1" noChangeArrowheads="1"/>
          </p:cNvSpPr>
          <p:nvPr>
            <p:ph type="title"/>
          </p:nvPr>
        </p:nvSpPr>
        <p:spPr/>
        <p:txBody>
          <a:bodyPr/>
          <a:lstStyle/>
          <a:p>
            <a:pPr eaLnBrk="1" hangingPunct="1"/>
            <a:r>
              <a:rPr lang="en-US" altLang="en-US" sz="4000"/>
              <a:t>Web Traffic Security Approaches</a:t>
            </a:r>
          </a:p>
        </p:txBody>
      </p:sp>
      <p:sp>
        <p:nvSpPr>
          <p:cNvPr id="5123" name="Rectangle 3">
            <a:extLst>
              <a:ext uri="{FF2B5EF4-FFF2-40B4-BE49-F238E27FC236}">
                <a16:creationId xmlns:a16="http://schemas.microsoft.com/office/drawing/2014/main" id="{CA46DC49-C338-40C8-A6D0-F106D8961E3A}"/>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000"/>
              <a:t>A number of approaches to provide Web security are possible. The various approaches that have been considered are similar in the services that they provide and, to some extent, in the mechanisms that they use, but they differ with respect to their scope of applicability and their relative location within the TCP/IP protocol stack.</a:t>
            </a:r>
          </a:p>
          <a:p>
            <a:pPr eaLnBrk="1" hangingPunct="1">
              <a:buFont typeface="Wingdings" panose="05000000000000000000" pitchFamily="2" charset="2"/>
              <a:buChar char="Ø"/>
            </a:pPr>
            <a:r>
              <a:rPr lang="en-US" altLang="en-US" sz="2000"/>
              <a:t>One way to provide Web security is to use IP Security. The advantage of using IPSec is that it is transparent to end users and applications and provides a general-purpose solution. Further, IPSec includes a filtering capability so that only selected traffic need incur the overhead of IPSec processing.</a:t>
            </a:r>
          </a:p>
        </p:txBody>
      </p:sp>
      <p:sp>
        <p:nvSpPr>
          <p:cNvPr id="5124" name="Line 4">
            <a:extLst>
              <a:ext uri="{FF2B5EF4-FFF2-40B4-BE49-F238E27FC236}">
                <a16:creationId xmlns:a16="http://schemas.microsoft.com/office/drawing/2014/main" id="{F9B3B96D-EDF9-4263-AB80-1B4F121EE878}"/>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125" name="Picture 5">
            <a:extLst>
              <a:ext uri="{FF2B5EF4-FFF2-40B4-BE49-F238E27FC236}">
                <a16:creationId xmlns:a16="http://schemas.microsoft.com/office/drawing/2014/main" id="{5CDE056D-F681-48CE-9999-FD1A9C085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419600"/>
            <a:ext cx="3048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SSL (slide2).WAV">
            <a:hlinkClick r:id="" action="ppaction://media"/>
            <a:extLst>
              <a:ext uri="{FF2B5EF4-FFF2-40B4-BE49-F238E27FC236}">
                <a16:creationId xmlns:a16="http://schemas.microsoft.com/office/drawing/2014/main" id="{6E4F19F4-96D6-4C94-8314-3E6E9D802CDC}"/>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756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867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8678"/>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BB555CD-1946-416B-8DDA-33E038ADB9F2}"/>
              </a:ext>
            </a:extLst>
          </p:cNvPr>
          <p:cNvSpPr>
            <a:spLocks noGrp="1" noChangeArrowheads="1"/>
          </p:cNvSpPr>
          <p:nvPr>
            <p:ph type="title"/>
          </p:nvPr>
        </p:nvSpPr>
        <p:spPr/>
        <p:txBody>
          <a:bodyPr/>
          <a:lstStyle/>
          <a:p>
            <a:pPr eaLnBrk="1" hangingPunct="1"/>
            <a:r>
              <a:rPr lang="en-US" altLang="en-US"/>
              <a:t>Handshake Protocol</a:t>
            </a:r>
          </a:p>
        </p:txBody>
      </p:sp>
      <p:pic>
        <p:nvPicPr>
          <p:cNvPr id="23555" name="Picture 3">
            <a:extLst>
              <a:ext uri="{FF2B5EF4-FFF2-40B4-BE49-F238E27FC236}">
                <a16:creationId xmlns:a16="http://schemas.microsoft.com/office/drawing/2014/main" id="{2C3EFFF3-31E4-422D-99AB-6984F082A8C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9200" y="1447800"/>
            <a:ext cx="7772400" cy="5410200"/>
          </a:xfrm>
        </p:spPr>
      </p:pic>
      <p:sp>
        <p:nvSpPr>
          <p:cNvPr id="23556" name="Line 4">
            <a:extLst>
              <a:ext uri="{FF2B5EF4-FFF2-40B4-BE49-F238E27FC236}">
                <a16:creationId xmlns:a16="http://schemas.microsoft.com/office/drawing/2014/main" id="{1F9F4CDC-8471-4BC3-A821-73205B509494}"/>
              </a:ext>
            </a:extLst>
          </p:cNvPr>
          <p:cNvSpPr>
            <a:spLocks noChangeShapeType="1"/>
          </p:cNvSpPr>
          <p:nvPr/>
        </p:nvSpPr>
        <p:spPr bwMode="auto">
          <a:xfrm>
            <a:off x="1143000" y="13716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7109" name="SSL (slide20).WAV">
            <a:hlinkClick r:id="" action="ppaction://media"/>
            <a:extLst>
              <a:ext uri="{FF2B5EF4-FFF2-40B4-BE49-F238E27FC236}">
                <a16:creationId xmlns:a16="http://schemas.microsoft.com/office/drawing/2014/main" id="{957D5D1B-3B03-497A-9132-8DD48D0CC824}"/>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8705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710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7109"/>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37649CE-FC67-49E1-9969-25D9BF6B4E12}"/>
              </a:ext>
            </a:extLst>
          </p:cNvPr>
          <p:cNvSpPr>
            <a:spLocks noGrp="1" noChangeArrowheads="1"/>
          </p:cNvSpPr>
          <p:nvPr>
            <p:ph type="title"/>
          </p:nvPr>
        </p:nvSpPr>
        <p:spPr/>
        <p:txBody>
          <a:bodyPr/>
          <a:lstStyle/>
          <a:p>
            <a:pPr eaLnBrk="1" hangingPunct="1"/>
            <a:r>
              <a:rPr lang="en-US" altLang="en-US"/>
              <a:t>Handshake Protocol</a:t>
            </a:r>
          </a:p>
        </p:txBody>
      </p:sp>
      <p:sp>
        <p:nvSpPr>
          <p:cNvPr id="24579" name="Rectangle 3">
            <a:extLst>
              <a:ext uri="{FF2B5EF4-FFF2-40B4-BE49-F238E27FC236}">
                <a16:creationId xmlns:a16="http://schemas.microsoft.com/office/drawing/2014/main" id="{D2C7E480-1362-4394-B439-057E912C3A38}"/>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000"/>
              <a:t>Phase 1. Establish Security Capability</a:t>
            </a:r>
          </a:p>
          <a:p>
            <a:pPr eaLnBrk="1" hangingPunct="1">
              <a:buFont typeface="Wingdings" panose="05000000000000000000" pitchFamily="2" charset="2"/>
              <a:buNone/>
            </a:pPr>
            <a:r>
              <a:rPr lang="en-US" altLang="en-US" sz="2000"/>
              <a:t>     This phase is used to initiate a logical connection and to establish the security capabilities that will be associated with it. The exchange is initiated by the client, which sends a client_hello message with the following parameters:</a:t>
            </a:r>
          </a:p>
          <a:p>
            <a:pPr eaLnBrk="1" hangingPunct="1">
              <a:buFont typeface="Wingdings" panose="05000000000000000000" pitchFamily="2" charset="2"/>
              <a:buNone/>
            </a:pPr>
            <a:r>
              <a:rPr lang="en-US" altLang="en-US" sz="2000"/>
              <a:t>     1. Version: The highest SSL version understood by the</a:t>
            </a:r>
          </a:p>
          <a:p>
            <a:pPr eaLnBrk="1" hangingPunct="1">
              <a:buFont typeface="Wingdings" panose="05000000000000000000" pitchFamily="2" charset="2"/>
              <a:buNone/>
            </a:pPr>
            <a:r>
              <a:rPr lang="en-US" altLang="en-US" sz="2000"/>
              <a:t>         client.</a:t>
            </a:r>
          </a:p>
          <a:p>
            <a:pPr eaLnBrk="1" hangingPunct="1">
              <a:buFont typeface="Wingdings" panose="05000000000000000000" pitchFamily="2" charset="2"/>
              <a:buNone/>
            </a:pPr>
            <a:r>
              <a:rPr lang="en-US" altLang="en-US" sz="2000"/>
              <a:t>     2. Random: A client-generated random structure, consisting of a 32-bit </a:t>
            </a:r>
          </a:p>
          <a:p>
            <a:pPr eaLnBrk="1" hangingPunct="1">
              <a:buFont typeface="Wingdings" panose="05000000000000000000" pitchFamily="2" charset="2"/>
              <a:buNone/>
            </a:pPr>
            <a:r>
              <a:rPr lang="en-US" altLang="en-US" sz="2000"/>
              <a:t>         timestamp and 28 bytes generated by a secure random number</a:t>
            </a:r>
          </a:p>
          <a:p>
            <a:pPr eaLnBrk="1" hangingPunct="1">
              <a:buFont typeface="Wingdings" panose="05000000000000000000" pitchFamily="2" charset="2"/>
              <a:buNone/>
            </a:pPr>
            <a:r>
              <a:rPr lang="en-US" altLang="en-US" sz="2000"/>
              <a:t>         generator. </a:t>
            </a:r>
          </a:p>
          <a:p>
            <a:pPr eaLnBrk="1" hangingPunct="1">
              <a:buFont typeface="Wingdings" panose="05000000000000000000" pitchFamily="2" charset="2"/>
              <a:buNone/>
            </a:pPr>
            <a:r>
              <a:rPr lang="en-US" altLang="en-US" sz="2000"/>
              <a:t>     3. Session ID: A variable-length session identifier. </a:t>
            </a:r>
          </a:p>
          <a:p>
            <a:pPr eaLnBrk="1" hangingPunct="1">
              <a:buFont typeface="Wingdings" panose="05000000000000000000" pitchFamily="2" charset="2"/>
              <a:buNone/>
            </a:pPr>
            <a:r>
              <a:rPr lang="en-US" altLang="en-US" sz="2000"/>
              <a:t>     4. CipherSuit: This is a list that combinations of cryptographic</a:t>
            </a:r>
          </a:p>
          <a:p>
            <a:pPr eaLnBrk="1" hangingPunct="1">
              <a:buFont typeface="Wingdings" panose="05000000000000000000" pitchFamily="2" charset="2"/>
              <a:buNone/>
            </a:pPr>
            <a:r>
              <a:rPr lang="en-US" altLang="en-US" sz="2000"/>
              <a:t>         algorithm supported by the client, in decreasing order of preference.</a:t>
            </a:r>
          </a:p>
          <a:p>
            <a:pPr eaLnBrk="1" hangingPunct="1">
              <a:buFont typeface="Wingdings" panose="05000000000000000000" pitchFamily="2" charset="2"/>
              <a:buNone/>
            </a:pPr>
            <a:r>
              <a:rPr lang="en-US" altLang="en-US" sz="2000"/>
              <a:t>     5. Compression Method: This is a list of the compression methods the</a:t>
            </a:r>
          </a:p>
          <a:p>
            <a:pPr eaLnBrk="1" hangingPunct="1">
              <a:buFont typeface="Wingdings" panose="05000000000000000000" pitchFamily="2" charset="2"/>
              <a:buNone/>
            </a:pPr>
            <a:r>
              <a:rPr lang="en-US" altLang="en-US" sz="2000"/>
              <a:t>         client supports. </a:t>
            </a:r>
          </a:p>
        </p:txBody>
      </p:sp>
      <p:sp>
        <p:nvSpPr>
          <p:cNvPr id="24580" name="Line 4">
            <a:extLst>
              <a:ext uri="{FF2B5EF4-FFF2-40B4-BE49-F238E27FC236}">
                <a16:creationId xmlns:a16="http://schemas.microsoft.com/office/drawing/2014/main" id="{5369CB25-B558-4D37-A705-79B6DE4EB499}"/>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8133" name="SSL (slide21).WAV">
            <a:hlinkClick r:id="" action="ppaction://media"/>
            <a:extLst>
              <a:ext uri="{FF2B5EF4-FFF2-40B4-BE49-F238E27FC236}">
                <a16:creationId xmlns:a16="http://schemas.microsoft.com/office/drawing/2014/main" id="{5AE21027-2E29-4282-B455-B9499B6D9D01}"/>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559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813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8133"/>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FC1AF90-565D-4521-9B0C-1C69C10C63F7}"/>
              </a:ext>
            </a:extLst>
          </p:cNvPr>
          <p:cNvSpPr>
            <a:spLocks noGrp="1" noChangeArrowheads="1"/>
          </p:cNvSpPr>
          <p:nvPr>
            <p:ph type="title"/>
          </p:nvPr>
        </p:nvSpPr>
        <p:spPr/>
        <p:txBody>
          <a:bodyPr/>
          <a:lstStyle/>
          <a:p>
            <a:pPr eaLnBrk="1" hangingPunct="1"/>
            <a:r>
              <a:rPr lang="en-US" altLang="en-US"/>
              <a:t>Handshake Protocol</a:t>
            </a:r>
          </a:p>
        </p:txBody>
      </p:sp>
      <p:sp>
        <p:nvSpPr>
          <p:cNvPr id="25603" name="Rectangle 3">
            <a:extLst>
              <a:ext uri="{FF2B5EF4-FFF2-40B4-BE49-F238E27FC236}">
                <a16:creationId xmlns:a16="http://schemas.microsoft.com/office/drawing/2014/main" id="{49CFF103-CF20-4E0E-853E-BC1C1AF217A8}"/>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400"/>
              <a:t>After sending the client_hello messages, the client waits for the server_hello message, which contains the same parameters as the client_hello message. For the server_hello message, the following conventions apply. The Version field contains the lowest of the version suggested by the client and the highest supported by the server. The Random field is generated by the server and is independent of the client’s Random field. If the Session ID field of the client was nonzero, the same value is used by the server; otherwise the server’s Session ID field contains the value for a new session. The Cipher Suit field contains the single cipher suite selected by the server from those proposed by the client. The Compression field contains the compression method selected by the server from those proposed by the client.  </a:t>
            </a:r>
          </a:p>
        </p:txBody>
      </p:sp>
      <p:sp>
        <p:nvSpPr>
          <p:cNvPr id="25604" name="Line 4">
            <a:extLst>
              <a:ext uri="{FF2B5EF4-FFF2-40B4-BE49-F238E27FC236}">
                <a16:creationId xmlns:a16="http://schemas.microsoft.com/office/drawing/2014/main" id="{B04F2A85-8139-4A42-B4AE-BED19EAA337C}"/>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9157" name="SSL (slide22).WAV">
            <a:hlinkClick r:id="" action="ppaction://media"/>
            <a:extLst>
              <a:ext uri="{FF2B5EF4-FFF2-40B4-BE49-F238E27FC236}">
                <a16:creationId xmlns:a16="http://schemas.microsoft.com/office/drawing/2014/main" id="{ABB79B71-D2A0-4485-B9D7-16BEAF58F059}"/>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294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915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9157"/>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32A54B0-845F-46D3-9DB8-48013FFCBF8B}"/>
              </a:ext>
            </a:extLst>
          </p:cNvPr>
          <p:cNvSpPr>
            <a:spLocks noGrp="1" noChangeArrowheads="1"/>
          </p:cNvSpPr>
          <p:nvPr>
            <p:ph type="title"/>
          </p:nvPr>
        </p:nvSpPr>
        <p:spPr/>
        <p:txBody>
          <a:bodyPr/>
          <a:lstStyle/>
          <a:p>
            <a:pPr eaLnBrk="1" hangingPunct="1"/>
            <a:r>
              <a:rPr lang="en-US" altLang="en-US"/>
              <a:t>Handshake Protocol</a:t>
            </a:r>
          </a:p>
        </p:txBody>
      </p:sp>
      <p:sp>
        <p:nvSpPr>
          <p:cNvPr id="26627" name="Rectangle 3">
            <a:extLst>
              <a:ext uri="{FF2B5EF4-FFF2-40B4-BE49-F238E27FC236}">
                <a16:creationId xmlns:a16="http://schemas.microsoft.com/office/drawing/2014/main" id="{629A8EE4-B23B-494B-819C-ED7A811DC50B}"/>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000"/>
              <a:t>The first element of the Cipher Suit parameter is the key exchange method. The following key exchange methods are supported: </a:t>
            </a:r>
          </a:p>
          <a:p>
            <a:pPr eaLnBrk="1" hangingPunct="1">
              <a:buFont typeface="Wingdings" panose="05000000000000000000" pitchFamily="2" charset="2"/>
              <a:buNone/>
            </a:pPr>
            <a:r>
              <a:rPr lang="en-US" altLang="en-US" sz="2000"/>
              <a:t>     1. RSA: The secret key is encrypted with the receiver’s RSA public</a:t>
            </a:r>
          </a:p>
          <a:p>
            <a:pPr eaLnBrk="1" hangingPunct="1">
              <a:buFont typeface="Wingdings" panose="05000000000000000000" pitchFamily="2" charset="2"/>
              <a:buNone/>
            </a:pPr>
            <a:r>
              <a:rPr lang="en-US" altLang="en-US" sz="2000"/>
              <a:t>         key. A public-key certificate for the receiver’s key must be made</a:t>
            </a:r>
          </a:p>
          <a:p>
            <a:pPr eaLnBrk="1" hangingPunct="1">
              <a:buFont typeface="Wingdings" panose="05000000000000000000" pitchFamily="2" charset="2"/>
              <a:buNone/>
            </a:pPr>
            <a:r>
              <a:rPr lang="en-US" altLang="en-US" sz="2000"/>
              <a:t>        available.</a:t>
            </a:r>
          </a:p>
          <a:p>
            <a:pPr eaLnBrk="1" hangingPunct="1">
              <a:buFont typeface="Wingdings" panose="05000000000000000000" pitchFamily="2" charset="2"/>
              <a:buNone/>
            </a:pPr>
            <a:r>
              <a:rPr lang="en-US" altLang="en-US" sz="2000"/>
              <a:t>     2. Fixed Diffie-Hellman: This is a Diffie-Hellman key exchange in </a:t>
            </a:r>
          </a:p>
          <a:p>
            <a:pPr eaLnBrk="1" hangingPunct="1">
              <a:buFont typeface="Wingdings" panose="05000000000000000000" pitchFamily="2" charset="2"/>
              <a:buNone/>
            </a:pPr>
            <a:r>
              <a:rPr lang="en-US" altLang="en-US" sz="2000"/>
              <a:t>         which the server’s certificate contains the Diffi-Hellman public</a:t>
            </a:r>
          </a:p>
          <a:p>
            <a:pPr eaLnBrk="1" hangingPunct="1">
              <a:buFont typeface="Wingdings" panose="05000000000000000000" pitchFamily="2" charset="2"/>
              <a:buNone/>
            </a:pPr>
            <a:r>
              <a:rPr lang="en-US" altLang="en-US" sz="2000"/>
              <a:t>         parameters signed by the CA. </a:t>
            </a:r>
          </a:p>
          <a:p>
            <a:pPr eaLnBrk="1" hangingPunct="1">
              <a:buFont typeface="Wingdings" panose="05000000000000000000" pitchFamily="2" charset="2"/>
              <a:buNone/>
            </a:pPr>
            <a:r>
              <a:rPr lang="en-US" altLang="en-US" sz="2000"/>
              <a:t>     3. Ephemeral Diffie-Hellman: This technique is used to create</a:t>
            </a:r>
          </a:p>
          <a:p>
            <a:pPr eaLnBrk="1" hangingPunct="1">
              <a:buFont typeface="Wingdings" panose="05000000000000000000" pitchFamily="2" charset="2"/>
              <a:buNone/>
            </a:pPr>
            <a:r>
              <a:rPr lang="en-US" altLang="en-US" sz="2000"/>
              <a:t>        ephemeral secret keys.</a:t>
            </a:r>
          </a:p>
          <a:p>
            <a:pPr eaLnBrk="1" hangingPunct="1">
              <a:buFont typeface="Wingdings" panose="05000000000000000000" pitchFamily="2" charset="2"/>
              <a:buNone/>
            </a:pPr>
            <a:r>
              <a:rPr lang="en-US" altLang="en-US" sz="2000"/>
              <a:t>     4. Anonymous Diffie-Hellman: The basic Diffie-Hellman algorithm is</a:t>
            </a:r>
          </a:p>
          <a:p>
            <a:pPr eaLnBrk="1" hangingPunct="1">
              <a:buFont typeface="Wingdings" panose="05000000000000000000" pitchFamily="2" charset="2"/>
              <a:buNone/>
            </a:pPr>
            <a:r>
              <a:rPr lang="en-US" altLang="en-US" sz="2000"/>
              <a:t>         used, with no authentication. The approach is vulnerable to man-in-</a:t>
            </a:r>
          </a:p>
          <a:p>
            <a:pPr eaLnBrk="1" hangingPunct="1">
              <a:buFont typeface="Wingdings" panose="05000000000000000000" pitchFamily="2" charset="2"/>
              <a:buNone/>
            </a:pPr>
            <a:r>
              <a:rPr lang="en-US" altLang="en-US" sz="2000"/>
              <a:t>         the-middle attacks, in which attacker conducts anonymous Diffie-</a:t>
            </a:r>
          </a:p>
          <a:p>
            <a:pPr eaLnBrk="1" hangingPunct="1">
              <a:buFont typeface="Wingdings" panose="05000000000000000000" pitchFamily="2" charset="2"/>
              <a:buNone/>
            </a:pPr>
            <a:r>
              <a:rPr lang="en-US" altLang="en-US" sz="2000"/>
              <a:t>         Hellman with both parties.</a:t>
            </a:r>
          </a:p>
          <a:p>
            <a:pPr eaLnBrk="1" hangingPunct="1">
              <a:buFont typeface="Wingdings" panose="05000000000000000000" pitchFamily="2" charset="2"/>
              <a:buNone/>
            </a:pPr>
            <a:r>
              <a:rPr lang="en-US" altLang="en-US" sz="2000"/>
              <a:t>     5. Frotezza: The technique defined for the Fortezza scheme. </a:t>
            </a:r>
          </a:p>
        </p:txBody>
      </p:sp>
      <p:sp>
        <p:nvSpPr>
          <p:cNvPr id="26628" name="Line 4">
            <a:extLst>
              <a:ext uri="{FF2B5EF4-FFF2-40B4-BE49-F238E27FC236}">
                <a16:creationId xmlns:a16="http://schemas.microsoft.com/office/drawing/2014/main" id="{147EEBB8-1ADD-46BA-9E23-0A52D05518B8}"/>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0181" name="SSL (slide23).WAV">
            <a:hlinkClick r:id="" action="ppaction://media"/>
            <a:extLst>
              <a:ext uri="{FF2B5EF4-FFF2-40B4-BE49-F238E27FC236}">
                <a16:creationId xmlns:a16="http://schemas.microsoft.com/office/drawing/2014/main" id="{7B34E83F-0FE3-461A-8B14-90F78E508D2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40855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018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0181"/>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58FF082-5928-4F70-8D29-D18E284D5792}"/>
              </a:ext>
            </a:extLst>
          </p:cNvPr>
          <p:cNvSpPr>
            <a:spLocks noGrp="1" noChangeArrowheads="1"/>
          </p:cNvSpPr>
          <p:nvPr>
            <p:ph type="title"/>
          </p:nvPr>
        </p:nvSpPr>
        <p:spPr/>
        <p:txBody>
          <a:bodyPr/>
          <a:lstStyle/>
          <a:p>
            <a:pPr eaLnBrk="1" hangingPunct="1"/>
            <a:r>
              <a:rPr lang="en-US" altLang="en-US"/>
              <a:t>Handshake Protocol</a:t>
            </a:r>
          </a:p>
        </p:txBody>
      </p:sp>
      <p:sp>
        <p:nvSpPr>
          <p:cNvPr id="27651" name="Rectangle 3">
            <a:extLst>
              <a:ext uri="{FF2B5EF4-FFF2-40B4-BE49-F238E27FC236}">
                <a16:creationId xmlns:a16="http://schemas.microsoft.com/office/drawing/2014/main" id="{9FEE50BA-9E67-424C-9BA6-A3EE2E5D3FDF}"/>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200"/>
              <a:t>Following the definition of a key exchange method is the CipherSpec, which includes the following fields:</a:t>
            </a:r>
          </a:p>
          <a:p>
            <a:pPr eaLnBrk="1" hangingPunct="1">
              <a:buFont typeface="Wingdings" panose="05000000000000000000" pitchFamily="2" charset="2"/>
              <a:buNone/>
            </a:pPr>
            <a:r>
              <a:rPr lang="en-US" altLang="en-US" sz="2200"/>
              <a:t>    1. CipherAlgorithm: Any of the algorithms mentioned</a:t>
            </a:r>
          </a:p>
          <a:p>
            <a:pPr eaLnBrk="1" hangingPunct="1">
              <a:buFont typeface="Wingdings" panose="05000000000000000000" pitchFamily="2" charset="2"/>
              <a:buNone/>
            </a:pPr>
            <a:r>
              <a:rPr lang="en-US" altLang="en-US" sz="2200"/>
              <a:t>        earlier: RC4, RC2, DES, 3DES, DES40, IDEA,</a:t>
            </a:r>
          </a:p>
          <a:p>
            <a:pPr eaLnBrk="1" hangingPunct="1">
              <a:buFont typeface="Wingdings" panose="05000000000000000000" pitchFamily="2" charset="2"/>
              <a:buNone/>
            </a:pPr>
            <a:r>
              <a:rPr lang="en-US" altLang="en-US" sz="2200"/>
              <a:t>        Fortezza.</a:t>
            </a:r>
          </a:p>
          <a:p>
            <a:pPr eaLnBrk="1" hangingPunct="1">
              <a:buFont typeface="Wingdings" panose="05000000000000000000" pitchFamily="2" charset="2"/>
              <a:buNone/>
            </a:pPr>
            <a:r>
              <a:rPr lang="en-US" altLang="en-US" sz="2200"/>
              <a:t>    2. MACAlgorithm: MD5 or SHA-1</a:t>
            </a:r>
          </a:p>
          <a:p>
            <a:pPr eaLnBrk="1" hangingPunct="1">
              <a:buFont typeface="Wingdings" panose="05000000000000000000" pitchFamily="2" charset="2"/>
              <a:buNone/>
            </a:pPr>
            <a:r>
              <a:rPr lang="en-US" altLang="en-US" sz="2200"/>
              <a:t>    3. CipherType: Stream or Block</a:t>
            </a:r>
          </a:p>
          <a:p>
            <a:pPr eaLnBrk="1" hangingPunct="1">
              <a:buFont typeface="Wingdings" panose="05000000000000000000" pitchFamily="2" charset="2"/>
              <a:buNone/>
            </a:pPr>
            <a:r>
              <a:rPr lang="en-US" altLang="en-US" sz="2200"/>
              <a:t>    4. IsExportable: True or False</a:t>
            </a:r>
          </a:p>
          <a:p>
            <a:pPr eaLnBrk="1" hangingPunct="1">
              <a:buFont typeface="Wingdings" panose="05000000000000000000" pitchFamily="2" charset="2"/>
              <a:buNone/>
            </a:pPr>
            <a:r>
              <a:rPr lang="en-US" altLang="en-US" sz="2200"/>
              <a:t>    5. HashSize: 0, 16(for MD5), or 20 ( for SHA-1) bytes</a:t>
            </a:r>
          </a:p>
          <a:p>
            <a:pPr eaLnBrk="1" hangingPunct="1">
              <a:buFont typeface="Wingdings" panose="05000000000000000000" pitchFamily="2" charset="2"/>
              <a:buNone/>
            </a:pPr>
            <a:r>
              <a:rPr lang="en-US" altLang="en-US" sz="2200"/>
              <a:t>    6. Key Material: A sequence of bytes that contain data used in</a:t>
            </a:r>
          </a:p>
          <a:p>
            <a:pPr eaLnBrk="1" hangingPunct="1">
              <a:buFont typeface="Wingdings" panose="05000000000000000000" pitchFamily="2" charset="2"/>
              <a:buNone/>
            </a:pPr>
            <a:r>
              <a:rPr lang="en-US" altLang="en-US" sz="2200"/>
              <a:t>       generating the write keys</a:t>
            </a:r>
          </a:p>
          <a:p>
            <a:pPr eaLnBrk="1" hangingPunct="1">
              <a:buFont typeface="Wingdings" panose="05000000000000000000" pitchFamily="2" charset="2"/>
              <a:buNone/>
            </a:pPr>
            <a:r>
              <a:rPr lang="en-US" altLang="en-US" sz="2200"/>
              <a:t>    7. IV Size: The size of the Initialization Value for Cipher Block</a:t>
            </a:r>
          </a:p>
          <a:p>
            <a:pPr eaLnBrk="1" hangingPunct="1">
              <a:buFont typeface="Wingdings" panose="05000000000000000000" pitchFamily="2" charset="2"/>
              <a:buNone/>
            </a:pPr>
            <a:r>
              <a:rPr lang="en-US" altLang="en-US" sz="2200"/>
              <a:t>        Chaining (CBC) encryption</a:t>
            </a:r>
          </a:p>
        </p:txBody>
      </p:sp>
      <p:sp>
        <p:nvSpPr>
          <p:cNvPr id="27652" name="Line 4">
            <a:extLst>
              <a:ext uri="{FF2B5EF4-FFF2-40B4-BE49-F238E27FC236}">
                <a16:creationId xmlns:a16="http://schemas.microsoft.com/office/drawing/2014/main" id="{6D331247-45AD-4AF4-81D9-68BDDF19140D}"/>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1205" name="SSL (slide24).WAV">
            <a:hlinkClick r:id="" action="ppaction://media"/>
            <a:extLst>
              <a:ext uri="{FF2B5EF4-FFF2-40B4-BE49-F238E27FC236}">
                <a16:creationId xmlns:a16="http://schemas.microsoft.com/office/drawing/2014/main" id="{B090136E-8CDA-452D-BE86-4BD71DA4471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004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120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1205"/>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63A478A-D4CA-4227-A99A-CC5D057AE34A}"/>
              </a:ext>
            </a:extLst>
          </p:cNvPr>
          <p:cNvSpPr>
            <a:spLocks noGrp="1" noChangeArrowheads="1"/>
          </p:cNvSpPr>
          <p:nvPr>
            <p:ph type="title"/>
          </p:nvPr>
        </p:nvSpPr>
        <p:spPr/>
        <p:txBody>
          <a:bodyPr/>
          <a:lstStyle/>
          <a:p>
            <a:pPr eaLnBrk="1" hangingPunct="1"/>
            <a:r>
              <a:rPr lang="en-US" altLang="en-US"/>
              <a:t>Handshake Protocol</a:t>
            </a:r>
          </a:p>
        </p:txBody>
      </p:sp>
      <p:sp>
        <p:nvSpPr>
          <p:cNvPr id="28675" name="Rectangle 3">
            <a:extLst>
              <a:ext uri="{FF2B5EF4-FFF2-40B4-BE49-F238E27FC236}">
                <a16:creationId xmlns:a16="http://schemas.microsoft.com/office/drawing/2014/main" id="{DFCB3F1D-8391-4AD5-9198-F95196EE3D2C}"/>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Char char="Ø"/>
            </a:pPr>
            <a:r>
              <a:rPr lang="en-US" altLang="en-US" sz="2400"/>
              <a:t>Phase 2. Server Authentication and Key Exchange</a:t>
            </a:r>
          </a:p>
          <a:p>
            <a:pPr eaLnBrk="1" hangingPunct="1">
              <a:buFont typeface="Wingdings" panose="05000000000000000000" pitchFamily="2" charset="2"/>
              <a:buNone/>
            </a:pPr>
            <a:r>
              <a:rPr lang="en-US" altLang="en-US" sz="2400"/>
              <a:t>    The server begins this phase by sending its certificate, it needs to be authenticated; the message contains one or a chain of X.509 certificates. The certificate message is required for any agreed-on key exchange method except anonymous Diffie-Hellman.</a:t>
            </a:r>
          </a:p>
          <a:p>
            <a:pPr eaLnBrk="1" hangingPunct="1">
              <a:buFont typeface="Wingdings" panose="05000000000000000000" pitchFamily="2" charset="2"/>
              <a:buChar char="Ø"/>
            </a:pPr>
            <a:r>
              <a:rPr lang="en-US" altLang="en-US" sz="2400"/>
              <a:t>Next, a server_key_exchange message may be sent if it is required. It is not required in two instances: (1) The server has sent a certificate with fixed Diffie-Hellman parameters, or (2) RSA key exchange is to be used.</a:t>
            </a:r>
          </a:p>
        </p:txBody>
      </p:sp>
      <p:sp>
        <p:nvSpPr>
          <p:cNvPr id="28676" name="Line 4">
            <a:extLst>
              <a:ext uri="{FF2B5EF4-FFF2-40B4-BE49-F238E27FC236}">
                <a16:creationId xmlns:a16="http://schemas.microsoft.com/office/drawing/2014/main" id="{9FACD6C6-48F8-47D3-8A81-C4E82D470C73}"/>
              </a:ext>
            </a:extLst>
          </p:cNvPr>
          <p:cNvSpPr>
            <a:spLocks noChangeShapeType="1"/>
          </p:cNvSpPr>
          <p:nvPr/>
        </p:nvSpPr>
        <p:spPr bwMode="auto">
          <a:xfrm>
            <a:off x="1219200" y="12192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2229" name="SSL (slide25).WAV">
            <a:hlinkClick r:id="" action="ppaction://media"/>
            <a:extLst>
              <a:ext uri="{FF2B5EF4-FFF2-40B4-BE49-F238E27FC236}">
                <a16:creationId xmlns:a16="http://schemas.microsoft.com/office/drawing/2014/main" id="{70980C25-FD75-4050-8531-4339D461DC96}"/>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273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222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2229"/>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2D1EE86-8600-471E-A7AF-E70956E7D66B}"/>
              </a:ext>
            </a:extLst>
          </p:cNvPr>
          <p:cNvSpPr>
            <a:spLocks noGrp="1" noChangeArrowheads="1"/>
          </p:cNvSpPr>
          <p:nvPr>
            <p:ph type="title"/>
          </p:nvPr>
        </p:nvSpPr>
        <p:spPr/>
        <p:txBody>
          <a:bodyPr/>
          <a:lstStyle/>
          <a:p>
            <a:pPr eaLnBrk="1" hangingPunct="1"/>
            <a:r>
              <a:rPr lang="en-US" altLang="en-US"/>
              <a:t>Handshake Protocol</a:t>
            </a:r>
          </a:p>
        </p:txBody>
      </p:sp>
      <p:sp>
        <p:nvSpPr>
          <p:cNvPr id="29699" name="Rectangle 3">
            <a:extLst>
              <a:ext uri="{FF2B5EF4-FFF2-40B4-BE49-F238E27FC236}">
                <a16:creationId xmlns:a16="http://schemas.microsoft.com/office/drawing/2014/main" id="{2980013E-1E0C-473F-810E-A03F4B4A965C}"/>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400"/>
              <a:t>The server_key_exchange message is needed for the following:</a:t>
            </a:r>
          </a:p>
          <a:p>
            <a:pPr eaLnBrk="1" hangingPunct="1">
              <a:buFont typeface="Wingdings" panose="05000000000000000000" pitchFamily="2" charset="2"/>
              <a:buNone/>
            </a:pPr>
            <a:r>
              <a:rPr lang="en-US" altLang="en-US" sz="2400"/>
              <a:t>    1. Anonymous Diffie-Hellman: The message content</a:t>
            </a:r>
          </a:p>
          <a:p>
            <a:pPr eaLnBrk="1" hangingPunct="1">
              <a:buFont typeface="Wingdings" panose="05000000000000000000" pitchFamily="2" charset="2"/>
              <a:buNone/>
            </a:pPr>
            <a:r>
              <a:rPr lang="en-US" altLang="en-US" sz="2400"/>
              <a:t>        consists of the two global Diffie-Hellman values plus the </a:t>
            </a:r>
          </a:p>
          <a:p>
            <a:pPr eaLnBrk="1" hangingPunct="1">
              <a:buFont typeface="Wingdings" panose="05000000000000000000" pitchFamily="2" charset="2"/>
              <a:buNone/>
            </a:pPr>
            <a:r>
              <a:rPr lang="en-US" altLang="en-US" sz="2400"/>
              <a:t>        server’s public Diffie-Hellman key.</a:t>
            </a:r>
          </a:p>
          <a:p>
            <a:pPr eaLnBrk="1" hangingPunct="1">
              <a:buFont typeface="Wingdings" panose="05000000000000000000" pitchFamily="2" charset="2"/>
              <a:buNone/>
            </a:pPr>
            <a:r>
              <a:rPr lang="en-US" altLang="en-US" sz="2400"/>
              <a:t>     2. RSA key exchange, in which the server is using RSA</a:t>
            </a:r>
          </a:p>
          <a:p>
            <a:pPr eaLnBrk="1" hangingPunct="1">
              <a:buFont typeface="Wingdings" panose="05000000000000000000" pitchFamily="2" charset="2"/>
              <a:buNone/>
            </a:pPr>
            <a:r>
              <a:rPr lang="en-US" altLang="en-US" sz="2400"/>
              <a:t>         but has a signature-only RSA key: Accordingly, the</a:t>
            </a:r>
          </a:p>
          <a:p>
            <a:pPr eaLnBrk="1" hangingPunct="1">
              <a:buFont typeface="Wingdings" panose="05000000000000000000" pitchFamily="2" charset="2"/>
              <a:buNone/>
            </a:pPr>
            <a:r>
              <a:rPr lang="en-US" altLang="en-US" sz="2400"/>
              <a:t>        client cannot simply send a secret key encrypted with the </a:t>
            </a:r>
          </a:p>
          <a:p>
            <a:pPr eaLnBrk="1" hangingPunct="1">
              <a:buFont typeface="Wingdings" panose="05000000000000000000" pitchFamily="2" charset="2"/>
              <a:buNone/>
            </a:pPr>
            <a:r>
              <a:rPr lang="en-US" altLang="en-US" sz="2400"/>
              <a:t>        server’s public key. Instead, the sever must create a</a:t>
            </a:r>
          </a:p>
          <a:p>
            <a:pPr eaLnBrk="1" hangingPunct="1">
              <a:buFont typeface="Wingdings" panose="05000000000000000000" pitchFamily="2" charset="2"/>
              <a:buNone/>
            </a:pPr>
            <a:r>
              <a:rPr lang="en-US" altLang="en-US" sz="2400"/>
              <a:t>        temporary RSA public/private key pair and use the</a:t>
            </a:r>
          </a:p>
          <a:p>
            <a:pPr eaLnBrk="1" hangingPunct="1">
              <a:buFont typeface="Wingdings" panose="05000000000000000000" pitchFamily="2" charset="2"/>
              <a:buNone/>
            </a:pPr>
            <a:r>
              <a:rPr lang="en-US" altLang="en-US" sz="2400"/>
              <a:t>        server_key_exchange message to send the public key.</a:t>
            </a:r>
          </a:p>
          <a:p>
            <a:pPr eaLnBrk="1" hangingPunct="1">
              <a:buFont typeface="Wingdings" panose="05000000000000000000" pitchFamily="2" charset="2"/>
              <a:buNone/>
            </a:pPr>
            <a:r>
              <a:rPr lang="en-US" altLang="en-US" sz="2400"/>
              <a:t>     3. Fotezza </a:t>
            </a:r>
          </a:p>
        </p:txBody>
      </p:sp>
      <p:sp>
        <p:nvSpPr>
          <p:cNvPr id="29700" name="Line 4">
            <a:extLst>
              <a:ext uri="{FF2B5EF4-FFF2-40B4-BE49-F238E27FC236}">
                <a16:creationId xmlns:a16="http://schemas.microsoft.com/office/drawing/2014/main" id="{AE607250-F1B8-44CC-9ACF-B1BA36640FB8}"/>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3253" name="SSL (slide26).WAV">
            <a:hlinkClick r:id="" action="ppaction://media"/>
            <a:extLst>
              <a:ext uri="{FF2B5EF4-FFF2-40B4-BE49-F238E27FC236}">
                <a16:creationId xmlns:a16="http://schemas.microsoft.com/office/drawing/2014/main" id="{3EC29242-6F33-4627-9BB1-27367092EB4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224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325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3253"/>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8439EC5-E69B-49D1-B2DA-7F4A1745FA8F}"/>
              </a:ext>
            </a:extLst>
          </p:cNvPr>
          <p:cNvSpPr>
            <a:spLocks noGrp="1" noChangeArrowheads="1"/>
          </p:cNvSpPr>
          <p:nvPr>
            <p:ph type="title"/>
          </p:nvPr>
        </p:nvSpPr>
        <p:spPr/>
        <p:txBody>
          <a:bodyPr/>
          <a:lstStyle/>
          <a:p>
            <a:pPr eaLnBrk="1" hangingPunct="1"/>
            <a:r>
              <a:rPr lang="en-US" altLang="en-US"/>
              <a:t>Handshake Protocol</a:t>
            </a:r>
          </a:p>
        </p:txBody>
      </p:sp>
      <p:sp>
        <p:nvSpPr>
          <p:cNvPr id="30723" name="Rectangle 3">
            <a:extLst>
              <a:ext uri="{FF2B5EF4-FFF2-40B4-BE49-F238E27FC236}">
                <a16:creationId xmlns:a16="http://schemas.microsoft.com/office/drawing/2014/main" id="{700ACBB1-44C4-4426-A00D-477271B4C4BD}"/>
              </a:ext>
            </a:extLst>
          </p:cNvPr>
          <p:cNvSpPr>
            <a:spLocks noGrp="1" noChangeArrowheads="1"/>
          </p:cNvSpPr>
          <p:nvPr>
            <p:ph type="body" idx="1"/>
          </p:nvPr>
        </p:nvSpPr>
        <p:spPr>
          <a:xfrm>
            <a:off x="1219200" y="1295400"/>
            <a:ext cx="7772400" cy="5562600"/>
          </a:xfrm>
        </p:spPr>
        <p:txBody>
          <a:bodyPr/>
          <a:lstStyle/>
          <a:p>
            <a:pPr eaLnBrk="1" hangingPunct="1">
              <a:lnSpc>
                <a:spcPct val="90000"/>
              </a:lnSpc>
              <a:buFont typeface="Wingdings" panose="05000000000000000000" pitchFamily="2" charset="2"/>
              <a:buChar char="Ø"/>
            </a:pPr>
            <a:r>
              <a:rPr lang="en-US" altLang="en-US" sz="2200"/>
              <a:t>Next, a non-anonymous server can request a certificate from the client. The certificate_request message includes two parameters: certificate_type and certificate_authorities. The certificate type indicates the public-key algorithm and its use:</a:t>
            </a:r>
          </a:p>
          <a:p>
            <a:pPr eaLnBrk="1" hangingPunct="1">
              <a:lnSpc>
                <a:spcPct val="90000"/>
              </a:lnSpc>
              <a:buFont typeface="Wingdings" panose="05000000000000000000" pitchFamily="2" charset="2"/>
              <a:buNone/>
            </a:pPr>
            <a:r>
              <a:rPr lang="en-US" altLang="en-US" sz="2200"/>
              <a:t>     1. RSA, signature only</a:t>
            </a:r>
          </a:p>
          <a:p>
            <a:pPr eaLnBrk="1" hangingPunct="1">
              <a:lnSpc>
                <a:spcPct val="90000"/>
              </a:lnSpc>
              <a:buFont typeface="Wingdings" panose="05000000000000000000" pitchFamily="2" charset="2"/>
              <a:buNone/>
            </a:pPr>
            <a:r>
              <a:rPr lang="en-US" altLang="en-US" sz="2200"/>
              <a:t>     2. DSS, signature only</a:t>
            </a:r>
          </a:p>
          <a:p>
            <a:pPr eaLnBrk="1" hangingPunct="1">
              <a:lnSpc>
                <a:spcPct val="90000"/>
              </a:lnSpc>
              <a:buFont typeface="Wingdings" panose="05000000000000000000" pitchFamily="2" charset="2"/>
              <a:buNone/>
            </a:pPr>
            <a:r>
              <a:rPr lang="en-US" altLang="en-US" sz="2200"/>
              <a:t>     3. RSA for fixed Diffei-Hellman; in this case the signature is </a:t>
            </a:r>
          </a:p>
          <a:p>
            <a:pPr eaLnBrk="1" hangingPunct="1">
              <a:lnSpc>
                <a:spcPct val="90000"/>
              </a:lnSpc>
              <a:buFont typeface="Wingdings" panose="05000000000000000000" pitchFamily="2" charset="2"/>
              <a:buNone/>
            </a:pPr>
            <a:r>
              <a:rPr lang="en-US" altLang="en-US" sz="2200"/>
              <a:t>         used only for authentication, by sending a certificate signed</a:t>
            </a:r>
          </a:p>
          <a:p>
            <a:pPr eaLnBrk="1" hangingPunct="1">
              <a:lnSpc>
                <a:spcPct val="90000"/>
              </a:lnSpc>
              <a:buFont typeface="Wingdings" panose="05000000000000000000" pitchFamily="2" charset="2"/>
              <a:buNone/>
            </a:pPr>
            <a:r>
              <a:rPr lang="en-US" altLang="en-US" sz="2200"/>
              <a:t>         with RSA</a:t>
            </a:r>
          </a:p>
          <a:p>
            <a:pPr eaLnBrk="1" hangingPunct="1">
              <a:lnSpc>
                <a:spcPct val="90000"/>
              </a:lnSpc>
              <a:buFont typeface="Wingdings" panose="05000000000000000000" pitchFamily="2" charset="2"/>
              <a:buNone/>
            </a:pPr>
            <a:r>
              <a:rPr lang="en-US" altLang="en-US" sz="2200"/>
              <a:t>     4. DSS for fixed Diffie-Hellman; again, used only for</a:t>
            </a:r>
          </a:p>
          <a:p>
            <a:pPr eaLnBrk="1" hangingPunct="1">
              <a:lnSpc>
                <a:spcPct val="90000"/>
              </a:lnSpc>
              <a:buFont typeface="Wingdings" panose="05000000000000000000" pitchFamily="2" charset="2"/>
              <a:buNone/>
            </a:pPr>
            <a:r>
              <a:rPr lang="en-US" altLang="en-US" sz="2200"/>
              <a:t>          authentication </a:t>
            </a:r>
          </a:p>
          <a:p>
            <a:pPr eaLnBrk="1" hangingPunct="1">
              <a:lnSpc>
                <a:spcPct val="90000"/>
              </a:lnSpc>
              <a:buFont typeface="Wingdings" panose="05000000000000000000" pitchFamily="2" charset="2"/>
              <a:buNone/>
            </a:pPr>
            <a:r>
              <a:rPr lang="en-US" altLang="en-US" sz="2200"/>
              <a:t>     5. RSA for ephemeral Diffie-Hellman</a:t>
            </a:r>
          </a:p>
          <a:p>
            <a:pPr eaLnBrk="1" hangingPunct="1">
              <a:lnSpc>
                <a:spcPct val="90000"/>
              </a:lnSpc>
              <a:buFont typeface="Wingdings" panose="05000000000000000000" pitchFamily="2" charset="2"/>
              <a:buNone/>
            </a:pPr>
            <a:r>
              <a:rPr lang="en-US" altLang="en-US" sz="2200"/>
              <a:t>     6. DSS for ephemeral Diffie-Hellamn</a:t>
            </a:r>
          </a:p>
          <a:p>
            <a:pPr eaLnBrk="1" hangingPunct="1">
              <a:lnSpc>
                <a:spcPct val="90000"/>
              </a:lnSpc>
              <a:buFont typeface="Wingdings" panose="05000000000000000000" pitchFamily="2" charset="2"/>
              <a:buNone/>
            </a:pPr>
            <a:r>
              <a:rPr lang="en-US" altLang="en-US" sz="2200"/>
              <a:t>     7. Fortezza</a:t>
            </a:r>
          </a:p>
          <a:p>
            <a:pPr eaLnBrk="1" hangingPunct="1">
              <a:lnSpc>
                <a:spcPct val="90000"/>
              </a:lnSpc>
              <a:buFont typeface="Wingdings" panose="05000000000000000000" pitchFamily="2" charset="2"/>
              <a:buNone/>
            </a:pPr>
            <a:r>
              <a:rPr lang="en-US" altLang="en-US" sz="2200"/>
              <a:t>     The second parameter in the certificate_request message is a list of the distinguished names of acceptable certificate authorities.   </a:t>
            </a:r>
          </a:p>
        </p:txBody>
      </p:sp>
      <p:sp>
        <p:nvSpPr>
          <p:cNvPr id="30724" name="Line 4">
            <a:extLst>
              <a:ext uri="{FF2B5EF4-FFF2-40B4-BE49-F238E27FC236}">
                <a16:creationId xmlns:a16="http://schemas.microsoft.com/office/drawing/2014/main" id="{2C1490F1-EF3E-4F28-AACD-1F18D17877F7}"/>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4277" name="SSL (slide27).WAV">
            <a:hlinkClick r:id="" action="ppaction://media"/>
            <a:extLst>
              <a:ext uri="{FF2B5EF4-FFF2-40B4-BE49-F238E27FC236}">
                <a16:creationId xmlns:a16="http://schemas.microsoft.com/office/drawing/2014/main" id="{5F4F0DD1-2F31-4ABF-9917-AE55930CC567}"/>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712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427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4277"/>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CC93DAA-F243-4012-91B4-AC9575193294}"/>
              </a:ext>
            </a:extLst>
          </p:cNvPr>
          <p:cNvSpPr>
            <a:spLocks noGrp="1" noChangeArrowheads="1"/>
          </p:cNvSpPr>
          <p:nvPr>
            <p:ph type="title"/>
          </p:nvPr>
        </p:nvSpPr>
        <p:spPr/>
        <p:txBody>
          <a:bodyPr/>
          <a:lstStyle/>
          <a:p>
            <a:pPr eaLnBrk="1" hangingPunct="1"/>
            <a:r>
              <a:rPr lang="en-US" altLang="en-US"/>
              <a:t>Handshake Protocol</a:t>
            </a:r>
          </a:p>
        </p:txBody>
      </p:sp>
      <p:sp>
        <p:nvSpPr>
          <p:cNvPr id="31747" name="Rectangle 3">
            <a:extLst>
              <a:ext uri="{FF2B5EF4-FFF2-40B4-BE49-F238E27FC236}">
                <a16:creationId xmlns:a16="http://schemas.microsoft.com/office/drawing/2014/main" id="{A3069517-8A54-4E16-9C7F-A13335D455C1}"/>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Char char="Ø"/>
            </a:pPr>
            <a:r>
              <a:rPr lang="en-US" altLang="en-US" sz="2400"/>
              <a:t>The final message in Phase 2, and one that is always required, is the server_done message, which is sent by the server to indicate the end of the sever hello and associated messages. After sending this message, the server will wait for a client response. This message has no parameters.</a:t>
            </a:r>
          </a:p>
        </p:txBody>
      </p:sp>
      <p:sp>
        <p:nvSpPr>
          <p:cNvPr id="31748" name="Line 4">
            <a:extLst>
              <a:ext uri="{FF2B5EF4-FFF2-40B4-BE49-F238E27FC236}">
                <a16:creationId xmlns:a16="http://schemas.microsoft.com/office/drawing/2014/main" id="{E7364112-D5D3-44AD-8E6A-F171CE86B604}"/>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5301" name="SSL (slide28).WAV">
            <a:hlinkClick r:id="" action="ppaction://media"/>
            <a:extLst>
              <a:ext uri="{FF2B5EF4-FFF2-40B4-BE49-F238E27FC236}">
                <a16:creationId xmlns:a16="http://schemas.microsoft.com/office/drawing/2014/main" id="{82993582-D659-47DE-85FB-FDD93FA90E8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426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530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5301"/>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9336514-F9D7-424B-814A-B20E4AAD7B18}"/>
              </a:ext>
            </a:extLst>
          </p:cNvPr>
          <p:cNvSpPr>
            <a:spLocks noGrp="1" noChangeArrowheads="1"/>
          </p:cNvSpPr>
          <p:nvPr>
            <p:ph type="title"/>
          </p:nvPr>
        </p:nvSpPr>
        <p:spPr/>
        <p:txBody>
          <a:bodyPr/>
          <a:lstStyle/>
          <a:p>
            <a:pPr eaLnBrk="1" hangingPunct="1"/>
            <a:r>
              <a:rPr lang="en-US" altLang="en-US"/>
              <a:t>Handshake Protocol</a:t>
            </a:r>
          </a:p>
        </p:txBody>
      </p:sp>
      <p:sp>
        <p:nvSpPr>
          <p:cNvPr id="32771" name="Rectangle 3">
            <a:extLst>
              <a:ext uri="{FF2B5EF4-FFF2-40B4-BE49-F238E27FC236}">
                <a16:creationId xmlns:a16="http://schemas.microsoft.com/office/drawing/2014/main" id="{57D285AC-67BA-481E-B0C6-C128BE56851E}"/>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None/>
            </a:pPr>
            <a:r>
              <a:rPr lang="en-US" altLang="en-US" sz="2400"/>
              <a:t>Phase 3. Client Authentication and Key Exchange</a:t>
            </a:r>
          </a:p>
          <a:p>
            <a:pPr eaLnBrk="1" hangingPunct="1">
              <a:buFont typeface="Wingdings" panose="05000000000000000000" pitchFamily="2" charset="2"/>
              <a:buChar char="Ø"/>
            </a:pPr>
            <a:r>
              <a:rPr lang="en-US" altLang="en-US" sz="2400"/>
              <a:t>Upon receipt of the server_done message, the client should verify that the server provide a valid certificate if required and check that the server_hello parameters are acceptable. If all is satisfactory, the client sends one or more messages back to the server.</a:t>
            </a:r>
          </a:p>
          <a:p>
            <a:pPr eaLnBrk="1" hangingPunct="1">
              <a:buFont typeface="Wingdings" panose="05000000000000000000" pitchFamily="2" charset="2"/>
              <a:buChar char="Ø"/>
            </a:pPr>
            <a:r>
              <a:rPr lang="en-US" altLang="en-US" sz="2400"/>
              <a:t>If the server has requested a certificate, the client begins this phase by sending a certificate message. If no suitable certificate is a available, the client sends a no_certificate alert instead.</a:t>
            </a:r>
          </a:p>
        </p:txBody>
      </p:sp>
      <p:sp>
        <p:nvSpPr>
          <p:cNvPr id="32772" name="Line 4">
            <a:extLst>
              <a:ext uri="{FF2B5EF4-FFF2-40B4-BE49-F238E27FC236}">
                <a16:creationId xmlns:a16="http://schemas.microsoft.com/office/drawing/2014/main" id="{7ACEB705-9DD0-4BE4-817F-27713E2D8620}"/>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6325" name="SSL (slide29).WAV">
            <a:hlinkClick r:id="" action="ppaction://media"/>
            <a:extLst>
              <a:ext uri="{FF2B5EF4-FFF2-40B4-BE49-F238E27FC236}">
                <a16:creationId xmlns:a16="http://schemas.microsoft.com/office/drawing/2014/main" id="{6157B713-FF3E-4A6C-A6FA-49AD6A9589AE}"/>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888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63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632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3726CA6-7591-4923-A1A6-DAD22C69E058}"/>
              </a:ext>
            </a:extLst>
          </p:cNvPr>
          <p:cNvSpPr>
            <a:spLocks noGrp="1" noChangeArrowheads="1"/>
          </p:cNvSpPr>
          <p:nvPr>
            <p:ph type="title"/>
          </p:nvPr>
        </p:nvSpPr>
        <p:spPr/>
        <p:txBody>
          <a:bodyPr/>
          <a:lstStyle/>
          <a:p>
            <a:pPr eaLnBrk="1" hangingPunct="1"/>
            <a:r>
              <a:rPr lang="en-US" altLang="en-US" sz="4000"/>
              <a:t>Web Traffic Security Approaches</a:t>
            </a:r>
          </a:p>
        </p:txBody>
      </p:sp>
      <p:sp>
        <p:nvSpPr>
          <p:cNvPr id="6147" name="Rectangle 3">
            <a:extLst>
              <a:ext uri="{FF2B5EF4-FFF2-40B4-BE49-F238E27FC236}">
                <a16:creationId xmlns:a16="http://schemas.microsoft.com/office/drawing/2014/main" id="{90452661-477E-46E0-A3D2-311DC14CBB10}"/>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000"/>
              <a:t>Another relatively general-purpose solution is to implement security just above TCP. The foremost example of this approach is the Secure Sockets Layer(SSL) and the follow-on Internet standard of SSL known as Transport Layer Security(TLS). At this level, there are two implementation choices. For full generality, SSL (or TLS) could be provided as part of the underlying protocol suite and therefore be transparent to applications. Alternatively, SSL can be embedded in specific packages. For example, Netscape and Microsoft Explore browsers come equipped with SSL, and most Web servers have implemented the protocol.</a:t>
            </a:r>
          </a:p>
        </p:txBody>
      </p:sp>
      <p:sp>
        <p:nvSpPr>
          <p:cNvPr id="6148" name="Line 4">
            <a:extLst>
              <a:ext uri="{FF2B5EF4-FFF2-40B4-BE49-F238E27FC236}">
                <a16:creationId xmlns:a16="http://schemas.microsoft.com/office/drawing/2014/main" id="{5DE35943-265D-4037-8D75-49918C3B65FC}"/>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6149" name="Picture 5">
            <a:extLst>
              <a:ext uri="{FF2B5EF4-FFF2-40B4-BE49-F238E27FC236}">
                <a16:creationId xmlns:a16="http://schemas.microsoft.com/office/drawing/2014/main" id="{B2665BC6-5B27-41D1-A56E-F181A16AC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343400"/>
            <a:ext cx="3200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SSL (slide3).WAV">
            <a:hlinkClick r:id="" action="ppaction://media"/>
            <a:extLst>
              <a:ext uri="{FF2B5EF4-FFF2-40B4-BE49-F238E27FC236}">
                <a16:creationId xmlns:a16="http://schemas.microsoft.com/office/drawing/2014/main" id="{73327348-4295-4741-9C87-70470D598A35}"/>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917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970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9702"/>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C2D3A0A-F95D-45E1-A802-187B22F245CB}"/>
              </a:ext>
            </a:extLst>
          </p:cNvPr>
          <p:cNvSpPr>
            <a:spLocks noGrp="1" noChangeArrowheads="1"/>
          </p:cNvSpPr>
          <p:nvPr>
            <p:ph type="title"/>
          </p:nvPr>
        </p:nvSpPr>
        <p:spPr/>
        <p:txBody>
          <a:bodyPr/>
          <a:lstStyle/>
          <a:p>
            <a:pPr eaLnBrk="1" hangingPunct="1"/>
            <a:r>
              <a:rPr lang="en-US" altLang="en-US"/>
              <a:t>Handshake Protocol</a:t>
            </a:r>
          </a:p>
        </p:txBody>
      </p:sp>
      <p:sp>
        <p:nvSpPr>
          <p:cNvPr id="33795" name="Rectangle 3">
            <a:extLst>
              <a:ext uri="{FF2B5EF4-FFF2-40B4-BE49-F238E27FC236}">
                <a16:creationId xmlns:a16="http://schemas.microsoft.com/office/drawing/2014/main" id="{73D8295E-0EBD-4052-A434-706089C42B67}"/>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200"/>
              <a:t>Next is the client_key_exchange message, which must be sent in this phase. The content of the message depends on the type of key exchange, as following:</a:t>
            </a:r>
          </a:p>
          <a:p>
            <a:pPr eaLnBrk="1" hangingPunct="1">
              <a:lnSpc>
                <a:spcPct val="90000"/>
              </a:lnSpc>
              <a:buFont typeface="Wingdings" panose="05000000000000000000" pitchFamily="2" charset="2"/>
              <a:buNone/>
            </a:pPr>
            <a:r>
              <a:rPr lang="en-US" altLang="en-US" sz="2200"/>
              <a:t>    1. RSA: The client generates a 48-byte </a:t>
            </a:r>
            <a:r>
              <a:rPr lang="en-US" altLang="en-US" sz="2200" i="1"/>
              <a:t>pre-master</a:t>
            </a:r>
            <a:r>
              <a:rPr lang="en-US" altLang="en-US" sz="2200"/>
              <a:t> </a:t>
            </a:r>
            <a:r>
              <a:rPr lang="en-US" altLang="en-US" sz="2200" i="1"/>
              <a:t>secret</a:t>
            </a:r>
          </a:p>
          <a:p>
            <a:pPr eaLnBrk="1" hangingPunct="1">
              <a:lnSpc>
                <a:spcPct val="90000"/>
              </a:lnSpc>
              <a:buFont typeface="Wingdings" panose="05000000000000000000" pitchFamily="2" charset="2"/>
              <a:buNone/>
            </a:pPr>
            <a:r>
              <a:rPr lang="en-US" altLang="en-US" sz="2200" i="1"/>
              <a:t>      </a:t>
            </a:r>
            <a:r>
              <a:rPr lang="en-US" altLang="en-US" sz="2200"/>
              <a:t> and encrypts with the public key from the server’s</a:t>
            </a:r>
          </a:p>
          <a:p>
            <a:pPr eaLnBrk="1" hangingPunct="1">
              <a:lnSpc>
                <a:spcPct val="90000"/>
              </a:lnSpc>
              <a:buFont typeface="Wingdings" panose="05000000000000000000" pitchFamily="2" charset="2"/>
              <a:buNone/>
            </a:pPr>
            <a:r>
              <a:rPr lang="en-US" altLang="en-US" sz="2200"/>
              <a:t>       certificate or temporary RSA key from a</a:t>
            </a:r>
          </a:p>
          <a:p>
            <a:pPr eaLnBrk="1" hangingPunct="1">
              <a:lnSpc>
                <a:spcPct val="90000"/>
              </a:lnSpc>
              <a:buFont typeface="Wingdings" panose="05000000000000000000" pitchFamily="2" charset="2"/>
              <a:buNone/>
            </a:pPr>
            <a:r>
              <a:rPr lang="en-US" altLang="en-US" sz="2200"/>
              <a:t>       server_key_exchange message. It uses to compute a </a:t>
            </a:r>
          </a:p>
          <a:p>
            <a:pPr eaLnBrk="1" hangingPunct="1">
              <a:lnSpc>
                <a:spcPct val="90000"/>
              </a:lnSpc>
              <a:buFont typeface="Wingdings" panose="05000000000000000000" pitchFamily="2" charset="2"/>
              <a:buNone/>
            </a:pPr>
            <a:r>
              <a:rPr lang="en-US" altLang="en-US" sz="2200"/>
              <a:t>       </a:t>
            </a:r>
            <a:r>
              <a:rPr lang="en-US" altLang="en-US" sz="2200" i="1"/>
              <a:t>master secret</a:t>
            </a:r>
            <a:r>
              <a:rPr lang="en-US" altLang="en-US" sz="2200"/>
              <a:t> is explained later.</a:t>
            </a:r>
          </a:p>
          <a:p>
            <a:pPr eaLnBrk="1" hangingPunct="1">
              <a:lnSpc>
                <a:spcPct val="90000"/>
              </a:lnSpc>
              <a:buFont typeface="Wingdings" panose="05000000000000000000" pitchFamily="2" charset="2"/>
              <a:buNone/>
            </a:pPr>
            <a:r>
              <a:rPr lang="en-US" altLang="en-US" sz="2200"/>
              <a:t>    2. Ephemeral or Anonymous Diffie-Hellman: The client’s</a:t>
            </a:r>
          </a:p>
          <a:p>
            <a:pPr eaLnBrk="1" hangingPunct="1">
              <a:lnSpc>
                <a:spcPct val="90000"/>
              </a:lnSpc>
              <a:buFont typeface="Wingdings" panose="05000000000000000000" pitchFamily="2" charset="2"/>
              <a:buNone/>
            </a:pPr>
            <a:r>
              <a:rPr lang="en-US" altLang="en-US" sz="2200"/>
              <a:t>        public Diffie-Hellman parameters are sent.</a:t>
            </a:r>
          </a:p>
          <a:p>
            <a:pPr eaLnBrk="1" hangingPunct="1">
              <a:lnSpc>
                <a:spcPct val="90000"/>
              </a:lnSpc>
              <a:buFont typeface="Wingdings" panose="05000000000000000000" pitchFamily="2" charset="2"/>
              <a:buNone/>
            </a:pPr>
            <a:r>
              <a:rPr lang="en-US" altLang="en-US" sz="2200"/>
              <a:t>    3. Fixed Diffie-Hellman: The client’s public Diffie-Hellman </a:t>
            </a:r>
          </a:p>
          <a:p>
            <a:pPr eaLnBrk="1" hangingPunct="1">
              <a:lnSpc>
                <a:spcPct val="90000"/>
              </a:lnSpc>
              <a:buFont typeface="Wingdings" panose="05000000000000000000" pitchFamily="2" charset="2"/>
              <a:buNone/>
            </a:pPr>
            <a:r>
              <a:rPr lang="en-US" altLang="en-US" sz="2200"/>
              <a:t>       parameters were sent in a certificate message, so the content of</a:t>
            </a:r>
          </a:p>
          <a:p>
            <a:pPr eaLnBrk="1" hangingPunct="1">
              <a:lnSpc>
                <a:spcPct val="90000"/>
              </a:lnSpc>
              <a:buFont typeface="Wingdings" panose="05000000000000000000" pitchFamily="2" charset="2"/>
              <a:buNone/>
            </a:pPr>
            <a:r>
              <a:rPr lang="en-US" altLang="en-US" sz="2200"/>
              <a:t>       this message is null.</a:t>
            </a:r>
          </a:p>
          <a:p>
            <a:pPr eaLnBrk="1" hangingPunct="1">
              <a:lnSpc>
                <a:spcPct val="90000"/>
              </a:lnSpc>
              <a:buFont typeface="Wingdings" panose="05000000000000000000" pitchFamily="2" charset="2"/>
              <a:buNone/>
            </a:pPr>
            <a:r>
              <a:rPr lang="en-US" altLang="en-US" sz="2200"/>
              <a:t>    4. Fortezza: The client’s Fortezza parameters are sent.</a:t>
            </a:r>
          </a:p>
        </p:txBody>
      </p:sp>
      <p:sp>
        <p:nvSpPr>
          <p:cNvPr id="33796" name="Line 4">
            <a:extLst>
              <a:ext uri="{FF2B5EF4-FFF2-40B4-BE49-F238E27FC236}">
                <a16:creationId xmlns:a16="http://schemas.microsoft.com/office/drawing/2014/main" id="{BB6C94F7-FDD4-46BE-9C5F-FFD36F51AC5C}"/>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7349" name="SSL (slide30).WAV">
            <a:hlinkClick r:id="" action="ppaction://media"/>
            <a:extLst>
              <a:ext uri="{FF2B5EF4-FFF2-40B4-BE49-F238E27FC236}">
                <a16:creationId xmlns:a16="http://schemas.microsoft.com/office/drawing/2014/main" id="{7D938F4C-A3E5-4191-B93C-805C30B9A7C0}"/>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852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734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7349"/>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E0681A0-A5F9-45C1-B157-05FA2AF5607B}"/>
              </a:ext>
            </a:extLst>
          </p:cNvPr>
          <p:cNvSpPr>
            <a:spLocks noGrp="1" noChangeArrowheads="1"/>
          </p:cNvSpPr>
          <p:nvPr>
            <p:ph type="title"/>
          </p:nvPr>
        </p:nvSpPr>
        <p:spPr/>
        <p:txBody>
          <a:bodyPr/>
          <a:lstStyle/>
          <a:p>
            <a:pPr eaLnBrk="1" hangingPunct="1"/>
            <a:r>
              <a:rPr lang="en-US" altLang="en-US"/>
              <a:t>Handshake Protocol</a:t>
            </a:r>
          </a:p>
        </p:txBody>
      </p:sp>
      <p:sp>
        <p:nvSpPr>
          <p:cNvPr id="34819" name="Rectangle 3">
            <a:extLst>
              <a:ext uri="{FF2B5EF4-FFF2-40B4-BE49-F238E27FC236}">
                <a16:creationId xmlns:a16="http://schemas.microsoft.com/office/drawing/2014/main" id="{C8FD7797-ECC9-42E8-9D3C-EF1168502604}"/>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400"/>
              <a:t>Finally, in this phase, the client may send a certificate_verify message to provide explicit verification of a client certificate. This message is only sent following any client certificate that has signing capability. This message signs a hash code based on the preceding message, defined as followings:</a:t>
            </a:r>
          </a:p>
          <a:p>
            <a:pPr eaLnBrk="1" hangingPunct="1">
              <a:buFont typeface="Wingdings" panose="05000000000000000000" pitchFamily="2" charset="2"/>
              <a:buNone/>
            </a:pPr>
            <a:r>
              <a:rPr lang="en-US" altLang="en-US" sz="2400"/>
              <a:t>     Certificate Verify.signature.md5_hash</a:t>
            </a:r>
          </a:p>
          <a:p>
            <a:pPr eaLnBrk="1" hangingPunct="1">
              <a:buFont typeface="Wingdings" panose="05000000000000000000" pitchFamily="2" charset="2"/>
              <a:buNone/>
            </a:pPr>
            <a:r>
              <a:rPr lang="en-US" altLang="en-US" sz="2400"/>
              <a:t>    MD5(master_secret || pad_2 || MD5(handshake_messages ||</a:t>
            </a:r>
          </a:p>
          <a:p>
            <a:pPr eaLnBrk="1" hangingPunct="1">
              <a:buFont typeface="Wingdings" panose="05000000000000000000" pitchFamily="2" charset="2"/>
              <a:buNone/>
            </a:pPr>
            <a:r>
              <a:rPr lang="en-US" altLang="en-US" sz="2400"/>
              <a:t>     master-secret || pad_1));</a:t>
            </a:r>
          </a:p>
          <a:p>
            <a:pPr eaLnBrk="1" hangingPunct="1">
              <a:buFont typeface="Wingdings" panose="05000000000000000000" pitchFamily="2" charset="2"/>
              <a:buNone/>
            </a:pPr>
            <a:r>
              <a:rPr lang="en-US" altLang="en-US" sz="2400"/>
              <a:t>    Certificate.signature.sha_hash</a:t>
            </a:r>
          </a:p>
          <a:p>
            <a:pPr eaLnBrk="1" hangingPunct="1">
              <a:buFont typeface="Wingdings" panose="05000000000000000000" pitchFamily="2" charset="2"/>
              <a:buNone/>
            </a:pPr>
            <a:r>
              <a:rPr lang="en-US" altLang="en-US" sz="2400"/>
              <a:t>    SHA(master_secret || pad_2 || SHA(handshake_messages ||</a:t>
            </a:r>
          </a:p>
          <a:p>
            <a:pPr eaLnBrk="1" hangingPunct="1">
              <a:buFont typeface="Wingdings" panose="05000000000000000000" pitchFamily="2" charset="2"/>
              <a:buNone/>
            </a:pPr>
            <a:r>
              <a:rPr lang="en-US" altLang="en-US" sz="2400"/>
              <a:t>    master_secret || pad_2));</a:t>
            </a:r>
          </a:p>
        </p:txBody>
      </p:sp>
      <p:sp>
        <p:nvSpPr>
          <p:cNvPr id="34820" name="Line 4">
            <a:extLst>
              <a:ext uri="{FF2B5EF4-FFF2-40B4-BE49-F238E27FC236}">
                <a16:creationId xmlns:a16="http://schemas.microsoft.com/office/drawing/2014/main" id="{2AE7F6E4-219C-473F-A8AD-1BEC6B288602}"/>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8373" name="SSL (slide31).WAV">
            <a:hlinkClick r:id="" action="ppaction://media"/>
            <a:extLst>
              <a:ext uri="{FF2B5EF4-FFF2-40B4-BE49-F238E27FC236}">
                <a16:creationId xmlns:a16="http://schemas.microsoft.com/office/drawing/2014/main" id="{2B9D0B4B-63AE-400D-BFE2-D8547252D5A8}"/>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332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837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8373"/>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F14C214-12D7-48E7-B0BF-68425A234879}"/>
              </a:ext>
            </a:extLst>
          </p:cNvPr>
          <p:cNvSpPr>
            <a:spLocks noGrp="1" noChangeArrowheads="1"/>
          </p:cNvSpPr>
          <p:nvPr>
            <p:ph type="title"/>
          </p:nvPr>
        </p:nvSpPr>
        <p:spPr/>
        <p:txBody>
          <a:bodyPr/>
          <a:lstStyle/>
          <a:p>
            <a:pPr eaLnBrk="1" hangingPunct="1"/>
            <a:r>
              <a:rPr lang="en-US" altLang="en-US"/>
              <a:t>Handshake Protocol</a:t>
            </a:r>
          </a:p>
        </p:txBody>
      </p:sp>
      <p:sp>
        <p:nvSpPr>
          <p:cNvPr id="35843" name="Rectangle 3">
            <a:extLst>
              <a:ext uri="{FF2B5EF4-FFF2-40B4-BE49-F238E27FC236}">
                <a16:creationId xmlns:a16="http://schemas.microsoft.com/office/drawing/2014/main" id="{79BB9605-9F7D-432F-BF74-3CA2E8076A0E}"/>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Symbol" panose="05050102010706020507" pitchFamily="18" charset="2"/>
              <a:buNone/>
            </a:pPr>
            <a:r>
              <a:rPr lang="en-US" altLang="en-US" sz="2400"/>
              <a:t>Phase 4. Finish</a:t>
            </a:r>
          </a:p>
          <a:p>
            <a:pPr eaLnBrk="1" hangingPunct="1">
              <a:lnSpc>
                <a:spcPct val="90000"/>
              </a:lnSpc>
              <a:buFont typeface="Wingdings" panose="05000000000000000000" pitchFamily="2" charset="2"/>
              <a:buChar char="Ø"/>
            </a:pPr>
            <a:r>
              <a:rPr lang="en-US" altLang="en-US" sz="2400"/>
              <a:t>This phase completes setting up of a secure connection. The client sends a change_cipher_spec message and copies the pending CipherSpec into the current CipherSpec. Note that this message is not considered part of the Handshake protocol but is sent using the Change Cipher Spec Protocol. The client then immediately sends the finish message under the new algorithms, keys and secrets. The finished message verifies that the key exchange and authentication processes were successful. The content of the finished message is the concatenation of two values:</a:t>
            </a:r>
          </a:p>
          <a:p>
            <a:pPr eaLnBrk="1" hangingPunct="1">
              <a:lnSpc>
                <a:spcPct val="90000"/>
              </a:lnSpc>
              <a:buFont typeface="Wingdings" panose="05000000000000000000" pitchFamily="2" charset="2"/>
              <a:buNone/>
            </a:pPr>
            <a:r>
              <a:rPr lang="en-US" altLang="en-US" sz="2400"/>
              <a:t>   </a:t>
            </a:r>
            <a:r>
              <a:rPr lang="en-US" altLang="en-US" sz="2000"/>
              <a:t>MD5(master_secret || pad_2 || MD5(handshake_messages ||</a:t>
            </a:r>
          </a:p>
          <a:p>
            <a:pPr eaLnBrk="1" hangingPunct="1">
              <a:lnSpc>
                <a:spcPct val="90000"/>
              </a:lnSpc>
              <a:buFont typeface="Wingdings" panose="05000000000000000000" pitchFamily="2" charset="2"/>
              <a:buNone/>
            </a:pPr>
            <a:r>
              <a:rPr lang="en-US" altLang="en-US" sz="2000"/>
              <a:t>     Sender || master-secret || pad_1))</a:t>
            </a:r>
          </a:p>
          <a:p>
            <a:pPr eaLnBrk="1" hangingPunct="1">
              <a:lnSpc>
                <a:spcPct val="90000"/>
              </a:lnSpc>
              <a:buFont typeface="Wingdings" panose="05000000000000000000" pitchFamily="2" charset="2"/>
              <a:buNone/>
            </a:pPr>
            <a:r>
              <a:rPr lang="en-US" altLang="en-US" sz="2000"/>
              <a:t>    SHA(master_secret || pad_2 || SHA(handshake_messages ||</a:t>
            </a:r>
          </a:p>
          <a:p>
            <a:pPr eaLnBrk="1" hangingPunct="1">
              <a:lnSpc>
                <a:spcPct val="90000"/>
              </a:lnSpc>
              <a:buFont typeface="Wingdings" panose="05000000000000000000" pitchFamily="2" charset="2"/>
              <a:buNone/>
            </a:pPr>
            <a:r>
              <a:rPr lang="en-US" altLang="en-US" sz="2000"/>
              <a:t>     Sender || master_secret || pad_2))</a:t>
            </a:r>
          </a:p>
          <a:p>
            <a:pPr eaLnBrk="1" hangingPunct="1">
              <a:lnSpc>
                <a:spcPct val="90000"/>
              </a:lnSpc>
              <a:buFont typeface="Wingdings" panose="05000000000000000000" pitchFamily="2" charset="2"/>
              <a:buNone/>
            </a:pPr>
            <a:endParaRPr lang="en-US" altLang="en-US" sz="2000"/>
          </a:p>
        </p:txBody>
      </p:sp>
      <p:sp>
        <p:nvSpPr>
          <p:cNvPr id="35844" name="Line 4">
            <a:extLst>
              <a:ext uri="{FF2B5EF4-FFF2-40B4-BE49-F238E27FC236}">
                <a16:creationId xmlns:a16="http://schemas.microsoft.com/office/drawing/2014/main" id="{BF8208F8-B798-4B17-B350-03FF7D547197}"/>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9397" name="SSL (slide32).WAV">
            <a:hlinkClick r:id="" action="ppaction://media"/>
            <a:extLst>
              <a:ext uri="{FF2B5EF4-FFF2-40B4-BE49-F238E27FC236}">
                <a16:creationId xmlns:a16="http://schemas.microsoft.com/office/drawing/2014/main" id="{5C39AAE7-8585-4BAF-9768-9A4A690920AC}"/>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354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939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9397"/>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A41F58E-8E7E-4F16-B75D-EDC772EA4F68}"/>
              </a:ext>
            </a:extLst>
          </p:cNvPr>
          <p:cNvSpPr>
            <a:spLocks noGrp="1" noChangeArrowheads="1"/>
          </p:cNvSpPr>
          <p:nvPr>
            <p:ph type="title"/>
          </p:nvPr>
        </p:nvSpPr>
        <p:spPr/>
        <p:txBody>
          <a:bodyPr/>
          <a:lstStyle/>
          <a:p>
            <a:pPr eaLnBrk="1" hangingPunct="1"/>
            <a:r>
              <a:rPr lang="en-US" altLang="en-US"/>
              <a:t>Handshake Protocol</a:t>
            </a:r>
          </a:p>
        </p:txBody>
      </p:sp>
      <p:sp>
        <p:nvSpPr>
          <p:cNvPr id="36867" name="Rectangle 3">
            <a:extLst>
              <a:ext uri="{FF2B5EF4-FFF2-40B4-BE49-F238E27FC236}">
                <a16:creationId xmlns:a16="http://schemas.microsoft.com/office/drawing/2014/main" id="{834BA284-2E4E-49A3-AA47-A71564592786}"/>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800"/>
              <a:t>In response to these two messages, the server sends its own change_cipher_spec message, the transfers the pending to the current CipherSpec, and sends its finished message. At this point the handshake is complete and the client and server may begin to exchange application layer data.</a:t>
            </a:r>
          </a:p>
        </p:txBody>
      </p:sp>
      <p:sp>
        <p:nvSpPr>
          <p:cNvPr id="36868" name="Line 4">
            <a:extLst>
              <a:ext uri="{FF2B5EF4-FFF2-40B4-BE49-F238E27FC236}">
                <a16:creationId xmlns:a16="http://schemas.microsoft.com/office/drawing/2014/main" id="{CF3C7226-ACA7-41B3-8072-6F94AAABED14}"/>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60421" name="SSL (slide33).WAV">
            <a:hlinkClick r:id="" action="ppaction://media"/>
            <a:extLst>
              <a:ext uri="{FF2B5EF4-FFF2-40B4-BE49-F238E27FC236}">
                <a16:creationId xmlns:a16="http://schemas.microsoft.com/office/drawing/2014/main" id="{FBFB7384-A044-4015-AD62-2868192F370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472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04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0421"/>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6D7D46E-5C7B-436A-AF7D-94E725645926}"/>
              </a:ext>
            </a:extLst>
          </p:cNvPr>
          <p:cNvSpPr>
            <a:spLocks noGrp="1" noChangeArrowheads="1"/>
          </p:cNvSpPr>
          <p:nvPr>
            <p:ph type="title"/>
          </p:nvPr>
        </p:nvSpPr>
        <p:spPr/>
        <p:txBody>
          <a:bodyPr/>
          <a:lstStyle/>
          <a:p>
            <a:pPr eaLnBrk="1" hangingPunct="1"/>
            <a:r>
              <a:rPr lang="en-US" altLang="en-US"/>
              <a:t>Cryptographic Computations</a:t>
            </a:r>
          </a:p>
        </p:txBody>
      </p:sp>
      <p:sp>
        <p:nvSpPr>
          <p:cNvPr id="37891" name="Rectangle 3">
            <a:extLst>
              <a:ext uri="{FF2B5EF4-FFF2-40B4-BE49-F238E27FC236}">
                <a16:creationId xmlns:a16="http://schemas.microsoft.com/office/drawing/2014/main" id="{79860EA0-7A0A-4E17-B27B-20066E2123AB}"/>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400"/>
              <a:t>Master Secret Creation: The shared master secret is a one-time 48-byte value generated for this session by means of secure key exchange. The creation is in two stages. First, a pre_master_secret is exchanged. Second, the master_secret is calculated by both parties. For pre_master_secret exchange, there are two possibilities;</a:t>
            </a:r>
          </a:p>
          <a:p>
            <a:pPr eaLnBrk="1" hangingPunct="1">
              <a:lnSpc>
                <a:spcPct val="90000"/>
              </a:lnSpc>
              <a:buFont typeface="Wingdings" panose="05000000000000000000" pitchFamily="2" charset="2"/>
              <a:buNone/>
            </a:pPr>
            <a:r>
              <a:rPr lang="en-US" altLang="en-US" sz="2400"/>
              <a:t>     1. RSA: A 48-byte pre_master_secret is generated by the</a:t>
            </a:r>
          </a:p>
          <a:p>
            <a:pPr eaLnBrk="1" hangingPunct="1">
              <a:lnSpc>
                <a:spcPct val="90000"/>
              </a:lnSpc>
              <a:buFont typeface="Wingdings" panose="05000000000000000000" pitchFamily="2" charset="2"/>
              <a:buNone/>
            </a:pPr>
            <a:r>
              <a:rPr lang="en-US" altLang="en-US" sz="2400"/>
              <a:t>        client, encrypted with the server’s public RSA key, and </a:t>
            </a:r>
          </a:p>
          <a:p>
            <a:pPr eaLnBrk="1" hangingPunct="1">
              <a:lnSpc>
                <a:spcPct val="90000"/>
              </a:lnSpc>
              <a:buFont typeface="Wingdings" panose="05000000000000000000" pitchFamily="2" charset="2"/>
              <a:buNone/>
            </a:pPr>
            <a:r>
              <a:rPr lang="en-US" altLang="en-US" sz="2400"/>
              <a:t>        sent to the server. The server decrypts the ciphertext </a:t>
            </a:r>
          </a:p>
          <a:p>
            <a:pPr eaLnBrk="1" hangingPunct="1">
              <a:lnSpc>
                <a:spcPct val="90000"/>
              </a:lnSpc>
              <a:buFont typeface="Wingdings" panose="05000000000000000000" pitchFamily="2" charset="2"/>
              <a:buNone/>
            </a:pPr>
            <a:r>
              <a:rPr lang="en-US" altLang="en-US" sz="2400"/>
              <a:t>        using its private key to recover the pre_master_secret.</a:t>
            </a:r>
          </a:p>
          <a:p>
            <a:pPr eaLnBrk="1" hangingPunct="1">
              <a:lnSpc>
                <a:spcPct val="90000"/>
              </a:lnSpc>
              <a:buFont typeface="Wingdings" panose="05000000000000000000" pitchFamily="2" charset="2"/>
              <a:buNone/>
            </a:pPr>
            <a:r>
              <a:rPr lang="en-US" altLang="en-US" sz="2400"/>
              <a:t>     2. Diffie-Hellman: Both client and server generate</a:t>
            </a:r>
          </a:p>
          <a:p>
            <a:pPr eaLnBrk="1" hangingPunct="1">
              <a:lnSpc>
                <a:spcPct val="90000"/>
              </a:lnSpc>
              <a:buFont typeface="Wingdings" panose="05000000000000000000" pitchFamily="2" charset="2"/>
              <a:buNone/>
            </a:pPr>
            <a:r>
              <a:rPr lang="en-US" altLang="en-US" sz="2400"/>
              <a:t>         Diffie-Hellman public keys. After these are exchanged,</a:t>
            </a:r>
          </a:p>
          <a:p>
            <a:pPr eaLnBrk="1" hangingPunct="1">
              <a:lnSpc>
                <a:spcPct val="90000"/>
              </a:lnSpc>
              <a:buFont typeface="Wingdings" panose="05000000000000000000" pitchFamily="2" charset="2"/>
              <a:buNone/>
            </a:pPr>
            <a:r>
              <a:rPr lang="en-US" altLang="en-US" sz="2400"/>
              <a:t>         each side performs the Diffie-Hellman calculation to </a:t>
            </a:r>
          </a:p>
          <a:p>
            <a:pPr eaLnBrk="1" hangingPunct="1">
              <a:lnSpc>
                <a:spcPct val="90000"/>
              </a:lnSpc>
              <a:buFont typeface="Wingdings" panose="05000000000000000000" pitchFamily="2" charset="2"/>
              <a:buNone/>
            </a:pPr>
            <a:r>
              <a:rPr lang="en-US" altLang="en-US" sz="2400"/>
              <a:t>         create the shared pre_master_secret.</a:t>
            </a:r>
          </a:p>
        </p:txBody>
      </p:sp>
      <p:sp>
        <p:nvSpPr>
          <p:cNvPr id="37892" name="Line 4">
            <a:extLst>
              <a:ext uri="{FF2B5EF4-FFF2-40B4-BE49-F238E27FC236}">
                <a16:creationId xmlns:a16="http://schemas.microsoft.com/office/drawing/2014/main" id="{E134E406-9BFF-44C5-A8E6-D8F03374F20D}"/>
              </a:ext>
            </a:extLst>
          </p:cNvPr>
          <p:cNvSpPr>
            <a:spLocks noChangeShapeType="1"/>
          </p:cNvSpPr>
          <p:nvPr/>
        </p:nvSpPr>
        <p:spPr bwMode="auto">
          <a:xfrm>
            <a:off x="1219200" y="12954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61445" name="SSL (slide34).WAV">
            <a:hlinkClick r:id="" action="ppaction://media"/>
            <a:extLst>
              <a:ext uri="{FF2B5EF4-FFF2-40B4-BE49-F238E27FC236}">
                <a16:creationId xmlns:a16="http://schemas.microsoft.com/office/drawing/2014/main" id="{63D6D1D1-7AFF-4B43-A7EE-2210A805359B}"/>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2255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144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1445"/>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5A5A193-E672-4EFA-A919-BFF7D0B5168A}"/>
              </a:ext>
            </a:extLst>
          </p:cNvPr>
          <p:cNvSpPr>
            <a:spLocks noGrp="1" noChangeArrowheads="1"/>
          </p:cNvSpPr>
          <p:nvPr>
            <p:ph type="title"/>
          </p:nvPr>
        </p:nvSpPr>
        <p:spPr/>
        <p:txBody>
          <a:bodyPr/>
          <a:lstStyle/>
          <a:p>
            <a:pPr eaLnBrk="1" hangingPunct="1"/>
            <a:r>
              <a:rPr lang="en-US" altLang="en-US"/>
              <a:t>Cryptographic Computations</a:t>
            </a:r>
          </a:p>
        </p:txBody>
      </p:sp>
      <p:sp>
        <p:nvSpPr>
          <p:cNvPr id="38915" name="Rectangle 3">
            <a:extLst>
              <a:ext uri="{FF2B5EF4-FFF2-40B4-BE49-F238E27FC236}">
                <a16:creationId xmlns:a16="http://schemas.microsoft.com/office/drawing/2014/main" id="{3FAA3B7F-4FFF-44DD-B953-8CDFB2DF5202}"/>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None/>
            </a:pPr>
            <a:r>
              <a:rPr lang="en-US" altLang="en-US" sz="2800"/>
              <a:t>(continue)</a:t>
            </a:r>
          </a:p>
          <a:p>
            <a:pPr eaLnBrk="1" hangingPunct="1">
              <a:buFont typeface="Wingdings" panose="05000000000000000000" pitchFamily="2" charset="2"/>
              <a:buChar char="Ø"/>
            </a:pPr>
            <a:r>
              <a:rPr lang="en-US" altLang="en-US" sz="2800"/>
              <a:t>Both sides now compute the master_secret as follows:</a:t>
            </a:r>
          </a:p>
          <a:p>
            <a:pPr eaLnBrk="1" hangingPunct="1">
              <a:buFont typeface="Wingdings" panose="05000000000000000000" pitchFamily="2" charset="2"/>
              <a:buNone/>
            </a:pPr>
            <a:r>
              <a:rPr lang="en-US" altLang="en-US" sz="2800"/>
              <a:t> </a:t>
            </a:r>
            <a:r>
              <a:rPr lang="en-US" altLang="en-US" sz="2200"/>
              <a:t>master_secret= MD5(pre_master_secret || SHA (‘A’ || pre_master_secret ||ClientHello.random || ServerHello.random)) ||MD5(pre_master_secret || SHA (‘BB’ || </a:t>
            </a:r>
          </a:p>
          <a:p>
            <a:pPr eaLnBrk="1" hangingPunct="1">
              <a:buFont typeface="Wingdings" panose="05000000000000000000" pitchFamily="2" charset="2"/>
              <a:buNone/>
            </a:pPr>
            <a:r>
              <a:rPr lang="en-US" altLang="en-US" sz="2200"/>
              <a:t>                                   pre_master_secret || ClientHello.random || </a:t>
            </a:r>
          </a:p>
          <a:p>
            <a:pPr eaLnBrk="1" hangingPunct="1">
              <a:buFont typeface="Wingdings" panose="05000000000000000000" pitchFamily="2" charset="2"/>
              <a:buNone/>
            </a:pPr>
            <a:r>
              <a:rPr lang="en-US" altLang="en-US" sz="2200"/>
              <a:t>                                   ServerHello.random)) ||</a:t>
            </a:r>
          </a:p>
          <a:p>
            <a:pPr eaLnBrk="1" hangingPunct="1">
              <a:buFont typeface="Wingdings" panose="05000000000000000000" pitchFamily="2" charset="2"/>
              <a:buNone/>
            </a:pPr>
            <a:r>
              <a:rPr lang="en-US" altLang="en-US" sz="2200"/>
              <a:t>                          MD5( pre_master_secret || SHA (‘CCC’ || </a:t>
            </a:r>
          </a:p>
          <a:p>
            <a:pPr eaLnBrk="1" hangingPunct="1">
              <a:buFont typeface="Wingdings" panose="05000000000000000000" pitchFamily="2" charset="2"/>
              <a:buNone/>
            </a:pPr>
            <a:r>
              <a:rPr lang="en-US" altLang="en-US" sz="2200"/>
              <a:t>                                     pre_master_secret || ClientHello.random || </a:t>
            </a:r>
          </a:p>
          <a:p>
            <a:pPr eaLnBrk="1" hangingPunct="1">
              <a:buFont typeface="Wingdings" panose="05000000000000000000" pitchFamily="2" charset="2"/>
              <a:buNone/>
            </a:pPr>
            <a:r>
              <a:rPr lang="en-US" altLang="en-US" sz="2200"/>
              <a:t>                                     ServerHello.random))</a:t>
            </a:r>
          </a:p>
        </p:txBody>
      </p:sp>
      <p:sp>
        <p:nvSpPr>
          <p:cNvPr id="38916" name="Line 4">
            <a:extLst>
              <a:ext uri="{FF2B5EF4-FFF2-40B4-BE49-F238E27FC236}">
                <a16:creationId xmlns:a16="http://schemas.microsoft.com/office/drawing/2014/main" id="{B38FD147-5E37-4371-AD12-D666F757668D}"/>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62469" name="SSL (slide35).WAV">
            <a:hlinkClick r:id="" action="ppaction://media"/>
            <a:extLst>
              <a:ext uri="{FF2B5EF4-FFF2-40B4-BE49-F238E27FC236}">
                <a16:creationId xmlns:a16="http://schemas.microsoft.com/office/drawing/2014/main" id="{B5FE0463-56BF-4136-A4F7-69FE358FEC6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397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246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2469"/>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52926DD-4E2A-459D-BAE2-43DF3DB867EB}"/>
              </a:ext>
            </a:extLst>
          </p:cNvPr>
          <p:cNvSpPr>
            <a:spLocks noGrp="1" noChangeArrowheads="1"/>
          </p:cNvSpPr>
          <p:nvPr>
            <p:ph type="title"/>
          </p:nvPr>
        </p:nvSpPr>
        <p:spPr/>
        <p:txBody>
          <a:bodyPr/>
          <a:lstStyle/>
          <a:p>
            <a:pPr eaLnBrk="1" hangingPunct="1"/>
            <a:r>
              <a:rPr lang="en-US" altLang="en-US" sz="3600"/>
              <a:t>Generation of Cryptographic Parameters</a:t>
            </a:r>
          </a:p>
        </p:txBody>
      </p:sp>
      <p:sp>
        <p:nvSpPr>
          <p:cNvPr id="39939" name="Rectangle 3">
            <a:extLst>
              <a:ext uri="{FF2B5EF4-FFF2-40B4-BE49-F238E27FC236}">
                <a16:creationId xmlns:a16="http://schemas.microsoft.com/office/drawing/2014/main" id="{C8B0815F-F301-4A5E-AED8-1E39B59CD5E5}"/>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Char char="Ø"/>
            </a:pPr>
            <a:r>
              <a:rPr lang="en-US" altLang="en-US" sz="2000"/>
              <a:t>CipherSpecs require a client write MAC secret, a server write MAC secret, a client write key, a server write key, a client write IV, and a server write IV, which are generated from the master secret in that order. These parameters are generated from the master secret by hashing the master secret into a sequence of secure bytes of sufficient length for all needed parameters. </a:t>
            </a:r>
          </a:p>
          <a:p>
            <a:pPr eaLnBrk="1" hangingPunct="1">
              <a:buFont typeface="Wingdings" panose="05000000000000000000" pitchFamily="2" charset="2"/>
              <a:buNone/>
            </a:pPr>
            <a:r>
              <a:rPr lang="en-US" altLang="en-US" sz="2200"/>
              <a:t>     </a:t>
            </a:r>
            <a:r>
              <a:rPr lang="en-US" altLang="en-US" sz="2000"/>
              <a:t>key_block= MD5(master_secret || SHA (‘A’ || master_secret ||</a:t>
            </a:r>
          </a:p>
          <a:p>
            <a:pPr eaLnBrk="1" hangingPunct="1">
              <a:buFont typeface="Wingdings" panose="05000000000000000000" pitchFamily="2" charset="2"/>
              <a:buNone/>
            </a:pPr>
            <a:r>
              <a:rPr lang="en-US" altLang="en-US" sz="2000"/>
              <a:t>                                   ServerHello.random || ClientHello.random)) ||</a:t>
            </a:r>
          </a:p>
          <a:p>
            <a:pPr eaLnBrk="1" hangingPunct="1">
              <a:buFont typeface="Wingdings" panose="05000000000000000000" pitchFamily="2" charset="2"/>
              <a:buNone/>
            </a:pPr>
            <a:r>
              <a:rPr lang="en-US" altLang="en-US" sz="2000"/>
              <a:t>                          MD5(master_secret || SHA (‘BB’ || </a:t>
            </a:r>
          </a:p>
          <a:p>
            <a:pPr eaLnBrk="1" hangingPunct="1">
              <a:buFont typeface="Wingdings" panose="05000000000000000000" pitchFamily="2" charset="2"/>
              <a:buNone/>
            </a:pPr>
            <a:r>
              <a:rPr lang="en-US" altLang="en-US" sz="2000"/>
              <a:t>                                   master_secret || ServerHello.random || </a:t>
            </a:r>
          </a:p>
          <a:p>
            <a:pPr eaLnBrk="1" hangingPunct="1">
              <a:buFont typeface="Wingdings" panose="05000000000000000000" pitchFamily="2" charset="2"/>
              <a:buNone/>
            </a:pPr>
            <a:r>
              <a:rPr lang="en-US" altLang="en-US" sz="2000"/>
              <a:t>                                   ClientHello.random)) ||</a:t>
            </a:r>
          </a:p>
          <a:p>
            <a:pPr eaLnBrk="1" hangingPunct="1">
              <a:buFont typeface="Wingdings" panose="05000000000000000000" pitchFamily="2" charset="2"/>
              <a:buNone/>
            </a:pPr>
            <a:r>
              <a:rPr lang="en-US" altLang="en-US" sz="2000"/>
              <a:t>                          MD5(master_secret || SHA (‘CCC’ || </a:t>
            </a:r>
          </a:p>
          <a:p>
            <a:pPr eaLnBrk="1" hangingPunct="1">
              <a:buFont typeface="Wingdings" panose="05000000000000000000" pitchFamily="2" charset="2"/>
              <a:buNone/>
            </a:pPr>
            <a:r>
              <a:rPr lang="en-US" altLang="en-US" sz="2000"/>
              <a:t>                                     master_secret || ServerHello.random || </a:t>
            </a:r>
          </a:p>
          <a:p>
            <a:pPr eaLnBrk="1" hangingPunct="1">
              <a:buFont typeface="Wingdings" panose="05000000000000000000" pitchFamily="2" charset="2"/>
              <a:buNone/>
            </a:pPr>
            <a:r>
              <a:rPr lang="en-US" altLang="en-US" sz="2000"/>
              <a:t>                                     ClientHello.random))……</a:t>
            </a:r>
          </a:p>
          <a:p>
            <a:pPr eaLnBrk="1" hangingPunct="1">
              <a:buFont typeface="Wingdings" panose="05000000000000000000" pitchFamily="2" charset="2"/>
              <a:buNone/>
            </a:pPr>
            <a:r>
              <a:rPr lang="en-US" altLang="en-US" sz="2000"/>
              <a:t>       until enough output has been generated.                   </a:t>
            </a:r>
          </a:p>
        </p:txBody>
      </p:sp>
      <p:sp>
        <p:nvSpPr>
          <p:cNvPr id="39940" name="Line 4">
            <a:extLst>
              <a:ext uri="{FF2B5EF4-FFF2-40B4-BE49-F238E27FC236}">
                <a16:creationId xmlns:a16="http://schemas.microsoft.com/office/drawing/2014/main" id="{0F1D35B4-CBAC-43C8-80AD-4C28A112954C}"/>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63493" name="SSL (slide36).WAV">
            <a:hlinkClick r:id="" action="ppaction://media"/>
            <a:extLst>
              <a:ext uri="{FF2B5EF4-FFF2-40B4-BE49-F238E27FC236}">
                <a16:creationId xmlns:a16="http://schemas.microsoft.com/office/drawing/2014/main" id="{3D77236A-D51D-45B1-831C-E028A10A4B34}"/>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291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349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349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D8CEC2A-E17E-466C-90AC-12CB9C726DC1}"/>
              </a:ext>
            </a:extLst>
          </p:cNvPr>
          <p:cNvSpPr>
            <a:spLocks noGrp="1" noChangeArrowheads="1"/>
          </p:cNvSpPr>
          <p:nvPr>
            <p:ph type="title"/>
          </p:nvPr>
        </p:nvSpPr>
        <p:spPr/>
        <p:txBody>
          <a:bodyPr/>
          <a:lstStyle/>
          <a:p>
            <a:pPr eaLnBrk="1" hangingPunct="1"/>
            <a:r>
              <a:rPr lang="en-US" altLang="en-US" sz="4000"/>
              <a:t>Web Traffic Security Approaches</a:t>
            </a:r>
          </a:p>
        </p:txBody>
      </p:sp>
      <p:sp>
        <p:nvSpPr>
          <p:cNvPr id="7171" name="Rectangle 3">
            <a:extLst>
              <a:ext uri="{FF2B5EF4-FFF2-40B4-BE49-F238E27FC236}">
                <a16:creationId xmlns:a16="http://schemas.microsoft.com/office/drawing/2014/main" id="{7C270300-FE2D-4AB3-A862-95C580C959B8}"/>
              </a:ext>
            </a:extLst>
          </p:cNvPr>
          <p:cNvSpPr>
            <a:spLocks noGrp="1" noChangeArrowheads="1"/>
          </p:cNvSpPr>
          <p:nvPr>
            <p:ph type="body" idx="1"/>
          </p:nvPr>
        </p:nvSpPr>
        <p:spPr>
          <a:xfrm>
            <a:off x="1219200" y="1447800"/>
            <a:ext cx="7772400" cy="5410200"/>
          </a:xfrm>
        </p:spPr>
        <p:txBody>
          <a:bodyPr/>
          <a:lstStyle/>
          <a:p>
            <a:pPr eaLnBrk="1" hangingPunct="1">
              <a:buFont typeface="Wingdings" panose="05000000000000000000" pitchFamily="2" charset="2"/>
              <a:buChar char="Ø"/>
            </a:pPr>
            <a:r>
              <a:rPr lang="en-US" altLang="en-US" sz="2400"/>
              <a:t>Application-specific security services are embedded within the particular application. The Figure shows examples of this architecture. The advantage of this approach is that the service can be tailored to the specific needs of a given application. </a:t>
            </a:r>
          </a:p>
        </p:txBody>
      </p:sp>
      <p:sp>
        <p:nvSpPr>
          <p:cNvPr id="7172" name="Line 4">
            <a:extLst>
              <a:ext uri="{FF2B5EF4-FFF2-40B4-BE49-F238E27FC236}">
                <a16:creationId xmlns:a16="http://schemas.microsoft.com/office/drawing/2014/main" id="{5449128A-B900-414D-997A-DABF785CF72E}"/>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7173" name="Picture 5">
            <a:extLst>
              <a:ext uri="{FF2B5EF4-FFF2-40B4-BE49-F238E27FC236}">
                <a16:creationId xmlns:a16="http://schemas.microsoft.com/office/drawing/2014/main" id="{857AF320-9C7A-45B1-AE7B-E5D85DB3F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657600"/>
            <a:ext cx="41148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SSL (slide4).WAV">
            <a:hlinkClick r:id="" action="ppaction://media"/>
            <a:extLst>
              <a:ext uri="{FF2B5EF4-FFF2-40B4-BE49-F238E27FC236}">
                <a16:creationId xmlns:a16="http://schemas.microsoft.com/office/drawing/2014/main" id="{60B092F8-5D34-48E7-90DF-E71FF22B22DA}"/>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387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072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072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5FEA2512-C7AA-4EA0-B231-DB67DC636E67}"/>
              </a:ext>
            </a:extLst>
          </p:cNvPr>
          <p:cNvSpPr>
            <a:spLocks noGrp="1" noChangeArrowheads="1"/>
          </p:cNvSpPr>
          <p:nvPr>
            <p:ph type="title"/>
          </p:nvPr>
        </p:nvSpPr>
        <p:spPr/>
        <p:txBody>
          <a:bodyPr/>
          <a:lstStyle/>
          <a:p>
            <a:pPr eaLnBrk="1" hangingPunct="1"/>
            <a:r>
              <a:rPr lang="en-US" altLang="en-US" sz="4000"/>
              <a:t>Secure Socket Layer (SSL)</a:t>
            </a:r>
          </a:p>
        </p:txBody>
      </p:sp>
      <p:sp>
        <p:nvSpPr>
          <p:cNvPr id="8195" name="Rectangle 1027">
            <a:extLst>
              <a:ext uri="{FF2B5EF4-FFF2-40B4-BE49-F238E27FC236}">
                <a16:creationId xmlns:a16="http://schemas.microsoft.com/office/drawing/2014/main" id="{38DD1BAC-060B-443D-AF4A-AA4403BE63F5}"/>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800"/>
              <a:t>SSL was originated by Netscape. Version 3 of the protocol was designed with public review and input from industry and was published as an Internet draft document.</a:t>
            </a:r>
          </a:p>
          <a:p>
            <a:pPr eaLnBrk="1" hangingPunct="1">
              <a:lnSpc>
                <a:spcPct val="90000"/>
              </a:lnSpc>
              <a:buFont typeface="Wingdings" panose="05000000000000000000" pitchFamily="2" charset="2"/>
              <a:buChar char="Ø"/>
            </a:pPr>
            <a:r>
              <a:rPr lang="en-US" altLang="en-US" sz="2800"/>
              <a:t>SSL is designed to make use of TCP to provide a reliable end-to-end secure service. SSL is not a single protocol but rather two layers of protocols.</a:t>
            </a:r>
          </a:p>
          <a:p>
            <a:pPr eaLnBrk="1" hangingPunct="1">
              <a:lnSpc>
                <a:spcPct val="90000"/>
              </a:lnSpc>
              <a:buFont typeface="Wingdings" panose="05000000000000000000" pitchFamily="2" charset="2"/>
              <a:buChar char="Ø"/>
            </a:pPr>
            <a:r>
              <a:rPr lang="en-US" altLang="en-US" sz="2800"/>
              <a:t>The SSL Record Protocol provides basic security services to various higher-layer protocols. In particular, the hypertext transfer protocol (HTTP), which provides the transfer service for Web client/server interaction, can operate on top of SSL. </a:t>
            </a:r>
          </a:p>
        </p:txBody>
      </p:sp>
      <p:sp>
        <p:nvSpPr>
          <p:cNvPr id="8196" name="Line 1028">
            <a:extLst>
              <a:ext uri="{FF2B5EF4-FFF2-40B4-BE49-F238E27FC236}">
                <a16:creationId xmlns:a16="http://schemas.microsoft.com/office/drawing/2014/main" id="{4E853578-94C4-4A45-88D9-1B6A1C56A114}"/>
              </a:ext>
            </a:extLst>
          </p:cNvPr>
          <p:cNvSpPr>
            <a:spLocks noChangeShapeType="1"/>
          </p:cNvSpPr>
          <p:nvPr/>
        </p:nvSpPr>
        <p:spPr bwMode="auto">
          <a:xfrm>
            <a:off x="1219200" y="12954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1749" name="SSL (slide5).WAV">
            <a:hlinkClick r:id="" action="ppaction://media"/>
            <a:extLst>
              <a:ext uri="{FF2B5EF4-FFF2-40B4-BE49-F238E27FC236}">
                <a16:creationId xmlns:a16="http://schemas.microsoft.com/office/drawing/2014/main" id="{19FF8D61-5816-4D18-BD9C-BBC68E7ED6F6}"/>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938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174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1749"/>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D5D3381-D993-4708-B6E6-6E52A0DDBE2B}"/>
              </a:ext>
            </a:extLst>
          </p:cNvPr>
          <p:cNvSpPr>
            <a:spLocks noGrp="1" noChangeArrowheads="1"/>
          </p:cNvSpPr>
          <p:nvPr>
            <p:ph type="title"/>
          </p:nvPr>
        </p:nvSpPr>
        <p:spPr/>
        <p:txBody>
          <a:bodyPr/>
          <a:lstStyle/>
          <a:p>
            <a:pPr eaLnBrk="1" hangingPunct="1"/>
            <a:r>
              <a:rPr lang="en-US" altLang="en-US"/>
              <a:t>Secure Socket Layer (SSL)</a:t>
            </a:r>
          </a:p>
        </p:txBody>
      </p:sp>
      <p:sp>
        <p:nvSpPr>
          <p:cNvPr id="9219" name="Rectangle 3">
            <a:extLst>
              <a:ext uri="{FF2B5EF4-FFF2-40B4-BE49-F238E27FC236}">
                <a16:creationId xmlns:a16="http://schemas.microsoft.com/office/drawing/2014/main" id="{C100C088-020B-439A-8C82-B8EC7F799415}"/>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000"/>
              <a:t>Three higher-layer protocols are defined as part of SSL: the Handshake Protocol, the Change Cipher Spec Protocol, and the Alert Protocol. These SSL-specific protocols are used in the management of SSL exchangers and are examined later.</a:t>
            </a:r>
          </a:p>
          <a:p>
            <a:pPr eaLnBrk="1" hangingPunct="1">
              <a:lnSpc>
                <a:spcPct val="90000"/>
              </a:lnSpc>
              <a:buFont typeface="Wingdings" panose="05000000000000000000" pitchFamily="2" charset="2"/>
              <a:buChar char="Ø"/>
            </a:pPr>
            <a:r>
              <a:rPr lang="en-US" altLang="en-US" sz="2000"/>
              <a:t>Two important SSL concepts are the SSL session and the SSL connection, which are defined in the specification as follows:</a:t>
            </a:r>
          </a:p>
          <a:p>
            <a:pPr eaLnBrk="1" hangingPunct="1">
              <a:lnSpc>
                <a:spcPct val="90000"/>
              </a:lnSpc>
              <a:buFont typeface="Wingdings" panose="05000000000000000000" pitchFamily="2" charset="2"/>
              <a:buNone/>
            </a:pPr>
            <a:r>
              <a:rPr lang="en-US" altLang="en-US" sz="2000"/>
              <a:t>    1. Connection: A connection is a transport that provides a </a:t>
            </a:r>
          </a:p>
          <a:p>
            <a:pPr eaLnBrk="1" hangingPunct="1">
              <a:lnSpc>
                <a:spcPct val="90000"/>
              </a:lnSpc>
              <a:buFont typeface="Wingdings" panose="05000000000000000000" pitchFamily="2" charset="2"/>
              <a:buNone/>
            </a:pPr>
            <a:r>
              <a:rPr lang="en-US" altLang="en-US" sz="2000"/>
              <a:t>        suitable type of service. For SSL, such connections are</a:t>
            </a:r>
          </a:p>
          <a:p>
            <a:pPr eaLnBrk="1" hangingPunct="1">
              <a:lnSpc>
                <a:spcPct val="90000"/>
              </a:lnSpc>
              <a:buFont typeface="Wingdings" panose="05000000000000000000" pitchFamily="2" charset="2"/>
              <a:buNone/>
            </a:pPr>
            <a:r>
              <a:rPr lang="en-US" altLang="en-US" sz="2000"/>
              <a:t>        peer-to-peer relationships. The connections are transient.</a:t>
            </a:r>
          </a:p>
          <a:p>
            <a:pPr eaLnBrk="1" hangingPunct="1">
              <a:lnSpc>
                <a:spcPct val="90000"/>
              </a:lnSpc>
              <a:buFont typeface="Wingdings" panose="05000000000000000000" pitchFamily="2" charset="2"/>
              <a:buNone/>
            </a:pPr>
            <a:r>
              <a:rPr lang="en-US" altLang="en-US" sz="2000"/>
              <a:t>        Every connection are transient. Every connection is</a:t>
            </a:r>
          </a:p>
          <a:p>
            <a:pPr eaLnBrk="1" hangingPunct="1">
              <a:lnSpc>
                <a:spcPct val="90000"/>
              </a:lnSpc>
              <a:buFont typeface="Wingdings" panose="05000000000000000000" pitchFamily="2" charset="2"/>
              <a:buNone/>
            </a:pPr>
            <a:r>
              <a:rPr lang="en-US" altLang="en-US" sz="2000"/>
              <a:t>        associated with one session. </a:t>
            </a:r>
          </a:p>
          <a:p>
            <a:pPr eaLnBrk="1" hangingPunct="1">
              <a:lnSpc>
                <a:spcPct val="90000"/>
              </a:lnSpc>
              <a:buFont typeface="Wingdings" panose="05000000000000000000" pitchFamily="2" charset="2"/>
              <a:buNone/>
            </a:pPr>
            <a:r>
              <a:rPr lang="en-US" altLang="en-US" sz="2000"/>
              <a:t>    2. Session: An SSL session is an association between a client and a</a:t>
            </a:r>
          </a:p>
          <a:p>
            <a:pPr eaLnBrk="1" hangingPunct="1">
              <a:lnSpc>
                <a:spcPct val="90000"/>
              </a:lnSpc>
              <a:buFont typeface="Wingdings" panose="05000000000000000000" pitchFamily="2" charset="2"/>
              <a:buNone/>
            </a:pPr>
            <a:r>
              <a:rPr lang="en-US" altLang="en-US" sz="2000"/>
              <a:t>        server. Sessions are created by the Handshake Protocol. Sessions</a:t>
            </a:r>
          </a:p>
          <a:p>
            <a:pPr eaLnBrk="1" hangingPunct="1">
              <a:lnSpc>
                <a:spcPct val="90000"/>
              </a:lnSpc>
              <a:buFont typeface="Wingdings" panose="05000000000000000000" pitchFamily="2" charset="2"/>
              <a:buNone/>
            </a:pPr>
            <a:r>
              <a:rPr lang="en-US" altLang="en-US" sz="2000"/>
              <a:t>       define a set of cryptographic security parameters, which can be shared</a:t>
            </a:r>
          </a:p>
          <a:p>
            <a:pPr eaLnBrk="1" hangingPunct="1">
              <a:lnSpc>
                <a:spcPct val="90000"/>
              </a:lnSpc>
              <a:buFont typeface="Wingdings" panose="05000000000000000000" pitchFamily="2" charset="2"/>
              <a:buNone/>
            </a:pPr>
            <a:r>
              <a:rPr lang="en-US" altLang="en-US" sz="2000"/>
              <a:t>       among multiple connections. Sessions are used to avoid the expensive</a:t>
            </a:r>
          </a:p>
          <a:p>
            <a:pPr eaLnBrk="1" hangingPunct="1">
              <a:lnSpc>
                <a:spcPct val="90000"/>
              </a:lnSpc>
              <a:buFont typeface="Wingdings" panose="05000000000000000000" pitchFamily="2" charset="2"/>
              <a:buNone/>
            </a:pPr>
            <a:r>
              <a:rPr lang="en-US" altLang="en-US" sz="2000"/>
              <a:t>       negotiation of new security parameters for each connection.   </a:t>
            </a:r>
          </a:p>
        </p:txBody>
      </p:sp>
      <p:sp>
        <p:nvSpPr>
          <p:cNvPr id="9220" name="Line 4">
            <a:extLst>
              <a:ext uri="{FF2B5EF4-FFF2-40B4-BE49-F238E27FC236}">
                <a16:creationId xmlns:a16="http://schemas.microsoft.com/office/drawing/2014/main" id="{63B7A18E-7C95-4090-9F24-8EBAA5885DB6}"/>
              </a:ext>
            </a:extLst>
          </p:cNvPr>
          <p:cNvSpPr>
            <a:spLocks noChangeShapeType="1"/>
          </p:cNvSpPr>
          <p:nvPr/>
        </p:nvSpPr>
        <p:spPr bwMode="auto">
          <a:xfrm>
            <a:off x="1219200" y="12954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2773" name="SSL (slide6).WAV">
            <a:hlinkClick r:id="" action="ppaction://media"/>
            <a:extLst>
              <a:ext uri="{FF2B5EF4-FFF2-40B4-BE49-F238E27FC236}">
                <a16:creationId xmlns:a16="http://schemas.microsoft.com/office/drawing/2014/main" id="{B0188C1B-7D26-474E-A77A-4AF447426874}"/>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7219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277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277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7E47D00-04EA-4F93-B642-BBEB3043D021}"/>
              </a:ext>
            </a:extLst>
          </p:cNvPr>
          <p:cNvSpPr>
            <a:spLocks noGrp="1" noChangeArrowheads="1"/>
          </p:cNvSpPr>
          <p:nvPr>
            <p:ph type="title"/>
          </p:nvPr>
        </p:nvSpPr>
        <p:spPr/>
        <p:txBody>
          <a:bodyPr/>
          <a:lstStyle/>
          <a:p>
            <a:pPr eaLnBrk="1" hangingPunct="1"/>
            <a:r>
              <a:rPr lang="en-US" altLang="en-US"/>
              <a:t>Secure Socket Layer (SSL)</a:t>
            </a:r>
          </a:p>
        </p:txBody>
      </p:sp>
      <p:pic>
        <p:nvPicPr>
          <p:cNvPr id="10243" name="Picture 3">
            <a:extLst>
              <a:ext uri="{FF2B5EF4-FFF2-40B4-BE49-F238E27FC236}">
                <a16:creationId xmlns:a16="http://schemas.microsoft.com/office/drawing/2014/main" id="{4474F2DA-601F-4366-934F-E811D4D6FCA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9200" y="1371600"/>
            <a:ext cx="7772400" cy="5486400"/>
          </a:xfrm>
        </p:spPr>
      </p:pic>
      <p:sp>
        <p:nvSpPr>
          <p:cNvPr id="10244" name="Line 4">
            <a:extLst>
              <a:ext uri="{FF2B5EF4-FFF2-40B4-BE49-F238E27FC236}">
                <a16:creationId xmlns:a16="http://schemas.microsoft.com/office/drawing/2014/main" id="{38240BFD-83A3-4E23-A016-D073BDDC487D}"/>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3797" name="SSL (slide7).WAV">
            <a:hlinkClick r:id="" action="ppaction://media"/>
            <a:extLst>
              <a:ext uri="{FF2B5EF4-FFF2-40B4-BE49-F238E27FC236}">
                <a16:creationId xmlns:a16="http://schemas.microsoft.com/office/drawing/2014/main" id="{10BF0E72-0F0E-46D3-BDAF-A0EC92A18A2B}"/>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651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379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379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F9C5C49-B776-43D7-BC4D-F40304737623}"/>
              </a:ext>
            </a:extLst>
          </p:cNvPr>
          <p:cNvSpPr>
            <a:spLocks noGrp="1" noChangeArrowheads="1"/>
          </p:cNvSpPr>
          <p:nvPr>
            <p:ph type="title"/>
          </p:nvPr>
        </p:nvSpPr>
        <p:spPr/>
        <p:txBody>
          <a:bodyPr/>
          <a:lstStyle/>
          <a:p>
            <a:pPr eaLnBrk="1" hangingPunct="1"/>
            <a:r>
              <a:rPr lang="en-US" altLang="en-US"/>
              <a:t>Secure Socket Layer (SSL)</a:t>
            </a:r>
          </a:p>
        </p:txBody>
      </p:sp>
      <p:sp>
        <p:nvSpPr>
          <p:cNvPr id="11267" name="Rectangle 3">
            <a:extLst>
              <a:ext uri="{FF2B5EF4-FFF2-40B4-BE49-F238E27FC236}">
                <a16:creationId xmlns:a16="http://schemas.microsoft.com/office/drawing/2014/main" id="{BE05D0F4-49FB-4BA7-8D55-C360D6037321}"/>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200"/>
              <a:t>A session state is defined by the following parameters:</a:t>
            </a:r>
          </a:p>
          <a:p>
            <a:pPr eaLnBrk="1" hangingPunct="1">
              <a:lnSpc>
                <a:spcPct val="90000"/>
              </a:lnSpc>
              <a:buFont typeface="Wingdings" panose="05000000000000000000" pitchFamily="2" charset="2"/>
              <a:buNone/>
            </a:pPr>
            <a:r>
              <a:rPr lang="en-US" altLang="en-US" sz="2200"/>
              <a:t>    1. Session identifier: An arbitrary byte sequence chosen by</a:t>
            </a:r>
          </a:p>
          <a:p>
            <a:pPr eaLnBrk="1" hangingPunct="1">
              <a:lnSpc>
                <a:spcPct val="90000"/>
              </a:lnSpc>
              <a:buFont typeface="Wingdings" panose="05000000000000000000" pitchFamily="2" charset="2"/>
              <a:buNone/>
            </a:pPr>
            <a:r>
              <a:rPr lang="en-US" altLang="en-US" sz="2200"/>
              <a:t>        the server to identify an active or resumable session</a:t>
            </a:r>
          </a:p>
          <a:p>
            <a:pPr eaLnBrk="1" hangingPunct="1">
              <a:lnSpc>
                <a:spcPct val="90000"/>
              </a:lnSpc>
              <a:buFont typeface="Wingdings" panose="05000000000000000000" pitchFamily="2" charset="2"/>
              <a:buNone/>
            </a:pPr>
            <a:r>
              <a:rPr lang="en-US" altLang="en-US" sz="2200"/>
              <a:t>        state.</a:t>
            </a:r>
          </a:p>
          <a:p>
            <a:pPr eaLnBrk="1" hangingPunct="1">
              <a:lnSpc>
                <a:spcPct val="90000"/>
              </a:lnSpc>
              <a:buFont typeface="Wingdings" panose="05000000000000000000" pitchFamily="2" charset="2"/>
              <a:buNone/>
            </a:pPr>
            <a:r>
              <a:rPr lang="en-US" altLang="en-US" sz="2200"/>
              <a:t>    2. Peer certificate: An X509.v3 certificate of the peer. This</a:t>
            </a:r>
          </a:p>
          <a:p>
            <a:pPr eaLnBrk="1" hangingPunct="1">
              <a:lnSpc>
                <a:spcPct val="90000"/>
              </a:lnSpc>
              <a:buFont typeface="Wingdings" panose="05000000000000000000" pitchFamily="2" charset="2"/>
              <a:buNone/>
            </a:pPr>
            <a:r>
              <a:rPr lang="en-US" altLang="en-US" sz="2200"/>
              <a:t>        element of the state may be null.</a:t>
            </a:r>
          </a:p>
          <a:p>
            <a:pPr eaLnBrk="1" hangingPunct="1">
              <a:lnSpc>
                <a:spcPct val="90000"/>
              </a:lnSpc>
              <a:buFont typeface="Wingdings" panose="05000000000000000000" pitchFamily="2" charset="2"/>
              <a:buNone/>
            </a:pPr>
            <a:r>
              <a:rPr lang="en-US" altLang="en-US" sz="2200"/>
              <a:t>    3. Compression method: The algorithm used to compress </a:t>
            </a:r>
          </a:p>
          <a:p>
            <a:pPr eaLnBrk="1" hangingPunct="1">
              <a:lnSpc>
                <a:spcPct val="90000"/>
              </a:lnSpc>
              <a:buFont typeface="Wingdings" panose="05000000000000000000" pitchFamily="2" charset="2"/>
              <a:buNone/>
            </a:pPr>
            <a:r>
              <a:rPr lang="en-US" altLang="en-US" sz="2200"/>
              <a:t>        data prior to encryption. </a:t>
            </a:r>
          </a:p>
          <a:p>
            <a:pPr eaLnBrk="1" hangingPunct="1">
              <a:lnSpc>
                <a:spcPct val="90000"/>
              </a:lnSpc>
              <a:buFont typeface="Wingdings" panose="05000000000000000000" pitchFamily="2" charset="2"/>
              <a:buNone/>
            </a:pPr>
            <a:r>
              <a:rPr lang="en-US" altLang="en-US" sz="2200"/>
              <a:t>    4. Cipher spec: Specifies the bulk data encryption </a:t>
            </a:r>
          </a:p>
          <a:p>
            <a:pPr eaLnBrk="1" hangingPunct="1">
              <a:lnSpc>
                <a:spcPct val="90000"/>
              </a:lnSpc>
              <a:buFont typeface="Wingdings" panose="05000000000000000000" pitchFamily="2" charset="2"/>
              <a:buNone/>
            </a:pPr>
            <a:r>
              <a:rPr lang="en-US" altLang="en-US" sz="2200"/>
              <a:t>        algorithm used for MAC calculation.</a:t>
            </a:r>
          </a:p>
          <a:p>
            <a:pPr eaLnBrk="1" hangingPunct="1">
              <a:lnSpc>
                <a:spcPct val="90000"/>
              </a:lnSpc>
              <a:buFont typeface="Wingdings" panose="05000000000000000000" pitchFamily="2" charset="2"/>
              <a:buNone/>
            </a:pPr>
            <a:r>
              <a:rPr lang="en-US" altLang="en-US" sz="2200"/>
              <a:t>    5. Master secret: Forty-eight-byte secret shared between</a:t>
            </a:r>
          </a:p>
          <a:p>
            <a:pPr eaLnBrk="1" hangingPunct="1">
              <a:lnSpc>
                <a:spcPct val="90000"/>
              </a:lnSpc>
              <a:buFont typeface="Wingdings" panose="05000000000000000000" pitchFamily="2" charset="2"/>
              <a:buNone/>
            </a:pPr>
            <a:r>
              <a:rPr lang="en-US" altLang="en-US" sz="2200"/>
              <a:t>        the client and server. </a:t>
            </a:r>
          </a:p>
          <a:p>
            <a:pPr eaLnBrk="1" hangingPunct="1">
              <a:lnSpc>
                <a:spcPct val="90000"/>
              </a:lnSpc>
              <a:buFont typeface="Wingdings" panose="05000000000000000000" pitchFamily="2" charset="2"/>
              <a:buNone/>
            </a:pPr>
            <a:r>
              <a:rPr lang="en-US" altLang="en-US" sz="2200"/>
              <a:t>    6. Is resumable: A flag indicating whether the session can be</a:t>
            </a:r>
          </a:p>
          <a:p>
            <a:pPr eaLnBrk="1" hangingPunct="1">
              <a:lnSpc>
                <a:spcPct val="90000"/>
              </a:lnSpc>
              <a:buFont typeface="Wingdings" panose="05000000000000000000" pitchFamily="2" charset="2"/>
              <a:buNone/>
            </a:pPr>
            <a:r>
              <a:rPr lang="en-US" altLang="en-US" sz="2200"/>
              <a:t>        used to indicate new connections.</a:t>
            </a:r>
          </a:p>
        </p:txBody>
      </p:sp>
      <p:sp>
        <p:nvSpPr>
          <p:cNvPr id="11268" name="Line 4">
            <a:extLst>
              <a:ext uri="{FF2B5EF4-FFF2-40B4-BE49-F238E27FC236}">
                <a16:creationId xmlns:a16="http://schemas.microsoft.com/office/drawing/2014/main" id="{92591AD4-8EE9-43B3-AC64-ED01BA7CE783}"/>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4821" name="SSL (slide8).WAV">
            <a:hlinkClick r:id="" action="ppaction://media"/>
            <a:extLst>
              <a:ext uri="{FF2B5EF4-FFF2-40B4-BE49-F238E27FC236}">
                <a16:creationId xmlns:a16="http://schemas.microsoft.com/office/drawing/2014/main" id="{68073EB2-577B-40B2-8887-77401E8D23A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142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48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821"/>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E12F2AE-BA64-4AE3-9251-C800D78F991B}"/>
              </a:ext>
            </a:extLst>
          </p:cNvPr>
          <p:cNvSpPr>
            <a:spLocks noGrp="1" noChangeArrowheads="1"/>
          </p:cNvSpPr>
          <p:nvPr>
            <p:ph type="title"/>
          </p:nvPr>
        </p:nvSpPr>
        <p:spPr/>
        <p:txBody>
          <a:bodyPr/>
          <a:lstStyle/>
          <a:p>
            <a:pPr eaLnBrk="1" hangingPunct="1"/>
            <a:r>
              <a:rPr lang="en-US" altLang="en-US"/>
              <a:t>Secure Socket Layer (SSL)</a:t>
            </a:r>
          </a:p>
        </p:txBody>
      </p:sp>
      <p:sp>
        <p:nvSpPr>
          <p:cNvPr id="12291" name="Rectangle 3">
            <a:extLst>
              <a:ext uri="{FF2B5EF4-FFF2-40B4-BE49-F238E27FC236}">
                <a16:creationId xmlns:a16="http://schemas.microsoft.com/office/drawing/2014/main" id="{FB735A9B-1D82-48B4-B29C-34DC49BBC463}"/>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000"/>
              <a:t>A connection state is defined by the following parameters:</a:t>
            </a:r>
          </a:p>
          <a:p>
            <a:pPr eaLnBrk="1" hangingPunct="1">
              <a:buFont typeface="Wingdings" panose="05000000000000000000" pitchFamily="2" charset="2"/>
              <a:buNone/>
            </a:pPr>
            <a:r>
              <a:rPr lang="en-US" altLang="en-US" sz="2000"/>
              <a:t>   1. Server and client random: Byte sequences that are chosen by </a:t>
            </a:r>
          </a:p>
          <a:p>
            <a:pPr eaLnBrk="1" hangingPunct="1">
              <a:buFont typeface="Wingdings" panose="05000000000000000000" pitchFamily="2" charset="2"/>
              <a:buNone/>
            </a:pPr>
            <a:r>
              <a:rPr lang="en-US" altLang="en-US" sz="2000"/>
              <a:t>       the server and client for each connection.</a:t>
            </a:r>
          </a:p>
          <a:p>
            <a:pPr eaLnBrk="1" hangingPunct="1">
              <a:buFont typeface="Wingdings" panose="05000000000000000000" pitchFamily="2" charset="2"/>
              <a:buNone/>
            </a:pPr>
            <a:r>
              <a:rPr lang="en-US" altLang="en-US" sz="2000"/>
              <a:t>   2. Server write MAC secret: The secret key used in MAC</a:t>
            </a:r>
          </a:p>
          <a:p>
            <a:pPr eaLnBrk="1" hangingPunct="1">
              <a:buFont typeface="Wingdings" panose="05000000000000000000" pitchFamily="2" charset="2"/>
              <a:buNone/>
            </a:pPr>
            <a:r>
              <a:rPr lang="en-US" altLang="en-US" sz="2000"/>
              <a:t>       operations on data sent by the server.</a:t>
            </a:r>
          </a:p>
          <a:p>
            <a:pPr eaLnBrk="1" hangingPunct="1">
              <a:buFont typeface="Wingdings" panose="05000000000000000000" pitchFamily="2" charset="2"/>
              <a:buNone/>
            </a:pPr>
            <a:r>
              <a:rPr lang="en-US" altLang="en-US" sz="2000"/>
              <a:t>   3. Client write MAC secret: The secret key used in MAC</a:t>
            </a:r>
          </a:p>
          <a:p>
            <a:pPr eaLnBrk="1" hangingPunct="1">
              <a:buFont typeface="Wingdings" panose="05000000000000000000" pitchFamily="2" charset="2"/>
              <a:buNone/>
            </a:pPr>
            <a:r>
              <a:rPr lang="en-US" altLang="en-US" sz="2000"/>
              <a:t>       operations on data sent by the client.</a:t>
            </a:r>
          </a:p>
          <a:p>
            <a:pPr eaLnBrk="1" hangingPunct="1">
              <a:buFont typeface="Wingdings" panose="05000000000000000000" pitchFamily="2" charset="2"/>
              <a:buNone/>
            </a:pPr>
            <a:r>
              <a:rPr lang="en-US" altLang="en-US" sz="2000"/>
              <a:t>   4. Server write key: The conventional encryption key for data</a:t>
            </a:r>
          </a:p>
          <a:p>
            <a:pPr eaLnBrk="1" hangingPunct="1">
              <a:buFont typeface="Wingdings" panose="05000000000000000000" pitchFamily="2" charset="2"/>
              <a:buNone/>
            </a:pPr>
            <a:r>
              <a:rPr lang="en-US" altLang="en-US" sz="2000"/>
              <a:t>       encrypted by the server and decrypted by the client.</a:t>
            </a:r>
          </a:p>
          <a:p>
            <a:pPr eaLnBrk="1" hangingPunct="1">
              <a:buFont typeface="Wingdings" panose="05000000000000000000" pitchFamily="2" charset="2"/>
              <a:buNone/>
            </a:pPr>
            <a:r>
              <a:rPr lang="en-US" altLang="en-US" sz="2000"/>
              <a:t>   5. Client write key: The conventional encryption key for data</a:t>
            </a:r>
          </a:p>
          <a:p>
            <a:pPr eaLnBrk="1" hangingPunct="1">
              <a:buFont typeface="Wingdings" panose="05000000000000000000" pitchFamily="2" charset="2"/>
              <a:buNone/>
            </a:pPr>
            <a:r>
              <a:rPr lang="en-US" altLang="en-US" sz="2000"/>
              <a:t>       encrypted by the client and decrypted by the server.</a:t>
            </a:r>
          </a:p>
          <a:p>
            <a:pPr eaLnBrk="1" hangingPunct="1">
              <a:buFont typeface="Wingdings" panose="05000000000000000000" pitchFamily="2" charset="2"/>
              <a:buNone/>
            </a:pPr>
            <a:r>
              <a:rPr lang="en-US" altLang="en-US" sz="2000"/>
              <a:t>   6. Initialization vectors: When a block cipher in CBC mode is</a:t>
            </a:r>
          </a:p>
          <a:p>
            <a:pPr eaLnBrk="1" hangingPunct="1">
              <a:buFont typeface="Wingdings" panose="05000000000000000000" pitchFamily="2" charset="2"/>
              <a:buNone/>
            </a:pPr>
            <a:r>
              <a:rPr lang="en-US" altLang="en-US" sz="2000"/>
              <a:t>       used, an initialization vector(IV) is maintained for each key.</a:t>
            </a:r>
          </a:p>
          <a:p>
            <a:pPr eaLnBrk="1" hangingPunct="1">
              <a:buFont typeface="Wingdings" panose="05000000000000000000" pitchFamily="2" charset="2"/>
              <a:buNone/>
            </a:pPr>
            <a:r>
              <a:rPr lang="en-US" altLang="en-US" sz="2000"/>
              <a:t>  7. Sequence number: Each party maintains separate sequence numbers for transmitted and received messages for each connection. </a:t>
            </a:r>
          </a:p>
        </p:txBody>
      </p:sp>
      <p:sp>
        <p:nvSpPr>
          <p:cNvPr id="12292" name="Line 4">
            <a:extLst>
              <a:ext uri="{FF2B5EF4-FFF2-40B4-BE49-F238E27FC236}">
                <a16:creationId xmlns:a16="http://schemas.microsoft.com/office/drawing/2014/main" id="{82647FB0-7353-475D-BA4C-08188A520A8A}"/>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5845" name="SSL (slide9).WAV">
            <a:hlinkClick r:id="" action="ppaction://media"/>
            <a:extLst>
              <a:ext uri="{FF2B5EF4-FFF2-40B4-BE49-F238E27FC236}">
                <a16:creationId xmlns:a16="http://schemas.microsoft.com/office/drawing/2014/main" id="{695FDC03-8C0C-4615-85E0-0964FA6CD773}"/>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7737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584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5845"/>
                </p:tgtEl>
              </p:cMediaNode>
            </p:audio>
          </p:childTnLst>
        </p:cTn>
      </p:par>
    </p:tnLst>
  </p:timing>
</p:sld>
</file>

<file path=ppt/theme/theme1.xml><?xml version="1.0" encoding="utf-8"?>
<a:theme xmlns:a="http://schemas.openxmlformats.org/drawingml/2006/main" name="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Designs\Lock And Key.pot</Template>
  <TotalTime>659</TotalTime>
  <Words>3775</Words>
  <Application>Microsoft Office PowerPoint</Application>
  <PresentationFormat>On-screen Show (4:3)</PresentationFormat>
  <Paragraphs>267</Paragraphs>
  <Slides>36</Slides>
  <Notes>0</Notes>
  <HiddenSlides>0</HiddenSlides>
  <MMClips>36</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Times New Roman</vt:lpstr>
      <vt:lpstr>Arial</vt:lpstr>
      <vt:lpstr>Symbol</vt:lpstr>
      <vt:lpstr>Calibri</vt:lpstr>
      <vt:lpstr>Wingdings</vt:lpstr>
      <vt:lpstr>Lock And Key</vt:lpstr>
      <vt:lpstr>Microsoft Equation 3.0</vt:lpstr>
      <vt:lpstr>Secure Web Application-SSL </vt:lpstr>
      <vt:lpstr>Web Traffic Security Approaches</vt:lpstr>
      <vt:lpstr>Web Traffic Security Approaches</vt:lpstr>
      <vt:lpstr>Web Traffic Security Approaches</vt:lpstr>
      <vt:lpstr>Secure Socket Layer (SSL)</vt:lpstr>
      <vt:lpstr>Secure Socket Layer (SSL)</vt:lpstr>
      <vt:lpstr>Secure Socket Layer (SSL)</vt:lpstr>
      <vt:lpstr>Secure Socket Layer (SSL)</vt:lpstr>
      <vt:lpstr>Secure Socket Layer (SSL)</vt:lpstr>
      <vt:lpstr>SSL Record Protocol</vt:lpstr>
      <vt:lpstr>SSL Record Protocol</vt:lpstr>
      <vt:lpstr>SSL Record Protocol</vt:lpstr>
      <vt:lpstr>SSL Record Protocol</vt:lpstr>
      <vt:lpstr>SSL Record Protocol</vt:lpstr>
      <vt:lpstr>SSL Record Format</vt:lpstr>
      <vt:lpstr>Change Cipher Spec Protocol</vt:lpstr>
      <vt:lpstr>Alert Protocol</vt:lpstr>
      <vt:lpstr>Alert Protocol</vt:lpstr>
      <vt:lpstr>Handshake Protocol</vt:lpstr>
      <vt:lpstr>Handshake Protocol</vt:lpstr>
      <vt:lpstr>Handshake Protocol</vt:lpstr>
      <vt:lpstr>Handshake Protocol</vt:lpstr>
      <vt:lpstr>Handshake Protocol</vt:lpstr>
      <vt:lpstr>Handshake Protocol</vt:lpstr>
      <vt:lpstr>Handshake Protocol</vt:lpstr>
      <vt:lpstr>Handshake Protocol</vt:lpstr>
      <vt:lpstr>Handshake Protocol</vt:lpstr>
      <vt:lpstr>Handshake Protocol</vt:lpstr>
      <vt:lpstr>Handshake Protocol</vt:lpstr>
      <vt:lpstr>Handshake Protocol</vt:lpstr>
      <vt:lpstr>Handshake Protocol</vt:lpstr>
      <vt:lpstr>Handshake Protocol</vt:lpstr>
      <vt:lpstr>Handshake Protocol</vt:lpstr>
      <vt:lpstr>Cryptographic Computations</vt:lpstr>
      <vt:lpstr>Cryptographic Computations</vt:lpstr>
      <vt:lpstr>Generation of Cryptographic Parameters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Yao-Chang</dc:creator>
  <cp:lastModifiedBy>Chirandas, Sravya</cp:lastModifiedBy>
  <cp:revision>33</cp:revision>
  <cp:lastPrinted>1601-01-01T00:00:00Z</cp:lastPrinted>
  <dcterms:created xsi:type="dcterms:W3CDTF">2001-11-30T07:46:36Z</dcterms:created>
  <dcterms:modified xsi:type="dcterms:W3CDTF">2022-07-09T20:33:46Z</dcterms:modified>
</cp:coreProperties>
</file>