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56"/>
  </p:notesMasterIdLst>
  <p:sldIdLst>
    <p:sldId id="369" r:id="rId3"/>
    <p:sldId id="370" r:id="rId4"/>
    <p:sldId id="371" r:id="rId5"/>
    <p:sldId id="330" r:id="rId6"/>
    <p:sldId id="290" r:id="rId7"/>
    <p:sldId id="333" r:id="rId8"/>
    <p:sldId id="372" r:id="rId9"/>
    <p:sldId id="291" r:id="rId10"/>
    <p:sldId id="292" r:id="rId11"/>
    <p:sldId id="297" r:id="rId12"/>
    <p:sldId id="298" r:id="rId13"/>
    <p:sldId id="331" r:id="rId14"/>
    <p:sldId id="300" r:id="rId15"/>
    <p:sldId id="301" r:id="rId16"/>
    <p:sldId id="302" r:id="rId17"/>
    <p:sldId id="303" r:id="rId18"/>
    <p:sldId id="308" r:id="rId19"/>
    <p:sldId id="309" r:id="rId20"/>
    <p:sldId id="310" r:id="rId21"/>
    <p:sldId id="317" r:id="rId22"/>
    <p:sldId id="318" r:id="rId23"/>
    <p:sldId id="313" r:id="rId24"/>
    <p:sldId id="319" r:id="rId25"/>
    <p:sldId id="320" r:id="rId26"/>
    <p:sldId id="326" r:id="rId27"/>
    <p:sldId id="327" r:id="rId28"/>
    <p:sldId id="328" r:id="rId29"/>
    <p:sldId id="329" r:id="rId30"/>
    <p:sldId id="373" r:id="rId31"/>
    <p:sldId id="374" r:id="rId32"/>
    <p:sldId id="376" r:id="rId33"/>
    <p:sldId id="377" r:id="rId34"/>
    <p:sldId id="378" r:id="rId35"/>
    <p:sldId id="381" r:id="rId36"/>
    <p:sldId id="334" r:id="rId37"/>
    <p:sldId id="263" r:id="rId38"/>
    <p:sldId id="265" r:id="rId39"/>
    <p:sldId id="267" r:id="rId40"/>
    <p:sldId id="268" r:id="rId41"/>
    <p:sldId id="274" r:id="rId42"/>
    <p:sldId id="361" r:id="rId43"/>
    <p:sldId id="257" r:id="rId44"/>
    <p:sldId id="355" r:id="rId45"/>
    <p:sldId id="382" r:id="rId46"/>
    <p:sldId id="322" r:id="rId47"/>
    <p:sldId id="323" r:id="rId48"/>
    <p:sldId id="324" r:id="rId49"/>
    <p:sldId id="325" r:id="rId50"/>
    <p:sldId id="358" r:id="rId51"/>
    <p:sldId id="352" r:id="rId52"/>
    <p:sldId id="359" r:id="rId53"/>
    <p:sldId id="357" r:id="rId54"/>
    <p:sldId id="36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8275D-86A4-4221-BB00-A840B67CCF5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5F11D-B3F9-4D91-B62A-D8395C24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97002-4ED0-5647-80F9-FB065B35C148}" type="slidenum">
              <a:rPr lang="en-US">
                <a:latin typeface="Times New Roman" pitchFamily="1" charset="0"/>
              </a:rPr>
              <a:pPr/>
              <a:t>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Non-linear regression models later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6525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42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82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5798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43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849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349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0138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13235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52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034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3503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2994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57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177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87719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54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0752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6530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58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198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285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59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218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0486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1294FC-00FB-4071-AB56-52909092F320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151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62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3210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80773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65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341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2925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66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361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55221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67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13824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68033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4C8A43-DE99-4947-89DD-898FA61E5FFE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508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150903-C1BB-4241-B0BF-349A50A87DC4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170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703607-3169-4332-A1A8-24C77AE5BFCE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62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3B6B55-E9B5-475E-9023-9F5BB13A703E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146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33AC73-50DA-4E30-91BF-037CEF5BFFB0}" type="slidenum">
              <a:rPr lang="en-US"/>
              <a:pPr>
                <a:spcBef>
                  <a:spcPct val="0"/>
                </a:spcBef>
              </a:pPr>
              <a:t>43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27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x-none"/>
              <a:t>This teleology is based on the number of explanatory variables &amp; nature of relationship between X &amp; Y.</a:t>
            </a:r>
          </a:p>
        </p:txBody>
      </p:sp>
      <p:sp>
        <p:nvSpPr>
          <p:cNvPr id="5632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81700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4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25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B9971EC-E6FB-4362-AB77-CECE6E8908EE}" type="slidenum">
              <a:rPr lang="en-US" sz="1200">
                <a:latin typeface="Times New Roman" panose="02020603050405020304" pitchFamily="18" charset="0"/>
              </a:rPr>
              <a:pPr algn="r"/>
              <a:t>50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4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9EC244-DFBD-450D-B818-A395E5255391}" type="slidenum">
              <a:rPr lang="en-US">
                <a:latin typeface="Times New Roman" panose="02020603050405020304" pitchFamily="18" charset="0"/>
              </a:rPr>
              <a:pPr/>
              <a:t>51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9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9EC244-DFBD-450D-B818-A395E5255391}" type="slidenum">
              <a:rPr lang="en-US">
                <a:latin typeface="Times New Roman" panose="02020603050405020304" pitchFamily="18" charset="0"/>
              </a:rPr>
              <a:pPr/>
              <a:t>52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4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E2394F9-AED1-4BC9-A53E-57EE8CB09962}" type="slidenum">
              <a:rPr lang="en-US" sz="1200">
                <a:latin typeface="Times New Roman" panose="02020603050405020304" pitchFamily="18" charset="0"/>
              </a:rPr>
              <a:pPr algn="r"/>
              <a:t>53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Hyperplane</a:t>
            </a:r>
            <a:r>
              <a:rPr lang="en-US" baseline="0" dirty="0"/>
              <a:t> for multiple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750A1-25CA-2E46-B72E-69F270696D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28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5837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7327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765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34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706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3170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35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  <p:sp>
        <p:nvSpPr>
          <p:cNvPr id="7271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150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US" altLang="x-none" sz="1000" i="1"/>
              <a:t>40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2991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9F13-5A23-4C76-9CF6-7F34D925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898AA-12BE-4529-852C-4A54AB5B1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3F428-25A9-4B0E-B2F7-C3439E62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AA10-CAA3-4D5E-811F-DD5844D7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79BC-DDA7-46D3-85DC-15D180E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264F-DDCA-4491-943B-97262A24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6CA96-50C1-43DF-A061-71CA91FEA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DE0C-8BB6-4FA1-82EA-F68AD305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780A-EBE2-4A97-9168-46B0FD79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F4AD-1FCE-4A48-A9CE-84C9DFBC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29343-3065-4671-BE55-3F281E28A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CF016-0499-4477-83C0-7E298D71C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6AA-046B-455D-A812-E25A9F8C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5C72-3E3D-4239-BB00-2BD34DD5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D320-32E0-431D-ACF4-E8F92DF5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B9D5B8-153B-43C2-8926-B587D6EFB7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8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EPI 809/Spring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19A839D-975B-914D-817B-E7F8120667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637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2BD704-C088-49F2-9E4C-4970BAD5A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2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11277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00500"/>
            <a:ext cx="11277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FBD17-C659-41A6-BF38-CBA270FE0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799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9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91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7C98-4E6A-4C8B-8CEA-140EA397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6C03-346F-4CCE-8D47-976EAFC7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07D6-0E83-4778-BFC5-B7013521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21E3-F405-4F4D-BCA8-2D407887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8676-2D11-4966-AB35-8C36FF01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2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0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0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68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0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85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DC8D-7E5E-442F-916E-7E9FE2B2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F5887-3045-4DF3-82B4-8BEA54A2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E55FA-8C2F-4225-B876-2DD6E026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60F0-F703-4FB9-B1B1-7A1C5D8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A3DC-1941-4C19-AA61-544A191F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83A6-1EA9-4012-86ED-561849C4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9A4C-BCEB-43C5-A039-C7107EA7D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8FC2-D5F4-4712-AA44-EC0A88F1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72D-35A0-41B8-9166-B1DF7E8A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9AB5-B612-43B2-8617-7553D245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1690-B65E-4710-A489-1A3C9688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0DCC-9E60-492F-A0CC-888DD41C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B841-2692-45A3-AD15-8601EA1A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EBFAA-C8B8-4BD7-A334-F89441EFD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D7B9C-5E4E-4589-92A2-F81E865F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8F7F4-005D-4B3A-858A-B43829C2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D7C61-477B-4D97-AF0E-326D5C14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5E08A-DCFE-4435-A35A-69FE3F05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FD877-88BD-4E0E-B30C-6F60C620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842-E39E-46B5-9301-59631BCD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5382C-D52B-4A71-988E-789B2E6F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A7DC3-75B6-4EC2-AB02-7493C5E1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EDF6-30BA-46EF-8F38-FE991C9F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0A14D-5EE9-4782-8487-61CF5B6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1B00A-B338-435B-8FF5-8F977FD9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62DC3-00DF-4E50-BF89-D3DE2E40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810D-0EC1-477B-91E0-C4A3A17A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3F90-8516-454A-A305-99C49B85B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BCD2D-FB97-456E-9E31-4AE61F795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235E-9161-4573-98BB-994C0626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C5C83-AD14-4657-AF61-6596C780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824A2-44FC-470C-8146-2500876F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7920-FE8C-452A-A775-1A29FF1D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A1C30-6513-4CAD-B3F0-307FC09A4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2042-5DE4-4785-AC1C-46AEDE13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3084-FA42-45DF-BF5C-287CFA43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3D78-A6BD-42FF-982F-D16118D8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B20F-E420-4585-86E6-641DCF24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8A3-821D-4FD8-9590-377246BF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A1E6-C7DF-4AD5-A0E9-881C140C1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2C63-19FB-4A9A-98E5-5619D176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4CCB-AF1B-4AD7-A943-9677408795F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DAA8-E4A0-4961-A3AF-9A058E82A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923E-63D4-43E1-A552-852ED3BFF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79FA-BB07-403B-9010-4A8263F4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DABD-35F4-4CD2-9AD6-E288D16DC75B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AAE5-8B3B-4FD7-82E3-F6BC99C2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1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ss_Quinla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cision_and_recal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D1A-A819-4FD5-A674-38B0B9E0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CS5542 Lecture 9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and Classification Review 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F6C4-93A2-9849-91C4-FD86EFACCD74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69634" name="Freeform 2"/>
          <p:cNvSpPr>
            <a:spLocks/>
          </p:cNvSpPr>
          <p:nvPr/>
        </p:nvSpPr>
        <p:spPr bwMode="auto">
          <a:xfrm>
            <a:off x="2287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Population &amp; Sample Regression Models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087689" y="2916238"/>
            <a:ext cx="20542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2400" b="1">
                <a:solidFill>
                  <a:schemeClr val="bg2"/>
                </a:solidFill>
              </a:rPr>
              <a:t>Unknown Relationship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089276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810376" y="1976439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Random Sample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7577138" y="35877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587750" y="45021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4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08239" y="3843339"/>
          <a:ext cx="3252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MathType Equation" r:id="rId4" imgW="3260520" imgH="466560" progId="Equation">
                  <p:embed/>
                </p:oleObj>
              </mc:Choice>
              <mc:Fallback>
                <p:oleObj name="MathType Equation" r:id="rId4" imgW="3260520" imgH="466560" progId="Equation">
                  <p:embed/>
                  <p:pic>
                    <p:nvPicPr>
                      <p:cNvPr id="6964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9" y="3843339"/>
                        <a:ext cx="32527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23051" y="2724151"/>
          <a:ext cx="34956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MathType Equation" r:id="rId6" imgW="3503520" imgH="722160" progId="Equation">
                  <p:embed/>
                </p:oleObj>
              </mc:Choice>
              <mc:Fallback>
                <p:oleObj name="MathType Equation" r:id="rId6" imgW="3503520" imgH="722160" progId="Equation">
                  <p:embed/>
                  <p:pic>
                    <p:nvPicPr>
                      <p:cNvPr id="69642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1" y="2724151"/>
                        <a:ext cx="34956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2728979" y="4479926"/>
            <a:ext cx="64280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200" b="1">
                <a:solidFill>
                  <a:schemeClr val="bg2"/>
                </a:solidFill>
                <a:latin typeface="Wingdings" charset="2"/>
              </a:rPr>
              <a:t></a:t>
            </a:r>
            <a:r>
              <a:rPr lang="en-US" altLang="x-none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4130741" y="4495801"/>
            <a:ext cx="64280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2"/>
              </a:rPr>
              <a:t></a:t>
            </a:r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5251516" y="3281364"/>
            <a:ext cx="64280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200" b="1">
                <a:solidFill>
                  <a:schemeClr val="bg2"/>
                </a:solidFill>
                <a:latin typeface="Wingdings" charset="2"/>
              </a:rPr>
              <a:t></a:t>
            </a:r>
            <a:r>
              <a:rPr lang="en-US" altLang="x-none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476691" y="5516564"/>
            <a:ext cx="64280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200" b="1">
                <a:solidFill>
                  <a:schemeClr val="bg2"/>
                </a:solidFill>
                <a:latin typeface="Wingdings" charset="2"/>
              </a:rPr>
              <a:t></a:t>
            </a:r>
            <a:r>
              <a:rPr lang="en-US" altLang="x-none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3949766" y="4937126"/>
            <a:ext cx="64280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2"/>
              </a:rPr>
              <a:t></a:t>
            </a:r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8202679" y="3629026"/>
            <a:ext cx="64280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2"/>
              </a:rPr>
              <a:t></a:t>
            </a:r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8021704" y="4070351"/>
            <a:ext cx="64280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2"/>
              </a:rPr>
              <a:t></a:t>
            </a:r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4837114" y="4667250"/>
            <a:ext cx="3108325" cy="1100138"/>
            <a:chOff x="2087" y="2940"/>
            <a:chExt cx="1958" cy="693"/>
          </a:xfrm>
        </p:grpSpPr>
        <p:sp>
          <p:nvSpPr>
            <p:cNvPr id="69650" name="Freeform 18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4873626" y="2312988"/>
            <a:ext cx="2487613" cy="881062"/>
            <a:chOff x="2110" y="1457"/>
            <a:chExt cx="1567" cy="555"/>
          </a:xfrm>
        </p:grpSpPr>
        <p:sp>
          <p:nvSpPr>
            <p:cNvPr id="69653" name="Freeform 21"/>
            <p:cNvSpPr>
              <a:spLocks/>
            </p:cNvSpPr>
            <p:nvPr/>
          </p:nvSpPr>
          <p:spPr bwMode="auto">
            <a:xfrm>
              <a:off x="2110" y="1487"/>
              <a:ext cx="1567" cy="525"/>
            </a:xfrm>
            <a:custGeom>
              <a:avLst/>
              <a:gdLst>
                <a:gd name="T0" fmla="*/ 1536 w 1567"/>
                <a:gd name="T1" fmla="*/ 238 h 525"/>
                <a:gd name="T2" fmla="*/ 1455 w 1567"/>
                <a:gd name="T3" fmla="*/ 186 h 525"/>
                <a:gd name="T4" fmla="*/ 1350 w 1567"/>
                <a:gd name="T5" fmla="*/ 135 h 525"/>
                <a:gd name="T6" fmla="*/ 1240 w 1567"/>
                <a:gd name="T7" fmla="*/ 97 h 525"/>
                <a:gd name="T8" fmla="*/ 1114 w 1567"/>
                <a:gd name="T9" fmla="*/ 58 h 525"/>
                <a:gd name="T10" fmla="*/ 979 w 1567"/>
                <a:gd name="T11" fmla="*/ 32 h 525"/>
                <a:gd name="T12" fmla="*/ 816 w 1567"/>
                <a:gd name="T13" fmla="*/ 14 h 525"/>
                <a:gd name="T14" fmla="*/ 671 w 1567"/>
                <a:gd name="T15" fmla="*/ 9 h 525"/>
                <a:gd name="T16" fmla="*/ 524 w 1567"/>
                <a:gd name="T17" fmla="*/ 31 h 525"/>
                <a:gd name="T18" fmla="*/ 389 w 1567"/>
                <a:gd name="T19" fmla="*/ 73 h 525"/>
                <a:gd name="T20" fmla="*/ 309 w 1567"/>
                <a:gd name="T21" fmla="*/ 119 h 525"/>
                <a:gd name="T22" fmla="*/ 248 w 1567"/>
                <a:gd name="T23" fmla="*/ 164 h 525"/>
                <a:gd name="T24" fmla="*/ 120 w 1567"/>
                <a:gd name="T25" fmla="*/ 0 h 525"/>
                <a:gd name="T26" fmla="*/ 106 w 1567"/>
                <a:gd name="T27" fmla="*/ 145 h 525"/>
                <a:gd name="T28" fmla="*/ 73 w 1567"/>
                <a:gd name="T29" fmla="*/ 302 h 525"/>
                <a:gd name="T30" fmla="*/ 0 w 1567"/>
                <a:gd name="T31" fmla="*/ 422 h 525"/>
                <a:gd name="T32" fmla="*/ 94 w 1567"/>
                <a:gd name="T33" fmla="*/ 457 h 525"/>
                <a:gd name="T34" fmla="*/ 254 w 1567"/>
                <a:gd name="T35" fmla="*/ 467 h 525"/>
                <a:gd name="T36" fmla="*/ 369 w 1567"/>
                <a:gd name="T37" fmla="*/ 495 h 525"/>
                <a:gd name="T38" fmla="*/ 333 w 1567"/>
                <a:gd name="T39" fmla="*/ 366 h 525"/>
                <a:gd name="T40" fmla="*/ 431 w 1567"/>
                <a:gd name="T41" fmla="*/ 291 h 525"/>
                <a:gd name="T42" fmla="*/ 554 w 1567"/>
                <a:gd name="T43" fmla="*/ 236 h 525"/>
                <a:gd name="T44" fmla="*/ 697 w 1567"/>
                <a:gd name="T45" fmla="*/ 195 h 525"/>
                <a:gd name="T46" fmla="*/ 882 w 1567"/>
                <a:gd name="T47" fmla="*/ 167 h 525"/>
                <a:gd name="T48" fmla="*/ 1047 w 1567"/>
                <a:gd name="T49" fmla="*/ 166 h 525"/>
                <a:gd name="T50" fmla="*/ 1125 w 1567"/>
                <a:gd name="T51" fmla="*/ 168 h 525"/>
                <a:gd name="T52" fmla="*/ 1192 w 1567"/>
                <a:gd name="T53" fmla="*/ 176 h 525"/>
                <a:gd name="T54" fmla="*/ 1298 w 1567"/>
                <a:gd name="T55" fmla="*/ 194 h 525"/>
                <a:gd name="T56" fmla="*/ 1364 w 1567"/>
                <a:gd name="T57" fmla="*/ 210 h 525"/>
                <a:gd name="T58" fmla="*/ 1428 w 1567"/>
                <a:gd name="T59" fmla="*/ 229 h 525"/>
                <a:gd name="T60" fmla="*/ 1497 w 1567"/>
                <a:gd name="T61" fmla="*/ 259 h 525"/>
                <a:gd name="T62" fmla="*/ 1566 w 1567"/>
                <a:gd name="T63" fmla="*/ 2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7" h="525">
                  <a:moveTo>
                    <a:pt x="1566" y="291"/>
                  </a:moveTo>
                  <a:lnTo>
                    <a:pt x="1536" y="238"/>
                  </a:lnTo>
                  <a:lnTo>
                    <a:pt x="1490" y="209"/>
                  </a:lnTo>
                  <a:lnTo>
                    <a:pt x="1455" y="186"/>
                  </a:lnTo>
                  <a:lnTo>
                    <a:pt x="1406" y="159"/>
                  </a:lnTo>
                  <a:lnTo>
                    <a:pt x="1350" y="135"/>
                  </a:lnTo>
                  <a:lnTo>
                    <a:pt x="1303" y="121"/>
                  </a:lnTo>
                  <a:lnTo>
                    <a:pt x="1240" y="97"/>
                  </a:lnTo>
                  <a:lnTo>
                    <a:pt x="1176" y="78"/>
                  </a:lnTo>
                  <a:lnTo>
                    <a:pt x="1114" y="58"/>
                  </a:lnTo>
                  <a:lnTo>
                    <a:pt x="1035" y="40"/>
                  </a:lnTo>
                  <a:lnTo>
                    <a:pt x="979" y="32"/>
                  </a:lnTo>
                  <a:lnTo>
                    <a:pt x="902" y="23"/>
                  </a:lnTo>
                  <a:lnTo>
                    <a:pt x="816" y="14"/>
                  </a:lnTo>
                  <a:lnTo>
                    <a:pt x="734" y="10"/>
                  </a:lnTo>
                  <a:lnTo>
                    <a:pt x="671" y="9"/>
                  </a:lnTo>
                  <a:lnTo>
                    <a:pt x="591" y="19"/>
                  </a:lnTo>
                  <a:lnTo>
                    <a:pt x="524" y="31"/>
                  </a:lnTo>
                  <a:lnTo>
                    <a:pt x="456" y="49"/>
                  </a:lnTo>
                  <a:lnTo>
                    <a:pt x="389" y="73"/>
                  </a:lnTo>
                  <a:lnTo>
                    <a:pt x="351" y="93"/>
                  </a:lnTo>
                  <a:lnTo>
                    <a:pt x="309" y="119"/>
                  </a:lnTo>
                  <a:lnTo>
                    <a:pt x="278" y="143"/>
                  </a:lnTo>
                  <a:lnTo>
                    <a:pt x="248" y="164"/>
                  </a:lnTo>
                  <a:lnTo>
                    <a:pt x="229" y="187"/>
                  </a:lnTo>
                  <a:lnTo>
                    <a:pt x="120" y="0"/>
                  </a:lnTo>
                  <a:lnTo>
                    <a:pt x="115" y="67"/>
                  </a:lnTo>
                  <a:lnTo>
                    <a:pt x="106" y="145"/>
                  </a:lnTo>
                  <a:lnTo>
                    <a:pt x="94" y="224"/>
                  </a:lnTo>
                  <a:lnTo>
                    <a:pt x="73" y="302"/>
                  </a:lnTo>
                  <a:lnTo>
                    <a:pt x="50" y="353"/>
                  </a:lnTo>
                  <a:lnTo>
                    <a:pt x="0" y="422"/>
                  </a:lnTo>
                  <a:lnTo>
                    <a:pt x="25" y="462"/>
                  </a:lnTo>
                  <a:lnTo>
                    <a:pt x="94" y="457"/>
                  </a:lnTo>
                  <a:lnTo>
                    <a:pt x="170" y="455"/>
                  </a:lnTo>
                  <a:lnTo>
                    <a:pt x="254" y="467"/>
                  </a:lnTo>
                  <a:lnTo>
                    <a:pt x="326" y="482"/>
                  </a:lnTo>
                  <a:lnTo>
                    <a:pt x="369" y="495"/>
                  </a:lnTo>
                  <a:lnTo>
                    <a:pt x="424" y="524"/>
                  </a:lnTo>
                  <a:lnTo>
                    <a:pt x="333" y="366"/>
                  </a:lnTo>
                  <a:lnTo>
                    <a:pt x="383" y="323"/>
                  </a:lnTo>
                  <a:lnTo>
                    <a:pt x="431" y="291"/>
                  </a:lnTo>
                  <a:lnTo>
                    <a:pt x="491" y="260"/>
                  </a:lnTo>
                  <a:lnTo>
                    <a:pt x="554" y="236"/>
                  </a:lnTo>
                  <a:lnTo>
                    <a:pt x="630" y="212"/>
                  </a:lnTo>
                  <a:lnTo>
                    <a:pt x="697" y="195"/>
                  </a:lnTo>
                  <a:lnTo>
                    <a:pt x="797" y="175"/>
                  </a:lnTo>
                  <a:lnTo>
                    <a:pt x="882" y="167"/>
                  </a:lnTo>
                  <a:lnTo>
                    <a:pt x="959" y="164"/>
                  </a:lnTo>
                  <a:lnTo>
                    <a:pt x="1047" y="166"/>
                  </a:lnTo>
                  <a:lnTo>
                    <a:pt x="1087" y="167"/>
                  </a:lnTo>
                  <a:lnTo>
                    <a:pt x="1125" y="168"/>
                  </a:lnTo>
                  <a:lnTo>
                    <a:pt x="1159" y="173"/>
                  </a:lnTo>
                  <a:lnTo>
                    <a:pt x="1192" y="176"/>
                  </a:lnTo>
                  <a:lnTo>
                    <a:pt x="1253" y="183"/>
                  </a:lnTo>
                  <a:lnTo>
                    <a:pt x="1298" y="194"/>
                  </a:lnTo>
                  <a:lnTo>
                    <a:pt x="1331" y="202"/>
                  </a:lnTo>
                  <a:lnTo>
                    <a:pt x="1364" y="210"/>
                  </a:lnTo>
                  <a:lnTo>
                    <a:pt x="1398" y="221"/>
                  </a:lnTo>
                  <a:lnTo>
                    <a:pt x="1428" y="229"/>
                  </a:lnTo>
                  <a:lnTo>
                    <a:pt x="1461" y="242"/>
                  </a:lnTo>
                  <a:lnTo>
                    <a:pt x="1497" y="259"/>
                  </a:lnTo>
                  <a:lnTo>
                    <a:pt x="1535" y="274"/>
                  </a:lnTo>
                  <a:lnTo>
                    <a:pt x="1566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Freeform 22"/>
            <p:cNvSpPr>
              <a:spLocks/>
            </p:cNvSpPr>
            <p:nvPr/>
          </p:nvSpPr>
          <p:spPr bwMode="auto">
            <a:xfrm>
              <a:off x="2110" y="1457"/>
              <a:ext cx="1535" cy="509"/>
            </a:xfrm>
            <a:custGeom>
              <a:avLst/>
              <a:gdLst>
                <a:gd name="T0" fmla="*/ 1534 w 1535"/>
                <a:gd name="T1" fmla="*/ 270 h 509"/>
                <a:gd name="T2" fmla="*/ 1492 w 1535"/>
                <a:gd name="T3" fmla="*/ 234 h 509"/>
                <a:gd name="T4" fmla="*/ 1456 w 1535"/>
                <a:gd name="T5" fmla="*/ 206 h 509"/>
                <a:gd name="T6" fmla="*/ 1423 w 1535"/>
                <a:gd name="T7" fmla="*/ 186 h 509"/>
                <a:gd name="T8" fmla="*/ 1384 w 1535"/>
                <a:gd name="T9" fmla="*/ 162 h 509"/>
                <a:gd name="T10" fmla="*/ 1329 w 1535"/>
                <a:gd name="T11" fmla="*/ 130 h 509"/>
                <a:gd name="T12" fmla="*/ 1274 w 1535"/>
                <a:gd name="T13" fmla="*/ 105 h 509"/>
                <a:gd name="T14" fmla="*/ 1210 w 1535"/>
                <a:gd name="T15" fmla="*/ 81 h 509"/>
                <a:gd name="T16" fmla="*/ 1146 w 1535"/>
                <a:gd name="T17" fmla="*/ 62 h 509"/>
                <a:gd name="T18" fmla="*/ 1086 w 1535"/>
                <a:gd name="T19" fmla="*/ 46 h 509"/>
                <a:gd name="T20" fmla="*/ 1008 w 1535"/>
                <a:gd name="T21" fmla="*/ 28 h 509"/>
                <a:gd name="T22" fmla="*/ 952 w 1535"/>
                <a:gd name="T23" fmla="*/ 19 h 509"/>
                <a:gd name="T24" fmla="*/ 875 w 1535"/>
                <a:gd name="T25" fmla="*/ 12 h 509"/>
                <a:gd name="T26" fmla="*/ 791 w 1535"/>
                <a:gd name="T27" fmla="*/ 4 h 509"/>
                <a:gd name="T28" fmla="*/ 708 w 1535"/>
                <a:gd name="T29" fmla="*/ 1 h 509"/>
                <a:gd name="T30" fmla="*/ 647 w 1535"/>
                <a:gd name="T31" fmla="*/ 0 h 509"/>
                <a:gd name="T32" fmla="*/ 565 w 1535"/>
                <a:gd name="T33" fmla="*/ 10 h 509"/>
                <a:gd name="T34" fmla="*/ 501 w 1535"/>
                <a:gd name="T35" fmla="*/ 23 h 509"/>
                <a:gd name="T36" fmla="*/ 433 w 1535"/>
                <a:gd name="T37" fmla="*/ 41 h 509"/>
                <a:gd name="T38" fmla="*/ 365 w 1535"/>
                <a:gd name="T39" fmla="*/ 65 h 509"/>
                <a:gd name="T40" fmla="*/ 327 w 1535"/>
                <a:gd name="T41" fmla="*/ 82 h 509"/>
                <a:gd name="T42" fmla="*/ 285 w 1535"/>
                <a:gd name="T43" fmla="*/ 110 h 509"/>
                <a:gd name="T44" fmla="*/ 254 w 1535"/>
                <a:gd name="T45" fmla="*/ 134 h 509"/>
                <a:gd name="T46" fmla="*/ 225 w 1535"/>
                <a:gd name="T47" fmla="*/ 157 h 509"/>
                <a:gd name="T48" fmla="*/ 203 w 1535"/>
                <a:gd name="T49" fmla="*/ 178 h 509"/>
                <a:gd name="T50" fmla="*/ 114 w 1535"/>
                <a:gd name="T51" fmla="*/ 23 h 509"/>
                <a:gd name="T52" fmla="*/ 108 w 1535"/>
                <a:gd name="T53" fmla="*/ 93 h 509"/>
                <a:gd name="T54" fmla="*/ 98 w 1535"/>
                <a:gd name="T55" fmla="*/ 157 h 509"/>
                <a:gd name="T56" fmla="*/ 84 w 1535"/>
                <a:gd name="T57" fmla="*/ 242 h 509"/>
                <a:gd name="T58" fmla="*/ 62 w 1535"/>
                <a:gd name="T59" fmla="*/ 317 h 509"/>
                <a:gd name="T60" fmla="*/ 36 w 1535"/>
                <a:gd name="T61" fmla="*/ 382 h 509"/>
                <a:gd name="T62" fmla="*/ 0 w 1535"/>
                <a:gd name="T63" fmla="*/ 451 h 509"/>
                <a:gd name="T64" fmla="*/ 69 w 1535"/>
                <a:gd name="T65" fmla="*/ 446 h 509"/>
                <a:gd name="T66" fmla="*/ 144 w 1535"/>
                <a:gd name="T67" fmla="*/ 444 h 509"/>
                <a:gd name="T68" fmla="*/ 227 w 1535"/>
                <a:gd name="T69" fmla="*/ 454 h 509"/>
                <a:gd name="T70" fmla="*/ 298 w 1535"/>
                <a:gd name="T71" fmla="*/ 470 h 509"/>
                <a:gd name="T72" fmla="*/ 341 w 1535"/>
                <a:gd name="T73" fmla="*/ 481 h 509"/>
                <a:gd name="T74" fmla="*/ 396 w 1535"/>
                <a:gd name="T75" fmla="*/ 508 h 509"/>
                <a:gd name="T76" fmla="*/ 306 w 1535"/>
                <a:gd name="T77" fmla="*/ 352 h 509"/>
                <a:gd name="T78" fmla="*/ 356 w 1535"/>
                <a:gd name="T79" fmla="*/ 312 h 509"/>
                <a:gd name="T80" fmla="*/ 403 w 1535"/>
                <a:gd name="T81" fmla="*/ 278 h 509"/>
                <a:gd name="T82" fmla="*/ 466 w 1535"/>
                <a:gd name="T83" fmla="*/ 248 h 509"/>
                <a:gd name="T84" fmla="*/ 527 w 1535"/>
                <a:gd name="T85" fmla="*/ 222 h 509"/>
                <a:gd name="T86" fmla="*/ 603 w 1535"/>
                <a:gd name="T87" fmla="*/ 201 h 509"/>
                <a:gd name="T88" fmla="*/ 670 w 1535"/>
                <a:gd name="T89" fmla="*/ 184 h 509"/>
                <a:gd name="T90" fmla="*/ 771 w 1535"/>
                <a:gd name="T91" fmla="*/ 163 h 509"/>
                <a:gd name="T92" fmla="*/ 853 w 1535"/>
                <a:gd name="T93" fmla="*/ 154 h 509"/>
                <a:gd name="T94" fmla="*/ 931 w 1535"/>
                <a:gd name="T95" fmla="*/ 149 h 509"/>
                <a:gd name="T96" fmla="*/ 1018 w 1535"/>
                <a:gd name="T97" fmla="*/ 151 h 509"/>
                <a:gd name="T98" fmla="*/ 1058 w 1535"/>
                <a:gd name="T99" fmla="*/ 152 h 509"/>
                <a:gd name="T100" fmla="*/ 1095 w 1535"/>
                <a:gd name="T101" fmla="*/ 153 h 509"/>
                <a:gd name="T102" fmla="*/ 1130 w 1535"/>
                <a:gd name="T103" fmla="*/ 158 h 509"/>
                <a:gd name="T104" fmla="*/ 1164 w 1535"/>
                <a:gd name="T105" fmla="*/ 162 h 509"/>
                <a:gd name="T106" fmla="*/ 1222 w 1535"/>
                <a:gd name="T107" fmla="*/ 166 h 509"/>
                <a:gd name="T108" fmla="*/ 1267 w 1535"/>
                <a:gd name="T109" fmla="*/ 177 h 509"/>
                <a:gd name="T110" fmla="*/ 1300 w 1535"/>
                <a:gd name="T111" fmla="*/ 185 h 509"/>
                <a:gd name="T112" fmla="*/ 1334 w 1535"/>
                <a:gd name="T113" fmla="*/ 193 h 509"/>
                <a:gd name="T114" fmla="*/ 1368 w 1535"/>
                <a:gd name="T115" fmla="*/ 202 h 509"/>
                <a:gd name="T116" fmla="*/ 1396 w 1535"/>
                <a:gd name="T117" fmla="*/ 211 h 509"/>
                <a:gd name="T118" fmla="*/ 1430 w 1535"/>
                <a:gd name="T119" fmla="*/ 222 h 509"/>
                <a:gd name="T120" fmla="*/ 1467 w 1535"/>
                <a:gd name="T121" fmla="*/ 238 h 509"/>
                <a:gd name="T122" fmla="*/ 1501 w 1535"/>
                <a:gd name="T123" fmla="*/ 252 h 509"/>
                <a:gd name="T124" fmla="*/ 1534 w 1535"/>
                <a:gd name="T125" fmla="*/ 27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509">
                  <a:moveTo>
                    <a:pt x="1534" y="270"/>
                  </a:moveTo>
                  <a:lnTo>
                    <a:pt x="1492" y="234"/>
                  </a:lnTo>
                  <a:lnTo>
                    <a:pt x="1456" y="206"/>
                  </a:lnTo>
                  <a:lnTo>
                    <a:pt x="1423" y="186"/>
                  </a:lnTo>
                  <a:lnTo>
                    <a:pt x="1384" y="162"/>
                  </a:lnTo>
                  <a:lnTo>
                    <a:pt x="1329" y="130"/>
                  </a:lnTo>
                  <a:lnTo>
                    <a:pt x="1274" y="105"/>
                  </a:lnTo>
                  <a:lnTo>
                    <a:pt x="1210" y="81"/>
                  </a:lnTo>
                  <a:lnTo>
                    <a:pt x="1146" y="62"/>
                  </a:lnTo>
                  <a:lnTo>
                    <a:pt x="1086" y="46"/>
                  </a:lnTo>
                  <a:lnTo>
                    <a:pt x="1008" y="28"/>
                  </a:lnTo>
                  <a:lnTo>
                    <a:pt x="952" y="19"/>
                  </a:lnTo>
                  <a:lnTo>
                    <a:pt x="875" y="12"/>
                  </a:lnTo>
                  <a:lnTo>
                    <a:pt x="791" y="4"/>
                  </a:lnTo>
                  <a:lnTo>
                    <a:pt x="708" y="1"/>
                  </a:lnTo>
                  <a:lnTo>
                    <a:pt x="647" y="0"/>
                  </a:lnTo>
                  <a:lnTo>
                    <a:pt x="565" y="10"/>
                  </a:lnTo>
                  <a:lnTo>
                    <a:pt x="501" y="23"/>
                  </a:lnTo>
                  <a:lnTo>
                    <a:pt x="433" y="41"/>
                  </a:lnTo>
                  <a:lnTo>
                    <a:pt x="365" y="65"/>
                  </a:lnTo>
                  <a:lnTo>
                    <a:pt x="327" y="82"/>
                  </a:lnTo>
                  <a:lnTo>
                    <a:pt x="285" y="110"/>
                  </a:lnTo>
                  <a:lnTo>
                    <a:pt x="254" y="134"/>
                  </a:lnTo>
                  <a:lnTo>
                    <a:pt x="225" y="157"/>
                  </a:lnTo>
                  <a:lnTo>
                    <a:pt x="203" y="178"/>
                  </a:lnTo>
                  <a:lnTo>
                    <a:pt x="114" y="23"/>
                  </a:lnTo>
                  <a:lnTo>
                    <a:pt x="108" y="93"/>
                  </a:lnTo>
                  <a:lnTo>
                    <a:pt x="98" y="157"/>
                  </a:lnTo>
                  <a:lnTo>
                    <a:pt x="84" y="242"/>
                  </a:lnTo>
                  <a:lnTo>
                    <a:pt x="62" y="317"/>
                  </a:lnTo>
                  <a:lnTo>
                    <a:pt x="36" y="382"/>
                  </a:lnTo>
                  <a:lnTo>
                    <a:pt x="0" y="451"/>
                  </a:lnTo>
                  <a:lnTo>
                    <a:pt x="69" y="446"/>
                  </a:lnTo>
                  <a:lnTo>
                    <a:pt x="144" y="444"/>
                  </a:lnTo>
                  <a:lnTo>
                    <a:pt x="227" y="454"/>
                  </a:lnTo>
                  <a:lnTo>
                    <a:pt x="298" y="470"/>
                  </a:lnTo>
                  <a:lnTo>
                    <a:pt x="341" y="481"/>
                  </a:lnTo>
                  <a:lnTo>
                    <a:pt x="396" y="508"/>
                  </a:lnTo>
                  <a:lnTo>
                    <a:pt x="306" y="352"/>
                  </a:lnTo>
                  <a:lnTo>
                    <a:pt x="356" y="312"/>
                  </a:lnTo>
                  <a:lnTo>
                    <a:pt x="403" y="278"/>
                  </a:lnTo>
                  <a:lnTo>
                    <a:pt x="466" y="248"/>
                  </a:lnTo>
                  <a:lnTo>
                    <a:pt x="527" y="222"/>
                  </a:lnTo>
                  <a:lnTo>
                    <a:pt x="603" y="201"/>
                  </a:lnTo>
                  <a:lnTo>
                    <a:pt x="670" y="184"/>
                  </a:lnTo>
                  <a:lnTo>
                    <a:pt x="771" y="163"/>
                  </a:lnTo>
                  <a:lnTo>
                    <a:pt x="853" y="154"/>
                  </a:lnTo>
                  <a:lnTo>
                    <a:pt x="931" y="149"/>
                  </a:lnTo>
                  <a:lnTo>
                    <a:pt x="1018" y="151"/>
                  </a:lnTo>
                  <a:lnTo>
                    <a:pt x="1058" y="152"/>
                  </a:lnTo>
                  <a:lnTo>
                    <a:pt x="1095" y="153"/>
                  </a:lnTo>
                  <a:lnTo>
                    <a:pt x="1130" y="158"/>
                  </a:lnTo>
                  <a:lnTo>
                    <a:pt x="1164" y="162"/>
                  </a:lnTo>
                  <a:lnTo>
                    <a:pt x="1222" y="166"/>
                  </a:lnTo>
                  <a:lnTo>
                    <a:pt x="1267" y="177"/>
                  </a:lnTo>
                  <a:lnTo>
                    <a:pt x="1300" y="185"/>
                  </a:lnTo>
                  <a:lnTo>
                    <a:pt x="1334" y="193"/>
                  </a:lnTo>
                  <a:lnTo>
                    <a:pt x="1368" y="202"/>
                  </a:lnTo>
                  <a:lnTo>
                    <a:pt x="1396" y="211"/>
                  </a:lnTo>
                  <a:lnTo>
                    <a:pt x="1430" y="222"/>
                  </a:lnTo>
                  <a:lnTo>
                    <a:pt x="1467" y="238"/>
                  </a:lnTo>
                  <a:lnTo>
                    <a:pt x="1501" y="252"/>
                  </a:lnTo>
                  <a:lnTo>
                    <a:pt x="1534" y="27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56669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986E-1C55-4E44-B305-87F53BD39F20}" type="slidenum">
              <a:rPr lang="en-US" altLang="x-none"/>
              <a:pPr/>
              <a:t>11</a:t>
            </a:fld>
            <a:endParaRPr lang="en-US" altLang="x-none"/>
          </a:p>
        </p:txBody>
      </p:sp>
      <p:graphicFrame>
        <p:nvGraphicFramePr>
          <p:cNvPr id="71682" name="Object 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2095500" y="1928814"/>
          <a:ext cx="808355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4" imgW="3993840" imgH="2130120" progId="Visio.Drawing.4">
                  <p:embed/>
                </p:oleObj>
              </mc:Choice>
              <mc:Fallback>
                <p:oleObj name="VISIO" r:id="rId4" imgW="3993840" imgH="2130120" progId="Visio.Drawing.4">
                  <p:embed/>
                  <p:pic>
                    <p:nvPicPr>
                      <p:cNvPr id="71682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928814"/>
                        <a:ext cx="8083550" cy="4308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Arc 3"/>
          <p:cNvSpPr>
            <a:spLocks/>
          </p:cNvSpPr>
          <p:nvPr/>
        </p:nvSpPr>
        <p:spPr bwMode="auto">
          <a:xfrm>
            <a:off x="4814888" y="2452688"/>
            <a:ext cx="596900" cy="13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2"/>
                  <a:pt x="9635" y="31"/>
                  <a:pt x="21543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2"/>
                  <a:pt x="9635" y="31"/>
                  <a:pt x="2154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26892"/>
            <a:ext cx="9601200" cy="1136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Population Linear Regression Model</a:t>
            </a:r>
          </a:p>
        </p:txBody>
      </p:sp>
      <p:graphicFrame>
        <p:nvGraphicFramePr>
          <p:cNvPr id="7168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45139" y="2243139"/>
          <a:ext cx="3252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MathType Equation" r:id="rId6" imgW="3260520" imgH="466560" progId="Equation">
                  <p:embed/>
                </p:oleObj>
              </mc:Choice>
              <mc:Fallback>
                <p:oleObj name="MathType Equation" r:id="rId6" imgW="3260520" imgH="466560" progId="Equation">
                  <p:embed/>
                  <p:pic>
                    <p:nvPicPr>
                      <p:cNvPr id="7168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9" y="2243139"/>
                        <a:ext cx="32527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59650" y="4419600"/>
          <a:ext cx="2622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8" imgW="1066680" imgH="228600" progId="Equation.3">
                  <p:embed/>
                </p:oleObj>
              </mc:Choice>
              <mc:Fallback>
                <p:oleObj name="Equation" r:id="rId8" imgW="1066680" imgH="228600" progId="Equation.3">
                  <p:embed/>
                  <p:pic>
                    <p:nvPicPr>
                      <p:cNvPr id="71686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4419600"/>
                        <a:ext cx="26225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Arc 7"/>
          <p:cNvSpPr>
            <a:spLocks/>
          </p:cNvSpPr>
          <p:nvPr/>
        </p:nvSpPr>
        <p:spPr bwMode="auto">
          <a:xfrm>
            <a:off x="5653088" y="4191000"/>
            <a:ext cx="596900" cy="673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8904289" y="2212975"/>
            <a:ext cx="16605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Observedvalue</a:t>
            </a:r>
          </a:p>
        </p:txBody>
      </p:sp>
      <p:sp>
        <p:nvSpPr>
          <p:cNvPr id="71689" name="Arc 9"/>
          <p:cNvSpPr>
            <a:spLocks/>
          </p:cNvSpPr>
          <p:nvPr/>
        </p:nvSpPr>
        <p:spPr bwMode="auto">
          <a:xfrm>
            <a:off x="8915400" y="2971800"/>
            <a:ext cx="368300" cy="520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200275" y="5945188"/>
            <a:ext cx="28257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Observed value</a:t>
            </a:r>
          </a:p>
        </p:txBody>
      </p:sp>
      <p:sp>
        <p:nvSpPr>
          <p:cNvPr id="71691" name="Arc 11"/>
          <p:cNvSpPr>
            <a:spLocks/>
          </p:cNvSpPr>
          <p:nvPr/>
        </p:nvSpPr>
        <p:spPr bwMode="auto">
          <a:xfrm>
            <a:off x="4724400" y="5410200"/>
            <a:ext cx="368300" cy="749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013326" y="3252789"/>
            <a:ext cx="33639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2"/>
              </a:rPr>
              <a:t></a:t>
            </a:r>
            <a:r>
              <a:rPr lang="en-US" altLang="x-none" sz="36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x-none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x-none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Random error</a:t>
            </a:r>
          </a:p>
        </p:txBody>
      </p:sp>
    </p:spTree>
    <p:extLst>
      <p:ext uri="{BB962C8B-B14F-4D97-AF65-F5344CB8AC3E}">
        <p14:creationId xmlns:p14="http://schemas.microsoft.com/office/powerpoint/2010/main" val="65075359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Correlation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80" y="2333907"/>
            <a:ext cx="6759120" cy="4033066"/>
          </a:xfrm>
        </p:spPr>
      </p:pic>
      <p:sp>
        <p:nvSpPr>
          <p:cNvPr id="5" name="Rectangle 4"/>
          <p:cNvSpPr/>
          <p:nvPr/>
        </p:nvSpPr>
        <p:spPr>
          <a:xfrm>
            <a:off x="707571" y="2305738"/>
            <a:ext cx="3581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a strong positive association (r=0.9) on the 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correlation between infant birth weight and birth length</a:t>
            </a:r>
            <a:endParaRPr lang="en-US" sz="1600" dirty="0">
              <a:solidFill>
                <a:srgbClr val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a weaker association (r=0,2) on the correlation between age and body mass index;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the lack of association (r approximately = 0)  between the extent of media exposure and sexual activity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the strong negative association (r= -0.9) between #hours of aerobic exercise per week and %body fat.</a:t>
            </a:r>
          </a:p>
          <a:p>
            <a:pPr marL="342900" indent="-342900">
              <a:buAutoNum type="arabicPeriod"/>
            </a:pP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396335"/>
            <a:ext cx="1203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Source: http</a:t>
            </a:r>
            <a:r>
              <a:rPr lang="en-US" sz="1200" dirty="0"/>
              <a:t>://</a:t>
            </a:r>
            <a:r>
              <a:rPr lang="en-US" sz="1200" dirty="0" err="1"/>
              <a:t>sphweb.bumc.bu.edu</a:t>
            </a:r>
            <a:r>
              <a:rPr lang="en-US" sz="1200" dirty="0"/>
              <a:t>/</a:t>
            </a:r>
            <a:r>
              <a:rPr lang="en-US" sz="1200" dirty="0" err="1"/>
              <a:t>otlt</a:t>
            </a:r>
            <a:r>
              <a:rPr lang="en-US" sz="1200" dirty="0"/>
              <a:t>/mph-modules/</a:t>
            </a:r>
            <a:r>
              <a:rPr lang="en-US" sz="1200" dirty="0" err="1"/>
              <a:t>bs</a:t>
            </a:r>
            <a:r>
              <a:rPr lang="en-US" sz="1200" dirty="0"/>
              <a:t>/bs704_correlation-regression/bs704_correlation-regression_print.html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248784"/>
            <a:ext cx="1082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The ranges between -1 and +1 and quantifies the </a:t>
            </a:r>
            <a:r>
              <a:rPr lang="en-US" sz="28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direction and strength </a:t>
            </a:r>
            <a:r>
              <a:rPr lang="en-US" sz="28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of the linear association between the two variables.</a:t>
            </a:r>
            <a:endParaRPr lang="en-US" sz="28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4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874838"/>
            <a:ext cx="8534400" cy="1352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Estimating Parameters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:</a:t>
            </a:r>
            <a:br>
              <a:rPr lang="en-US" altLang="x-none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Least Squares Method</a:t>
            </a:r>
          </a:p>
        </p:txBody>
      </p:sp>
    </p:spTree>
    <p:extLst>
      <p:ext uri="{BB962C8B-B14F-4D97-AF65-F5344CB8AC3E}">
        <p14:creationId xmlns:p14="http://schemas.microsoft.com/office/powerpoint/2010/main" val="207531738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8067-2C42-2249-991A-D687B2BA64EF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048000" y="3235326"/>
            <a:ext cx="5921375" cy="3121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4095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3998914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3998914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3998914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3998914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4108451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4095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V="1">
            <a:off x="4841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5581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6326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V="1">
            <a:off x="7072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V="1">
            <a:off x="7812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8556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V="1">
            <a:off x="40957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55816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7072313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V="1">
            <a:off x="8556625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6732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5986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4945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7029451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7769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5538788" y="4305301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3544888" y="5045076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3352800" y="4579939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3352800" y="4108451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3352800" y="3641726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3910013" y="5561014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5299075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67897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82756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8580438" y="5054601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3905250" y="3349626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9908" name="Rectangle 3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Scatter plot</a:t>
            </a:r>
          </a:p>
        </p:txBody>
      </p:sp>
      <p:sp>
        <p:nvSpPr>
          <p:cNvPr id="79909" name="Rectangle 3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	Plot of All (</a:t>
            </a: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i="1" baseline="-25000" dirty="0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Y</a:t>
            </a:r>
            <a:r>
              <a:rPr lang="en-US" altLang="x-none" i="1" baseline="-25000" dirty="0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)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	Suggests How Well Model Will Fit</a:t>
            </a:r>
          </a:p>
        </p:txBody>
      </p:sp>
      <p:sp>
        <p:nvSpPr>
          <p:cNvPr id="79910" name="Oval 38"/>
          <p:cNvSpPr>
            <a:spLocks noChangeArrowheads="1"/>
          </p:cNvSpPr>
          <p:nvPr/>
        </p:nvSpPr>
        <p:spPr bwMode="auto">
          <a:xfrm>
            <a:off x="5873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7702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Oval 40"/>
          <p:cNvSpPr>
            <a:spLocks noChangeArrowheads="1"/>
          </p:cNvSpPr>
          <p:nvPr/>
        </p:nvSpPr>
        <p:spPr bwMode="auto">
          <a:xfrm>
            <a:off x="5492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Oval 41"/>
          <p:cNvSpPr>
            <a:spLocks noChangeArrowheads="1"/>
          </p:cNvSpPr>
          <p:nvPr/>
        </p:nvSpPr>
        <p:spPr bwMode="auto">
          <a:xfrm>
            <a:off x="6940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Oval 42"/>
          <p:cNvSpPr>
            <a:spLocks noChangeArrowheads="1"/>
          </p:cNvSpPr>
          <p:nvPr/>
        </p:nvSpPr>
        <p:spPr bwMode="auto">
          <a:xfrm>
            <a:off x="6635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Oval 43"/>
          <p:cNvSpPr>
            <a:spLocks noChangeArrowheads="1"/>
          </p:cNvSpPr>
          <p:nvPr/>
        </p:nvSpPr>
        <p:spPr bwMode="auto">
          <a:xfrm>
            <a:off x="4883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5388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205D-4805-DC45-B582-5287C39850E8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3276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Thinking Challenge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1" y="1676401"/>
            <a:ext cx="8915400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x-none" sz="2800" b="1">
                <a:effectLst>
                  <a:outerShdw blurRad="38100" dist="38100" dir="2700000" algn="tl">
                    <a:srgbClr val="000000"/>
                  </a:outerShdw>
                </a:effectLst>
                <a:latin typeface="Georgia" charset="0"/>
                <a:ea typeface="Georgia" charset="0"/>
                <a:cs typeface="Georgia" charset="0"/>
              </a:rPr>
              <a:t>How would you draw a line through the points?   How do you determine which line ‘fits best’? 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311525" y="3235326"/>
            <a:ext cx="5657850" cy="29114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4095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998914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3998914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3998914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3998914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4108451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V="1">
            <a:off x="4095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4841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V="1">
            <a:off x="5581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V="1">
            <a:off x="6326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 flipV="1">
            <a:off x="7072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V="1">
            <a:off x="7812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V="1">
            <a:off x="8556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V="1">
            <a:off x="40957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V="1">
            <a:off x="55816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V="1">
            <a:off x="7072313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 flipV="1">
            <a:off x="8556625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6732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5986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auto">
          <a:xfrm>
            <a:off x="4945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7029451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Oval 37"/>
          <p:cNvSpPr>
            <a:spLocks noChangeArrowheads="1"/>
          </p:cNvSpPr>
          <p:nvPr/>
        </p:nvSpPr>
        <p:spPr bwMode="auto">
          <a:xfrm>
            <a:off x="7769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5538788" y="4305301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3544888" y="5045076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3352800" y="4579939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3352800" y="4108451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3352800" y="3641726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3910013" y="5561014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5299075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67897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82756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8580438" y="5054601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81968" name="Rectangle 48"/>
          <p:cNvSpPr>
            <a:spLocks noChangeArrowheads="1"/>
          </p:cNvSpPr>
          <p:nvPr/>
        </p:nvSpPr>
        <p:spPr bwMode="auto">
          <a:xfrm>
            <a:off x="3905250" y="3349626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81969" name="Oval 49"/>
          <p:cNvSpPr>
            <a:spLocks noChangeArrowheads="1"/>
          </p:cNvSpPr>
          <p:nvPr/>
        </p:nvSpPr>
        <p:spPr bwMode="auto">
          <a:xfrm>
            <a:off x="5873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0" name="Oval 50"/>
          <p:cNvSpPr>
            <a:spLocks noChangeArrowheads="1"/>
          </p:cNvSpPr>
          <p:nvPr/>
        </p:nvSpPr>
        <p:spPr bwMode="auto">
          <a:xfrm>
            <a:off x="7702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1" name="Oval 51"/>
          <p:cNvSpPr>
            <a:spLocks noChangeArrowheads="1"/>
          </p:cNvSpPr>
          <p:nvPr/>
        </p:nvSpPr>
        <p:spPr bwMode="auto">
          <a:xfrm>
            <a:off x="5492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2" name="Oval 52"/>
          <p:cNvSpPr>
            <a:spLocks noChangeArrowheads="1"/>
          </p:cNvSpPr>
          <p:nvPr/>
        </p:nvSpPr>
        <p:spPr bwMode="auto">
          <a:xfrm>
            <a:off x="6940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3" name="Oval 53"/>
          <p:cNvSpPr>
            <a:spLocks noChangeArrowheads="1"/>
          </p:cNvSpPr>
          <p:nvPr/>
        </p:nvSpPr>
        <p:spPr bwMode="auto">
          <a:xfrm>
            <a:off x="6635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4" name="Oval 54"/>
          <p:cNvSpPr>
            <a:spLocks noChangeArrowheads="1"/>
          </p:cNvSpPr>
          <p:nvPr/>
        </p:nvSpPr>
        <p:spPr bwMode="auto">
          <a:xfrm>
            <a:off x="4883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5" name="Line 55"/>
          <p:cNvSpPr>
            <a:spLocks noChangeShapeType="1"/>
          </p:cNvSpPr>
          <p:nvPr/>
        </p:nvSpPr>
        <p:spPr bwMode="auto">
          <a:xfrm flipV="1">
            <a:off x="4114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0964"/>
      </p:ext>
    </p:extLst>
  </p:cSld>
  <p:clrMapOvr>
    <a:masterClrMapping/>
  </p:clrMapOvr>
  <p:transition advTm="100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4A94-8F64-0A47-A78D-0B7A03EB4543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2330449" y="181418"/>
            <a:ext cx="8003689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Thinking Challenge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2133600" y="1496382"/>
            <a:ext cx="8839199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charset="0"/>
                <a:ea typeface="Georgia" charset="0"/>
                <a:cs typeface="Georgia" charset="0"/>
              </a:rPr>
              <a:t>How would you draw a line through the points?   How do you determine which line ‘fits best’?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3352800" y="3124201"/>
            <a:ext cx="5657850" cy="29114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4095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3998914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3998914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3998914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3998914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4108451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V="1">
            <a:off x="4095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V="1">
            <a:off x="4841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5581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 flipV="1">
            <a:off x="6326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 flipV="1">
            <a:off x="7072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7812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 flipV="1">
            <a:off x="8556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 flipV="1">
            <a:off x="40957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V="1">
            <a:off x="55816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V="1">
            <a:off x="7072313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 flipV="1">
            <a:off x="8556625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Oval 32"/>
          <p:cNvSpPr>
            <a:spLocks noChangeArrowheads="1"/>
          </p:cNvSpPr>
          <p:nvPr/>
        </p:nvSpPr>
        <p:spPr bwMode="auto">
          <a:xfrm>
            <a:off x="6732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5986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2" name="Oval 34"/>
          <p:cNvSpPr>
            <a:spLocks noChangeArrowheads="1"/>
          </p:cNvSpPr>
          <p:nvPr/>
        </p:nvSpPr>
        <p:spPr bwMode="auto">
          <a:xfrm>
            <a:off x="4945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Oval 35"/>
          <p:cNvSpPr>
            <a:spLocks noChangeArrowheads="1"/>
          </p:cNvSpPr>
          <p:nvPr/>
        </p:nvSpPr>
        <p:spPr bwMode="auto">
          <a:xfrm>
            <a:off x="7029451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Oval 36"/>
          <p:cNvSpPr>
            <a:spLocks noChangeArrowheads="1"/>
          </p:cNvSpPr>
          <p:nvPr/>
        </p:nvSpPr>
        <p:spPr bwMode="auto">
          <a:xfrm>
            <a:off x="7769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Oval 37"/>
          <p:cNvSpPr>
            <a:spLocks noChangeArrowheads="1"/>
          </p:cNvSpPr>
          <p:nvPr/>
        </p:nvSpPr>
        <p:spPr bwMode="auto">
          <a:xfrm>
            <a:off x="5538788" y="4305301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3544888" y="5045076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3352800" y="4579939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3352800" y="4108451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3352800" y="3641726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3910013" y="5561014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5299075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67897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82756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8580438" y="5054601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3905250" y="3349626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5873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7702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5492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9" name="Oval 51"/>
          <p:cNvSpPr>
            <a:spLocks noChangeArrowheads="1"/>
          </p:cNvSpPr>
          <p:nvPr/>
        </p:nvSpPr>
        <p:spPr bwMode="auto">
          <a:xfrm>
            <a:off x="6940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Oval 52"/>
          <p:cNvSpPr>
            <a:spLocks noChangeArrowheads="1"/>
          </p:cNvSpPr>
          <p:nvPr/>
        </p:nvSpPr>
        <p:spPr bwMode="auto">
          <a:xfrm>
            <a:off x="6635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1" name="Oval 53"/>
          <p:cNvSpPr>
            <a:spLocks noChangeArrowheads="1"/>
          </p:cNvSpPr>
          <p:nvPr/>
        </p:nvSpPr>
        <p:spPr bwMode="auto">
          <a:xfrm>
            <a:off x="4883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 flipV="1">
            <a:off x="4114800" y="4191000"/>
            <a:ext cx="4419600" cy="9906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>
            <a:off x="8001000" y="3429000"/>
            <a:ext cx="304800" cy="762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7162800" y="3048001"/>
            <a:ext cx="185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>
                <a:solidFill>
                  <a:schemeClr val="bg1"/>
                </a:solidFill>
              </a:rPr>
              <a:t>Slope changed?</a:t>
            </a: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2533650" y="5957888"/>
            <a:ext cx="2159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Intercept changed?</a:t>
            </a:r>
          </a:p>
        </p:txBody>
      </p:sp>
      <p:sp>
        <p:nvSpPr>
          <p:cNvPr id="84028" name="Line 60"/>
          <p:cNvSpPr>
            <a:spLocks noChangeShapeType="1"/>
          </p:cNvSpPr>
          <p:nvPr/>
        </p:nvSpPr>
        <p:spPr bwMode="auto">
          <a:xfrm>
            <a:off x="4114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0" name="Line 62"/>
          <p:cNvSpPr>
            <a:spLocks noChangeShapeType="1"/>
          </p:cNvSpPr>
          <p:nvPr/>
        </p:nvSpPr>
        <p:spPr bwMode="auto">
          <a:xfrm flipV="1">
            <a:off x="3352800" y="5257800"/>
            <a:ext cx="68580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 flipV="1">
            <a:off x="4114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2510"/>
      </p:ext>
    </p:extLst>
  </p:cSld>
  <p:clrMapOvr>
    <a:masterClrMapping/>
  </p:clrMapOvr>
  <p:transition advTm="100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C15-7F33-7142-9934-F5D6731E79DC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  Least Squares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x-none" dirty="0">
                <a:solidFill>
                  <a:schemeClr val="folHlink"/>
                </a:solidFill>
                <a:latin typeface="Georgia" charset="0"/>
                <a:ea typeface="Georgia" charset="0"/>
                <a:cs typeface="Georgia" charset="0"/>
              </a:rPr>
              <a:t>‘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Best Fit’ Means Difference Between Actual Y Values &amp; Predicted Y Values Are a Minimum. </a:t>
            </a: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But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Positive Differences Off-Set Negative. So square errors!</a:t>
            </a:r>
          </a:p>
          <a:p>
            <a:pPr lvl="1">
              <a:spcBef>
                <a:spcPct val="80000"/>
              </a:spcBef>
              <a:buClr>
                <a:schemeClr val="folHlink"/>
              </a:buClr>
            </a:pPr>
            <a:endParaRPr lang="en-US" altLang="x-none" dirty="0">
              <a:solidFill>
                <a:schemeClr val="folHlink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514350" indent="-514350">
              <a:spcBef>
                <a:spcPct val="151000"/>
              </a:spcBef>
              <a:buFont typeface="+mj-lt"/>
              <a:buAutoNum type="arabicPeriod"/>
            </a:pPr>
            <a:endParaRPr lang="en-US" altLang="x-none" dirty="0">
              <a:latin typeface="Georgia" charset="0"/>
              <a:ea typeface="Georgia" charset="0"/>
              <a:cs typeface="Georgia" charset="0"/>
            </a:endParaRPr>
          </a:p>
          <a:p>
            <a:pPr marL="514350" indent="-514350">
              <a:spcBef>
                <a:spcPct val="151000"/>
              </a:spcBef>
              <a:buFont typeface="+mj-lt"/>
              <a:buAutoNum type="arabicPeriod"/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LS Minimizes the Sum of the Squared Differences (errors) (SSE)</a:t>
            </a:r>
          </a:p>
        </p:txBody>
      </p:sp>
      <p:graphicFrame>
        <p:nvGraphicFramePr>
          <p:cNvPr id="1003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3800" y="320040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10035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95221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A5B-1078-E64B-A82B-457CA601F438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Least Squares Graphically</a:t>
            </a:r>
          </a:p>
        </p:txBody>
      </p:sp>
      <p:graphicFrame>
        <p:nvGraphicFramePr>
          <p:cNvPr id="102403" name="Object 3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2462213" y="2930526"/>
          <a:ext cx="68770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4" imgW="3995640" imgH="2131920" progId="Visio.Drawing.4">
                  <p:embed/>
                </p:oleObj>
              </mc:Choice>
              <mc:Fallback>
                <p:oleObj name="VISIO" r:id="rId4" imgW="3995640" imgH="2131920" progId="Visio.Drawing.4">
                  <p:embed/>
                  <p:pic>
                    <p:nvPicPr>
                      <p:cNvPr id="102403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930526"/>
                        <a:ext cx="6877050" cy="366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1" y="2952751"/>
          <a:ext cx="3649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MathType Equation" r:id="rId6" imgW="3657600" imgH="722160" progId="Equation">
                  <p:embed/>
                </p:oleObj>
              </mc:Choice>
              <mc:Fallback>
                <p:oleObj name="MathType Equation" r:id="rId6" imgW="3657600" imgH="722160" progId="Equation">
                  <p:embed/>
                  <p:pic>
                    <p:nvPicPr>
                      <p:cNvPr id="10240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952751"/>
                        <a:ext cx="3649663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04101" y="5010151"/>
          <a:ext cx="2708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MathType Equation" r:id="rId8" imgW="2716200" imgH="722160" progId="Equation">
                  <p:embed/>
                </p:oleObj>
              </mc:Choice>
              <mc:Fallback>
                <p:oleObj name="MathType Equation" r:id="rId8" imgW="2716200" imgH="722160" progId="Equation">
                  <p:embed/>
                  <p:pic>
                    <p:nvPicPr>
                      <p:cNvPr id="10240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1" y="5010151"/>
                        <a:ext cx="2708275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Arc 6"/>
          <p:cNvSpPr>
            <a:spLocks/>
          </p:cNvSpPr>
          <p:nvPr/>
        </p:nvSpPr>
        <p:spPr bwMode="auto">
          <a:xfrm>
            <a:off x="6948488" y="4343400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Arc 7"/>
          <p:cNvSpPr>
            <a:spLocks/>
          </p:cNvSpPr>
          <p:nvPr/>
        </p:nvSpPr>
        <p:spPr bwMode="auto">
          <a:xfrm>
            <a:off x="4814889" y="3287714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8"/>
                  <a:pt x="9627" y="39"/>
                  <a:pt x="21529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0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28888" y="1608138"/>
          <a:ext cx="72691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MathType Equation" r:id="rId10" imgW="7288200" imgH="1280880" progId="Equation">
                  <p:embed/>
                </p:oleObj>
              </mc:Choice>
              <mc:Fallback>
                <p:oleObj name="MathType Equation" r:id="rId10" imgW="7288200" imgH="1280880" progId="Equation">
                  <p:embed/>
                  <p:pic>
                    <p:nvPicPr>
                      <p:cNvPr id="10240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608138"/>
                        <a:ext cx="72691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295581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02DB-4856-9244-8215-C23340386B25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Coefficient Equations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3900" y="1600200"/>
            <a:ext cx="7391400" cy="4525963"/>
          </a:xfrm>
          <a:solidFill>
            <a:schemeClr val="bg1"/>
          </a:solidFill>
        </p:spPr>
        <p:txBody>
          <a:bodyPr/>
          <a:lstStyle/>
          <a:p>
            <a:r>
              <a:rPr lang="en-US" altLang="x-none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rPr>
              <a:t>Prediction equation</a:t>
            </a:r>
          </a:p>
          <a:p>
            <a:pPr lvl="1">
              <a:buFont typeface="Wingdings" charset="2"/>
              <a:buNone/>
            </a:pPr>
            <a:endParaRPr lang="en-US" altLang="x-none">
              <a:solidFill>
                <a:schemeClr val="accent2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altLang="x-none">
              <a:solidFill>
                <a:schemeClr val="accent2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altLang="x-none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rPr>
              <a:t>Sample slope</a:t>
            </a:r>
          </a:p>
          <a:p>
            <a:endParaRPr lang="en-US" altLang="x-none">
              <a:solidFill>
                <a:schemeClr val="accent2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altLang="x-none">
              <a:solidFill>
                <a:schemeClr val="accent2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altLang="x-none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rPr>
              <a:t>Sample Y - intercept</a:t>
            </a:r>
          </a:p>
          <a:p>
            <a:endParaRPr lang="en-US" altLang="x-none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352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38600" y="22098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352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09800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3581401"/>
          <a:ext cx="4038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4813200" imgH="1193760" progId="Equation.3">
                  <p:embed/>
                </p:oleObj>
              </mc:Choice>
              <mc:Fallback>
                <p:oleObj name="Equation" r:id="rId5" imgW="4813200" imgH="1193760" progId="Equation.3">
                  <p:embed/>
                  <p:pic>
                    <p:nvPicPr>
                      <p:cNvPr id="35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1"/>
                        <a:ext cx="4038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3581400" y="5410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2108160" imgH="533160" progId="Equation.3">
                  <p:embed/>
                </p:oleObj>
              </mc:Choice>
              <mc:Fallback>
                <p:oleObj name="Equation" r:id="rId7" imgW="2108160" imgH="533160" progId="Equation.3">
                  <p:embed/>
                  <p:pic>
                    <p:nvPicPr>
                      <p:cNvPr id="352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42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C18DB-D4D0-4404-A7CA-71385293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921702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F0A-2626-214A-AF3E-C7E8FF832DEC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Parameter Estimation 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10058400" cy="4699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908050" algn="ctr"/>
                <a:tab pos="3144838" algn="ctr"/>
              </a:tabLst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Obstetrics: What is the </a:t>
            </a:r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relationship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between</a:t>
            </a:r>
            <a:br>
              <a:rPr lang="en-US" altLang="x-none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Mother’s </a:t>
            </a:r>
            <a:r>
              <a:rPr lang="en-US" altLang="x-none" dirty="0" err="1">
                <a:latin typeface="Georgia" charset="0"/>
                <a:ea typeface="Georgia" charset="0"/>
                <a:cs typeface="Georgia" charset="0"/>
              </a:rPr>
              <a:t>Estriol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level &amp; Birthweight using the following data?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	</a:t>
            </a:r>
            <a:r>
              <a:rPr lang="en-US" altLang="x-none" b="1" u="sng" dirty="0" err="1">
                <a:latin typeface="Georgia" charset="0"/>
                <a:ea typeface="Georgia" charset="0"/>
                <a:cs typeface="Georgia" charset="0"/>
              </a:rPr>
              <a:t>Estriol</a:t>
            </a:r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	</a:t>
            </a:r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       </a:t>
            </a:r>
            <a:r>
              <a:rPr lang="en-US" altLang="x-none" b="1" u="sng" dirty="0">
                <a:latin typeface="Georgia" charset="0"/>
                <a:ea typeface="Georgia" charset="0"/>
                <a:cs typeface="Georgia" charset="0"/>
              </a:rPr>
              <a:t>Birthweight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  </a:t>
            </a:r>
            <a:r>
              <a:rPr lang="en-US" altLang="x-none" sz="2400" b="1" dirty="0">
                <a:latin typeface="Georgia" charset="0"/>
                <a:ea typeface="Georgia" charset="0"/>
                <a:cs typeface="Georgia" charset="0"/>
              </a:rPr>
              <a:t>(mg/24h)	(g/1000)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		</a:t>
            </a:r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1	1</a:t>
            </a:r>
            <a:br>
              <a:rPr lang="en-US" altLang="x-none" b="1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	2	1</a:t>
            </a:r>
            <a:br>
              <a:rPr lang="en-US" altLang="x-none" b="1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	3	2</a:t>
            </a:r>
            <a:br>
              <a:rPr lang="en-US" altLang="x-none" b="1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	4	2</a:t>
            </a:r>
            <a:br>
              <a:rPr lang="en-US" altLang="x-none" b="1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	5	4</a:t>
            </a:r>
          </a:p>
        </p:txBody>
      </p:sp>
      <p:pic>
        <p:nvPicPr>
          <p:cNvPr id="114765" name="Picture 77" descr="View Larg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29026"/>
            <a:ext cx="3048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5441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BE46-A20B-C842-BD4F-464B5B089468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276601" y="2286001"/>
            <a:ext cx="5813425" cy="36480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39" name="Object 3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3586164" y="2344739"/>
          <a:ext cx="5438775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hart" r:id="rId4" imgW="4762323" imgH="2714389" progId="MSGraph.Chart.8">
                  <p:embed followColorScheme="full"/>
                </p:oleObj>
              </mc:Choice>
              <mc:Fallback>
                <p:oleObj name="Chart" r:id="rId4" imgW="4762323" imgH="2714389" progId="MSGraph.Chart.8">
                  <p:embed followColorScheme="full"/>
                  <p:pic>
                    <p:nvPicPr>
                      <p:cNvPr id="11673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4" y="2344739"/>
                        <a:ext cx="5438775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00151" y="336983"/>
            <a:ext cx="102108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Scatterplot: Birthweight vs. </a:t>
            </a:r>
            <a:r>
              <a:rPr lang="en-US" altLang="x-none" dirty="0" err="1">
                <a:latin typeface="Georgia" charset="0"/>
                <a:ea typeface="Georgia" charset="0"/>
                <a:cs typeface="Georgia" charset="0"/>
              </a:rPr>
              <a:t>Estriol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Level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3352800" y="2209800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1" dirty="0">
                <a:solidFill>
                  <a:schemeClr val="bg1"/>
                </a:solidFill>
              </a:rPr>
              <a:t>Birthweight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5340351" y="5510213"/>
            <a:ext cx="20812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1">
                <a:solidFill>
                  <a:schemeClr val="bg1"/>
                </a:solidFill>
              </a:rPr>
              <a:t>Estriol level</a:t>
            </a:r>
          </a:p>
        </p:txBody>
      </p:sp>
    </p:spTree>
    <p:extLst>
      <p:ext uri="{BB962C8B-B14F-4D97-AF65-F5344CB8AC3E}">
        <p14:creationId xmlns:p14="http://schemas.microsoft.com/office/powerpoint/2010/main" val="110710335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D736-0A09-E54E-8E5F-DB8E87471C29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9728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Computation Table</a:t>
            </a:r>
          </a:p>
        </p:txBody>
      </p:sp>
      <p:graphicFrame>
        <p:nvGraphicFramePr>
          <p:cNvPr id="106499" name="Object 3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2520950" y="1809750"/>
          <a:ext cx="7048500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824600" imgH="4547880" progId="Word.Document.6">
                  <p:embed/>
                </p:oleObj>
              </mc:Choice>
              <mc:Fallback>
                <p:oleObj name="Document" r:id="rId4" imgW="7824600" imgH="4547880" progId="Word.Document.6">
                  <p:embed/>
                  <p:pic>
                    <p:nvPicPr>
                      <p:cNvPr id="10649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809750"/>
                        <a:ext cx="7048500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49817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CAFC-5AFE-3549-AA72-3C4266F8818C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Parameter Estimation Solution Table</a:t>
            </a:r>
          </a:p>
        </p:txBody>
      </p:sp>
      <p:graphicFrame>
        <p:nvGraphicFramePr>
          <p:cNvPr id="118787" name="Object 3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2743201" y="1905000"/>
          <a:ext cx="6530975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824600" imgH="5249520" progId="Word.Document.6">
                  <p:embed/>
                </p:oleObj>
              </mc:Choice>
              <mc:Fallback>
                <p:oleObj name="Document" r:id="rId4" imgW="7824600" imgH="5249520" progId="Word.Document.6">
                  <p:embed/>
                  <p:pic>
                    <p:nvPicPr>
                      <p:cNvPr id="118787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905000"/>
                        <a:ext cx="6530975" cy="437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02526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8E6D-992B-3148-ACAB-53D1C889D71F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Parameter Estimation Solution</a:t>
            </a:r>
          </a:p>
        </p:txBody>
      </p:sp>
      <p:graphicFrame>
        <p:nvGraphicFramePr>
          <p:cNvPr id="120835" name="Object 3">
            <a:hlinkClick r:id="" action="ppaction://ole?verb=0"/>
          </p:cNvPr>
          <p:cNvGraphicFramePr>
            <a:graphicFrameLocks noGrp="1"/>
          </p:cNvGraphicFramePr>
          <p:nvPr>
            <p:ph type="body" idx="1"/>
          </p:nvPr>
        </p:nvGraphicFramePr>
        <p:xfrm>
          <a:off x="2246313" y="1793876"/>
          <a:ext cx="7758112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3263760" imgH="1803240" progId="Equation.3">
                  <p:embed/>
                </p:oleObj>
              </mc:Choice>
              <mc:Fallback>
                <p:oleObj name="Equation" r:id="rId4" imgW="3263760" imgH="1803240" progId="Equation.3">
                  <p:embed/>
                  <p:pic>
                    <p:nvPicPr>
                      <p:cNvPr id="12083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793876"/>
                        <a:ext cx="7758112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413210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126-BCE7-AB4F-9D0C-981E635353D9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Parameter Estimation Thinking Challenge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4781" y="1978025"/>
            <a:ext cx="7620000" cy="4267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908050" algn="ctr"/>
                <a:tab pos="3367088" algn="ctr"/>
              </a:tabLst>
            </a:pPr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You’re a Vet epidemiologist for the county cooperative.  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You gather the following data:</a:t>
            </a:r>
          </a:p>
          <a:p>
            <a:pPr>
              <a:tabLst>
                <a:tab pos="908050" algn="ctr"/>
                <a:tab pos="3367088" algn="ctr"/>
              </a:tabLst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	</a:t>
            </a:r>
            <a:r>
              <a:rPr lang="en-US" altLang="x-none" b="1" u="sng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Food (lb.)</a:t>
            </a:r>
            <a: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	 </a:t>
            </a:r>
            <a:r>
              <a:rPr lang="en-US" altLang="x-none" b="1" u="sng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Milk yield (lb.)</a:t>
            </a:r>
            <a:b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	  4	3.0</a:t>
            </a:r>
            <a:b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	  6	5.5</a:t>
            </a:r>
            <a:b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	10	6.5</a:t>
            </a:r>
            <a:b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	12	9.0</a:t>
            </a:r>
          </a:p>
          <a:p>
            <a:pPr>
              <a:tabLst>
                <a:tab pos="908050" algn="ctr"/>
                <a:tab pos="3367088" algn="ctr"/>
              </a:tabLst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What is the </a:t>
            </a:r>
            <a:r>
              <a:rPr lang="en-US" altLang="x-none" b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relationship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</a:t>
            </a:r>
            <a:br>
              <a:rPr lang="en-US" altLang="x-none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between cows’ food intake and milk yield?</a:t>
            </a:r>
          </a:p>
        </p:txBody>
      </p:sp>
      <p:graphicFrame>
        <p:nvGraphicFramePr>
          <p:cNvPr id="131076" name="Object 4">
            <a:hlinkClick r:id="" action="ppaction://ole?verb=0"/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6564314" y="3128963"/>
          <a:ext cx="38385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ClipArt" r:id="rId4" imgW="11748960" imgH="5708520" progId="MS_ClipArt_Gallery.2">
                  <p:embed/>
                </p:oleObj>
              </mc:Choice>
              <mc:Fallback>
                <p:oleObj name="ClipArt" r:id="rId4" imgW="11748960" imgH="5708520" progId="MS_ClipArt_Gallery.2">
                  <p:embed/>
                  <p:pic>
                    <p:nvPicPr>
                      <p:cNvPr id="13107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4" y="3128963"/>
                        <a:ext cx="383857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17961" dir="189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7681913" y="5086350"/>
            <a:ext cx="165911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000">
                <a:solidFill>
                  <a:srgbClr val="CECECE"/>
                </a:solidFill>
              </a:rPr>
              <a:t>© 1984-1994 T/Maker Co.</a:t>
            </a:r>
          </a:p>
        </p:txBody>
      </p:sp>
    </p:spTree>
    <p:extLst>
      <p:ext uri="{BB962C8B-B14F-4D97-AF65-F5344CB8AC3E}">
        <p14:creationId xmlns:p14="http://schemas.microsoft.com/office/powerpoint/2010/main" val="77565933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8A2-C36B-4643-8482-DD501ED9E341}" type="slidenum">
              <a:rPr lang="en-US" altLang="x-none"/>
              <a:pPr/>
              <a:t>26</a:t>
            </a:fld>
            <a:endParaRPr lang="en-US" altLang="x-none"/>
          </a:p>
        </p:txBody>
      </p:sp>
      <p:graphicFrame>
        <p:nvGraphicFramePr>
          <p:cNvPr id="133122" name="Object 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3544888" y="2344739"/>
          <a:ext cx="5522912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Chart" r:id="rId4" imgW="3806640" imgH="2166840" progId="MSGraph.Chart.5">
                  <p:embed/>
                </p:oleObj>
              </mc:Choice>
              <mc:Fallback>
                <p:oleObj name="Chart" r:id="rId4" imgW="3806640" imgH="2166840" progId="MSGraph.Chart.5">
                  <p:embed/>
                  <p:pic>
                    <p:nvPicPr>
                      <p:cNvPr id="133122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2344739"/>
                        <a:ext cx="5522912" cy="3292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635918" y="401147"/>
            <a:ext cx="10022682" cy="965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 dirty="0" err="1">
                <a:latin typeface="Georgia" charset="0"/>
                <a:ea typeface="Georgia" charset="0"/>
                <a:cs typeface="Georgia" charset="0"/>
              </a:rPr>
              <a:t>Scattergram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Milk Yield vs. Food Intake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3110948" y="1908830"/>
            <a:ext cx="2133600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M. Yield (lb.)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5218044" y="5704598"/>
            <a:ext cx="2660650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Food intake (lb.)</a:t>
            </a:r>
          </a:p>
        </p:txBody>
      </p:sp>
    </p:spTree>
    <p:extLst>
      <p:ext uri="{BB962C8B-B14F-4D97-AF65-F5344CB8AC3E}">
        <p14:creationId xmlns:p14="http://schemas.microsoft.com/office/powerpoint/2010/main" val="1727973500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99F-5D4E-CB46-9202-D8685DAADC96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Parameter Estimation Solution Table</a:t>
            </a:r>
          </a:p>
        </p:txBody>
      </p:sp>
      <p:graphicFrame>
        <p:nvGraphicFramePr>
          <p:cNvPr id="135171" name="Object 3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5562600" y="1905000"/>
          <a:ext cx="6408737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4" imgW="7930800" imgH="4527360" progId="Word.Document.6">
                  <p:embed/>
                </p:oleObj>
              </mc:Choice>
              <mc:Fallback>
                <p:oleObj name="Document" r:id="rId4" imgW="7930800" imgH="4527360" progId="Word.Document.6">
                  <p:embed/>
                  <p:pic>
                    <p:nvPicPr>
                      <p:cNvPr id="135171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05000"/>
                        <a:ext cx="6408737" cy="383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" y="1447455"/>
          <a:ext cx="4495800" cy="301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6" imgW="7824600" imgH="4547880" progId="Word.Document.6">
                  <p:embed/>
                </p:oleObj>
              </mc:Choice>
              <mc:Fallback>
                <p:oleObj name="Document" r:id="rId6" imgW="7824600" imgH="4547880" progId="Word.Document.6">
                  <p:embed/>
                  <p:pic>
                    <p:nvPicPr>
                      <p:cNvPr id="7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455"/>
                        <a:ext cx="4495800" cy="3013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09136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EPI 809/Spring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9575-1BF8-1D4C-9E0A-315DC5BD5F93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Parameter Estimation Solution</a:t>
            </a:r>
          </a:p>
        </p:txBody>
      </p:sp>
      <p:graphicFrame>
        <p:nvGraphicFramePr>
          <p:cNvPr id="137219" name="Object 3">
            <a:hlinkClick r:id="" action="ppaction://ole?verb=0"/>
          </p:cNvPr>
          <p:cNvGraphicFramePr>
            <a:graphicFrameLocks noGrp="1"/>
          </p:cNvGraphicFramePr>
          <p:nvPr>
            <p:ph type="body" idx="1"/>
          </p:nvPr>
        </p:nvGraphicFramePr>
        <p:xfrm>
          <a:off x="2109788" y="1793876"/>
          <a:ext cx="8031162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3377880" imgH="1803240" progId="Equation.3">
                  <p:embed/>
                </p:oleObj>
              </mc:Choice>
              <mc:Fallback>
                <p:oleObj name="Equation" r:id="rId4" imgW="3377880" imgH="1803240" progId="Equation.3">
                  <p:embed/>
                  <p:pic>
                    <p:nvPicPr>
                      <p:cNvPr id="13721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793876"/>
                        <a:ext cx="8031162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882369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B3750-8358-48E4-85EF-63E354D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46301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Regression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478EA2-9FF3-5A48-A43E-0C13886AB665}" type="slidenum">
              <a:rPr lang="en-US" smtClean="0">
                <a:latin typeface="Times New Roman" pitchFamily="1" charset="0"/>
              </a:rPr>
              <a:pPr/>
              <a:t>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694" y="1453357"/>
            <a:ext cx="7772400" cy="2895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For classification the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output(s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) is nominal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 regression the output is continuous</a:t>
            </a:r>
          </a:p>
          <a:p>
            <a:pPr lvl="1" eaLnBrk="1" hangingPunct="1"/>
            <a:r>
              <a:rPr lang="en-US" dirty="0"/>
              <a:t>Function Approximation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Many models could be used – Simplest is linear regression</a:t>
            </a:r>
          </a:p>
          <a:p>
            <a:pPr lvl="1" eaLnBrk="1" hangingPunct="1"/>
            <a:r>
              <a:rPr lang="en-US" dirty="0"/>
              <a:t>Fit data with the best hyper-plane which "goes through" the points</a:t>
            </a:r>
          </a:p>
          <a:p>
            <a:pPr lvl="1" eaLnBrk="1" hangingPunct="1"/>
            <a:r>
              <a:rPr lang="en-US" dirty="0"/>
              <a:t>For each point the difference between the predicted point and the actual observation is the </a:t>
            </a:r>
            <a:r>
              <a:rPr lang="en-US" i="1" dirty="0"/>
              <a:t>residue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343400" y="4548188"/>
            <a:ext cx="0" cy="154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4343400" y="6096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15"/>
          <p:cNvSpPr>
            <a:spLocks noChangeArrowheads="1"/>
          </p:cNvSpPr>
          <p:nvPr/>
        </p:nvSpPr>
        <p:spPr bwMode="auto">
          <a:xfrm>
            <a:off x="4724400" y="5662614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AutoShape 17"/>
          <p:cNvSpPr>
            <a:spLocks noChangeArrowheads="1"/>
          </p:cNvSpPr>
          <p:nvPr/>
        </p:nvSpPr>
        <p:spPr bwMode="auto">
          <a:xfrm>
            <a:off x="5562600" y="51165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8"/>
          <p:cNvSpPr>
            <a:spLocks noChangeArrowheads="1"/>
          </p:cNvSpPr>
          <p:nvPr/>
        </p:nvSpPr>
        <p:spPr bwMode="auto">
          <a:xfrm>
            <a:off x="4852989" y="5246689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AutoShape 19"/>
          <p:cNvSpPr>
            <a:spLocks noChangeArrowheads="1"/>
          </p:cNvSpPr>
          <p:nvPr/>
        </p:nvSpPr>
        <p:spPr bwMode="auto">
          <a:xfrm>
            <a:off x="6019800" y="46593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AutoShape 20"/>
          <p:cNvSpPr>
            <a:spLocks noChangeArrowheads="1"/>
          </p:cNvSpPr>
          <p:nvPr/>
        </p:nvSpPr>
        <p:spPr bwMode="auto">
          <a:xfrm>
            <a:off x="5434014" y="56388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AutoShape 21"/>
          <p:cNvSpPr>
            <a:spLocks noChangeArrowheads="1"/>
          </p:cNvSpPr>
          <p:nvPr/>
        </p:nvSpPr>
        <p:spPr bwMode="auto">
          <a:xfrm>
            <a:off x="5867400" y="52689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AutoShape 22"/>
          <p:cNvSpPr>
            <a:spLocks noChangeArrowheads="1"/>
          </p:cNvSpPr>
          <p:nvPr/>
        </p:nvSpPr>
        <p:spPr bwMode="auto">
          <a:xfrm>
            <a:off x="6477000" y="5040314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AutoShape 23"/>
          <p:cNvSpPr>
            <a:spLocks noChangeArrowheads="1"/>
          </p:cNvSpPr>
          <p:nvPr/>
        </p:nvSpPr>
        <p:spPr bwMode="auto">
          <a:xfrm>
            <a:off x="6781800" y="4530725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472" name="Straight Connector 16"/>
          <p:cNvCxnSpPr>
            <a:cxnSpLocks noChangeShapeType="1"/>
          </p:cNvCxnSpPr>
          <p:nvPr/>
        </p:nvCxnSpPr>
        <p:spPr bwMode="auto">
          <a:xfrm flipV="1">
            <a:off x="4572000" y="4419600"/>
            <a:ext cx="27432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Straight Connector 18"/>
          <p:cNvCxnSpPr>
            <a:cxnSpLocks noChangeShapeType="1"/>
            <a:stCxn id="19466" idx="4"/>
          </p:cNvCxnSpPr>
          <p:nvPr/>
        </p:nvCxnSpPr>
        <p:spPr bwMode="auto">
          <a:xfrm rot="16200000" flipH="1">
            <a:off x="4722019" y="5571332"/>
            <a:ext cx="39211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9474" name="Straight Connector 18"/>
          <p:cNvCxnSpPr>
            <a:cxnSpLocks noChangeShapeType="1"/>
            <a:stCxn id="19467" idx="4"/>
          </p:cNvCxnSpPr>
          <p:nvPr/>
        </p:nvCxnSpPr>
        <p:spPr bwMode="auto">
          <a:xfrm rot="16200000" flipH="1">
            <a:off x="5921376" y="4953001"/>
            <a:ext cx="327025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9475" name="Straight Connector 18"/>
          <p:cNvCxnSpPr>
            <a:cxnSpLocks noChangeShapeType="1"/>
            <a:endCxn id="19468" idx="0"/>
          </p:cNvCxnSpPr>
          <p:nvPr/>
        </p:nvCxnSpPr>
        <p:spPr bwMode="auto">
          <a:xfrm rot="5400000">
            <a:off x="5399882" y="5541170"/>
            <a:ext cx="196850" cy="15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</p:cxnSp>
      <p:sp>
        <p:nvSpPr>
          <p:cNvPr id="19476" name="TextBox 27"/>
          <p:cNvSpPr txBox="1">
            <a:spLocks noChangeArrowheads="1"/>
          </p:cNvSpPr>
          <p:nvPr/>
        </p:nvSpPr>
        <p:spPr bwMode="auto">
          <a:xfrm>
            <a:off x="3889375" y="5230813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y</a:t>
            </a:r>
          </a:p>
        </p:txBody>
      </p:sp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4981575" y="6096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A15048-911F-954A-9B0F-E0548918696C}"/>
              </a:ext>
            </a:extLst>
          </p:cNvPr>
          <p:cNvSpPr/>
          <p:nvPr/>
        </p:nvSpPr>
        <p:spPr bwMode="auto">
          <a:xfrm>
            <a:off x="6245608" y="6019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8A1839-B524-F24F-914F-B8D76F156DF7}"/>
              </a:ext>
            </a:extLst>
          </p:cNvPr>
          <p:cNvCxnSpPr>
            <a:cxnSpLocks/>
            <a:stCxn id="22" idx="0"/>
          </p:cNvCxnSpPr>
          <p:nvPr/>
        </p:nvCxnSpPr>
        <p:spPr bwMode="auto">
          <a:xfrm flipV="1">
            <a:off x="6283708" y="5004594"/>
            <a:ext cx="0" cy="1015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 Key Types of Prediction</a:t>
            </a:r>
          </a:p>
        </p:txBody>
      </p:sp>
      <p:pic>
        <p:nvPicPr>
          <p:cNvPr id="9219" name="Content Placeholder 3" descr="classiferdensityregress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14550" y="1995488"/>
            <a:ext cx="7962900" cy="3733800"/>
          </a:xfrm>
        </p:spPr>
      </p:pic>
      <p:sp>
        <p:nvSpPr>
          <p:cNvPr id="5" name="Rectangle 4"/>
          <p:cNvSpPr/>
          <p:nvPr/>
        </p:nvSpPr>
        <p:spPr>
          <a:xfrm>
            <a:off x="1828800" y="3124200"/>
            <a:ext cx="82296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There is something you want to predict (“the label”)</a:t>
            </a:r>
          </a:p>
          <a:p>
            <a:pPr>
              <a:defRPr/>
            </a:pPr>
            <a:r>
              <a:rPr lang="en-US" dirty="0"/>
              <a:t>The thing you want to predict is categorical</a:t>
            </a:r>
          </a:p>
          <a:p>
            <a:pPr lvl="1">
              <a:defRPr/>
            </a:pPr>
            <a:r>
              <a:rPr lang="en-US" dirty="0"/>
              <a:t>The answer is one of a set of categories, not a number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CORRECT/WRONG (sometimes expressed as 0,1)</a:t>
            </a:r>
          </a:p>
          <a:p>
            <a:pPr lvl="1">
              <a:defRPr/>
            </a:pPr>
            <a:r>
              <a:rPr lang="en-US" dirty="0"/>
              <a:t>WILL DROP OUT/WON’T DROP OUT</a:t>
            </a:r>
          </a:p>
          <a:p>
            <a:pPr lvl="1">
              <a:defRPr/>
            </a:pPr>
            <a:r>
              <a:rPr lang="en-US" dirty="0"/>
              <a:t>WILL SELECT PROBLEM A,B,C,D,E,F, or 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Classification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77200" cy="1676400"/>
          </a:xfrm>
        </p:spPr>
        <p:txBody>
          <a:bodyPr/>
          <a:lstStyle/>
          <a:p>
            <a:pPr eaLnBrk="1" hangingPunct="1"/>
            <a:r>
              <a:rPr lang="en-US"/>
              <a:t>Associated with each label are a set of “features”, which maybe you can use to predict the label</a:t>
            </a:r>
          </a:p>
          <a:p>
            <a:pPr eaLnBrk="1" hangingPunct="1"/>
            <a:endParaRPr 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0" y="3886201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Skill		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pknow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		time		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totalactions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	right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ENTERINGGIVEN	0.704		9		1		WRONG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ENTERINGGIVEN	0.502		10		2		RIGHT	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USEDIFFNUM	0.049		6		1		WRONG	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ENTERINGGIVEN	0.967		7		3		RIGHT	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REMOVECOEFF	0.792		16		1		WRONG	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REMOVECOEFF	0.792		13		2		RIGHT	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USEDIFFNUM	0.073		5		2		RIGHT	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….	</a:t>
            </a:r>
          </a:p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	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Classification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77200" cy="1676400"/>
          </a:xfrm>
        </p:spPr>
        <p:txBody>
          <a:bodyPr/>
          <a:lstStyle/>
          <a:p>
            <a:pPr eaLnBrk="1" hangingPunct="1"/>
            <a:r>
              <a:rPr lang="en-US"/>
              <a:t>The basic idea of a classifier is to determine which features, in which combination, can predict the label</a:t>
            </a:r>
          </a:p>
          <a:p>
            <a:pPr eaLnBrk="1" hangingPunct="1"/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524000" y="3886201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Skill		pknow		time		totalactions	right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ENTERINGGIVEN	0.704		9		1		WRONG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ENTERINGGIVEN	0.502		10		2		RIGHT	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USEDIFFNUM	0.049		6		1		WRONG	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ENTERINGGIVEN	0.967		7		3		RIGHT	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REMOVECOEFF	0.792		16		1		WRONG	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REMOVECOEFF	0.792		13		2		RIGHT	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USEDIFFNUM	0.073		5		2		RIGHT	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….	</a:t>
            </a:r>
          </a:p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	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Classification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77200" cy="5105400"/>
          </a:xfrm>
        </p:spPr>
        <p:txBody>
          <a:bodyPr/>
          <a:lstStyle/>
          <a:p>
            <a:pPr eaLnBrk="1" hangingPunct="1"/>
            <a:r>
              <a:rPr lang="en-US" dirty="0"/>
              <a:t>One way to classify is with a Decision Tree</a:t>
            </a:r>
          </a:p>
          <a:p>
            <a:pPr eaLnBrk="1" hangingPunct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3124200"/>
            <a:ext cx="990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PKNOW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4191000"/>
            <a:ext cx="685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4191000"/>
            <a:ext cx="16764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TOTALACTIONS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3800" y="5410200"/>
            <a:ext cx="838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5410200"/>
            <a:ext cx="838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5410200"/>
            <a:ext cx="1066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WRONG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0" y="5410200"/>
            <a:ext cx="1066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WRONG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rot="5400000">
            <a:off x="5023644" y="3232944"/>
            <a:ext cx="696912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rot="16200000" flipH="1">
            <a:off x="6452394" y="3023394"/>
            <a:ext cx="696912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 rot="5400000">
            <a:off x="4033044" y="4680744"/>
            <a:ext cx="849312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 rot="16200000" flipH="1">
            <a:off x="4661694" y="4661694"/>
            <a:ext cx="849312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 rot="5400000">
            <a:off x="6680994" y="4471194"/>
            <a:ext cx="849312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>
          <a:xfrm rot="16200000" flipH="1">
            <a:off x="7652544" y="4528344"/>
            <a:ext cx="84931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876800" y="35814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prstClr val="black"/>
                </a:solidFill>
                <a:latin typeface="Calibri"/>
              </a:rPr>
              <a:t>&lt;0.5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6705600" y="35814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prstClr val="black"/>
                </a:solidFill>
                <a:latin typeface="Calibri"/>
              </a:rPr>
              <a:t>&gt;=0.5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810000" y="47244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prstClr val="black"/>
                </a:solidFill>
                <a:latin typeface="Calibri"/>
              </a:rPr>
              <a:t>&lt;6s.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5029200" y="47244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prstClr val="black"/>
                </a:solidFill>
                <a:latin typeface="Calibri"/>
              </a:rPr>
              <a:t>&gt;=6s.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6629400" y="47244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prstClr val="black"/>
                </a:solidFill>
                <a:latin typeface="Calibri"/>
              </a:rPr>
              <a:t>&lt;4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8001000" y="47244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prstClr val="black"/>
                </a:solidFill>
                <a:latin typeface="Calibri"/>
              </a:rPr>
              <a:t>&gt;=4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3A3D99-63CF-43DA-8945-E9D5BD51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8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033318" y="221235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dirty="0">
                <a:solidFill>
                  <a:schemeClr val="tx2"/>
                </a:solidFill>
                <a:latin typeface="Georgia" panose="02040502050405020303" pitchFamily="18" charset="0"/>
                <a:ea typeface="Gulim" panose="020B0600000101010101" pitchFamily="34" charset="-127"/>
              </a:rPr>
              <a:t>Decision Tree</a:t>
            </a:r>
            <a:endParaRPr lang="en-US" altLang="en-US" sz="3600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"/>
          <a:stretch>
            <a:fillRect/>
          </a:stretch>
        </p:blipFill>
        <p:spPr bwMode="auto">
          <a:xfrm>
            <a:off x="6057900" y="1218762"/>
            <a:ext cx="5981301" cy="3425104"/>
          </a:xfrm>
          <a:prstGeom prst="rect">
            <a:avLst/>
          </a:prstGeom>
          <a:solidFill>
            <a:srgbClr val="00CE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28336" y="1509707"/>
            <a:ext cx="6518564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eorgia" panose="02040502050405020303" pitchFamily="18" charset="0"/>
              </a:rPr>
              <a:t> Each </a:t>
            </a:r>
            <a:r>
              <a:rPr lang="en-US" altLang="en-US" sz="2400" u="sng" dirty="0">
                <a:latin typeface="Georgia" panose="02040502050405020303" pitchFamily="18" charset="0"/>
              </a:rPr>
              <a:t>non-leaf node</a:t>
            </a:r>
            <a:r>
              <a:rPr lang="en-US" altLang="en-US" sz="2400" dirty="0">
                <a:latin typeface="Georgia" panose="02040502050405020303" pitchFamily="18" charset="0"/>
              </a:rPr>
              <a:t> corresponds  to an attribute of objects </a:t>
            </a:r>
          </a:p>
          <a:p>
            <a:pPr marL="342900" indent="-342900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eorgia" panose="02040502050405020303" pitchFamily="18" charset="0"/>
              </a:rPr>
              <a:t> Each </a:t>
            </a:r>
            <a:r>
              <a:rPr lang="en-US" altLang="en-US" sz="2400" u="sng" dirty="0">
                <a:latin typeface="Georgia" panose="02040502050405020303" pitchFamily="18" charset="0"/>
              </a:rPr>
              <a:t>branch</a:t>
            </a:r>
            <a:r>
              <a:rPr lang="en-US" altLang="en-US" sz="2400" dirty="0">
                <a:latin typeface="Georgia" panose="02040502050405020303" pitchFamily="18" charset="0"/>
              </a:rPr>
              <a:t> from a non-leaf node to its    children</a:t>
            </a:r>
            <a:r>
              <a:rPr lang="en-US" altLang="ko-KR" sz="2400" dirty="0">
                <a:latin typeface="Georgia" panose="02040502050405020303" pitchFamily="18" charset="0"/>
                <a:ea typeface="Gulim" panose="020B0600000101010101" pitchFamily="34" charset="-127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represents a value of the attribute. </a:t>
            </a:r>
          </a:p>
          <a:p>
            <a:pPr marL="342900" indent="-342900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eorgia" panose="02040502050405020303" pitchFamily="18" charset="0"/>
              </a:rPr>
              <a:t> Each </a:t>
            </a:r>
            <a:r>
              <a:rPr lang="en-US" altLang="en-US" sz="2400" u="sng" dirty="0">
                <a:latin typeface="Georgia" panose="02040502050405020303" pitchFamily="18" charset="0"/>
              </a:rPr>
              <a:t>leaf node</a:t>
            </a:r>
            <a:r>
              <a:rPr lang="en-US" altLang="en-US" sz="2400" dirty="0">
                <a:latin typeface="Georgia" panose="02040502050405020303" pitchFamily="18" charset="0"/>
              </a:rPr>
              <a:t> in a decision tree is</a:t>
            </a:r>
            <a:r>
              <a:rPr lang="en-US" altLang="ko-KR" sz="2400" dirty="0">
                <a:latin typeface="Georgia" panose="02040502050405020303" pitchFamily="18" charset="0"/>
                <a:ea typeface="Gulim" panose="020B0600000101010101" pitchFamily="34" charset="-127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labeled by a class of  the objects</a:t>
            </a:r>
          </a:p>
          <a:p>
            <a:pPr marL="342900" indent="-342900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eorgia" panose="02040502050405020303" pitchFamily="18" charset="0"/>
              </a:rPr>
              <a:t> </a:t>
            </a:r>
            <a:r>
              <a:rPr lang="en-US" altLang="en-US" sz="2400" b="1" dirty="0">
                <a:latin typeface="Georgia" panose="02040502050405020303" pitchFamily="18" charset="0"/>
              </a:rPr>
              <a:t>Classification using decision trees </a:t>
            </a:r>
            <a:r>
              <a:rPr lang="en-US" altLang="en-US" sz="2400" dirty="0">
                <a:latin typeface="Georgia" panose="02040502050405020303" pitchFamily="18" charset="0"/>
              </a:rPr>
              <a:t>Starting from the root an object follows the path to a leaf  node which  gives the class of the object taking branches  according to its values  along the way</a:t>
            </a:r>
          </a:p>
          <a:p>
            <a:pPr marL="342900" indent="-342900">
              <a:spcBef>
                <a:spcPct val="0"/>
              </a:spcBef>
              <a:buClrTx/>
              <a:buSzTx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21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77063-4DF4-4995-A75B-174596802C1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/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93279" y="309045"/>
            <a:ext cx="9208981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Training Dataset &amp; Decision Tree</a:t>
            </a:r>
          </a:p>
        </p:txBody>
      </p:sp>
      <p:graphicFrame>
        <p:nvGraphicFramePr>
          <p:cNvPr id="28678" name="Object 1027"/>
          <p:cNvGraphicFramePr>
            <a:graphicFrameLocks noGrp="1"/>
          </p:cNvGraphicFramePr>
          <p:nvPr>
            <p:ph type="body" idx="1"/>
          </p:nvPr>
        </p:nvGraphicFramePr>
        <p:xfrm>
          <a:off x="443346" y="1273175"/>
          <a:ext cx="5041882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Worksheet" r:id="rId4" imgW="6115431" imgH="4458208" progId="Excel.Sheet.8">
                  <p:embed/>
                </p:oleObj>
              </mc:Choice>
              <mc:Fallback>
                <p:oleObj name="Worksheet" r:id="rId4" imgW="6115431" imgH="4458208" progId="Excel.Sheet.8">
                  <p:embed/>
                  <p:pic>
                    <p:nvPicPr>
                      <p:cNvPr id="28678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46" y="1273175"/>
                        <a:ext cx="5041882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57900" y="1458479"/>
            <a:ext cx="5939423" cy="4194521"/>
            <a:chOff x="2707477" y="1901825"/>
            <a:chExt cx="5939423" cy="419452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051426" y="1901825"/>
              <a:ext cx="754063" cy="4699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820148" y="2876551"/>
              <a:ext cx="1210268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213101" y="3790950"/>
              <a:ext cx="1211263" cy="469900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710363" y="3790950"/>
              <a:ext cx="1809750" cy="4699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709064" y="4757739"/>
              <a:ext cx="49372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272256" y="4757739"/>
              <a:ext cx="59631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034553" y="4772026"/>
              <a:ext cx="61234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397720" y="4786314"/>
              <a:ext cx="1293624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3832225" y="2393951"/>
              <a:ext cx="992188" cy="13239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5424489" y="2439988"/>
              <a:ext cx="1587" cy="546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89651" y="2470150"/>
              <a:ext cx="1489075" cy="1309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663951" y="2819400"/>
              <a:ext cx="847725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6599181" y="2936876"/>
              <a:ext cx="668453" cy="4623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&gt;40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3003551" y="4344989"/>
              <a:ext cx="493713" cy="515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4132264" y="4391026"/>
              <a:ext cx="420687" cy="4238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6978650" y="4391026"/>
              <a:ext cx="344488" cy="4556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7958138" y="4405314"/>
              <a:ext cx="328612" cy="395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954338" y="5229225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8339138" y="5183189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7040563" y="5199064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568825" y="5199064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5426075" y="3294064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2707477" y="5634039"/>
              <a:ext cx="493725" cy="46230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792114" y="5634039"/>
              <a:ext cx="493725" cy="46230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4269081" y="5634039"/>
              <a:ext cx="596317" cy="46230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8040981" y="5634039"/>
              <a:ext cx="596317" cy="46230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5127918" y="3794126"/>
              <a:ext cx="596317" cy="46230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876800" y="2971800"/>
              <a:ext cx="1066800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30..40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28576" y="888798"/>
            <a:ext cx="7768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170981"/>
                </a:solidFill>
                <a:latin typeface="Georgia" panose="02040502050405020303" pitchFamily="18" charset="0"/>
              </a:rPr>
              <a:t>Output: A Decision Tree for “</a:t>
            </a:r>
            <a:r>
              <a:rPr lang="en-US" altLang="en-US" sz="2400" b="1" i="1" dirty="0" err="1">
                <a:solidFill>
                  <a:srgbClr val="170981"/>
                </a:solidFill>
                <a:latin typeface="Georgia" panose="02040502050405020303" pitchFamily="18" charset="0"/>
              </a:rPr>
              <a:t>buys_computer</a:t>
            </a:r>
            <a:r>
              <a:rPr lang="en-US" altLang="en-US" sz="2400" b="1" i="1" dirty="0">
                <a:solidFill>
                  <a:srgbClr val="170981"/>
                </a:solidFill>
                <a:latin typeface="Georgia" panose="02040502050405020303" pitchFamily="18" charset="0"/>
              </a:rPr>
              <a:t>”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96405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Algorithm for Decision Tree Induction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1108" y="1551709"/>
            <a:ext cx="11409219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latin typeface="Georgia" panose="02040502050405020303" pitchFamily="18" charset="0"/>
              </a:rPr>
              <a:t>Basic algorithm (a greedy algorithm)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Tree is constructed in a </a:t>
            </a:r>
            <a:r>
              <a:rPr lang="en-US" altLang="en-US" dirty="0">
                <a:solidFill>
                  <a:schemeClr val="hlink"/>
                </a:solidFill>
                <a:latin typeface="Georgia" panose="02040502050405020303" pitchFamily="18" charset="0"/>
              </a:rPr>
              <a:t>top-down recursive divide-and-conquer manner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At start, all the training examples are at the root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Attributes are categorical (if continuous-valued, they are discretized in advance)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Test attributes are selected on the basis of a heuristic or statistical measure (e.g., </a:t>
            </a:r>
            <a:r>
              <a:rPr lang="en-US" altLang="en-US" dirty="0">
                <a:solidFill>
                  <a:schemeClr val="hlink"/>
                </a:solidFill>
                <a:latin typeface="Georgia" panose="02040502050405020303" pitchFamily="18" charset="0"/>
              </a:rPr>
              <a:t>information gain</a:t>
            </a:r>
            <a:r>
              <a:rPr lang="en-US" altLang="en-US" dirty="0">
                <a:latin typeface="Georgia" panose="02040502050405020303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latin typeface="Georgia" panose="02040502050405020303" pitchFamily="18" charset="0"/>
              </a:rPr>
              <a:t>Conditions for stopping partitioning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All samples for a given node belong to the same class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There are no remaining attributes for further partitioning – </a:t>
            </a:r>
            <a:r>
              <a:rPr lang="en-US" altLang="en-US" dirty="0">
                <a:solidFill>
                  <a:schemeClr val="hlink"/>
                </a:solidFill>
                <a:latin typeface="Georgia" panose="02040502050405020303" pitchFamily="18" charset="0"/>
              </a:rPr>
              <a:t>majority voting</a:t>
            </a:r>
            <a:r>
              <a:rPr lang="en-US" altLang="en-US" dirty="0">
                <a:latin typeface="Georgia" panose="02040502050405020303" pitchFamily="18" charset="0"/>
              </a:rPr>
              <a:t> is employed for classifying the leaf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1885626786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B0BA0A-21A9-4F8B-8C32-64BF3D39F1A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600" dirty="0">
                <a:solidFill>
                  <a:schemeClr val="tx2"/>
                </a:solidFill>
                <a:latin typeface="Georgia" panose="02040502050405020303" pitchFamily="18" charset="0"/>
              </a:rPr>
              <a:t>Entropy: Information Gain (ID3/C4.5)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71055" y="1316038"/>
            <a:ext cx="86298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Georgia" panose="02040502050405020303" pitchFamily="18" charset="0"/>
              </a:rPr>
              <a:t>ID3</a:t>
            </a:r>
            <a:r>
              <a:rPr lang="en-US" sz="2400" dirty="0">
                <a:latin typeface="Georgia" panose="02040502050405020303" pitchFamily="18" charset="0"/>
              </a:rPr>
              <a:t> by </a:t>
            </a:r>
            <a:r>
              <a:rPr lang="en-US" sz="2400" dirty="0">
                <a:latin typeface="Georgia" panose="02040502050405020303" pitchFamily="18" charset="0"/>
                <a:hlinkClick r:id="rId3" tooltip="Ross Quinlan"/>
              </a:rPr>
              <a:t>Ross Quinlan</a:t>
            </a:r>
            <a:r>
              <a:rPr lang="en-US" sz="2400" dirty="0">
                <a:latin typeface="Georgia" panose="02040502050405020303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400" b="1" i="1" dirty="0">
                <a:latin typeface="Georgia" panose="02040502050405020303" pitchFamily="18" charset="0"/>
              </a:rPr>
              <a:t>Information Gain </a:t>
            </a:r>
            <a:r>
              <a:rPr lang="en-US" sz="2400" dirty="0">
                <a:latin typeface="Georgia" panose="02040502050405020303" pitchFamily="18" charset="0"/>
              </a:rPr>
              <a:t>(based on Entropy): select the attribute which has the smallest entropy (or largest information gain) value.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The concept used to quantify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to measure the amount of uncertainty (“entropy”)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When all data in a set belong to a single class, there is no uncertainty, entropy = 0.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Probability,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0 &lt;= p &lt;=1: log (1/p)</a:t>
            </a:r>
            <a:endParaRPr lang="en-US" altLang="en-US" dirty="0">
              <a:latin typeface="Georgia" panose="02040502050405020303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Expected information based on probability of an event: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 p log(1/p) = - p log(p)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Joint Event: </a:t>
            </a:r>
            <a:r>
              <a:rPr lang="en-US" altLang="en-US" sz="2400" dirty="0">
                <a:solidFill>
                  <a:srgbClr val="252525"/>
                </a:solidFill>
                <a:latin typeface="Georgia" panose="02040502050405020303" pitchFamily="18" charset="0"/>
              </a:rPr>
              <a:t>The average amount of information that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252525"/>
                </a:solidFill>
                <a:latin typeface="Georgia" panose="02040502050405020303" pitchFamily="18" charset="0"/>
              </a:rPr>
              <a:t>      we receive with every event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457200"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11266" name="Picture 2" descr="https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949" y="2144032"/>
            <a:ext cx="2551038" cy="25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27618"/>
            <a:ext cx="256464" cy="201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8" name="Picture 4" descr="\sum_i {p_i \log {1\over p_i}}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3" y="5777625"/>
            <a:ext cx="1265208" cy="60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7250" y="5777625"/>
                <a:ext cx="2070439" cy="51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= 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250" y="5777625"/>
                <a:ext cx="2070439" cy="514372"/>
              </a:xfrm>
              <a:prstGeom prst="rect">
                <a:avLst/>
              </a:prstGeom>
              <a:blipFill rotWithShape="0">
                <a:blip r:embed="rId6"/>
                <a:stretch>
                  <a:fillRect l="-4412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70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75128A-8DB8-4D8F-843B-B5F3D82913E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eorgia" charset="0"/>
                <a:ea typeface="Georgia" charset="0"/>
                <a:cs typeface="Georgia" charset="0"/>
              </a:rPr>
              <a:t>Prediction (Regression)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How Prediction is similar to classification?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Georgia" charset="0"/>
                <a:ea typeface="Georgia" charset="0"/>
                <a:cs typeface="Georgia" charset="0"/>
              </a:rPr>
              <a:t>First, construct a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Georgia" charset="0"/>
                <a:ea typeface="Georgia" charset="0"/>
                <a:cs typeface="Georgia" charset="0"/>
              </a:rPr>
              <a:t>Second, use model to predict unknown value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>
                <a:latin typeface="Georgia" charset="0"/>
                <a:ea typeface="Georgia" charset="0"/>
                <a:cs typeface="Georgia" charset="0"/>
              </a:rPr>
              <a:t>Major method for prediction is regression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Linear and multiple regression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Non-linear regression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How Prediction is different from classification?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Georgia" charset="0"/>
                <a:ea typeface="Georgia" charset="0"/>
                <a:cs typeface="Georgia" charset="0"/>
              </a:rPr>
              <a:t>Classification refers to predict categorical class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Georgia" charset="0"/>
                <a:ea typeface="Georgia" charset="0"/>
                <a:cs typeface="Georgia" charset="0"/>
              </a:rPr>
              <a:t>Prediction models continuous-valued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1625434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0CC3-1026-4365-8DBA-DE125115C5F9}" type="slidenum">
              <a:rPr lang="fr-CA" altLang="en-US"/>
              <a:pPr/>
              <a:t>40</a:t>
            </a:fld>
            <a:endParaRPr lang="fr-CA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426" y="252810"/>
            <a:ext cx="9144000" cy="1192212"/>
          </a:xfrm>
        </p:spPr>
        <p:txBody>
          <a:bodyPr/>
          <a:lstStyle/>
          <a:p>
            <a:r>
              <a:rPr lang="en-US" altLang="en-US" sz="3800" b="1" dirty="0">
                <a:latin typeface="Georgia" panose="02040502050405020303" pitchFamily="18" charset="0"/>
              </a:rPr>
              <a:t>Analysis of Decision Tree Algorithm</a:t>
            </a:r>
            <a:endParaRPr lang="fr-CA" altLang="en-US" sz="3800" b="1" dirty="0">
              <a:latin typeface="Georgia" panose="02040502050405020303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9714" y="1594644"/>
            <a:ext cx="9552316" cy="4462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Easy to understand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Easy to generate rules</a:t>
            </a:r>
          </a:p>
          <a:p>
            <a:pPr lvl="1">
              <a:lnSpc>
                <a:spcPct val="80000"/>
              </a:lnSpc>
            </a:pPr>
            <a:r>
              <a:rPr lang="en-CA" altLang="en-US" dirty="0">
                <a:latin typeface="Georgia" panose="02040502050405020303" pitchFamily="18" charset="0"/>
              </a:rPr>
              <a:t>Reduce problem complexity </a:t>
            </a:r>
            <a:endParaRPr lang="en-US" altLang="en-US" dirty="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CA" altLang="en-US" dirty="0">
                <a:latin typeface="Georgia" panose="02040502050405020303" pitchFamily="18" charset="0"/>
              </a:rPr>
              <a:t>Training time is </a:t>
            </a:r>
            <a:r>
              <a:rPr lang="en-US" altLang="en-US" dirty="0">
                <a:latin typeface="Georgia" panose="02040502050405020303" pitchFamily="18" charset="0"/>
              </a:rPr>
              <a:t>relatively </a:t>
            </a:r>
            <a:r>
              <a:rPr lang="en-CA" altLang="en-US" dirty="0">
                <a:latin typeface="Georgia" panose="02040502050405020303" pitchFamily="18" charset="0"/>
              </a:rPr>
              <a:t>expensive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A document is only connected with one branch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Once a mistake is made at a higher level, any subtree is wrong</a:t>
            </a:r>
            <a:r>
              <a:rPr lang="fr-CA" altLang="en-US" dirty="0">
                <a:latin typeface="Georgia" panose="02040502050405020303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Does not handle continuous variable well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May suffer from </a:t>
            </a:r>
            <a:r>
              <a:rPr lang="en-US" altLang="en-US" dirty="0" err="1">
                <a:latin typeface="Georgia" panose="02040502050405020303" pitchFamily="18" charset="0"/>
              </a:rPr>
              <a:t>overfitting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00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8DE29-470A-4D0F-8B13-55E8DD0B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Evaluation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56A65-482F-4DE5-BE87-FED82B451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" r="3107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467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Evaluation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Evaluation for Classification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Georgia" panose="02040502050405020303" pitchFamily="18" charset="0"/>
              </a:rPr>
              <a:t>Accuracy, Precision, and recall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Georgia" panose="02040502050405020303" pitchFamily="18" charset="0"/>
              </a:rPr>
              <a:t>Squared error</a:t>
            </a:r>
          </a:p>
        </p:txBody>
      </p:sp>
    </p:spTree>
    <p:extLst>
      <p:ext uri="{BB962C8B-B14F-4D97-AF65-F5344CB8AC3E}">
        <p14:creationId xmlns:p14="http://schemas.microsoft.com/office/powerpoint/2010/main" val="2992515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0478E7-4745-4EAB-B506-9C6FECBB2B23}" type="slidenum">
              <a:rPr 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sz="12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2874964" y="304800"/>
            <a:ext cx="6650037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Georgia" panose="02040502050405020303" pitchFamily="18" charset="0"/>
              </a:rPr>
              <a:t>Basic Measures for Text Retrieval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3124200"/>
            <a:ext cx="83820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sz="2400" dirty="0">
                <a:solidFill>
                  <a:schemeClr val="hlink"/>
                </a:solidFill>
                <a:latin typeface="Georgia" panose="02040502050405020303" pitchFamily="18" charset="0"/>
              </a:rPr>
              <a:t>Precision:</a:t>
            </a:r>
            <a:r>
              <a:rPr lang="en-US" sz="2400" dirty="0">
                <a:latin typeface="Georgia" panose="02040502050405020303" pitchFamily="18" charset="0"/>
              </a:rPr>
              <a:t> the percentage of retrieved documents that are in fact relevant to the query (i.e., “correct” responses)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sz="2400" dirty="0">
                <a:solidFill>
                  <a:schemeClr val="hlink"/>
                </a:solidFill>
                <a:latin typeface="Georgia" panose="02040502050405020303" pitchFamily="18" charset="0"/>
              </a:rPr>
              <a:t>Recall:</a:t>
            </a:r>
            <a:r>
              <a:rPr lang="en-US" sz="2400" dirty="0">
                <a:latin typeface="Georgia" panose="02040502050405020303" pitchFamily="18" charset="0"/>
              </a:rPr>
              <a:t> the percentage of documents that are relevant to the query and were, in fact, retrieved</a:t>
            </a:r>
          </a:p>
        </p:txBody>
      </p:sp>
      <p:graphicFrame>
        <p:nvGraphicFramePr>
          <p:cNvPr id="58375" name="Object 2"/>
          <p:cNvGraphicFramePr>
            <a:graphicFrameLocks noChangeAspect="1"/>
          </p:cNvGraphicFramePr>
          <p:nvPr/>
        </p:nvGraphicFramePr>
        <p:xfrm>
          <a:off x="2590800" y="3962400"/>
          <a:ext cx="480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4800600" imgH="787400" progId="Equation.3">
                  <p:embed/>
                </p:oleObj>
              </mc:Choice>
              <mc:Fallback>
                <p:oleObj name="Equation" r:id="rId4" imgW="4800600" imgH="787400" progId="Equation.3">
                  <p:embed/>
                  <p:pic>
                    <p:nvPicPr>
                      <p:cNvPr id="583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4800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6" name="Group 7"/>
          <p:cNvGrpSpPr>
            <a:grpSpLocks/>
          </p:cNvGrpSpPr>
          <p:nvPr/>
        </p:nvGrpSpPr>
        <p:grpSpPr bwMode="auto">
          <a:xfrm>
            <a:off x="1828800" y="914400"/>
            <a:ext cx="5257800" cy="2057400"/>
            <a:chOff x="1464" y="672"/>
            <a:chExt cx="2832" cy="912"/>
          </a:xfrm>
        </p:grpSpPr>
        <p:sp>
          <p:nvSpPr>
            <p:cNvPr id="58400" name="Oval 8"/>
            <p:cNvSpPr>
              <a:spLocks noChangeArrowheads="1"/>
            </p:cNvSpPr>
            <p:nvPr/>
          </p:nvSpPr>
          <p:spPr bwMode="auto">
            <a:xfrm>
              <a:off x="1464" y="672"/>
              <a:ext cx="2832" cy="9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58401" name="Oval 9"/>
            <p:cNvSpPr>
              <a:spLocks noChangeArrowheads="1"/>
            </p:cNvSpPr>
            <p:nvPr/>
          </p:nvSpPr>
          <p:spPr bwMode="auto">
            <a:xfrm>
              <a:off x="1632" y="912"/>
              <a:ext cx="1536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58402" name="Oval 10"/>
            <p:cNvSpPr>
              <a:spLocks noChangeArrowheads="1"/>
            </p:cNvSpPr>
            <p:nvPr/>
          </p:nvSpPr>
          <p:spPr bwMode="auto">
            <a:xfrm>
              <a:off x="2592" y="912"/>
              <a:ext cx="1536" cy="432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58403" name="Text Box 11"/>
            <p:cNvSpPr txBox="1">
              <a:spLocks noChangeArrowheads="1"/>
            </p:cNvSpPr>
            <p:nvPr/>
          </p:nvSpPr>
          <p:spPr bwMode="auto">
            <a:xfrm>
              <a:off x="1776" y="1008"/>
              <a:ext cx="48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Relevant</a:t>
              </a:r>
            </a:p>
          </p:txBody>
        </p:sp>
        <p:sp>
          <p:nvSpPr>
            <p:cNvPr id="58404" name="Text Box 12"/>
            <p:cNvSpPr txBox="1">
              <a:spLocks noChangeArrowheads="1"/>
            </p:cNvSpPr>
            <p:nvPr/>
          </p:nvSpPr>
          <p:spPr bwMode="auto">
            <a:xfrm>
              <a:off x="2572" y="1008"/>
              <a:ext cx="6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 dirty="0"/>
                <a:t>Relevant &amp; Retrieved</a:t>
              </a:r>
            </a:p>
          </p:txBody>
        </p:sp>
        <p:sp>
          <p:nvSpPr>
            <p:cNvPr id="58405" name="Text Box 13"/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Retrieved</a:t>
              </a:r>
            </a:p>
          </p:txBody>
        </p:sp>
        <p:sp>
          <p:nvSpPr>
            <p:cNvPr id="58406" name="Text Box 14"/>
            <p:cNvSpPr txBox="1">
              <a:spLocks noChangeArrowheads="1"/>
            </p:cNvSpPr>
            <p:nvPr/>
          </p:nvSpPr>
          <p:spPr bwMode="auto">
            <a:xfrm>
              <a:off x="2472" y="1392"/>
              <a:ext cx="81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rgbClr val="990033"/>
                  </a:solidFill>
                </a:rPr>
                <a:t>All Documents</a:t>
              </a:r>
            </a:p>
          </p:txBody>
        </p:sp>
      </p:grpSp>
      <p:grpSp>
        <p:nvGrpSpPr>
          <p:cNvPr id="58377" name="Group 16"/>
          <p:cNvGrpSpPr>
            <a:grpSpLocks noChangeAspect="1"/>
          </p:cNvGrpSpPr>
          <p:nvPr/>
        </p:nvGrpSpPr>
        <p:grpSpPr bwMode="auto">
          <a:xfrm>
            <a:off x="3733800" y="5602291"/>
            <a:ext cx="4800600" cy="825500"/>
            <a:chOff x="1392" y="3529"/>
            <a:chExt cx="3024" cy="520"/>
          </a:xfrm>
        </p:grpSpPr>
        <p:sp>
          <p:nvSpPr>
            <p:cNvPr id="58382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392" y="3552"/>
              <a:ext cx="3024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Line 17"/>
            <p:cNvSpPr>
              <a:spLocks noChangeShapeType="1"/>
            </p:cNvSpPr>
            <p:nvPr/>
          </p:nvSpPr>
          <p:spPr bwMode="auto">
            <a:xfrm>
              <a:off x="2341" y="3792"/>
              <a:ext cx="205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Rectangle 18"/>
            <p:cNvSpPr>
              <a:spLocks noChangeArrowheads="1"/>
            </p:cNvSpPr>
            <p:nvPr/>
          </p:nvSpPr>
          <p:spPr bwMode="auto">
            <a:xfrm>
              <a:off x="3815" y="3816"/>
              <a:ext cx="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endParaRPr lang="en-US" sz="2400"/>
            </a:p>
          </p:txBody>
        </p:sp>
        <p:sp>
          <p:nvSpPr>
            <p:cNvPr id="58385" name="Rectangle 19"/>
            <p:cNvSpPr>
              <a:spLocks noChangeArrowheads="1"/>
            </p:cNvSpPr>
            <p:nvPr/>
          </p:nvSpPr>
          <p:spPr bwMode="auto">
            <a:xfrm>
              <a:off x="3704" y="3816"/>
              <a:ext cx="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en-US" sz="2400"/>
            </a:p>
          </p:txBody>
        </p:sp>
        <p:sp>
          <p:nvSpPr>
            <p:cNvPr id="58386" name="Rectangle 20"/>
            <p:cNvSpPr>
              <a:spLocks noChangeArrowheads="1"/>
            </p:cNvSpPr>
            <p:nvPr/>
          </p:nvSpPr>
          <p:spPr bwMode="auto">
            <a:xfrm>
              <a:off x="2942" y="3816"/>
              <a:ext cx="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endParaRPr lang="en-US" sz="2400"/>
            </a:p>
          </p:txBody>
        </p:sp>
        <p:sp>
          <p:nvSpPr>
            <p:cNvPr id="58387" name="Rectangle 21"/>
            <p:cNvSpPr>
              <a:spLocks noChangeArrowheads="1"/>
            </p:cNvSpPr>
            <p:nvPr/>
          </p:nvSpPr>
          <p:spPr bwMode="auto">
            <a:xfrm>
              <a:off x="2885" y="3816"/>
              <a:ext cx="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endParaRPr lang="en-US" sz="2400"/>
            </a:p>
          </p:txBody>
        </p:sp>
        <p:sp>
          <p:nvSpPr>
            <p:cNvPr id="58388" name="Rectangle 22"/>
            <p:cNvSpPr>
              <a:spLocks noChangeArrowheads="1"/>
            </p:cNvSpPr>
            <p:nvPr/>
          </p:nvSpPr>
          <p:spPr bwMode="auto">
            <a:xfrm>
              <a:off x="4366" y="3551"/>
              <a:ext cx="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endParaRPr lang="en-US" sz="2400"/>
            </a:p>
          </p:txBody>
        </p:sp>
        <p:sp>
          <p:nvSpPr>
            <p:cNvPr id="58389" name="Rectangle 23"/>
            <p:cNvSpPr>
              <a:spLocks noChangeArrowheads="1"/>
            </p:cNvSpPr>
            <p:nvPr/>
          </p:nvSpPr>
          <p:spPr bwMode="auto">
            <a:xfrm>
              <a:off x="4255" y="3551"/>
              <a:ext cx="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en-US" sz="2400"/>
            </a:p>
          </p:txBody>
        </p:sp>
        <p:sp>
          <p:nvSpPr>
            <p:cNvPr id="58390" name="Rectangle 24"/>
            <p:cNvSpPr>
              <a:spLocks noChangeArrowheads="1"/>
            </p:cNvSpPr>
            <p:nvPr/>
          </p:nvSpPr>
          <p:spPr bwMode="auto">
            <a:xfrm>
              <a:off x="3421" y="3551"/>
              <a:ext cx="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endParaRPr lang="en-US" sz="2400"/>
            </a:p>
          </p:txBody>
        </p:sp>
        <p:sp>
          <p:nvSpPr>
            <p:cNvPr id="58391" name="Rectangle 25"/>
            <p:cNvSpPr>
              <a:spLocks noChangeArrowheads="1"/>
            </p:cNvSpPr>
            <p:nvPr/>
          </p:nvSpPr>
          <p:spPr bwMode="auto">
            <a:xfrm>
              <a:off x="3154" y="3551"/>
              <a:ext cx="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en-US" sz="2400"/>
            </a:p>
          </p:txBody>
        </p:sp>
        <p:sp>
          <p:nvSpPr>
            <p:cNvPr id="58392" name="Rectangle 26"/>
            <p:cNvSpPr>
              <a:spLocks noChangeArrowheads="1"/>
            </p:cNvSpPr>
            <p:nvPr/>
          </p:nvSpPr>
          <p:spPr bwMode="auto">
            <a:xfrm>
              <a:off x="2391" y="3551"/>
              <a:ext cx="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endParaRPr lang="en-US" sz="2400"/>
            </a:p>
          </p:txBody>
        </p:sp>
        <p:sp>
          <p:nvSpPr>
            <p:cNvPr id="58393" name="Rectangle 27"/>
            <p:cNvSpPr>
              <a:spLocks noChangeArrowheads="1"/>
            </p:cNvSpPr>
            <p:nvPr/>
          </p:nvSpPr>
          <p:spPr bwMode="auto">
            <a:xfrm>
              <a:off x="2334" y="3551"/>
              <a:ext cx="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endParaRPr lang="en-US" sz="2400"/>
            </a:p>
          </p:txBody>
        </p:sp>
        <p:sp>
          <p:nvSpPr>
            <p:cNvPr id="58394" name="Rectangle 28"/>
            <p:cNvSpPr>
              <a:spLocks noChangeArrowheads="1"/>
            </p:cNvSpPr>
            <p:nvPr/>
          </p:nvSpPr>
          <p:spPr bwMode="auto">
            <a:xfrm>
              <a:off x="3035" y="3816"/>
              <a:ext cx="6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Relevant</a:t>
              </a:r>
              <a:endParaRPr lang="en-US" sz="2400"/>
            </a:p>
          </p:txBody>
        </p:sp>
        <p:sp>
          <p:nvSpPr>
            <p:cNvPr id="58395" name="Rectangle 29"/>
            <p:cNvSpPr>
              <a:spLocks noChangeArrowheads="1"/>
            </p:cNvSpPr>
            <p:nvPr/>
          </p:nvSpPr>
          <p:spPr bwMode="auto">
            <a:xfrm>
              <a:off x="3514" y="3551"/>
              <a:ext cx="7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Retrieved</a:t>
              </a:r>
              <a:endParaRPr lang="en-US" sz="2400"/>
            </a:p>
          </p:txBody>
        </p:sp>
        <p:sp>
          <p:nvSpPr>
            <p:cNvPr id="58396" name="Rectangle 30"/>
            <p:cNvSpPr>
              <a:spLocks noChangeArrowheads="1"/>
            </p:cNvSpPr>
            <p:nvPr/>
          </p:nvSpPr>
          <p:spPr bwMode="auto">
            <a:xfrm>
              <a:off x="2484" y="3551"/>
              <a:ext cx="6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Relevant</a:t>
              </a:r>
              <a:endParaRPr lang="en-US" sz="2400"/>
            </a:p>
          </p:txBody>
        </p:sp>
        <p:sp>
          <p:nvSpPr>
            <p:cNvPr id="58397" name="Rectangle 31"/>
            <p:cNvSpPr>
              <a:spLocks noChangeArrowheads="1"/>
            </p:cNvSpPr>
            <p:nvPr/>
          </p:nvSpPr>
          <p:spPr bwMode="auto">
            <a:xfrm>
              <a:off x="1429" y="3669"/>
              <a:ext cx="4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solidFill>
                    <a:srgbClr val="000000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Recall</a:t>
              </a:r>
              <a:endParaRPr lang="en-US" sz="2400"/>
            </a:p>
          </p:txBody>
        </p:sp>
        <p:sp>
          <p:nvSpPr>
            <p:cNvPr id="58398" name="Rectangle 32"/>
            <p:cNvSpPr>
              <a:spLocks noChangeArrowheads="1"/>
            </p:cNvSpPr>
            <p:nvPr/>
          </p:nvSpPr>
          <p:spPr bwMode="auto">
            <a:xfrm>
              <a:off x="3262" y="3529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sz="2400"/>
            </a:p>
          </p:txBody>
        </p:sp>
        <p:sp>
          <p:nvSpPr>
            <p:cNvPr id="58399" name="Rectangle 33"/>
            <p:cNvSpPr>
              <a:spLocks noChangeArrowheads="1"/>
            </p:cNvSpPr>
            <p:nvPr/>
          </p:nvSpPr>
          <p:spPr bwMode="auto">
            <a:xfrm>
              <a:off x="2188" y="3647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58378" name="Text Box 35"/>
          <p:cNvSpPr txBox="1">
            <a:spLocks noChangeArrowheads="1"/>
          </p:cNvSpPr>
          <p:nvPr/>
        </p:nvSpPr>
        <p:spPr bwMode="auto">
          <a:xfrm>
            <a:off x="7259638" y="1447801"/>
            <a:ext cx="33321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chemeClr val="tx2"/>
                </a:solidFill>
                <a:latin typeface="Georgia" panose="02040502050405020303" pitchFamily="18" charset="0"/>
              </a:rPr>
              <a:t>Pr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=Precision=TP/(TP+FP)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R =Recall    = TP/(TP+FN)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F-Measure = 2Pr*R/(</a:t>
            </a:r>
            <a:r>
              <a:rPr lang="en-US" sz="2000" dirty="0" err="1">
                <a:solidFill>
                  <a:schemeClr val="tx2"/>
                </a:solidFill>
                <a:latin typeface="Georgia" panose="02040502050405020303" pitchFamily="18" charset="0"/>
              </a:rPr>
              <a:t>Pr+R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)</a:t>
            </a:r>
            <a:endParaRPr lang="pl-PL" sz="20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58379" name="Text Box 36"/>
          <p:cNvSpPr txBox="1">
            <a:spLocks noChangeArrowheads="1"/>
          </p:cNvSpPr>
          <p:nvPr/>
        </p:nvSpPr>
        <p:spPr bwMode="auto">
          <a:xfrm>
            <a:off x="4403726" y="1219200"/>
            <a:ext cx="415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Gulim" panose="020B0600000101010101" pitchFamily="34" charset="-127"/>
              </a:rPr>
              <a:t>TP</a:t>
            </a:r>
            <a:endParaRPr lang="en-US" sz="1600"/>
          </a:p>
        </p:txBody>
      </p:sp>
      <p:sp>
        <p:nvSpPr>
          <p:cNvPr id="58380" name="Text Box 38"/>
          <p:cNvSpPr txBox="1">
            <a:spLocks noChangeArrowheads="1"/>
          </p:cNvSpPr>
          <p:nvPr/>
        </p:nvSpPr>
        <p:spPr bwMode="auto">
          <a:xfrm>
            <a:off x="5715001" y="1219200"/>
            <a:ext cx="403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Gulim" panose="020B0600000101010101" pitchFamily="34" charset="-127"/>
              </a:rPr>
              <a:t>FP</a:t>
            </a:r>
            <a:endParaRPr lang="en-US" sz="1600"/>
          </a:p>
        </p:txBody>
      </p:sp>
      <p:sp>
        <p:nvSpPr>
          <p:cNvPr id="58381" name="Text Box 39"/>
          <p:cNvSpPr txBox="1">
            <a:spLocks noChangeArrowheads="1"/>
          </p:cNvSpPr>
          <p:nvPr/>
        </p:nvSpPr>
        <p:spPr bwMode="auto">
          <a:xfrm>
            <a:off x="2895600" y="1143000"/>
            <a:ext cx="425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Gulim" panose="020B0600000101010101" pitchFamily="34" charset="-127"/>
              </a:rPr>
              <a:t>FN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84830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33D0-BFF3-4729-9266-15CF30EF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 Recall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D4647CD-EFE7-477B-B38A-68767594D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77551" y="1225009"/>
            <a:ext cx="6836898" cy="5267866"/>
          </a:xfrm>
        </p:spPr>
      </p:pic>
    </p:spTree>
    <p:extLst>
      <p:ext uri="{BB962C8B-B14F-4D97-AF65-F5344CB8AC3E}">
        <p14:creationId xmlns:p14="http://schemas.microsoft.com/office/powerpoint/2010/main" val="2601828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10219764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2590800" y="3352801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54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5372100"/>
            <a:ext cx="9453282" cy="1257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Georgia" panose="02040502050405020303" pitchFamily="18" charset="0"/>
              </a:rPr>
              <a:t>Given</a:t>
            </a:r>
            <a:r>
              <a:rPr lang="en-US" sz="2400" i="1">
                <a:latin typeface="Georgia" panose="02040502050405020303" pitchFamily="18" charset="0"/>
              </a:rPr>
              <a:t> m</a:t>
            </a:r>
            <a:r>
              <a:rPr lang="en-US" sz="2400">
                <a:latin typeface="Georgia" panose="02040502050405020303" pitchFamily="18" charset="0"/>
              </a:rPr>
              <a:t> classes, an entry, </a:t>
            </a:r>
            <a:r>
              <a:rPr lang="en-US" sz="2400" b="1" i="1">
                <a:latin typeface="Georgia" panose="02040502050405020303" pitchFamily="18" charset="0"/>
              </a:rPr>
              <a:t>CM</a:t>
            </a:r>
            <a:r>
              <a:rPr lang="en-US" sz="2400" b="1" i="1" baseline="-25000">
                <a:latin typeface="Georgia" panose="02040502050405020303" pitchFamily="18" charset="0"/>
              </a:rPr>
              <a:t>i,j</a:t>
            </a:r>
            <a:r>
              <a:rPr lang="en-US" sz="2400" b="1" baseline="-25000">
                <a:latin typeface="Georgia" panose="02040502050405020303" pitchFamily="18" charset="0"/>
              </a:rPr>
              <a:t> </a:t>
            </a:r>
            <a:r>
              <a:rPr lang="en-US" sz="2400">
                <a:latin typeface="Georgia" panose="02040502050405020303" pitchFamily="18" charset="0"/>
              </a:rPr>
              <a:t> in a </a:t>
            </a:r>
            <a:r>
              <a:rPr lang="en-US" sz="2400" b="1">
                <a:latin typeface="Georgia" panose="02040502050405020303" pitchFamily="18" charset="0"/>
              </a:rPr>
              <a:t>confusion matrix</a:t>
            </a:r>
            <a:r>
              <a:rPr lang="en-US" sz="2400">
                <a:latin typeface="Georgia" panose="02040502050405020303" pitchFamily="18" charset="0"/>
              </a:rPr>
              <a:t> indicates # of tuples in class </a:t>
            </a:r>
            <a:r>
              <a:rPr lang="en-US" sz="2400" i="1">
                <a:latin typeface="Georgia" panose="02040502050405020303" pitchFamily="18" charset="0"/>
              </a:rPr>
              <a:t>i</a:t>
            </a:r>
            <a:r>
              <a:rPr lang="en-US" sz="2400">
                <a:latin typeface="Georgia" panose="02040502050405020303" pitchFamily="18" charset="0"/>
              </a:rPr>
              <a:t>  that were labeled by the classifier as class </a:t>
            </a:r>
            <a:r>
              <a:rPr lang="en-US" sz="2400" i="1">
                <a:latin typeface="Georgia" panose="02040502050405020303" pitchFamily="18" charset="0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Georgia" panose="02040502050405020303" pitchFamily="18" charset="0"/>
              </a:rPr>
              <a:t>May have extra rows/columns to provide totals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1752601" y="1219200"/>
            <a:ext cx="4056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1" dirty="0">
                <a:latin typeface="Georgia" panose="02040502050405020303" pitchFamily="18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2057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74" name="Rectangle 78"/>
          <p:cNvSpPr>
            <a:spLocks noChangeArrowheads="1"/>
          </p:cNvSpPr>
          <p:nvPr/>
        </p:nvSpPr>
        <p:spPr bwMode="auto">
          <a:xfrm>
            <a:off x="1828800" y="2971801"/>
            <a:ext cx="4194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latin typeface="Georgia" panose="02040502050405020303" pitchFamily="18" charset="0"/>
              </a:rPr>
              <a:t>Example of Confusion Matrix:</a:t>
            </a:r>
          </a:p>
        </p:txBody>
      </p:sp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835A8CF-F67A-48ED-AA43-F926B3E07638}" type="slidenum">
              <a:rPr lang="en-US" sz="1200" b="1">
                <a:latin typeface="Calibri" panose="020F0502020204030204" pitchFamily="34" charset="0"/>
              </a:rPr>
              <a:pPr algn="r" eaLnBrk="1" hangingPunct="1"/>
              <a:t>45</a:t>
            </a:fld>
            <a:endParaRPr 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Classifier Evaluation Metrics: Accuracy, Error Rate, Sensitivity and Specificity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5719" y="2971800"/>
            <a:ext cx="4724400" cy="3505200"/>
          </a:xfrm>
        </p:spPr>
        <p:txBody>
          <a:bodyPr/>
          <a:lstStyle/>
          <a:p>
            <a:r>
              <a:rPr lang="en-US" sz="2400" b="1" dirty="0">
                <a:latin typeface="Georgia" panose="02040502050405020303" pitchFamily="18" charset="0"/>
              </a:rPr>
              <a:t>Classifier Accuracy, </a:t>
            </a:r>
            <a:r>
              <a:rPr lang="en-US" sz="2400" dirty="0">
                <a:latin typeface="Georgia" panose="02040502050405020303" pitchFamily="18" charset="0"/>
              </a:rPr>
              <a:t>or recognition rate: percentage of test set tuples that are correctly 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>
                <a:latin typeface="Georgia" panose="02040502050405020303" pitchFamily="18" charset="0"/>
              </a:rPr>
              <a:t>Accuracy = (TP + TN)/All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Error rate: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i="1" dirty="0">
                <a:latin typeface="Georgia" panose="02040502050405020303" pitchFamily="18" charset="0"/>
              </a:rPr>
              <a:t>1 –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i="1" dirty="0">
                <a:latin typeface="Georgia" panose="02040502050405020303" pitchFamily="18" charset="0"/>
              </a:rPr>
              <a:t>accuracy</a:t>
            </a:r>
            <a:r>
              <a:rPr lang="en-US" sz="2400" dirty="0">
                <a:latin typeface="Georgia" panose="02040502050405020303" pitchFamily="18" charset="0"/>
              </a:rPr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>
                <a:latin typeface="Georgia" panose="02040502050405020303" pitchFamily="18" charset="0"/>
              </a:rPr>
              <a:t>Error rate = (FP + FN)/All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6030119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b="1" dirty="0">
                <a:latin typeface="Georgia" panose="02040502050405020303" pitchFamily="18" charset="0"/>
              </a:rPr>
              <a:t>Class Imbalance Problem</a:t>
            </a:r>
            <a:r>
              <a:rPr lang="en-US" sz="2400" dirty="0">
                <a:latin typeface="Georgia" panose="02040502050405020303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latin typeface="Georgia" panose="02040502050405020303" pitchFamily="18" charset="0"/>
              </a:rPr>
              <a:t>One class may be </a:t>
            </a:r>
            <a:r>
              <a:rPr lang="en-US" sz="2400" i="1" dirty="0">
                <a:latin typeface="Georgia" panose="02040502050405020303" pitchFamily="18" charset="0"/>
              </a:rPr>
              <a:t>rare</a:t>
            </a:r>
            <a:r>
              <a:rPr lang="en-US" sz="2400" dirty="0">
                <a:latin typeface="Georgia" panose="02040502050405020303" pitchFamily="18" charset="0"/>
              </a:rPr>
              <a:t>, e.g. fraud, or HIV-positive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latin typeface="Georgia" panose="02040502050405020303" pitchFamily="18" charset="0"/>
              </a:rPr>
              <a:t>Significant </a:t>
            </a:r>
            <a:r>
              <a:rPr lang="en-US" sz="2400" i="1" dirty="0">
                <a:latin typeface="Georgia" panose="02040502050405020303" pitchFamily="18" charset="0"/>
              </a:rPr>
              <a:t>majority of the negative class</a:t>
            </a:r>
            <a:r>
              <a:rPr lang="en-US" sz="2400" dirty="0">
                <a:latin typeface="Georgia" panose="02040502050405020303" pitchFamily="18" charset="0"/>
              </a:rPr>
              <a:t> and minority of the positive class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b="1" dirty="0">
                <a:latin typeface="Georgia" panose="02040502050405020303" pitchFamily="18" charset="0"/>
              </a:rPr>
              <a:t>Sensitivity</a:t>
            </a:r>
            <a:r>
              <a:rPr lang="en-US" sz="2400" dirty="0">
                <a:latin typeface="Georgia" panose="02040502050405020303" pitchFamily="18" charset="0"/>
              </a:rPr>
              <a:t>: True Positive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sz="2400" b="1" dirty="0">
                <a:latin typeface="Georgia" panose="02040502050405020303" pitchFamily="18" charset="0"/>
              </a:rPr>
              <a:t>Sensitivity = TP/P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b="1" dirty="0">
                <a:latin typeface="Georgia" panose="02040502050405020303" pitchFamily="18" charset="0"/>
              </a:rPr>
              <a:t>Specificity</a:t>
            </a:r>
            <a:r>
              <a:rPr lang="en-US" sz="2400" dirty="0">
                <a:latin typeface="Georgia" panose="02040502050405020303" pitchFamily="18" charset="0"/>
              </a:rPr>
              <a:t>: True Negative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sz="2400" b="1" dirty="0">
                <a:latin typeface="Georgia" panose="02040502050405020303" pitchFamily="18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3048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880D3B4-AC99-4C84-9CF4-8CC60A30BEDB}" type="slidenum">
              <a:rPr lang="en-US" sz="1200" b="1">
                <a:latin typeface="Calibri" panose="020F0502020204030204" pitchFamily="34" charset="0"/>
              </a:rPr>
              <a:pPr algn="r" eaLnBrk="1" hangingPunct="1"/>
              <a:t>46</a:t>
            </a:fld>
            <a:endParaRPr 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86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4235450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895601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94657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219200"/>
          </a:xfrm>
        </p:spPr>
        <p:txBody>
          <a:bodyPr>
            <a:normAutofit/>
          </a:bodyPr>
          <a:lstStyle/>
          <a:p>
            <a:r>
              <a:rPr lang="en-US" sz="3600">
                <a:latin typeface="Georgia" panose="02040502050405020303" pitchFamily="18" charset="0"/>
              </a:rPr>
              <a:t>Classifier Evaluation Metrics: </a:t>
            </a:r>
            <a:br>
              <a:rPr lang="en-US" sz="3600">
                <a:latin typeface="Georgia" panose="02040502050405020303" pitchFamily="18" charset="0"/>
              </a:rPr>
            </a:br>
            <a:r>
              <a:rPr lang="en-US" sz="3600">
                <a:latin typeface="Georgia" panose="02040502050405020303" pitchFamily="18" charset="0"/>
              </a:rPr>
              <a:t>Precision and Recall, and F-measures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1176" y="1371600"/>
            <a:ext cx="8429625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latin typeface="Georgia" panose="02040502050405020303" pitchFamily="18" charset="0"/>
              </a:rPr>
              <a:t>Precision</a:t>
            </a:r>
            <a:r>
              <a:rPr lang="en-US" sz="2400">
                <a:latin typeface="Georgia" panose="02040502050405020303" pitchFamily="18" charset="0"/>
              </a:rPr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b="1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latin typeface="Georgia" panose="02040502050405020303" pitchFamily="18" charset="0"/>
              </a:rPr>
              <a:t>Recall: </a:t>
            </a:r>
            <a:r>
              <a:rPr lang="en-US" sz="2400">
                <a:latin typeface="Georgia" panose="02040502050405020303" pitchFamily="18" charset="0"/>
              </a:rPr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Georgia" panose="02040502050405020303" pitchFamily="18" charset="0"/>
              </a:rPr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Georgia" panose="02040502050405020303" pitchFamily="18" charset="0"/>
              </a:rPr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sz="2400" b="1" i="1">
                <a:latin typeface="Georgia" panose="02040502050405020303" pitchFamily="18" charset="0"/>
              </a:rPr>
              <a:t>F</a:t>
            </a:r>
            <a:r>
              <a:rPr lang="en-US" sz="2400" b="1">
                <a:latin typeface="Georgia" panose="02040502050405020303" pitchFamily="18" charset="0"/>
              </a:rPr>
              <a:t> measure (</a:t>
            </a:r>
            <a:r>
              <a:rPr lang="en-US" sz="2400" b="1" i="1">
                <a:latin typeface="Georgia" panose="02040502050405020303" pitchFamily="18" charset="0"/>
              </a:rPr>
              <a:t>F</a:t>
            </a:r>
            <a:r>
              <a:rPr lang="en-US" sz="2400" b="1" i="1" baseline="-25000">
                <a:latin typeface="Georgia" panose="02040502050405020303" pitchFamily="18" charset="0"/>
              </a:rPr>
              <a:t>1</a:t>
            </a:r>
            <a:r>
              <a:rPr lang="en-US" sz="2400" b="1">
                <a:latin typeface="Georgia" panose="02040502050405020303" pitchFamily="18" charset="0"/>
              </a:rPr>
              <a:t> </a:t>
            </a:r>
            <a:r>
              <a:rPr lang="en-US" sz="2400">
                <a:latin typeface="Georgia" panose="02040502050405020303" pitchFamily="18" charset="0"/>
              </a:rPr>
              <a:t>or</a:t>
            </a:r>
            <a:r>
              <a:rPr lang="en-US" sz="2400" b="1">
                <a:latin typeface="Georgia" panose="02040502050405020303" pitchFamily="18" charset="0"/>
              </a:rPr>
              <a:t> </a:t>
            </a:r>
            <a:r>
              <a:rPr lang="en-US" sz="2400" b="1" i="1">
                <a:latin typeface="Georgia" panose="02040502050405020303" pitchFamily="18" charset="0"/>
              </a:rPr>
              <a:t>F</a:t>
            </a:r>
            <a:r>
              <a:rPr lang="en-US" sz="2400" b="1">
                <a:latin typeface="Georgia" panose="02040502050405020303" pitchFamily="18" charset="0"/>
              </a:rPr>
              <a:t>-score)</a:t>
            </a:r>
            <a:r>
              <a:rPr lang="en-US" sz="2400">
                <a:latin typeface="Georgia" panose="02040502050405020303" pitchFamily="18" charset="0"/>
              </a:rPr>
              <a:t>: harmonic mean of precision and recall,</a:t>
            </a:r>
            <a:endParaRPr lang="en-US" sz="2400" b="1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400" b="1" i="1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 i="1">
                <a:latin typeface="Georgia" panose="02040502050405020303" pitchFamily="18" charset="0"/>
              </a:rPr>
              <a:t>F</a:t>
            </a:r>
            <a:r>
              <a:rPr lang="en-US" sz="2400" b="1" i="1" baseline="-25000">
                <a:latin typeface="Georgia" panose="02040502050405020303" pitchFamily="18" charset="0"/>
                <a:cs typeface="Tahoma" panose="020B0604030504040204" pitchFamily="34" charset="0"/>
              </a:rPr>
              <a:t>ß</a:t>
            </a:r>
            <a:r>
              <a:rPr lang="en-US" sz="2400" b="1">
                <a:latin typeface="Georgia" panose="02040502050405020303" pitchFamily="18" charset="0"/>
              </a:rPr>
              <a:t>:  </a:t>
            </a:r>
            <a:r>
              <a:rPr lang="en-US" sz="2400">
                <a:latin typeface="Georgia" panose="02040502050405020303" pitchFamily="18" charset="0"/>
              </a:rPr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eorgia" panose="02040502050405020303" pitchFamily="18" charset="0"/>
              </a:rPr>
              <a:t>assigns </a:t>
            </a:r>
            <a:r>
              <a:rPr lang="en-US">
                <a:latin typeface="Georgia" panose="02040502050405020303" pitchFamily="18" charset="0"/>
                <a:cs typeface="Tahoma" panose="020B0604030504040204" pitchFamily="34" charset="0"/>
              </a:rPr>
              <a:t>ß times as much weight to recall as to precision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574925" y="50101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9911EF4-8B00-473D-8EAB-554F28425F24}" type="slidenum">
              <a:rPr lang="en-US" sz="1200" b="1" smtClean="0">
                <a:latin typeface="Calibri" panose="020F0502020204030204" pitchFamily="34" charset="0"/>
              </a:rPr>
              <a:pPr algn="r" eaLnBrk="1" hangingPunct="1"/>
              <a:t>47</a:t>
            </a:fld>
            <a:endParaRPr lang="en-US" sz="1200" b="1">
              <a:latin typeface="Calibri" panose="020F0502020204030204" pitchFamily="34" charset="0"/>
            </a:endParaRPr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5791201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907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Example: Classifier Evaluation Metrics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1752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F6E8B1B-71DF-469F-B6A2-B452898B9BFA}" type="slidenum">
              <a:rPr lang="en-US" sz="1200" b="1">
                <a:latin typeface="Calibri" panose="020F0502020204030204" pitchFamily="34" charset="0"/>
              </a:rPr>
              <a:pPr algn="r" eaLnBrk="1" hangingPunct="1"/>
              <a:t>48</a:t>
            </a:fld>
            <a:endParaRPr lang="en-US" sz="1200" b="1">
              <a:latin typeface="Calibri" panose="020F0502020204030204" pitchFamily="34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591367" y="1219601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sensitivity)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96.50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7322" y="3054017"/>
            <a:ext cx="674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sz="2400" b="1" dirty="0">
                <a:latin typeface="Georgia" panose="02040502050405020303" pitchFamily="18" charset="0"/>
              </a:rPr>
              <a:t>Sensitivity = TP/P = 90/300 = 30%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22" y="3452519"/>
            <a:ext cx="7757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sz="2400" b="1" dirty="0">
                <a:latin typeface="Georgia" panose="02040502050405020303" pitchFamily="18" charset="0"/>
              </a:rPr>
              <a:t>Specificity = TN/N = 9560/9700 = 98.55%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360" y="5203160"/>
            <a:ext cx="6829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Precision=TP/(TP+FP) = 90/230 = 39.13%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56360" y="5736268"/>
            <a:ext cx="6341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Georgia" panose="02040502050405020303" pitchFamily="18" charset="0"/>
              </a:rPr>
              <a:t>Recall    = TP/(TP+FN) = 90/300 = 30%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615" y="3851021"/>
            <a:ext cx="9172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sz="2400" b="1" dirty="0">
                <a:latin typeface="Georgia" panose="02040502050405020303" pitchFamily="18" charset="0"/>
              </a:rPr>
              <a:t>Accuracy = (TP + TN)/All = (90+9560)/10000 = 96.5%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514" y="4414867"/>
            <a:ext cx="9042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sz="2400" b="1" dirty="0">
                <a:latin typeface="Georgia" panose="02040502050405020303" pitchFamily="18" charset="0"/>
              </a:rPr>
              <a:t>Error rate = (FP + FN)/All = (140+210)/10000 = 3.5%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2173" y="6228671"/>
            <a:ext cx="953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Georgia" panose="02040502050405020303" pitchFamily="18" charset="0"/>
              </a:rPr>
              <a:t>F-Measure = 2Pr*R/(</a:t>
            </a:r>
            <a:r>
              <a:rPr lang="en-US" sz="2400" b="1" dirty="0" err="1">
                <a:latin typeface="Georgia" panose="02040502050405020303" pitchFamily="18" charset="0"/>
              </a:rPr>
              <a:t>Pr+R</a:t>
            </a:r>
            <a:r>
              <a:rPr lang="en-US" sz="2400" b="1" dirty="0">
                <a:latin typeface="Georgia" panose="02040502050405020303" pitchFamily="18" charset="0"/>
              </a:rPr>
              <a:t>) = 2*39.13*30/(39.13+30) = 33.9</a:t>
            </a:r>
            <a:endParaRPr lang="pl-PL" sz="2400" b="1" dirty="0">
              <a:latin typeface="Georgia" panose="02040502050405020303" pitchFamily="18" charset="0"/>
            </a:endParaRPr>
          </a:p>
        </p:txBody>
      </p:sp>
      <p:graphicFrame>
        <p:nvGraphicFramePr>
          <p:cNvPr id="17" name="Group 131"/>
          <p:cNvGraphicFramePr>
            <a:graphicFrameLocks noGrp="1"/>
          </p:cNvGraphicFramePr>
          <p:nvPr/>
        </p:nvGraphicFramePr>
        <p:xfrm>
          <a:off x="10032974" y="3054017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132484" y="268468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Predicated Class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36834" y="3199519"/>
            <a:ext cx="461665" cy="12048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Actual Class</a:t>
            </a:r>
          </a:p>
        </p:txBody>
      </p:sp>
    </p:spTree>
    <p:extLst>
      <p:ext uri="{BB962C8B-B14F-4D97-AF65-F5344CB8AC3E}">
        <p14:creationId xmlns:p14="http://schemas.microsoft.com/office/powerpoint/2010/main" val="14602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34" y="1407593"/>
            <a:ext cx="7420859" cy="2800000"/>
          </a:xfrm>
          <a:prstGeom prst="rect">
            <a:avLst/>
          </a:prstGeom>
        </p:spPr>
      </p:pic>
      <p:pic>
        <p:nvPicPr>
          <p:cNvPr id="6" name="Picture 7" descr="8preci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27" y="4653291"/>
            <a:ext cx="3149402" cy="63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086" y="4653291"/>
            <a:ext cx="2816599" cy="66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0022" y="5485064"/>
            <a:ext cx="6155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Precision (Bike) = TP/(TP+FP) = 1526/(1526+2+2+0+5+19) = 0.98</a:t>
            </a:r>
          </a:p>
          <a:p>
            <a:r>
              <a:rPr lang="en-US" dirty="0"/>
              <a:t>Recall (Bike) = TP/(TP+FN) = 1526/(1526+18+4+0+8+3) = 0.97</a:t>
            </a:r>
          </a:p>
          <a:p>
            <a:r>
              <a:rPr lang="en-US" dirty="0"/>
              <a:t>F-Measure = 2x0.98x0.97/(0.98+0.97) = 0.97</a:t>
            </a:r>
          </a:p>
        </p:txBody>
      </p:sp>
      <p:pic>
        <p:nvPicPr>
          <p:cNvPr id="9" name="Picture 7" descr="8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71" y="4631553"/>
            <a:ext cx="3251946" cy="62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7556" y="155087"/>
            <a:ext cx="1075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Example: Confusion Matrix for Activity Recognition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1296" y="93714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Predicted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414" y="2500676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1933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7CDA-B381-5544-9256-D60763DAC8F2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Types of Regression Models</a:t>
            </a:r>
          </a:p>
        </p:txBody>
      </p:sp>
      <p:graphicFrame>
        <p:nvGraphicFramePr>
          <p:cNvPr id="55299" name="Object 3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2278064" y="1730375"/>
          <a:ext cx="759777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7797600" imgH="4140000" progId="Visio.Drawing.4">
                  <p:embed/>
                </p:oleObj>
              </mc:Choice>
              <mc:Fallback>
                <p:oleObj name="VISIO" r:id="rId4" imgW="7797600" imgH="4140000" progId="Visio.Drawing.4">
                  <p:embed/>
                  <p:pic>
                    <p:nvPicPr>
                      <p:cNvPr id="5529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4" y="1730375"/>
                        <a:ext cx="7597775" cy="4229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236016"/>
      </p:ext>
    </p:extLst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18826F8-1C4B-4110-A379-072F57577C1D}" type="slidenum">
              <a:rPr lang="en-US" sz="1200"/>
              <a:pPr algn="r" eaLnBrk="1" hangingPunct="1"/>
              <a:t>50</a:t>
            </a:fld>
            <a:endParaRPr lang="en-US" sz="12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>
                <a:latin typeface="Georgia" panose="02040502050405020303" pitchFamily="18" charset="0"/>
              </a:rPr>
              <a:t>Predictor Error Measures</a:t>
            </a: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8173" y="1371600"/>
            <a:ext cx="9361227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Georgia" panose="02040502050405020303" pitchFamily="18" charset="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Loss function</a:t>
            </a:r>
            <a:r>
              <a:rPr lang="en-US" sz="2000" dirty="0">
                <a:latin typeface="Georgia" panose="02040502050405020303" pitchFamily="18" charset="0"/>
              </a:rPr>
              <a:t>: measures the error between </a:t>
            </a:r>
            <a:r>
              <a:rPr lang="en-US" sz="2000" dirty="0" err="1">
                <a:latin typeface="Georgia" panose="02040502050405020303" pitchFamily="18" charset="0"/>
              </a:rPr>
              <a:t>y</a:t>
            </a:r>
            <a:r>
              <a:rPr lang="en-US" sz="2000" baseline="-25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 and the predicted value </a:t>
            </a:r>
            <a:r>
              <a:rPr lang="en-US" sz="2000" dirty="0" err="1">
                <a:latin typeface="Georgia" panose="02040502050405020303" pitchFamily="18" charset="0"/>
              </a:rPr>
              <a:t>y</a:t>
            </a:r>
            <a:r>
              <a:rPr lang="en-US" sz="2000" baseline="-25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Georgia" panose="02040502050405020303" pitchFamily="18" charset="0"/>
              </a:rPr>
              <a:t>Absolute error: | </a:t>
            </a:r>
            <a:r>
              <a:rPr lang="en-US" sz="2000" dirty="0" err="1">
                <a:latin typeface="Georgia" panose="02040502050405020303" pitchFamily="18" charset="0"/>
              </a:rPr>
              <a:t>y</a:t>
            </a:r>
            <a:r>
              <a:rPr lang="en-US" sz="2000" baseline="-25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 – </a:t>
            </a:r>
            <a:r>
              <a:rPr lang="en-US" sz="2000" dirty="0" err="1">
                <a:latin typeface="Georgia" panose="02040502050405020303" pitchFamily="18" charset="0"/>
              </a:rPr>
              <a:t>y</a:t>
            </a:r>
            <a:r>
              <a:rPr lang="en-US" sz="2000" baseline="-25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Georgia" panose="02040502050405020303" pitchFamily="18" charset="0"/>
              </a:rPr>
              <a:t>Squared error:  (</a:t>
            </a:r>
            <a:r>
              <a:rPr lang="en-US" sz="2000" dirty="0" err="1">
                <a:latin typeface="Georgia" panose="02040502050405020303" pitchFamily="18" charset="0"/>
              </a:rPr>
              <a:t>y</a:t>
            </a:r>
            <a:r>
              <a:rPr lang="en-US" sz="2000" baseline="-25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 – </a:t>
            </a:r>
            <a:r>
              <a:rPr lang="en-US" sz="2000" dirty="0" err="1">
                <a:latin typeface="Georgia" panose="02040502050405020303" pitchFamily="18" charset="0"/>
              </a:rPr>
              <a:t>y</a:t>
            </a:r>
            <a:r>
              <a:rPr lang="en-US" sz="2000" baseline="-25000" dirty="0" err="1">
                <a:latin typeface="Georgia" panose="02040502050405020303" pitchFamily="18" charset="0"/>
              </a:rPr>
              <a:t>i</a:t>
            </a:r>
            <a:r>
              <a:rPr lang="en-US" sz="2000" dirty="0">
                <a:latin typeface="Georgia" panose="02040502050405020303" pitchFamily="18" charset="0"/>
              </a:rPr>
              <a:t>’)</a:t>
            </a:r>
            <a:r>
              <a:rPr lang="en-US" sz="2000" baseline="30000" dirty="0">
                <a:latin typeface="Georgia" panose="02040502050405020303" pitchFamily="18" charset="0"/>
              </a:rPr>
              <a:t>2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Georgia" panose="02040502050405020303" pitchFamily="18" charset="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Georgia" panose="02040502050405020303" pitchFamily="18" charset="0"/>
              </a:rPr>
              <a:t>Mean absolute error:            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>
              <a:latin typeface="Georgia" panose="02040502050405020303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Georgia" panose="02040502050405020303" pitchFamily="18" charset="0"/>
              </a:rPr>
              <a:t>Relative absolute error:           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Georgia" panose="02040502050405020303" pitchFamily="18" charset="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Georgia" panose="02040502050405020303" pitchFamily="18" charset="0"/>
              </a:rPr>
              <a:t>Popularly use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(square) root mean-square error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root relative squared error</a:t>
            </a:r>
          </a:p>
        </p:txBody>
      </p:sp>
      <p:graphicFrame>
        <p:nvGraphicFramePr>
          <p:cNvPr id="82949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54258" y="36195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4" imgW="749300" imgH="609600" progId="Equation.3">
                  <p:embed/>
                </p:oleObj>
              </mc:Choice>
              <mc:Fallback>
                <p:oleObj name="Equation" r:id="rId4" imgW="749300" imgH="609600" progId="Equation.3">
                  <p:embed/>
                  <p:pic>
                    <p:nvPicPr>
                      <p:cNvPr id="829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258" y="3619500"/>
                        <a:ext cx="1030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8"/>
          <p:cNvGraphicFramePr>
            <a:graphicFrameLocks noChangeAspect="1"/>
          </p:cNvGraphicFramePr>
          <p:nvPr/>
        </p:nvGraphicFramePr>
        <p:xfrm>
          <a:off x="8783821" y="3497263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6" imgW="850531" imgH="609336" progId="Equation.3">
                  <p:embed/>
                </p:oleObj>
              </mc:Choice>
              <mc:Fallback>
                <p:oleObj name="Equation" r:id="rId6" imgW="850531" imgH="609336" progId="Equation.3">
                  <p:embed/>
                  <p:pic>
                    <p:nvPicPr>
                      <p:cNvPr id="829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3821" y="3497263"/>
                        <a:ext cx="1169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32046" y="4365246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8" imgW="749300" imgH="838200" progId="Equation.3">
                  <p:embed/>
                </p:oleObj>
              </mc:Choice>
              <mc:Fallback>
                <p:oleObj name="Equation" r:id="rId8" imgW="749300" imgH="838200" progId="Equation.3">
                  <p:embed/>
                  <p:pic>
                    <p:nvPicPr>
                      <p:cNvPr id="829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046" y="4365246"/>
                        <a:ext cx="106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12"/>
          <p:cNvGraphicFramePr>
            <a:graphicFrameLocks noChangeAspect="1"/>
          </p:cNvGraphicFramePr>
          <p:nvPr/>
        </p:nvGraphicFramePr>
        <p:xfrm>
          <a:off x="8764389" y="4380363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0" imgW="850900" imgH="838200" progId="Equation.3">
                  <p:embed/>
                </p:oleObj>
              </mc:Choice>
              <mc:Fallback>
                <p:oleObj name="Equation" r:id="rId10" imgW="850900" imgH="838200" progId="Equation.3">
                  <p:embed/>
                  <p:pic>
                    <p:nvPicPr>
                      <p:cNvPr id="829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389" y="4380363"/>
                        <a:ext cx="11699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567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76200"/>
            <a:ext cx="10945504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sz="3600" dirty="0">
                <a:latin typeface="Georgia" panose="02040502050405020303" pitchFamily="18" charset="0"/>
              </a:rPr>
              <a:t>Evaluating Classifier Accuracy: Holdout Method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1"/>
            <a:ext cx="8763000" cy="52736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u="sng" dirty="0">
                <a:latin typeface="Georgia" panose="02040502050405020303" pitchFamily="18" charset="0"/>
              </a:rPr>
              <a:t>Random sampling</a:t>
            </a:r>
            <a:r>
              <a:rPr lang="en-US" dirty="0">
                <a:latin typeface="Georgia" panose="02040502050405020303" pitchFamily="18" charset="0"/>
              </a:rPr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Repeat holdout k times, accuracy = avg. of the accuracies obtained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6579AA8-D7D8-4228-A357-2C6E6B14EFEB}" type="slidenum">
              <a:rPr lang="en-US" sz="1200" b="1">
                <a:latin typeface="Calibri" panose="020F0502020204030204" pitchFamily="34" charset="0"/>
              </a:rPr>
              <a:pPr algn="r" eaLnBrk="1" hangingPunct="1"/>
              <a:t>51</a:t>
            </a:fld>
            <a:endParaRPr lang="en-US" sz="1200" b="1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948" y="4008438"/>
            <a:ext cx="4198392" cy="24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6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331" y="76200"/>
            <a:ext cx="11060611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sz="3200" dirty="0">
                <a:latin typeface="Georgia" panose="02040502050405020303" pitchFamily="18" charset="0"/>
              </a:rPr>
              <a:t>Evaluating Classifier Accuracy: Cross-Validation Methods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625" y="1393825"/>
            <a:ext cx="6061879" cy="52736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Georgia" panose="02040502050405020303" pitchFamily="18" charset="0"/>
              </a:rPr>
              <a:t>Cross-validation</a:t>
            </a:r>
            <a:r>
              <a:rPr lang="en-US" sz="2400" dirty="0">
                <a:latin typeface="Georgia" panose="02040502050405020303" pitchFamily="18" charset="0"/>
              </a:rPr>
              <a:t> (</a:t>
            </a:r>
            <a:r>
              <a:rPr lang="en-US" sz="2400" i="1" dirty="0">
                <a:latin typeface="Georgia" panose="02040502050405020303" pitchFamily="18" charset="0"/>
              </a:rPr>
              <a:t>k</a:t>
            </a:r>
            <a:r>
              <a:rPr lang="en-US" sz="2400" dirty="0">
                <a:latin typeface="Georgia" panose="02040502050405020303" pitchFamily="18" charset="0"/>
              </a:rPr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Randomly partition the data into </a:t>
            </a:r>
            <a:r>
              <a:rPr lang="en-US" i="1" dirty="0">
                <a:latin typeface="Georgia" panose="02040502050405020303" pitchFamily="18" charset="0"/>
              </a:rPr>
              <a:t>k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mutually exclusive</a:t>
            </a:r>
            <a:r>
              <a:rPr lang="en-US" dirty="0">
                <a:latin typeface="Georgia" panose="02040502050405020303" pitchFamily="18" charset="0"/>
              </a:rPr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Georgia" panose="02040502050405020303" pitchFamily="18" charset="0"/>
              </a:rPr>
              <a:t>At </a:t>
            </a:r>
            <a:r>
              <a:rPr lang="en-US" i="1" dirty="0">
                <a:latin typeface="Georgia" panose="02040502050405020303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</a:rPr>
              <a:t>-</a:t>
            </a:r>
            <a:r>
              <a:rPr lang="en-US" dirty="0" err="1">
                <a:latin typeface="Georgia" panose="02040502050405020303" pitchFamily="18" charset="0"/>
              </a:rPr>
              <a:t>th</a:t>
            </a:r>
            <a:r>
              <a:rPr lang="en-US" dirty="0">
                <a:latin typeface="Georgia" panose="02040502050405020303" pitchFamily="18" charset="0"/>
              </a:rPr>
              <a:t> iteration, use D</a:t>
            </a:r>
            <a:r>
              <a:rPr lang="en-US" baseline="-25000" dirty="0">
                <a:latin typeface="Georgia" panose="02040502050405020303" pitchFamily="18" charset="0"/>
              </a:rPr>
              <a:t>i </a:t>
            </a:r>
            <a:r>
              <a:rPr lang="en-US" dirty="0">
                <a:latin typeface="Georgia" panose="02040502050405020303" pitchFamily="18" charset="0"/>
              </a:rPr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u="sng" dirty="0">
                <a:latin typeface="Georgia" panose="02040502050405020303" pitchFamily="18" charset="0"/>
              </a:rPr>
              <a:t>Leave-one-out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k</a:t>
            </a:r>
            <a:r>
              <a:rPr lang="en-US" dirty="0">
                <a:latin typeface="Georgia" panose="02040502050405020303" pitchFamily="18" charset="0"/>
              </a:rPr>
              <a:t> folds where </a:t>
            </a:r>
            <a:r>
              <a:rPr lang="en-US" i="1" dirty="0">
                <a:latin typeface="Georgia" panose="02040502050405020303" pitchFamily="18" charset="0"/>
              </a:rPr>
              <a:t>k</a:t>
            </a:r>
            <a:r>
              <a:rPr lang="en-US" dirty="0">
                <a:latin typeface="Georgia" panose="02040502050405020303" pitchFamily="18" charset="0"/>
              </a:rPr>
              <a:t> = # of tuples, for small sized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u="sng" dirty="0">
                <a:latin typeface="Georgia" panose="02040502050405020303" pitchFamily="18" charset="0"/>
              </a:rPr>
              <a:t>*Stratified cross-validation*</a:t>
            </a:r>
            <a:r>
              <a:rPr lang="en-US" dirty="0">
                <a:latin typeface="Georgia" panose="02040502050405020303" pitchFamily="18" charset="0"/>
              </a:rPr>
              <a:t>: folds are stratified so that class dist. in each fold is approx. the same as that in the initial data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6579AA8-D7D8-4228-A357-2C6E6B14EFEB}" type="slidenum">
              <a:rPr lang="en-US" sz="1200" b="1">
                <a:latin typeface="Calibri" panose="020F0502020204030204" pitchFamily="34" charset="0"/>
              </a:rPr>
              <a:pPr algn="r" eaLnBrk="1" hangingPunct="1"/>
              <a:t>52</a:t>
            </a:fld>
            <a:endParaRPr lang="en-US" sz="1200" b="1">
              <a:latin typeface="Calibri" panose="020F0502020204030204" pitchFamily="34" charset="0"/>
            </a:endParaRPr>
          </a:p>
        </p:txBody>
      </p:sp>
      <p:sp>
        <p:nvSpPr>
          <p:cNvPr id="2" name="AutoShape 2" descr="data:image/jpeg;base64,/9j/4AAQSkZJRgABAQAAAQABAAD/2wCEAAkGBhQSERQUEhQWFRQVEhYYFxYXGBYXFxUcFxUXHBodGRUYHyYgGBokGxcYIC8gIycpLSwsFyAxNTAqNSYrLSoBCQoKDgwOGg8PGi0kHyQ1LzUyNDAzKSosKjAsLjA1LywvLC8tLy8sLC8sNSwpKSkqLC8tKSw0LCwsLCksKiwsLP/AABEIAMoA+gMBIgACEQEDEQH/xAAbAAEBAAIDAQAAAAAAAAAAAAAABgQFAgMHAf/EAEsQAAIBAwICBQcICAMHAwUAAAECAwAEERIhBTEGEyJBURQWMjNCU2EHI0NSVIGT0RUkYnGRktLTFzSUY3JzdaG0wYLC8UR0g6Oz/8QAGgEBAAMBAQEAAAAAAAAAAAAAAAIDBAEFBv/EADERAAICAgADBQYGAwEAAAAAAAABAgMEERIhMQUTQVHRFGFxkaHhIzJSgbHwQmJjFf/aAAwDAQACEQMRAD8A9xpSlAKUpQGsv+kUMMqRSMQztGo7JK5k63RkjlkxMMnvI8awoenFuzqo19oxhSV2JkERAxnI2mQkkAc99qwOkyQNdBZZGVzEnZ6sMjKzSw4ydifn3yvgc+ztg/o+0hjMflqqHWM6sJ1nzccRjIk9LIVImBzucHfNAVEXSJGmWJUkJYy4bSNHzMgSTJJzsxUct9Qx34xE6cWxJBLAh1Xdc51O6auznCgxuSTjAUk7VqOGyQIQy32GjeeLLqmomSYmQnPMM8JbVyAU8hkDjNwG0eNNdxG0btKFzHEVdnbDty3YFtIfu14B7W4G7bppbgyg68xCTIC6i3Vy9UwVVJOrrCFCkAtqGM1ym6Z2ylgXJ0yRJspOozR9YhUjmpXJz+yallsLUrA7zsqzK0g6yOPEoLSTBpwc6gCHkUv6JPcSRXNeBWQxi8XYKBsvZGUCgj2Qvk+kA+iFcbAtQFNB0tjcRFY5WEr6FK9WwzoL7lXOOwGO/wBU/DON5/W/VLL29DKzA/NnsoqsxwH54dez6XwrV8P6kLGBftiNy0fWrGCCIdB2IBC6JcdrvbvyK42HR+2kVYUvDKBEyopCMUQkKdJwCpBhGD6QKEg7GgKix6RRSyOik5RyhJGAWBII8QcqdmAJG4yN62dRBaO01XfXS3ABIc7koM62CgDJBO+k7DbGkDFbZOkzTu6WqFijBWdgQoJAO2eY351BzS5GiGPZNcSXLz8ChpWrueIvCkXWAM7uFONgM1iydJ8SldHYD6C2e/8AdRzS6nY4tk+cVv7G+pXXPcKilnYKoGSzEAAfEnYV03XFIYtPWSxprOE1uq6z4Lk9r7qmZjKpWl6SdMbWwCG6lEYkcKO87g7lR2tO2CwGBkVsrDiEc8YkhkSSNuTowZT+4jagMilauTijC6SILmMqwLYbIfSHHwEegMNX1sCsee+uja3DdUIpkRzEDiXVhSR2Ubc5GMZFAbylcYzkDPPArlQClKUApSlAKUpQClKUApSlAKUpQE3x6S0M6xzozOwhdTyGYpmMeDqGCCzknlpJDHBAOJPZWlrJ1bxyhWjLmVpNSBYhHHuTJr21xqAF3yOe5qi4pwaK4XTKCyjkMkYO2+x5jHPwJHeaT8HicoWXOhNC7sMKWjbGx37UUZ3+r8TQEtJY8MDYJJ0sebyEp28aFUnVhnmOyg5J59kY3UtjauLdMkgRgRaWfDxtpOCw2ZDoQ4J30iudv0RtkfrFQ69WrJeQ76w/It9YA/dWbFweFerxGmYkVI2IDMiqMABzkjb40BL8QlsWPUyRSnqF6ojJ7MQRlLth86NBOc9sh1OnDKa58L4XY3aGNEkAUlmDMVOcuu+G57k4Ho6h6J2rcy9E7dnZ2VyzHcmSXcZYlPS9US7Ex+jvy2GMmPgcSzdeFPW4YFizHOT3gnuGw8BgdwoDCfobbHVlXw3pDrHww7OkEZ3ClVKjux8TWTH0dhWcThW6wat9TY7Wc7Zx3nbly8BjZ0oDQXHRGJ2cFVWFlIMcYCZJGCTpxvjv51lcM4CIJZHjOEkAyu53AAzn9wra0qPAt7L/AGizh4N8umv7/JreN2DSiPRjKyAnPhWnu+CTdYyqoKPIH1eGP/mqqlRlWpFlWXOpaWjrmt1dCjqGVhhlYBlYHmCDsRWktegPD49Wm0g7YwdSB9vqjXnSv7IwPhW/pVhkJeT5MeGlQhtI9IkV/aySoIUFs5KDPoZ0/CqO1tEiQJGioijAVQFUfuUbCu2lATXE+OXMU0qrEHjVNSnRITjEY5jssS7seYwsbZ8R08J6RXUjLrtyqlo9WoOCutIgdPZGyuzE6s8iM+FXSgJKbpHdoX/V9aq8oDFZAfWXWg4VcFQkMYz39apyBucY9Mbsb+Su2dwvVyqVBgiYAtg79YzA7HljY1bUoCSuelF0moG2yy7dlZiH+dZS6nTgIqqGILAnVseWrJ4R0huJutDW5RlhR0GHAZigJUs4UZ1HGNuXPnikpQE3xXidytvE+lkmMm8ap1msBvRJTWFyuSMlcnA1puapKUoBSlKAUpSgFK4uNjjnioaCw4rGgRZOUWMsYpO31GN2btYD6dOx7QctkEZAu6VGTWfEmkYaj1aydjtQjUNNwuW0KuVOYGIwCDnHLJybGDiOpDI+FDJqU9T2u1AJN1X0NPXlMEN6OrwoCqrAm6QWyMVe4hVgcFWkQEH4gnIrjZWkizzszMUfqygLZCkKQwVfZHL9+5ryrikkXlFzqMefKp85KZ9a3jVN1vdR3rZhzsv2WtT4d89eXn8T1TzltftMH4sf5085rX7TB+LH/VXjtlNDp9KL05O9PevXO1lhwO1FzPen1jWV5uv8f78jypdu63+F09/2PXvOe0+0wfix/wBVPOe0+0wfix/1VEcFuLbyaHLQZ6pM5aLPojnvXyC4tvJF7UGfJl9qLOeqHx51vR9EntbLjzntPtMH4sf9VPOa0+0wfix/1VEXVxbeSv2oM+Tt7UWc9Ufjzru4ncW/VSYaD0T7Uf5106WPnNafaYPxY/6qec1p9pg/Fj/qqL41cW/VNhoPTj5NH71PjTi1xb9Xs0HrYOTR/aI89/hQFvD0gtnYKlxCzE4CiWMknwAByTWwqAaaAtFoaEt5Rb40mPPr4+WN6vhQH2lSnGbK+Ezvbs2knYakIAxa5wkm2rCTgbgZb45rHuLXihVR1nabUHK9SqpkIu3Z1D22BBbfbligLOlSEFrxHKrrKqXGSTA2lDI2rOVJM+CCOaYB2ziu+fh940lmxbOgDrcNpUt1iamYIV1ZjD4ABGogYClqApZZQqlmIVVBJJIAAHMknkK1/nPafaoPxY/6q6umGPILrOMeTyZzy9A86jOkFxa9TLhrfOVxhos+sXwNAXHnPafaoPxY/wCqnnPafaoPxY/6qjeJ3Fto2a39ZF7UXv4/j4V8v7i20phoPXQ+1F71M99AWfnPafaoPxY/6qec1p9pg/Fj/qqMvbi2+a7UHrl9qL6r/GsLpJPb6I9LQeu7mj91L4VGcuGLl5FV1ndVys1vSb+R6D5y2v2mD8WP86eclr9pg/Fj/OvITLDqXDR9/Ip4VzMseRunI96/CsHt3+v1+x8//wC9/wAvr9j1s9JbX7TB+LH+dfPOa0+0wfix/wBVeacDmh8o7TRY6l+ZTHpw+Nbdri38pXtQY6h/ajx6yKtlVneQUtHt4mR7TSrda3vl8GXtnxSGbPVSxyYxnQ6tjPLOknHKsqpToxJGbqTqyh/V0zoKn6R+emqurTUKUpQClKUArGk4ZExJaKMk8yUUk/vOKyaUBifoiH3Mf8i/lT9EQ+5j/kX8qy6UBh/oeD3MX8iflT9Dwe5i/kT8qzKUBh/oeD3MX8iflXH9B2/uIvw0/Ks6lAYP6Dt/cRfhp+VP0Hb+4i/DT8qzqUBhx8HgUhlhiBByCEQEfuIG1ZlKUApSlAKUpQHF0BBBAIIwQdwf3isX9Dwe5i/kT8qzKUBh/oeD3MX8iflT9Dwe5i/kT8qzKUBh/oeD3MX8iflX39Dwe5i/kT8qy6UBhng0HuYv5E/Kvn6Et/cRfhp+VZtKAwv0Jb+4i/DT8q+foO39xF+Gn5VnUoDotrCOPPVxomeelVXOPHA3rvpSgFSMHyjRaA0kUi/Nq504kAUwxSZJBBwTJpG3s5OBVdWGeDQEgmGLI5HQm3YCbbfVAX9wA5UBornp7GrFBFJrGdQYx4XTFM7bqzZKmIqQN8nbOK706bwl0TRLl9BBwmNEjxIjnt50s0ybY1DfKjFbduEQkljDGSxyx0LliO8nG5rlHwyJc6YoxlixwijLEqSdhzJVTnxUeAoDFsuLM9xLFoXTGB21ctgnkrjSArle1pBbAIzjUMzHz0jysbq4XFxMoVGiCqEldVABjJ5Ad9WUNhGjs6xorv6TBVDN/vMBk/fWlm6GKXdluLhA7s5VWi0guxZsaoycZJ76AhRxe6y48ruOzLKo3j5JK6j2PACuMHGLogE3lxzPfH9Yj3dV/wDhpDv8/c7szHtRblmLE+r7ySa+L8mcI5T3P80Xjn3dYJU3tvUvqz5+3Cz5Sk426TfLnLkvkR9vxm6KKTeXGSoPOLw/4db6ITG3EhvLrUYA/pRYyY9XLq+Wa2SfJlAAAJ7nAH1ov7dZK9BVCaBdXOkLpxqh5Yxj1XhV9MLIt8b2b8KjIqcu/nxb6c29dfM0lwswgZxeXWoQl/SixkITy6vlmu2+jmSN2F3c5AJHbj/t1t36DKVKG6udJUrjVDyIxj1XhSXoOGBDXd0QeYzb/wBmtB6JpuJrMkbMt3c5DIN3jPORVP0fgTTiCzImVu7nPWRD04+TzIp+j8GNbiboMHBDXd0QSDjNv3EEcofECkvQYMMNd3RGVPO35qwYfQ+IB+6gNevWo8TeU3DfPwgqzRlSGmRSCAg7mPfVuKnYehoDozXNw4R1fSxh0kowYZ0xA4yByIqioCa4/wBL/JZijRhkEaMSDhu0l22ADsf8uP5ie6sc/KHGAGMTgdYE3ZdzgFsDmQAy7nGdXdVYyA8wK49SuwwMDlsNtsbeG21AR8XyjKIy8kW4RXZUdDjVEr4TUQZCCSGIA0jBPjW0uOOyNFG0Kqsj3JhMcmW3R3V8MjDYLG757wuMZredUvgO/uHfz/jXLFAa3pNcMlncOjFXWCQqwxlSFOCM5GRUhxhJo4nZby6ypGMtEebge68DVzxGxWaKSJ8hZEZCVOCAwxsfGtDcdBVdSr3V0QeY1Q7757ovEUBqL6KZFyLy6zrjHpxcmlRT9H4E18u45lCkXl1vJGvpxcmkVT9H4E1upehAYYa6uSMg+lDzVgw+i8QDSToOGxm6uTggjtQ81II+i8QKA0t1HMujF5ddqRVPbi5EMfd/AUuI5laMC8uu1IVPbi5dVI3u/FRW6foOpxm6udjkdqHYjP8AsviaP0HUkE3VzlTkdqHY6SvuvBiPvoCc4xNPEEK3dz2mIOWjPsk90Y8K1Z4zdZH61PyPenw/Y+NWdx0BSTGu5uTg5G8Phj3VdP8AhrD7+4/jD/arHdVbKW4S0v3PGzMXMtt4qbNR1021/CI9uN3WsDyufBVjzj7igHsftGs/hF7cSylWu7jAjLbNGN9aj6ngTW/PyZQ5B6+5yAR6UPfjP0XwFdsHydxo2pLm5BxjOYOWQe+LxApVVdGScpbX7kcXEza7Yyts3Fb2tt+fuO7o20gndGmllXqVYCQqcHWw20qO7H8Kpq1PB+jwt3Z+tllZlC/OGPYAk7aEXvPfmttWw9sUpSgFKUoBSlKAUpSgFKUoBSlKAUpSgFKUoBSlKAUpSgFKUoBSlKAUpSgFKUoBSlKAUpSgFQlv8oUqovW24ZzGHwjFD/loZCAjgktmRsgHZQDuau6UBGXfTmVZGjEKgoSHOt2GRFMcDKKc9YiAZ2YNtjIrIg6au7qot9iyhmDk6A0kCaSOr9apmy6Z7Ok9o1V0oDS8P4u73c0JKsiIGBVSCh1EFXyx3I0sCQuoE4yBmtI3ELt3lK3IRRPKiqIUbASRlHaJydlq1qYk6JS63Md1pV5HfSYUbGtyxGrUM7k0BqrDiF7IhY3YGJJV2gj+jmdAefeEB++tSOlV9kjyldnYepj9lyPH4VS23QydFwt3tqdt4E5u7Ofa8WNYY+TZ9/1s7kn1KcyST7XiaovVjX4bMGdDJnBLHens0UHS6+ZVPlC7gH1Kd/318HS++0avKFzo1epT6ufGt5H8mTKABdnAGPUp3f8AqoPkxbTp8rONOPUpyxj61ZuDJ8zzHR2nv86+nofJ+IXiwtJ5XuIi+OojxkIWxz5VzvL28RGYXedIJ9RF3VmydDZ2QobsaShX1CZwVx9bnik/Q+4dSpu1wwwcW69//rr0D6IweIX95GhYXecMo3gj9p1X/wA0vb+8RdQu89uNd4IvblRD/wBGzWbc9DriRSrXa4JB2t17mDD2/EClx0OuHGDdrjUrbW680dWHt+KigOlL+6R4y1zrUzRKymGNch5UU7jcbNVmKmIuik2tC90GVZEcqIQpbQ6sBq1nG6juqnoCe6S9IZLZ00RiRNDMw7Wo4ZQAhG2o5wAeZI3rVzfKIyxGTybsgd0udZzPsjKhVhiA4JIyWC4zjNrSgI5OnMgYh4QT1jr2WYZ0zdXhQVOuTSdRXbZWOcCvvFel862nWpEqSdaFKsWdN7czL2j1fMlE/wB4lRkkZsKUBreP3rR2k8sezrC7KSM4IUkZU/HuqU4pf3sUbuLsEqRsYI98uB4/GrLi1h18EsOor1kbJqABK6gRnB54qdvOhk8isrXmzYziBByIP1vEUBh3l7eIuRd57aL6iP2pFXx8Gr5c3t4oUi75yRr6iP23VT3/ABrPn6HzuMG7GNSnaBOasGHteKikvQ+dgAbsbMreoTmrBh7XiBQGBcXt4uj9b9KQL6iPbIY+PwpPe3itGPK/TcqfmI9sRyN4+KAffWfL0PnbTm7HZYMPmE5gEfW+NJOh87FSbsdltQ+YTnpZfreDmgMGS9vA6L5X6Rb6CPbCk+PwrG4rxq8h0YuQ2rVzhjGMafzrbydD5yVbysZXOPmFxuMH2/jXRedBZpdOu7HZzjEAHPGfb+FQsUnF8PUz5MbJVSVT1LwJ1ul97rC9eu6sfVJ3FB/7jTzvvdWOvX0SfVJ3ED/zW4PyZvkHyvcAj1I7yp+v+yKf4ZvnPle+CPUjvIP1/hWLgyfM8P2ftP8AX9V6Gb0K45PNJKs0gcLGjDCKuCWYHlz5Cq+p7oz0VNo7s03WF1VfQCYwSfrHPOqGtlSkoJT6nt4sbY0xVz3Lx+foKUpVhpFKUoBSlTUvTFtbqlpM4SR01B7ZQxRipwHlBxkHmBQFLSpW36bu4ytlNjU6+stRujsjfS/WU1yg6aO4BWymwSR6y17iQfpfEGgKilRK/KcpGfJJ/wCe2/u18HyoLp1eST4xn07bljPvaq76v9SMrzcdcu8j80W9KiD8p6gZ8knxjPp23LGfe1sJumbqpY2c2AMn5y1/u1OM4y/K9ltd1du+7knry5lPSpe46auilms5sAgestTzYKPpfEik/TV0GWs5salHrLXmzBR9L4sKkWlRSpyLpcxZA9rKgZ0TUXtyFLuFBIWQnGWHIVR0ApSlAKUpQClYvFeICCCWZgWEUbOQuMkKCcDJAzt3mpOT5T1XnZz8wPTtu84974moynGPJsqndXW0pySb6b8S2pUvN00dRk2U2MqPWWvNmCj6XxIpL01dcZspt2VR85a82YKPpfEipFpUUqXk6auuM2U3aYKPnLXmQT734Gj9NXBUGym7TYHzlrz0s3vfBTQFRSpdumjgqDZTZbOPnLXuGT9L4V9PTNwwXyObJBI+ctfZ05+l/aFAU9Kkbv5QDGyq9pMCwYjt2x2UqDyk/bFdH+Jq5x5LNnGfSg7iB7z41XK2EXpsz2ZVNcuGc0n8S1pWi6PdKlu3dRE8ZRVbtmMggkjbQx8O+t7U4yUltFsLI2R4oPaMLi8kixExZ16kxgZ2Mihtv93NTNh0hv2ZUa39mPVIY5V3Ii1tp5c2kXTkY6sHcHazpXSZDw9Jb9u0bdgMHsdTIucR6tRzkjBYLoG7FTpPdW24Xxe6eT5yHEfbAIR0ZtIBV+2ewr8tB3B2J2NUVKA1HRq4uHiY3SFJOtfCkJgLnKhdBIKjOnUdzpz31Pm0uY3lAtZHBnmZWV7cAh5WYbPKCNmHMVb0oCC4da3UaEGzlz1szbSWvKSaRx9Nzww++udjBdIgBs5shmO0lr3uze+8DV1SgPJ4ujN6AB5I/wCJbf3a4r0XvdAXyR86APWW31ce9r1qlZXiVvmeS+x8ZtvT5+88mfovelCvkj50EestvDHva317FdOjqLKbLAgZe07/AP8APV3Sra6o174TXi4dWMmq/EguIwXUiMospsllO8lp7Misfp/AUvoLp0wLKbOuNt5LTkkqOfp/BTV7SrTWRSW9y7xg2kqATQsWZ7bChJUYkhZi3JTyBq1FKUBPdJeEXEsiPbSBCkbgZYgaiyaSVAIZRjJB54x31q5eEcT6o6bgdZgBcsMLvOcnCEscmAczsreluHtaUBHJwS/RjolABkc5L5O82oFsoSy9WWXRnYsN9gV7OJ9HruS06oy65BICrM+Njb6SW0oM6ZWZxsMaVIzpCmtpQGq6Q2LyWU8SduRrd1XcDUxQgbnYZPjXnlx0ZvWBAtH9IH1lt3MD734V6xSqp1Rm034GS/DrvlGc+sehC3sF064FnN6aHeS19mRWP03gpr5dW90wUCzl2kjb1lrySRWP03PAq7pVprIS5t7ptGLOXsyBj85a8gGHvue9Li3umaMizl7Dlj85a8uqkXb57xcf9au6UBCTQXReNvIpsKWz85a96ke++NHiui6N5FNhVcHt2ntFMfT/ALJq7pQHmvF+E3czxstnKAqSA5ktfaaMjGJv2D/0rA82b3VnySTGkj1lt3kH3vwr1mlZ548Jy4medf2bRfN2T3tkd0H4RPFLK00LRgxoBqaJskMxPq3bxHPHOrGlKthBQjwo10UxorVcOiFKUzUy4Ur5mvtAKV8BrR3HTS2R2QtKSjFW029y4ypwRqSMqcEEbGgN7Sp5OnlowyGmIyRtbXZ3BII9VzBBH7xX1OnVqdwZj+61uz349140BQUqfTp3akAgzEHkRbXZB+/qq6f8RrHGeskxjOfJ7n+3XG0upGU4x/M9FNSpr/Eay59ZJj/7e5/t1yPygWfvJPwLn+3XOOPmQ76v9S+aKOlT79ObUDJMwHiba7HM4H0XicUfpzajcmYDIG9tdjckAfRd5IH31ItKClaSDpjbOyqDKCzKo1W9ygyxAALNGAMkgbnvrd0ApTNM0ApXzNfc0ApXRe3qRRvJIcJGpZzgnAUZOwyTt3CtA3yjWI5ySD99vc/2642l1IynGPV6KalTn+IVn7yTmB/l7nvOB9H41zbp3ajmZhuB/lbvmTgD1XMnaiafQRnGXOL2UFKn26d2oxkzDJwP1W73Ph6rnQ9O7UYyZtzgfqt3ucE7fNeAJ+410kUFKn/Pq1yBmbJ5fqt3vjw+ar6enNrnGZsnOB5Nd74xn6L4j+NAb+lT/n1a5xmbJBIHk13nAxk46rkMj+Ir4/T20BwzygkZwbe6Gf4x/EVxvXU45KK2yhpWs4R0kguSywsxKgEho5U2JIHrFGeR5Vs6J76CMlJbRgca4cZ4ggIHzsL5OeUc8bnl3kIQPiamuH9E7xNIa5OhFQBRLLpOiEKoxgEAOoJw3bBOatKV06RNv0RvAdTTgvhd+tmJ0r13YDkZGrrSNY7SgbZrZ8K4DcRuzSTltSSLpLysq5SEIAGO5QrJ29mbXk7k4o6UBp+i/B2toOrbSAG7KqdQQaVGNZVS+4LZIz2sb4zUwt8sbzK6yg+UznaC4YENM5BDLGQQQQdj31f0oDznhXElWMhlmB66c/5e65NcSsp9X3qwP312cN4oiooZZgQzn/L3XfIxH0fgRXoVKA874bxNFhjVlmBCKCPJ7nYgD/Z1MIrdWB1U+erAx5Pcc9OPd17XSqLqVbrfgYczBhl8PG2teR4q6t1ZHVT50Y/y9x9X/h12MT7uXn7ifx/3K9mpVKwoJ72zAuw6U01J8vh6HnPFuKxtEwUSklk28nue6VCfo/AE04nxaNkwolJ6yE/5e55LPGx+j7gCfuqr4p0rSCbqequJZBEshEMTSBVdnVckcsmNv4Vj+eo+yX3+metp7ppRxFJHiVBIWNxAd4J1G00ZJLMgAAAJyT3VeCp3z0H2S+/0z089B9kvv9M9Ad/SLgTzvEyMFMfiWG/X28nNfhCwx8RWnj6K3oiIa6ZnwoGZpgBuNZ1KAcnGRkHGSvLetj56D7Jff6Z6eeg+yX3+megMC36KXacpxknJIklB1FpGMmw7Wkv6o9hu/HKs7zZkazuLeWUyGWLAZnkbSxhVWJLHOkyAtp5YOMd1ffPQfZL7/TPTz1H2S+/0z0Br+K9HpI4eIPgN1lvPp0BjJKXaRxrUDJZAwjUDVsO7lUPfKzIwEU5JI/8Ap7j6w/2deu8F4wl1F1sYYDW6EOpVlaN2RgVPIhlI+6s6qLaI2tN+Bgy8CGVKMptrh8jxxCdSnq58CSMn9XuOQkUn6PwBqgveJoQuFmOJYif1e55LKpJ9X3AE16HSu00qpaRLDwoYkHCDb3z5nnl3xND1eFmOJVJ/V7nYBW39X8RS64mhaIhZsLISf1e62HUyj3fiwH316HSrjaeeXHFU6yI4mwC+T5Pc7ZQgfR+NJOLx9YhxLgJICfJ7nbJjx9H8D/CvQ6UB5y/FU69GxLpEMoJ8nudizwED1feFb+Fa7jl2JJEKLKQI3BPUXAwSyY5x/A16vSoWQU4uLKMihX1OqT5MhPk8U9dMdLgdUgyyOntPy1qM/dV3Slcrgq4qKOY1EcepVRe0vUUpSrDQKUpQClKUApSlAKUpQClKUBIX/wDn73/lVv8A/wBb6owyHxP8TVzIoPE7sMMg8NtQRyyOuvs7/urGPCrX3J/Ef86xZNErWnE8TtTs+3KlF1tLXnv0EnBZ1dpbc6S+g7uNwLeQlcSB1QNP1WSFzjNcLOx4jzeQAj/g5fEzFQ40kAdU2DpIORz76q41wBgbYGP4V9rYj24rS0Tt7YXnWzNDJpQuGRSUIPzcCHIdSVA0ykAEDJBOc1gJacTBU6tyY9WWhK4V3yNGOyWQjOknBwMtuwsaV06SPknEwuOsDP1fZY9QAJDFHnrB1e8Yk6zSFGeWTjBGZwWK+Ew8obVF1TZ9UCG6w6M6MktowDg6fiTtVFQ0Bp+g/qJv+YX/AP3s9UNT3Qf1E3/ML/8A72eqGhwUpSgFKUoBSlKAUpSgFKUoBSlKAUpSgFKUoBSlKAUpSgFKUoCYKE8UugBnPDrUf/vvq5Hhsn1D/wBK59IuCwSyh5YIpG0BdTxozYDMQMkZxkk4+JrV+bVp9lg/Cj/KgOd90duVnaW1KR62TUcdojT2s5GMa9yBz254xX204PekTdc5YtbTxp29gzaNBIVQM519ocgBsM6V6/Nq0+ywfhR/lTzatPssH4Uf5UB2nhfEAy6Zsr1qkglcBRLNlR2M46ow+Jyp2O5rGteDcSGlDMVQRKuQ4Z8pEoyGZDzcMTkZ35nu7PNq0+ywfhR/lTzatPssH4Uf5UBybh3EiynrQPnMvupBGvI0r1YKoE7JBLEncDbUdz0ft7hYcXR1SajvsSRgYzgAZzq5d2OXorpPNq0+ywfhR/lTzatPssH4Uf5UBteg/qJv+YX/AP3s9UNYHBLNIoVSJFjUFjpRQq5LEnYbbkk1n0ApSlAKUpQClKUApSlAKUpQH//Z"/>
          <p:cNvSpPr>
            <a:spLocks noChangeAspect="1" noChangeArrowheads="1"/>
          </p:cNvSpPr>
          <p:nvPr/>
        </p:nvSpPr>
        <p:spPr bwMode="auto">
          <a:xfrm>
            <a:off x="3212674" y="56694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36" y="1950720"/>
            <a:ext cx="5836627" cy="3352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5357" y="5300151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52525"/>
                </a:solidFill>
                <a:latin typeface="Arial" charset="0"/>
              </a:rPr>
              <a:t>Diagram of k-fold cross-validation with k=4.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0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52400"/>
            <a:ext cx="96012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>
                <a:latin typeface="Georgia" panose="02040502050405020303" pitchFamily="18" charset="0"/>
              </a:rPr>
              <a:t>Issues Affecting Model Selection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1" y="1371600"/>
            <a:ext cx="8378825" cy="52578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Georgia" panose="02040502050405020303" pitchFamily="18" charset="0"/>
              </a:rPr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Georgia" panose="02040502050405020303" pitchFamily="18" charset="0"/>
              </a:rPr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Georgia" panose="02040502050405020303" pitchFamily="18" charset="0"/>
              </a:rPr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Robustness</a:t>
            </a:r>
            <a:r>
              <a:rPr lang="en-US" sz="2400" dirty="0">
                <a:latin typeface="Georgia" panose="02040502050405020303" pitchFamily="18" charset="0"/>
              </a:rPr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Scalability</a:t>
            </a:r>
            <a:r>
              <a:rPr lang="en-US" sz="2400" dirty="0">
                <a:latin typeface="Georgia" panose="02040502050405020303" pitchFamily="18" charset="0"/>
              </a:rPr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Georgia" panose="02040502050405020303" pitchFamily="18" charset="0"/>
              </a:rPr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Georgia" panose="02040502050405020303" pitchFamily="18" charset="0"/>
              </a:rPr>
              <a:t>Other measures, e.g., goodness of rules, such as decision tree size or compactness of classification rules</a:t>
            </a:r>
          </a:p>
        </p:txBody>
      </p:sp>
      <p:sp>
        <p:nvSpPr>
          <p:cNvPr id="6451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2A3F446-B8E6-4DB3-B9A5-6195F3204498}" type="slidenum">
              <a:rPr lang="en-US" sz="1200" b="1">
                <a:latin typeface="Calibri" panose="020F0502020204030204" pitchFamily="34" charset="0"/>
              </a:rPr>
              <a:pPr algn="r" eaLnBrk="1" hangingPunct="1"/>
              <a:t>53</a:t>
            </a:fld>
            <a:endParaRPr 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A4187-D061-4CD3-AE51-402C975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8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Linear Regression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For now, assume just one (input) independent variable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x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, and one (output) dependent variable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y</a:t>
            </a:r>
          </a:p>
          <a:p>
            <a:pPr lvl="1"/>
            <a:r>
              <a:rPr lang="en-US" dirty="0"/>
              <a:t>Multiple linear regression assumes an input vector </a:t>
            </a:r>
            <a:r>
              <a:rPr lang="en-US" b="1" dirty="0"/>
              <a:t>x</a:t>
            </a:r>
          </a:p>
          <a:p>
            <a:pPr lvl="1"/>
            <a:r>
              <a:rPr lang="en-US" dirty="0"/>
              <a:t>Multivariate linear regression assumes an output vector </a:t>
            </a:r>
            <a:r>
              <a:rPr lang="en-US" b="1" dirty="0"/>
              <a:t>y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We "fit" the points with a line (i.e. hyper-plane)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Which line should we use?</a:t>
            </a:r>
          </a:p>
          <a:p>
            <a:pPr lvl="1"/>
            <a:r>
              <a:rPr lang="en-US" dirty="0"/>
              <a:t>Choose an objective function</a:t>
            </a:r>
          </a:p>
          <a:p>
            <a:pPr lvl="1"/>
            <a:r>
              <a:rPr lang="en-US" dirty="0"/>
              <a:t>For simple linear regression we choose sum squared error (SSE)</a:t>
            </a:r>
          </a:p>
          <a:p>
            <a:pPr lvl="2"/>
            <a:r>
              <a:rPr lang="en-US" dirty="0">
                <a:latin typeface="Symbol" pitchFamily="1" charset="2"/>
                <a:ea typeface="ＭＳ Ｐゴシック" pitchFamily="1" charset="-128"/>
              </a:rPr>
              <a:t>S</a:t>
            </a:r>
            <a:r>
              <a:rPr lang="en-US" dirty="0">
                <a:ea typeface="ＭＳ Ｐゴシック" pitchFamily="1" charset="-128"/>
              </a:rPr>
              <a:t> (</a:t>
            </a:r>
            <a:r>
              <a:rPr lang="en-US" i="1" dirty="0" err="1">
                <a:ea typeface="ＭＳ Ｐゴシック" pitchFamily="1" charset="-128"/>
              </a:rPr>
              <a:t>predicted</a:t>
            </a:r>
            <a:r>
              <a:rPr lang="en-US" i="1" baseline="-25000" dirty="0" err="1">
                <a:ea typeface="ＭＳ Ｐゴシック" pitchFamily="1" charset="-128"/>
              </a:rPr>
              <a:t>i</a:t>
            </a:r>
            <a:r>
              <a:rPr lang="en-US" i="1" dirty="0">
                <a:ea typeface="ＭＳ Ｐゴシック" pitchFamily="1" charset="-128"/>
              </a:rPr>
              <a:t> – actual</a:t>
            </a:r>
            <a:r>
              <a:rPr lang="en-US" i="1" baseline="-25000" dirty="0">
                <a:ea typeface="ＭＳ Ｐゴシック" pitchFamily="1" charset="-128"/>
              </a:rPr>
              <a:t>i</a:t>
            </a:r>
            <a:r>
              <a:rPr lang="en-US" dirty="0">
                <a:ea typeface="ＭＳ Ｐゴシック" pitchFamily="1" charset="-128"/>
              </a:rPr>
              <a:t>)</a:t>
            </a:r>
            <a:r>
              <a:rPr lang="en-US" baseline="30000" dirty="0">
                <a:ea typeface="ＭＳ Ｐゴシック" pitchFamily="1" charset="-128"/>
              </a:rPr>
              <a:t>2  </a:t>
            </a:r>
            <a:r>
              <a:rPr lang="en-US" dirty="0">
                <a:ea typeface="ＭＳ Ｐゴシック" pitchFamily="1" charset="-128"/>
              </a:rPr>
              <a:t>=</a:t>
            </a:r>
            <a:r>
              <a:rPr lang="en-US" baseline="30000" dirty="0">
                <a:ea typeface="ＭＳ Ｐゴシック" pitchFamily="1" charset="-128"/>
              </a:rPr>
              <a:t> </a:t>
            </a:r>
            <a:r>
              <a:rPr lang="en-US" dirty="0">
                <a:latin typeface="Symbol" pitchFamily="1" charset="2"/>
                <a:ea typeface="ＭＳ Ｐゴシック" pitchFamily="1" charset="-128"/>
              </a:rPr>
              <a:t>S</a:t>
            </a:r>
            <a:r>
              <a:rPr lang="en-US" dirty="0">
                <a:ea typeface="ＭＳ Ｐゴシック" pitchFamily="1" charset="-128"/>
              </a:rPr>
              <a:t> (</a:t>
            </a:r>
            <a:r>
              <a:rPr lang="en-US" i="1" dirty="0">
                <a:ea typeface="ＭＳ Ｐゴシック" pitchFamily="1" charset="-128"/>
              </a:rPr>
              <a:t>residue</a:t>
            </a:r>
            <a:r>
              <a:rPr lang="en-US" i="1" baseline="-25000" dirty="0">
                <a:ea typeface="ＭＳ Ｐゴシック" pitchFamily="1" charset="-128"/>
              </a:rPr>
              <a:t>i</a:t>
            </a:r>
            <a:r>
              <a:rPr lang="en-US" dirty="0">
                <a:ea typeface="ＭＳ Ｐゴシック" pitchFamily="1" charset="-128"/>
              </a:rPr>
              <a:t>)</a:t>
            </a:r>
            <a:r>
              <a:rPr lang="en-US" baseline="30000" dirty="0">
                <a:ea typeface="ＭＳ Ｐゴシック" pitchFamily="1" charset="-128"/>
              </a:rPr>
              <a:t>2</a:t>
            </a:r>
            <a:endParaRPr lang="en-US" dirty="0">
              <a:ea typeface="ＭＳ Ｐゴシック" pitchFamily="1" charset="-128"/>
            </a:endParaRPr>
          </a:p>
          <a:p>
            <a:pPr lvl="1"/>
            <a:r>
              <a:rPr lang="en-US" dirty="0"/>
              <a:t>Thus, find the line which minimizes the sum of the squared residues (e.g. least squares)</a:t>
            </a:r>
          </a:p>
          <a:p>
            <a:pPr lvl="1"/>
            <a:r>
              <a:rPr lang="en-US" dirty="0"/>
              <a:t>This mimics the case where data points were sampled from the actual hyperplane with Gaussian noise added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Regression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F7AAC-35A0-F44B-A62D-2D9AD4CA7B98}" type="slidenum">
              <a:rPr lang="en-US" smtClean="0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91E-E00E-1949-A4B2-2E9A0837CEB0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247900" y="2051051"/>
            <a:ext cx="5945188" cy="3165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47" name="Object 3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524000"/>
          <a:ext cx="6934200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3993840" imgH="2073240" progId="Visio.Drawing.4">
                  <p:embed/>
                </p:oleObj>
              </mc:Choice>
              <mc:Fallback>
                <p:oleObj name="VISIO" r:id="rId4" imgW="3993840" imgH="2073240" progId="Visio.Drawing.4">
                  <p:embed/>
                  <p:pic>
                    <p:nvPicPr>
                      <p:cNvPr id="57347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6934200" cy="4122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Linear Equations</a:t>
            </a:r>
          </a:p>
        </p:txBody>
      </p:sp>
      <p:graphicFrame>
        <p:nvGraphicFramePr>
          <p:cNvPr id="573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848600" y="2209800"/>
          <a:ext cx="1995488" cy="34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lipArt" r:id="rId6" imgW="4959000" imgH="6238800" progId="MS_ClipArt_Gallery.2">
                  <p:embed/>
                </p:oleObj>
              </mc:Choice>
              <mc:Fallback>
                <p:oleObj name="ClipArt" r:id="rId6" imgW="4959000" imgH="6238800" progId="MS_ClipArt_Gallery.2">
                  <p:embed/>
                  <p:pic>
                    <p:nvPicPr>
                      <p:cNvPr id="5734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09800"/>
                        <a:ext cx="1995488" cy="34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9639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425951" y="4219576"/>
            <a:ext cx="45685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418264" y="4219576"/>
            <a:ext cx="45685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664076" y="4435475"/>
            <a:ext cx="26129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721476" y="4435475"/>
            <a:ext cx="26129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454901" y="4435475"/>
            <a:ext cx="26129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900614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charset="2"/>
              </a:rPr>
              <a:t>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743576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charset="2"/>
              </a:rPr>
              <a:t>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937376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charset="2"/>
              </a:rPr>
              <a:t>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218114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charset="2"/>
              </a:rPr>
              <a:t>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042026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charset="2"/>
              </a:rPr>
              <a:t>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7253288" y="4219576"/>
            <a:ext cx="36228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charset="2"/>
              </a:rPr>
              <a:t>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456238" y="4435475"/>
            <a:ext cx="33983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6262688" y="4435475"/>
            <a:ext cx="33983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Linear Regression Model</a:t>
            </a:r>
          </a:p>
        </p:txBody>
      </p:sp>
      <p:sp>
        <p:nvSpPr>
          <p:cNvPr id="59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066800" y="1819276"/>
            <a:ext cx="9067801" cy="42132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Relationship 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Between Variables Is a Linear Function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2439988" y="5065713"/>
            <a:ext cx="2208212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93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Dependent (Response) Variable</a:t>
            </a:r>
            <a:br>
              <a:rPr lang="en-US" altLang="x-none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altLang="x-none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(e.g., CD+ c.)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705600" y="5105400"/>
            <a:ext cx="37338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 (Explanatory) Variable </a:t>
            </a:r>
            <a:br>
              <a:rPr lang="en-US" altLang="x-none" sz="240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40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(e.g., Years s. serocon.)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897563" y="3094038"/>
            <a:ext cx="179705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Slope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3125789" y="3094038"/>
            <a:ext cx="22066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</a:t>
            </a:r>
            <a:br>
              <a:rPr lang="en-US" altLang="x-none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Y-Intercept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8002588" y="3094038"/>
            <a:ext cx="1592262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Random Error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4044950" y="4705350"/>
            <a:ext cx="444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6851650" y="4781550"/>
            <a:ext cx="317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5035550" y="3879850"/>
            <a:ext cx="2921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6318250" y="3879850"/>
            <a:ext cx="889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7537450" y="3879850"/>
            <a:ext cx="546100" cy="4445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1654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2773</Words>
  <Application>Microsoft Office PowerPoint</Application>
  <PresentationFormat>Widescreen</PresentationFormat>
  <Paragraphs>533</Paragraphs>
  <Slides>53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53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Georgia</vt:lpstr>
      <vt:lpstr>Symbol</vt:lpstr>
      <vt:lpstr>Tahoma</vt:lpstr>
      <vt:lpstr>Times New Roman</vt:lpstr>
      <vt:lpstr>Wingdings</vt:lpstr>
      <vt:lpstr>Office Theme</vt:lpstr>
      <vt:lpstr>1_Office Theme</vt:lpstr>
      <vt:lpstr>VISIO</vt:lpstr>
      <vt:lpstr>ClipArt</vt:lpstr>
      <vt:lpstr>Equation</vt:lpstr>
      <vt:lpstr>MathType Equation</vt:lpstr>
      <vt:lpstr>Chart</vt:lpstr>
      <vt:lpstr>Document</vt:lpstr>
      <vt:lpstr>Worksheet</vt:lpstr>
      <vt:lpstr>CS5542 Lecture 9 Regression and Classification Review </vt:lpstr>
      <vt:lpstr>Regression</vt:lpstr>
      <vt:lpstr>Regression</vt:lpstr>
      <vt:lpstr>Prediction (Regression)</vt:lpstr>
      <vt:lpstr>Types of Regression Models</vt:lpstr>
      <vt:lpstr>Linear Regression</vt:lpstr>
      <vt:lpstr>Simple Linear Regression</vt:lpstr>
      <vt:lpstr>Linear Equations</vt:lpstr>
      <vt:lpstr>Linear Regression Model</vt:lpstr>
      <vt:lpstr>Population &amp; Sample Regression Models</vt:lpstr>
      <vt:lpstr>Population Linear Regression Model</vt:lpstr>
      <vt:lpstr>Correlation Analysis</vt:lpstr>
      <vt:lpstr>Estimating Parameters: Least Squares Method</vt:lpstr>
      <vt:lpstr>Scatter plot</vt:lpstr>
      <vt:lpstr>Thinking Challenge</vt:lpstr>
      <vt:lpstr>Thinking Challenge</vt:lpstr>
      <vt:lpstr>  Least Squares</vt:lpstr>
      <vt:lpstr>Least Squares Graphically</vt:lpstr>
      <vt:lpstr>Coefficient Equations</vt:lpstr>
      <vt:lpstr>Parameter Estimation Example</vt:lpstr>
      <vt:lpstr>Scatterplot: Birthweight vs. Estriol Level</vt:lpstr>
      <vt:lpstr>Computation Table</vt:lpstr>
      <vt:lpstr>Parameter Estimation Solution Table</vt:lpstr>
      <vt:lpstr>Parameter Estimation Solution</vt:lpstr>
      <vt:lpstr>Parameter Estimation Thinking Challenge</vt:lpstr>
      <vt:lpstr>Scattergram Milk Yield vs. Food Intake</vt:lpstr>
      <vt:lpstr>Parameter Estimation Solution Table</vt:lpstr>
      <vt:lpstr>Parameter Estimation Solution</vt:lpstr>
      <vt:lpstr>Classification</vt:lpstr>
      <vt:lpstr>Two Key Types of Prediction</vt:lpstr>
      <vt:lpstr>Classification</vt:lpstr>
      <vt:lpstr>Classification</vt:lpstr>
      <vt:lpstr>Classification</vt:lpstr>
      <vt:lpstr>Classification</vt:lpstr>
      <vt:lpstr>Decision Tree</vt:lpstr>
      <vt:lpstr>PowerPoint Presentation</vt:lpstr>
      <vt:lpstr>Training Dataset &amp; Decision Tree</vt:lpstr>
      <vt:lpstr>Algorithm for Decision Tree Induction</vt:lpstr>
      <vt:lpstr>PowerPoint Presentation</vt:lpstr>
      <vt:lpstr>Analysis of Decision Tree Algorithm</vt:lpstr>
      <vt:lpstr>Evaluation</vt:lpstr>
      <vt:lpstr>Evaluation</vt:lpstr>
      <vt:lpstr>Basic Measures for Text Retrieval</vt:lpstr>
      <vt:lpstr>Precision Vs Recall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Example: Classifier Evaluation Metrics</vt:lpstr>
      <vt:lpstr>PowerPoint Presentation</vt:lpstr>
      <vt:lpstr>Predictor Error Measures</vt:lpstr>
      <vt:lpstr>Evaluating Classifier Accuracy: Holdout Method</vt:lpstr>
      <vt:lpstr>Evaluating Classifier Accuracy: Cross-Validation Methods</vt:lpstr>
      <vt:lpstr>Issues Affecting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CS5542 Lecture 9 Regression and Classification Review </dc:title>
  <dc:creator>Shah, Syed Jawad H. (UMKC-Student)</dc:creator>
  <cp:lastModifiedBy>Shah, Syed Jawad H. (UMKC-Student)</cp:lastModifiedBy>
  <cp:revision>1</cp:revision>
  <dcterms:created xsi:type="dcterms:W3CDTF">2020-10-20T06:16:59Z</dcterms:created>
  <dcterms:modified xsi:type="dcterms:W3CDTF">2020-10-20T06:24:00Z</dcterms:modified>
</cp:coreProperties>
</file>