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71" r:id="rId4"/>
    <p:sldId id="269" r:id="rId5"/>
    <p:sldId id="272" r:id="rId6"/>
    <p:sldId id="270" r:id="rId7"/>
    <p:sldId id="259" r:id="rId8"/>
    <p:sldId id="257" r:id="rId9"/>
    <p:sldId id="262" r:id="rId10"/>
    <p:sldId id="261" r:id="rId11"/>
    <p:sldId id="264" r:id="rId12"/>
    <p:sldId id="265" r:id="rId13"/>
    <p:sldId id="263" r:id="rId14"/>
    <p:sldId id="268" r:id="rId15"/>
    <p:sldId id="273" r:id="rId16"/>
    <p:sldId id="267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15"/>
  </p:normalViewPr>
  <p:slideViewPr>
    <p:cSldViewPr snapToGrid="0" snapToObjects="1">
      <p:cViewPr varScale="1">
        <p:scale>
          <a:sx n="88" d="100"/>
          <a:sy n="88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D6DD-0163-0443-8D93-B59FB715014E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5D4D-B60A-0E47-AE4C-D46DA3C1B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3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D6DD-0163-0443-8D93-B59FB715014E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5D4D-B60A-0E47-AE4C-D46DA3C1B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0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D6DD-0163-0443-8D93-B59FB715014E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5D4D-B60A-0E47-AE4C-D46DA3C1B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3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D6DD-0163-0443-8D93-B59FB715014E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5D4D-B60A-0E47-AE4C-D46DA3C1B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4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D6DD-0163-0443-8D93-B59FB715014E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5D4D-B60A-0E47-AE4C-D46DA3C1B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44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D6DD-0163-0443-8D93-B59FB715014E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5D4D-B60A-0E47-AE4C-D46DA3C1B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7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D6DD-0163-0443-8D93-B59FB715014E}" type="datetimeFigureOut">
              <a:rPr lang="en-US" smtClean="0"/>
              <a:t>1/29/19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5D4D-B60A-0E47-AE4C-D46DA3C1B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04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D6DD-0163-0443-8D93-B59FB715014E}" type="datetimeFigureOut">
              <a:rPr lang="en-US" smtClean="0"/>
              <a:t>1/29/19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5D4D-B60A-0E47-AE4C-D46DA3C1B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0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D6DD-0163-0443-8D93-B59FB715014E}" type="datetimeFigureOut">
              <a:rPr lang="en-US" smtClean="0"/>
              <a:t>1/29/19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5D4D-B60A-0E47-AE4C-D46DA3C1B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23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D6DD-0163-0443-8D93-B59FB715014E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5D4D-B60A-0E47-AE4C-D46DA3C1B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D6DD-0163-0443-8D93-B59FB715014E}" type="datetimeFigureOut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5D4D-B60A-0E47-AE4C-D46DA3C1B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31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CD6DD-0163-0443-8D93-B59FB715014E}" type="datetimeFigureOut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35D4D-B60A-0E47-AE4C-D46DA3C1B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7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dnugget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ynaptic_weigh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ckoverflow.com/a/2499936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nsorflow.org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bYeBL92v99Y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0" y="1214438"/>
            <a:ext cx="9855200" cy="2387600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Georgia" charset="0"/>
                <a:ea typeface="Georgia" charset="0"/>
                <a:cs typeface="Georgia" charset="0"/>
              </a:rPr>
              <a:t>CS5542 Big Data </a:t>
            </a:r>
            <a:r>
              <a:rPr lang="en-US" sz="5000">
                <a:latin typeface="Georgia" charset="0"/>
                <a:ea typeface="Georgia" charset="0"/>
                <a:cs typeface="Georgia" charset="0"/>
              </a:rPr>
              <a:t>Analytics &amp; </a:t>
            </a:r>
            <a:r>
              <a:rPr lang="en-US" sz="5000" dirty="0">
                <a:latin typeface="Georgia" charset="0"/>
                <a:ea typeface="Georgia" charset="0"/>
                <a:cs typeface="Georgia" charset="0"/>
              </a:rPr>
              <a:t>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37505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>
                <a:latin typeface="Georgia" charset="0"/>
                <a:ea typeface="Georgia" charset="0"/>
                <a:cs typeface="Georgia" charset="0"/>
              </a:rPr>
              <a:t>Tensor Flow</a:t>
            </a:r>
            <a:endParaRPr lang="en-US" sz="3600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86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latin typeface="Georgia" charset="0"/>
                <a:ea typeface="Georgia" charset="0"/>
                <a:cs typeface="Georgia" charset="0"/>
              </a:rPr>
              <a:t>How </a:t>
            </a:r>
            <a:r>
              <a:rPr lang="en-US" altLang="x-none" dirty="0" err="1">
                <a:latin typeface="Georgia" charset="0"/>
                <a:ea typeface="Georgia" charset="0"/>
                <a:cs typeface="Georgia" charset="0"/>
              </a:rPr>
              <a:t>TensorFlow</a:t>
            </a:r>
            <a:r>
              <a:rPr lang="en-US" altLang="x-none" dirty="0">
                <a:latin typeface="Georgia" charset="0"/>
                <a:ea typeface="Georgia" charset="0"/>
                <a:cs typeface="Georgia" charset="0"/>
              </a:rPr>
              <a:t> is used today</a:t>
            </a:r>
            <a:endParaRPr lang="en-US" dirty="0"/>
          </a:p>
        </p:txBody>
      </p:sp>
      <p:pic>
        <p:nvPicPr>
          <p:cNvPr id="4" name="Picture 2" descr="http://static5.businessinsider.com/image/5640da8e9dd7cc25008c8672-480/google-trans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733" y="1825625"/>
            <a:ext cx="6196013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2810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68" y="1062037"/>
            <a:ext cx="11371058" cy="47386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3337" y="6373296"/>
            <a:ext cx="4567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img.blog.csdn.net</a:t>
            </a:r>
            <a:r>
              <a:rPr lang="en-US" dirty="0"/>
              <a:t>/20160702180739029</a:t>
            </a:r>
          </a:p>
        </p:txBody>
      </p:sp>
    </p:spTree>
    <p:extLst>
      <p:ext uri="{BB962C8B-B14F-4D97-AF65-F5344CB8AC3E}">
        <p14:creationId xmlns:p14="http://schemas.microsoft.com/office/powerpoint/2010/main" val="1307669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22402"/>
            <a:ext cx="10058400" cy="521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77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91331" y="111194"/>
            <a:ext cx="854233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x-none" sz="4000" b="1" dirty="0">
                <a:latin typeface="Georgia" charset="0"/>
                <a:ea typeface="Georgia" charset="0"/>
                <a:cs typeface="Georgia" charset="0"/>
              </a:rPr>
              <a:t>Gradient Descent Method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4090988"/>
            <a:ext cx="4956175" cy="276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87337" y="969715"/>
            <a:ext cx="1117123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x-none" sz="2400" dirty="0"/>
              <a:t> </a:t>
            </a:r>
            <a:r>
              <a:rPr lang="en-US" altLang="x-none" sz="2400" dirty="0">
                <a:latin typeface="Georgia" charset="0"/>
                <a:ea typeface="Georgia" charset="0"/>
                <a:cs typeface="Georgia" charset="0"/>
              </a:rPr>
              <a:t>Gradient is the slope of a function.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x-none" sz="2400" dirty="0">
                <a:latin typeface="Georgia" charset="0"/>
                <a:ea typeface="Georgia" charset="0"/>
                <a:cs typeface="Georgia" charset="0"/>
              </a:rPr>
              <a:t> Optimization is finding the “best” (minimum) value of the function.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x-none" sz="2400" dirty="0">
                <a:latin typeface="Georgia" charset="0"/>
                <a:ea typeface="Georgia" charset="0"/>
                <a:cs typeface="Georgia" charset="0"/>
              </a:rPr>
              <a:t> The “turning points” of a function depend on the order of the function. 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x-none" sz="2400" dirty="0">
                <a:latin typeface="Georgia" charset="0"/>
                <a:ea typeface="Georgia" charset="0"/>
                <a:cs typeface="Georgia" charset="0"/>
              </a:rPr>
              <a:t> Not all turning points are minima.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x-none" sz="2400" dirty="0">
                <a:latin typeface="Georgia" charset="0"/>
                <a:ea typeface="Georgia" charset="0"/>
                <a:cs typeface="Georgia" charset="0"/>
              </a:rPr>
              <a:t> The least of all the minimum points is called the “global” minimum.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x-none" sz="2400" dirty="0">
                <a:latin typeface="Georgia" charset="0"/>
                <a:ea typeface="Georgia" charset="0"/>
                <a:cs typeface="Georgia" charset="0"/>
              </a:rPr>
              <a:t> Every minimum is a “local” minimum.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643" y="4570701"/>
            <a:ext cx="1992313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7036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/>
          </p:cNvSpPr>
          <p:nvPr/>
        </p:nvSpPr>
        <p:spPr>
          <a:xfrm>
            <a:off x="855133" y="1337733"/>
            <a:ext cx="10219267" cy="5181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dirty="0">
                <a:latin typeface="Georgia" charset="0"/>
                <a:ea typeface="Georgia" charset="0"/>
                <a:cs typeface="Georgia" charset="0"/>
              </a:rPr>
              <a:t>Simplest example - quadratic function in 1 variable:</a:t>
            </a:r>
          </a:p>
          <a:p>
            <a:pPr>
              <a:buFont typeface="Monotype Sorts" charset="2"/>
              <a:buNone/>
            </a:pPr>
            <a:r>
              <a:rPr lang="en-US" altLang="x-none" i="1" dirty="0">
                <a:latin typeface="Georgia" charset="0"/>
                <a:ea typeface="Georgia" charset="0"/>
                <a:cs typeface="Georgia" charset="0"/>
              </a:rPr>
              <a:t>				</a:t>
            </a:r>
            <a:r>
              <a:rPr lang="en-US" altLang="x-none" sz="2400" i="1" dirty="0">
                <a:latin typeface="Georgia" charset="0"/>
                <a:ea typeface="Georgia" charset="0"/>
                <a:cs typeface="Georgia" charset="0"/>
              </a:rPr>
              <a:t>f</a:t>
            </a:r>
            <a:r>
              <a:rPr lang="en-US" altLang="x-none" sz="2400" dirty="0">
                <a:latin typeface="Georgia" charset="0"/>
                <a:ea typeface="Georgia" charset="0"/>
                <a:cs typeface="Georgia" charset="0"/>
              </a:rPr>
              <a:t>( </a:t>
            </a:r>
            <a:r>
              <a:rPr lang="en-US" altLang="x-none" sz="2400" i="1" dirty="0">
                <a:latin typeface="Georgia" charset="0"/>
                <a:ea typeface="Georgia" charset="0"/>
                <a:cs typeface="Georgia" charset="0"/>
              </a:rPr>
              <a:t>x</a:t>
            </a:r>
            <a:r>
              <a:rPr lang="en-US" altLang="x-none" sz="2400" dirty="0">
                <a:latin typeface="Georgia" charset="0"/>
                <a:ea typeface="Georgia" charset="0"/>
                <a:cs typeface="Georgia" charset="0"/>
              </a:rPr>
              <a:t> ) = </a:t>
            </a:r>
            <a:r>
              <a:rPr lang="en-US" altLang="x-none" sz="2400" i="1" dirty="0">
                <a:latin typeface="Georgia" charset="0"/>
                <a:ea typeface="Georgia" charset="0"/>
                <a:cs typeface="Georgia" charset="0"/>
              </a:rPr>
              <a:t>x</a:t>
            </a:r>
            <a:r>
              <a:rPr lang="en-US" altLang="x-none" sz="2400" baseline="30000" dirty="0">
                <a:latin typeface="Georgia" charset="0"/>
                <a:ea typeface="Georgia" charset="0"/>
                <a:cs typeface="Georgia" charset="0"/>
              </a:rPr>
              <a:t>2</a:t>
            </a:r>
            <a:r>
              <a:rPr lang="en-US" altLang="x-none" sz="2400" dirty="0">
                <a:latin typeface="Georgia" charset="0"/>
                <a:ea typeface="Georgia" charset="0"/>
                <a:cs typeface="Georgia" charset="0"/>
              </a:rPr>
              <a:t> + 2</a:t>
            </a:r>
            <a:r>
              <a:rPr lang="en-US" altLang="x-none" sz="2400" i="1" dirty="0">
                <a:latin typeface="Georgia" charset="0"/>
                <a:ea typeface="Georgia" charset="0"/>
                <a:cs typeface="Georgia" charset="0"/>
              </a:rPr>
              <a:t>x</a:t>
            </a:r>
            <a:r>
              <a:rPr lang="en-US" altLang="x-none" sz="2400" dirty="0">
                <a:latin typeface="Georgia" charset="0"/>
                <a:ea typeface="Georgia" charset="0"/>
                <a:cs typeface="Georgia" charset="0"/>
              </a:rPr>
              <a:t> – 3</a:t>
            </a:r>
            <a:endParaRPr lang="en-US" altLang="x-none" dirty="0">
              <a:latin typeface="Georgia" charset="0"/>
              <a:ea typeface="Georgia" charset="0"/>
              <a:cs typeface="Georgia" charset="0"/>
            </a:endParaRPr>
          </a:p>
          <a:p>
            <a:r>
              <a:rPr lang="en-US" altLang="x-none" dirty="0">
                <a:latin typeface="Georgia" charset="0"/>
                <a:ea typeface="Georgia" charset="0"/>
                <a:cs typeface="Georgia" charset="0"/>
              </a:rPr>
              <a:t>Want to find value of </a:t>
            </a:r>
            <a:r>
              <a:rPr lang="en-US" altLang="x-none" i="1" dirty="0">
                <a:latin typeface="Georgia" charset="0"/>
                <a:ea typeface="Georgia" charset="0"/>
                <a:cs typeface="Georgia" charset="0"/>
              </a:rPr>
              <a:t>x</a:t>
            </a:r>
            <a:r>
              <a:rPr lang="en-US" altLang="x-none" dirty="0">
                <a:latin typeface="Georgia" charset="0"/>
                <a:ea typeface="Georgia" charset="0"/>
                <a:cs typeface="Georgia" charset="0"/>
              </a:rPr>
              <a:t> where </a:t>
            </a:r>
            <a:r>
              <a:rPr lang="en-US" altLang="x-none" i="1" dirty="0">
                <a:latin typeface="Georgia" charset="0"/>
                <a:ea typeface="Georgia" charset="0"/>
                <a:cs typeface="Georgia" charset="0"/>
              </a:rPr>
              <a:t>f</a:t>
            </a:r>
            <a:r>
              <a:rPr lang="en-US" altLang="x-none" dirty="0">
                <a:latin typeface="Georgia" charset="0"/>
                <a:ea typeface="Georgia" charset="0"/>
                <a:cs typeface="Georgia" charset="0"/>
              </a:rPr>
              <a:t>( </a:t>
            </a:r>
            <a:r>
              <a:rPr lang="en-US" altLang="x-none" i="1" dirty="0">
                <a:latin typeface="Georgia" charset="0"/>
                <a:ea typeface="Georgia" charset="0"/>
                <a:cs typeface="Georgia" charset="0"/>
              </a:rPr>
              <a:t>x</a:t>
            </a:r>
            <a:r>
              <a:rPr lang="en-US" altLang="x-none" dirty="0">
                <a:latin typeface="Georgia" charset="0"/>
                <a:ea typeface="Georgia" charset="0"/>
                <a:cs typeface="Georgia" charset="0"/>
              </a:rPr>
              <a:t> ) is </a:t>
            </a:r>
            <a:r>
              <a:rPr lang="en-US" altLang="x-none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minimum</a:t>
            </a: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80999" y="152399"/>
            <a:ext cx="9609667" cy="9821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x-none" b="1" dirty="0">
                <a:latin typeface="Georgia" charset="0"/>
                <a:ea typeface="Georgia" charset="0"/>
                <a:cs typeface="Georgia" charset="0"/>
              </a:rPr>
              <a:t>Optimization: Gradient</a:t>
            </a:r>
          </a:p>
        </p:txBody>
      </p:sp>
      <p:pic>
        <p:nvPicPr>
          <p:cNvPr id="4" name="Picture 3" descr="x2+2x-3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608" y="3289300"/>
            <a:ext cx="36766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5"/>
          <p:cNvCxnSpPr>
            <a:cxnSpLocks noChangeShapeType="1"/>
          </p:cNvCxnSpPr>
          <p:nvPr/>
        </p:nvCxnSpPr>
        <p:spPr bwMode="auto">
          <a:xfrm rot="5400000" flipH="1" flipV="1">
            <a:off x="5084233" y="5156200"/>
            <a:ext cx="6858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ectangle 5"/>
          <p:cNvSpPr/>
          <p:nvPr/>
        </p:nvSpPr>
        <p:spPr>
          <a:xfrm>
            <a:off x="1520280" y="6184552"/>
            <a:ext cx="8888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x-none" sz="2400" i="1">
                <a:latin typeface="Georgia" charset="0"/>
                <a:ea typeface="Georgia" charset="0"/>
                <a:cs typeface="Georgia" charset="0"/>
              </a:rPr>
              <a:t>f</a:t>
            </a:r>
            <a:r>
              <a:rPr lang="en-US" altLang="x-none" sz="2400">
                <a:latin typeface="Georgia" charset="0"/>
                <a:ea typeface="Georgia" charset="0"/>
                <a:cs typeface="Georgia" charset="0"/>
              </a:rPr>
              <a:t>( </a:t>
            </a:r>
            <a:r>
              <a:rPr lang="en-US" altLang="x-none" sz="2400" b="1">
                <a:latin typeface="Georgia" charset="0"/>
                <a:ea typeface="Georgia" charset="0"/>
                <a:cs typeface="Georgia" charset="0"/>
              </a:rPr>
              <a:t>x</a:t>
            </a:r>
            <a:r>
              <a:rPr lang="en-US" altLang="x-none" sz="2400">
                <a:latin typeface="Georgia" charset="0"/>
                <a:ea typeface="Georgia" charset="0"/>
                <a:cs typeface="Georgia" charset="0"/>
              </a:rPr>
              <a:t> ) is minimum where </a:t>
            </a:r>
            <a:r>
              <a:rPr lang="en-US" altLang="x-none" sz="240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gradient</a:t>
            </a:r>
            <a:r>
              <a:rPr lang="en-US" altLang="x-none" sz="2400">
                <a:latin typeface="Georgia" charset="0"/>
                <a:ea typeface="Georgia" charset="0"/>
                <a:cs typeface="Georgia" charset="0"/>
              </a:rPr>
              <a:t> of f( </a:t>
            </a:r>
            <a:r>
              <a:rPr lang="en-US" altLang="x-none" sz="2400" b="1">
                <a:latin typeface="Georgia" charset="0"/>
                <a:ea typeface="Georgia" charset="0"/>
                <a:cs typeface="Georgia" charset="0"/>
              </a:rPr>
              <a:t>x</a:t>
            </a:r>
            <a:r>
              <a:rPr lang="en-US" altLang="x-none" sz="2400">
                <a:latin typeface="Georgia" charset="0"/>
                <a:ea typeface="Georgia" charset="0"/>
                <a:cs typeface="Georgia" charset="0"/>
              </a:rPr>
              <a:t> ) is zero in all directions</a:t>
            </a:r>
            <a:endParaRPr lang="en-US" altLang="x-none" sz="2400" i="1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07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cdn-images-1.medium.com/max/1600/1*fAHaaT3I003D6tjZQzZ32Q.gif">
            <a:extLst>
              <a:ext uri="{FF2B5EF4-FFF2-40B4-BE49-F238E27FC236}">
                <a16:creationId xmlns:a16="http://schemas.microsoft.com/office/drawing/2014/main" id="{3106C46D-0BD7-4F4A-B9EC-3283A7F65C9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28" y="1842796"/>
            <a:ext cx="4114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AB8737-9B1E-4BF6-AECA-1A035E571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Gradient Descent Algorithm</a:t>
            </a:r>
          </a:p>
        </p:txBody>
      </p:sp>
      <p:pic>
        <p:nvPicPr>
          <p:cNvPr id="8196" name="Picture 4" descr="https://cdn-images-1.medium.com/max/1600/1*KQVi812_aERFRolz_5G3rA.gif">
            <a:extLst>
              <a:ext uri="{FF2B5EF4-FFF2-40B4-BE49-F238E27FC236}">
                <a16:creationId xmlns:a16="http://schemas.microsoft.com/office/drawing/2014/main" id="{E75A1093-93D0-44B5-B3B5-72DAEFFD883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629" y="1690688"/>
            <a:ext cx="6735478" cy="280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5D61A18-7CF0-4BA6-8865-2BE4A03854AA}"/>
              </a:ext>
            </a:extLst>
          </p:cNvPr>
          <p:cNvSpPr/>
          <p:nvPr/>
        </p:nvSpPr>
        <p:spPr>
          <a:xfrm>
            <a:off x="2814734" y="5699745"/>
            <a:ext cx="71876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https://medium.com/onfido-tech/machine-learning-101-be2e0a86c96a</a:t>
            </a:r>
          </a:p>
        </p:txBody>
      </p:sp>
      <p:pic>
        <p:nvPicPr>
          <p:cNvPr id="8198" name="Picture 6" descr="https://cdn-images-1.medium.com/max/1600/1*WYvIUzlaGsq6Nm2UrR3g-Q.png">
            <a:extLst>
              <a:ext uri="{FF2B5EF4-FFF2-40B4-BE49-F238E27FC236}">
                <a16:creationId xmlns:a16="http://schemas.microsoft.com/office/drawing/2014/main" id="{E15B10AD-4C02-497B-842A-742F7DE02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433" y="4673457"/>
            <a:ext cx="1533010" cy="83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6B40104-8C6A-4A2B-9A61-7EF20CAACAA7}"/>
              </a:ext>
            </a:extLst>
          </p:cNvPr>
          <p:cNvSpPr/>
          <p:nvPr/>
        </p:nvSpPr>
        <p:spPr>
          <a:xfrm>
            <a:off x="4069080" y="482751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Representation of the model y=f(x)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952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 txBox="1">
            <a:spLocks/>
          </p:cNvSpPr>
          <p:nvPr/>
        </p:nvSpPr>
        <p:spPr>
          <a:xfrm>
            <a:off x="381000" y="1569508"/>
            <a:ext cx="11150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sz="2400" dirty="0">
                <a:latin typeface="Georgia" charset="0"/>
                <a:ea typeface="Georgia" charset="0"/>
                <a:cs typeface="Georgia" charset="0"/>
              </a:rPr>
              <a:t>Suppose target outcomes come from set </a:t>
            </a:r>
            <a:r>
              <a:rPr lang="en-US" altLang="x-none" sz="2400" i="1" dirty="0">
                <a:latin typeface="Georgia" charset="0"/>
                <a:ea typeface="Georgia" charset="0"/>
                <a:cs typeface="Georgia" charset="0"/>
              </a:rPr>
              <a:t>Y</a:t>
            </a:r>
            <a:endParaRPr lang="en-US" altLang="x-none" sz="2400" dirty="0">
              <a:latin typeface="Georgia" charset="0"/>
              <a:ea typeface="Georgia" charset="0"/>
              <a:cs typeface="Georgia" charset="0"/>
            </a:endParaRPr>
          </a:p>
          <a:p>
            <a:pPr lvl="1"/>
            <a:r>
              <a:rPr lang="en-US" altLang="x-none" dirty="0">
                <a:latin typeface="Georgia" charset="0"/>
                <a:ea typeface="Georgia" charset="0"/>
                <a:cs typeface="Georgia" charset="0"/>
              </a:rPr>
              <a:t>Binary classification:	</a:t>
            </a:r>
            <a:r>
              <a:rPr lang="en-US" altLang="x-none" i="1" dirty="0">
                <a:latin typeface="Georgia" charset="0"/>
                <a:ea typeface="Georgia" charset="0"/>
                <a:cs typeface="Georgia" charset="0"/>
              </a:rPr>
              <a:t>Y</a:t>
            </a:r>
            <a:r>
              <a:rPr lang="en-US" altLang="x-none" dirty="0">
                <a:latin typeface="Georgia" charset="0"/>
                <a:ea typeface="Georgia" charset="0"/>
                <a:cs typeface="Georgia" charset="0"/>
              </a:rPr>
              <a:t> = { 0, 1 }</a:t>
            </a:r>
          </a:p>
          <a:p>
            <a:pPr lvl="1"/>
            <a:r>
              <a:rPr lang="en-US" altLang="x-none" dirty="0">
                <a:latin typeface="Georgia" charset="0"/>
                <a:ea typeface="Georgia" charset="0"/>
                <a:cs typeface="Georgia" charset="0"/>
              </a:rPr>
              <a:t>Regression:		</a:t>
            </a:r>
            <a:r>
              <a:rPr lang="en-US" altLang="x-none" i="1" dirty="0">
                <a:latin typeface="Georgia" charset="0"/>
                <a:ea typeface="Georgia" charset="0"/>
                <a:cs typeface="Georgia" charset="0"/>
              </a:rPr>
              <a:t>Y</a:t>
            </a:r>
            <a:r>
              <a:rPr lang="en-US" altLang="x-none" dirty="0">
                <a:latin typeface="Georgia" charset="0"/>
                <a:ea typeface="Georgia" charset="0"/>
                <a:cs typeface="Georgia" charset="0"/>
              </a:rPr>
              <a:t> = </a:t>
            </a:r>
            <a:r>
              <a:rPr lang="en-US" altLang="x-none" dirty="0">
                <a:latin typeface="Georgia" charset="0"/>
                <a:ea typeface="Georgia" charset="0"/>
                <a:cs typeface="Georgia" charset="0"/>
                <a:sym typeface="Symbol" charset="2"/>
              </a:rPr>
              <a:t>		</a:t>
            </a:r>
            <a:r>
              <a:rPr lang="en-US" altLang="x-none" sz="2000" dirty="0">
                <a:latin typeface="Georgia" charset="0"/>
                <a:ea typeface="Georgia" charset="0"/>
                <a:cs typeface="Georgia" charset="0"/>
                <a:sym typeface="Symbol" charset="2"/>
              </a:rPr>
              <a:t>(real numbers)</a:t>
            </a:r>
            <a:r>
              <a:rPr lang="en-US" altLang="x-none" dirty="0">
                <a:latin typeface="Georgia" charset="0"/>
                <a:ea typeface="Georgia" charset="0"/>
                <a:cs typeface="Georgia" charset="0"/>
              </a:rPr>
              <a:t> </a:t>
            </a:r>
          </a:p>
          <a:p>
            <a:r>
              <a:rPr lang="en-US" altLang="x-none" sz="2400" dirty="0">
                <a:latin typeface="Georgia" charset="0"/>
                <a:ea typeface="Georgia" charset="0"/>
                <a:cs typeface="Georgia" charset="0"/>
              </a:rPr>
              <a:t>A </a:t>
            </a:r>
            <a:r>
              <a:rPr lang="en-US" altLang="x-none" sz="2400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loss function</a:t>
            </a:r>
            <a:r>
              <a:rPr lang="en-US" altLang="x-none" sz="2400" dirty="0">
                <a:latin typeface="Georgia" charset="0"/>
                <a:ea typeface="Georgia" charset="0"/>
                <a:cs typeface="Georgia" charset="0"/>
              </a:rPr>
              <a:t> maps decisions to costs:</a:t>
            </a:r>
          </a:p>
          <a:p>
            <a:pPr marL="0" indent="0">
              <a:buNone/>
            </a:pPr>
            <a:r>
              <a:rPr lang="en-US" altLang="x-none" dirty="0">
                <a:latin typeface="Georgia" charset="0"/>
                <a:ea typeface="Georgia" charset="0"/>
                <a:cs typeface="Georgia" charset="0"/>
              </a:rPr>
              <a:t>             defines the penalty for predicting    when the true value is    </a:t>
            </a:r>
          </a:p>
          <a:p>
            <a:r>
              <a:rPr lang="en-US" altLang="x-none" sz="2400" dirty="0">
                <a:latin typeface="Georgia" charset="0"/>
                <a:ea typeface="Georgia" charset="0"/>
                <a:cs typeface="Georgia" charset="0"/>
              </a:rPr>
              <a:t>Standard choice for classification:</a:t>
            </a:r>
            <a:br>
              <a:rPr lang="en-US" altLang="x-none" sz="2400" dirty="0">
                <a:latin typeface="Georgia" charset="0"/>
                <a:ea typeface="Georgia" charset="0"/>
                <a:cs typeface="Georgia" charset="0"/>
              </a:rPr>
            </a:br>
            <a:r>
              <a:rPr lang="en-US" altLang="x-none" sz="2400" dirty="0">
                <a:latin typeface="Georgia" charset="0"/>
                <a:ea typeface="Georgia" charset="0"/>
                <a:cs typeface="Georgia" charset="0"/>
              </a:rPr>
              <a:t>	0/1 loss (same as</a:t>
            </a:r>
            <a:br>
              <a:rPr lang="en-US" altLang="x-none" sz="2400" dirty="0">
                <a:latin typeface="Georgia" charset="0"/>
                <a:ea typeface="Georgia" charset="0"/>
                <a:cs typeface="Georgia" charset="0"/>
              </a:rPr>
            </a:br>
            <a:r>
              <a:rPr lang="en-US" altLang="x-none" sz="2400" dirty="0">
                <a:latin typeface="Georgia" charset="0"/>
                <a:ea typeface="Georgia" charset="0"/>
                <a:cs typeface="Georgia" charset="0"/>
              </a:rPr>
              <a:t>	misclassification error)</a:t>
            </a:r>
          </a:p>
          <a:p>
            <a:endParaRPr lang="en-US" altLang="x-none" sz="2400" dirty="0">
              <a:latin typeface="Georgia" charset="0"/>
              <a:ea typeface="Georgia" charset="0"/>
              <a:cs typeface="Georgia" charset="0"/>
            </a:endParaRPr>
          </a:p>
          <a:p>
            <a:endParaRPr lang="en-US" altLang="x-none" sz="2400" dirty="0">
              <a:latin typeface="Georgia" charset="0"/>
              <a:ea typeface="Georgia" charset="0"/>
              <a:cs typeface="Georgia" charset="0"/>
            </a:endParaRPr>
          </a:p>
          <a:p>
            <a:r>
              <a:rPr lang="en-US" altLang="x-none" sz="2400" dirty="0">
                <a:latin typeface="Georgia" charset="0"/>
                <a:ea typeface="Georgia" charset="0"/>
                <a:cs typeface="Georgia" charset="0"/>
              </a:rPr>
              <a:t>Standard choice for regression:</a:t>
            </a:r>
            <a:br>
              <a:rPr lang="en-US" altLang="x-none" sz="2400" dirty="0">
                <a:latin typeface="Georgia" charset="0"/>
                <a:ea typeface="Georgia" charset="0"/>
                <a:cs typeface="Georgia" charset="0"/>
              </a:rPr>
            </a:br>
            <a:r>
              <a:rPr lang="en-US" altLang="x-none" sz="2400" dirty="0">
                <a:latin typeface="Georgia" charset="0"/>
                <a:ea typeface="Georgia" charset="0"/>
                <a:cs typeface="Georgia" charset="0"/>
              </a:rPr>
              <a:t>	squared loss</a:t>
            </a:r>
          </a:p>
          <a:p>
            <a:pPr lvl="1"/>
            <a:endParaRPr lang="en-US" altLang="x-none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81000" y="341577"/>
            <a:ext cx="8280400" cy="776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x-none" b="1" dirty="0">
                <a:latin typeface="Georgia" charset="0"/>
                <a:ea typeface="Georgia" charset="0"/>
                <a:cs typeface="Georgia" charset="0"/>
              </a:rPr>
              <a:t>Loss Function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463271"/>
              </p:ext>
            </p:extLst>
          </p:nvPr>
        </p:nvGraphicFramePr>
        <p:xfrm>
          <a:off x="381000" y="3249083"/>
          <a:ext cx="12350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9" name="Equation" r:id="rId3" imgW="558720" imgH="228600" progId="Equation.3">
                  <p:embed/>
                </p:oleObj>
              </mc:Choice>
              <mc:Fallback>
                <p:oleObj name="Equation" r:id="rId3" imgW="558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249083"/>
                        <a:ext cx="12350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352784"/>
              </p:ext>
            </p:extLst>
          </p:nvPr>
        </p:nvGraphicFramePr>
        <p:xfrm>
          <a:off x="6807200" y="3249083"/>
          <a:ext cx="3635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0" name="Equation" r:id="rId5" imgW="164880" imgH="228600" progId="Equation.3">
                  <p:embed/>
                </p:oleObj>
              </mc:Choice>
              <mc:Fallback>
                <p:oleObj name="Equation" r:id="rId5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7200" y="3249083"/>
                        <a:ext cx="36353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147265"/>
              </p:ext>
            </p:extLst>
          </p:nvPr>
        </p:nvGraphicFramePr>
        <p:xfrm>
          <a:off x="10612434" y="3247496"/>
          <a:ext cx="363537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1" name="Equation" r:id="rId7" imgW="164880" imgH="228600" progId="Equation.3">
                  <p:embed/>
                </p:oleObj>
              </mc:Choice>
              <mc:Fallback>
                <p:oleObj name="Equation" r:id="rId7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12434" y="3247496"/>
                        <a:ext cx="363537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003172"/>
              </p:ext>
            </p:extLst>
          </p:nvPr>
        </p:nvGraphicFramePr>
        <p:xfrm>
          <a:off x="6264275" y="4160308"/>
          <a:ext cx="4211637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2" name="Equation" r:id="rId9" imgW="1904760" imgH="457200" progId="Equation.3">
                  <p:embed/>
                </p:oleObj>
              </mc:Choice>
              <mc:Fallback>
                <p:oleObj name="Equation" r:id="rId9" imgW="1904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4275" y="4160308"/>
                        <a:ext cx="4211637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29234"/>
              </p:ext>
            </p:extLst>
          </p:nvPr>
        </p:nvGraphicFramePr>
        <p:xfrm>
          <a:off x="6264275" y="5830358"/>
          <a:ext cx="27797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3" name="Equation" r:id="rId11" imgW="1257120" imgH="241200" progId="Equation.3">
                  <p:embed/>
                </p:oleObj>
              </mc:Choice>
              <mc:Fallback>
                <p:oleObj name="Equation" r:id="rId11" imgW="12571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4275" y="5830358"/>
                        <a:ext cx="27797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4966493" y="151603"/>
            <a:ext cx="680720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x-none" sz="2400">
                <a:latin typeface="Georgia" charset="0"/>
                <a:ea typeface="Georgia" charset="0"/>
                <a:cs typeface="Georgia" charset="0"/>
              </a:rPr>
              <a:t>For a given set of training data </a:t>
            </a:r>
            <a:r>
              <a:rPr lang="en-US" altLang="x-none" sz="2400" b="1">
                <a:latin typeface="Georgia" charset="0"/>
                <a:ea typeface="Georgia" charset="0"/>
                <a:cs typeface="Georgia" charset="0"/>
              </a:rPr>
              <a:t>X</a:t>
            </a:r>
            <a:r>
              <a:rPr lang="en-US" altLang="x-none" sz="2400">
                <a:latin typeface="Georgia" charset="0"/>
                <a:ea typeface="Georgia" charset="0"/>
                <a:cs typeface="Georgia" charset="0"/>
              </a:rPr>
              <a:t> and outcomes </a:t>
            </a:r>
            <a:r>
              <a:rPr lang="en-US" altLang="x-none" sz="2400" b="1">
                <a:latin typeface="Georgia" charset="0"/>
                <a:ea typeface="Georgia" charset="0"/>
                <a:cs typeface="Georgia" charset="0"/>
              </a:rPr>
              <a:t>y</a:t>
            </a:r>
            <a:r>
              <a:rPr lang="en-US" altLang="x-none" sz="2400">
                <a:latin typeface="Georgia" charset="0"/>
                <a:ea typeface="Georgia" charset="0"/>
                <a:cs typeface="Georgia" charset="0"/>
              </a:rPr>
              <a:t>, we want to find the model parameters </a:t>
            </a:r>
            <a:r>
              <a:rPr lang="en-US" altLang="x-none" sz="2400" b="1">
                <a:latin typeface="Georgia" charset="0"/>
                <a:ea typeface="Georgia" charset="0"/>
                <a:cs typeface="Georgia" charset="0"/>
                <a:sym typeface="Symbol" charset="2"/>
              </a:rPr>
              <a:t>w</a:t>
            </a:r>
            <a:r>
              <a:rPr lang="en-US" altLang="x-none" sz="2400">
                <a:latin typeface="Georgia" charset="0"/>
                <a:ea typeface="Georgia" charset="0"/>
                <a:cs typeface="Georgia" charset="0"/>
                <a:sym typeface="Symbol" charset="2"/>
              </a:rPr>
              <a:t> that </a:t>
            </a:r>
            <a:r>
              <a:rPr lang="en-US" altLang="x-none" sz="240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  <a:sym typeface="Symbol" charset="2"/>
              </a:rPr>
              <a:t>minimize</a:t>
            </a:r>
            <a:r>
              <a:rPr lang="en-US" altLang="x-none" sz="2400">
                <a:latin typeface="Georgia" charset="0"/>
                <a:ea typeface="Georgia" charset="0"/>
                <a:cs typeface="Georgia" charset="0"/>
                <a:sym typeface="Symbol" charset="2"/>
              </a:rPr>
              <a:t> the total loss over all </a:t>
            </a:r>
            <a:r>
              <a:rPr lang="en-US" altLang="x-none" sz="2400" b="1">
                <a:latin typeface="Georgia" charset="0"/>
                <a:ea typeface="Georgia" charset="0"/>
                <a:cs typeface="Georgia" charset="0"/>
                <a:sym typeface="Symbol" charset="2"/>
              </a:rPr>
              <a:t>X, y</a:t>
            </a:r>
            <a:r>
              <a:rPr lang="en-US" altLang="x-none" sz="2400">
                <a:latin typeface="Georgia" charset="0"/>
                <a:ea typeface="Georgia" charset="0"/>
                <a:cs typeface="Georgia" charset="0"/>
                <a:sym typeface="Symbol" charset="2"/>
              </a:rPr>
              <a:t>.</a:t>
            </a:r>
            <a:endParaRPr lang="en-US" altLang="x-none" sz="2400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515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2163"/>
          </a:xfrm>
        </p:spPr>
        <p:txBody>
          <a:bodyPr/>
          <a:lstStyle/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4463"/>
            <a:ext cx="10515600" cy="47910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Georgia" charset="0"/>
                <a:ea typeface="Georgia" charset="0"/>
                <a:cs typeface="Georgia" charset="0"/>
              </a:rPr>
              <a:t>[1] </a:t>
            </a:r>
            <a:r>
              <a:rPr lang="en-US" altLang="en-US" sz="1800" dirty="0" err="1">
                <a:solidFill>
                  <a:srgbClr val="000000"/>
                </a:solidFill>
                <a:latin typeface="Georgia" charset="0"/>
                <a:ea typeface="Georgia" charset="0"/>
                <a:cs typeface="Georgia" charset="0"/>
              </a:rPr>
              <a:t>Raschka</a:t>
            </a:r>
            <a:r>
              <a:rPr lang="en-US" altLang="en-US" sz="1800" dirty="0">
                <a:solidFill>
                  <a:srgbClr val="000000"/>
                </a:solidFill>
                <a:latin typeface="Georgia" charset="0"/>
                <a:ea typeface="Georgia" charset="0"/>
                <a:cs typeface="Georgia" charset="0"/>
              </a:rPr>
              <a:t>, S. (2016). What is the difference between deep learning and ‘Regular’ machine learning. </a:t>
            </a:r>
            <a:r>
              <a:rPr lang="en-US" altLang="en-US" sz="1800" dirty="0">
                <a:solidFill>
                  <a:srgbClr val="000000"/>
                </a:solidFill>
                <a:latin typeface="Georgia" charset="0"/>
                <a:ea typeface="Georgia" charset="0"/>
                <a:cs typeface="Georgia" charset="0"/>
                <a:hlinkClick r:id="rId2"/>
              </a:rPr>
              <a:t>www.kdnuggets.com</a:t>
            </a:r>
            <a:r>
              <a:rPr lang="en-US" altLang="en-US" sz="1800" dirty="0">
                <a:solidFill>
                  <a:srgbClr val="000000"/>
                </a:solidFill>
                <a:latin typeface="Georgia" charset="0"/>
                <a:ea typeface="Georgia" charset="0"/>
                <a:cs typeface="Georgia" charset="0"/>
              </a:rPr>
              <a:t>, Diagram accessed 7-1-16.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Georgia" charset="0"/>
                <a:ea typeface="Georgia" charset="0"/>
                <a:cs typeface="Georgia" charset="0"/>
              </a:rPr>
              <a:t>[2] Geoffrey Hinton, et al (2012). Neural networks for machine learning course. U of Toronto, </a:t>
            </a:r>
            <a:r>
              <a:rPr lang="en-US" altLang="en-US" sz="1800" dirty="0" err="1">
                <a:solidFill>
                  <a:srgbClr val="000000"/>
                </a:solidFill>
                <a:latin typeface="Georgia" charset="0"/>
                <a:ea typeface="Georgia" charset="0"/>
                <a:cs typeface="Georgia" charset="0"/>
              </a:rPr>
              <a:t>Coursera.com</a:t>
            </a:r>
            <a:r>
              <a:rPr lang="en-US" altLang="en-US" sz="1800" dirty="0">
                <a:solidFill>
                  <a:srgbClr val="000000"/>
                </a:solidFill>
                <a:latin typeface="Georgia" charset="0"/>
                <a:ea typeface="Georgia" charset="0"/>
                <a:cs typeface="Georgia" charset="0"/>
              </a:rPr>
              <a:t>, Oct 2012. Accessed 2013.</a:t>
            </a:r>
            <a:endParaRPr lang="en-US" altLang="en-US" sz="1800" dirty="0">
              <a:latin typeface="Georgia" charset="0"/>
              <a:ea typeface="Georgia" charset="0"/>
              <a:cs typeface="Georgia" charset="0"/>
            </a:endParaRPr>
          </a:p>
          <a:p>
            <a:pPr marL="0" indent="0">
              <a:buNone/>
              <a:defRPr/>
            </a:pPr>
            <a:r>
              <a:rPr lang="en-US" altLang="en-US" sz="1800" dirty="0">
                <a:latin typeface="Georgia" charset="0"/>
                <a:ea typeface="Georgia" charset="0"/>
                <a:cs typeface="Georgia" charset="0"/>
              </a:rPr>
              <a:t>[3] Amato, F., et al (2013). Artificial neural networks in medical diagnosis. J Applied Biomedicine. 11:47-58.</a:t>
            </a:r>
          </a:p>
          <a:p>
            <a:pPr marL="0" indent="0">
              <a:buNone/>
              <a:defRPr/>
            </a:pPr>
            <a:r>
              <a:rPr lang="en-US" altLang="en-US" sz="1800" dirty="0">
                <a:latin typeface="Georgia" charset="0"/>
                <a:ea typeface="Georgia" charset="0"/>
                <a:cs typeface="Georgia" charset="0"/>
              </a:rPr>
              <a:t>[4] Deshpande, PM, et al., (2016 Jan). Applications of data mining techniques for fraud detection in credit-debit card transactions.  ISJRD, Conference on Technological Advancement and Automatization in Engineering. 339-345.</a:t>
            </a:r>
          </a:p>
          <a:p>
            <a:pPr marL="0" indent="0">
              <a:buNone/>
              <a:defRPr/>
            </a:pPr>
            <a:r>
              <a:rPr lang="en-US" altLang="en-US" sz="1800" dirty="0">
                <a:latin typeface="Georgia" charset="0"/>
                <a:ea typeface="Georgia" charset="0"/>
                <a:cs typeface="Georgia" charset="0"/>
              </a:rPr>
              <a:t>[5] </a:t>
            </a:r>
            <a:r>
              <a:rPr lang="en-US" altLang="en-US" sz="1800" dirty="0" err="1">
                <a:latin typeface="Georgia" charset="0"/>
                <a:ea typeface="Georgia" charset="0"/>
                <a:cs typeface="Georgia" charset="0"/>
              </a:rPr>
              <a:t>Komar</a:t>
            </a:r>
            <a:r>
              <a:rPr lang="en-US" altLang="en-US" sz="1800" dirty="0">
                <a:latin typeface="Georgia" charset="0"/>
                <a:ea typeface="Georgia" charset="0"/>
                <a:cs typeface="Georgia" charset="0"/>
              </a:rPr>
              <a:t>, M., et al (2016). Intelligent cyber defense system. ICTERI, Kyiv, Ukraine, June 21-24 meeting, 534-549.</a:t>
            </a:r>
          </a:p>
          <a:p>
            <a:pPr marL="0" indent="0">
              <a:buNone/>
              <a:defRPr/>
            </a:pPr>
            <a:r>
              <a:rPr lang="en-US" altLang="en-US" sz="1800" dirty="0">
                <a:latin typeface="Georgia" charset="0"/>
                <a:ea typeface="Georgia" charset="0"/>
                <a:cs typeface="Georgia" charset="0"/>
              </a:rPr>
              <a:t>[6] </a:t>
            </a:r>
            <a:r>
              <a:rPr lang="en-US" altLang="en-US" sz="1800" dirty="0" err="1">
                <a:latin typeface="Georgia" charset="0"/>
                <a:ea typeface="Georgia" charset="0"/>
                <a:cs typeface="Georgia" charset="0"/>
              </a:rPr>
              <a:t>Buyuk</a:t>
            </a:r>
            <a:r>
              <a:rPr lang="en-US" altLang="en-US" sz="1800" dirty="0">
                <a:latin typeface="Georgia" charset="0"/>
                <a:ea typeface="Georgia" charset="0"/>
                <a:cs typeface="Georgia" charset="0"/>
              </a:rPr>
              <a:t>, OO, et al (2016). A novel application to increase energy efficiency using artificial neural networks. IEEE. 1-5.</a:t>
            </a:r>
          </a:p>
        </p:txBody>
      </p:sp>
    </p:spTree>
    <p:extLst>
      <p:ext uri="{BB962C8B-B14F-4D97-AF65-F5344CB8AC3E}">
        <p14:creationId xmlns:p14="http://schemas.microsoft.com/office/powerpoint/2010/main" val="34057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b="1">
                <a:latin typeface="Georgia" charset="0"/>
                <a:ea typeface="Georgia" charset="0"/>
                <a:cs typeface="Georgia" charset="0"/>
              </a:rPr>
              <a:t>Neural Networks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00450" y="1300163"/>
            <a:ext cx="4857750" cy="3076575"/>
          </a:xfrm>
        </p:spPr>
      </p:pic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112838" y="4376738"/>
            <a:ext cx="104425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Georgia" charset="0"/>
                <a:ea typeface="Georgia" charset="0"/>
                <a:cs typeface="Georgia" charset="0"/>
              </a:rPr>
              <a:t>Neural networks are a paradigm for processing information loosely based on the idea of neurons that communicate information in the brain and spinal cord [1][2]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469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Neuron and </a:t>
            </a:r>
            <a:r>
              <a:rPr lang="en-US">
                <a:latin typeface="Georgia" charset="0"/>
                <a:ea typeface="Georgia" charset="0"/>
                <a:cs typeface="Georgia" charset="0"/>
              </a:rPr>
              <a:t>Activation Function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00" y="2083594"/>
            <a:ext cx="7493000" cy="3835400"/>
          </a:xfrm>
        </p:spPr>
      </p:pic>
    </p:spTree>
    <p:extLst>
      <p:ext uri="{BB962C8B-B14F-4D97-AF65-F5344CB8AC3E}">
        <p14:creationId xmlns:p14="http://schemas.microsoft.com/office/powerpoint/2010/main" val="1709484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7126"/>
          </a:xfrm>
        </p:spPr>
        <p:txBody>
          <a:bodyPr/>
          <a:lstStyle/>
          <a:p>
            <a:r>
              <a:rPr lang="en-US" b="1">
                <a:latin typeface="Georgia" charset="0"/>
                <a:ea typeface="Georgia" charset="0"/>
                <a:cs typeface="Georgia" charset="0"/>
              </a:rPr>
              <a:t>Activation Function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899" y="2506661"/>
            <a:ext cx="6324601" cy="3849758"/>
          </a:xfrm>
        </p:spPr>
      </p:pic>
      <p:sp>
        <p:nvSpPr>
          <p:cNvPr id="5" name="Rectangle 4"/>
          <p:cNvSpPr/>
          <p:nvPr/>
        </p:nvSpPr>
        <p:spPr>
          <a:xfrm>
            <a:off x="838200" y="1553958"/>
            <a:ext cx="1041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1" dirty="0">
                <a:solidFill>
                  <a:srgbClr val="404040"/>
                </a:solidFill>
                <a:effectLst/>
                <a:latin typeface="Georgia" charset="0"/>
                <a:ea typeface="Georgia" charset="0"/>
                <a:cs typeface="Georgia" charset="0"/>
              </a:rPr>
              <a:t>The input to an activation function is always </a:t>
            </a:r>
            <a:r>
              <a:rPr lang="en-US" sz="2400" b="1" i="1" dirty="0">
                <a:solidFill>
                  <a:srgbClr val="404040"/>
                </a:solidFill>
                <a:effectLst/>
                <a:latin typeface="Georgia" charset="0"/>
                <a:ea typeface="Georgia" charset="0"/>
                <a:cs typeface="Georgia" charset="0"/>
              </a:rPr>
              <a:t>Wx + b</a:t>
            </a:r>
            <a:r>
              <a:rPr lang="en-US" sz="2400" b="0" i="1" dirty="0">
                <a:solidFill>
                  <a:srgbClr val="404040"/>
                </a:solidFill>
                <a:effectLst/>
                <a:latin typeface="Georgia" charset="0"/>
                <a:ea typeface="Georgia" charset="0"/>
                <a:cs typeface="Georgia" charset="0"/>
              </a:rPr>
              <a:t>. </a:t>
            </a:r>
            <a:r>
              <a:rPr lang="en-US" sz="2400" b="1" i="1" dirty="0">
                <a:solidFill>
                  <a:srgbClr val="404040"/>
                </a:solidFill>
                <a:effectLst/>
                <a:latin typeface="Georgia" charset="0"/>
                <a:ea typeface="Georgia" charset="0"/>
                <a:cs typeface="Georgia" charset="0"/>
              </a:rPr>
              <a:t>x</a:t>
            </a:r>
            <a:r>
              <a:rPr lang="en-US" sz="2400" b="0" i="1" dirty="0">
                <a:solidFill>
                  <a:srgbClr val="404040"/>
                </a:solidFill>
                <a:effectLst/>
                <a:latin typeface="Georgia" charset="0"/>
                <a:ea typeface="Georgia" charset="0"/>
                <a:cs typeface="Georgia" charset="0"/>
              </a:rPr>
              <a:t> is the previous node’s output, </a:t>
            </a:r>
            <a:r>
              <a:rPr lang="en-US" sz="2400" b="1" i="1" u="sng" dirty="0">
                <a:solidFill>
                  <a:srgbClr val="0A0A0A"/>
                </a:solidFill>
                <a:effectLst/>
                <a:latin typeface="Georgia" charset="0"/>
                <a:ea typeface="Georgia" charset="0"/>
                <a:cs typeface="Georgia" charset="0"/>
                <a:hlinkClick r:id="rId3"/>
              </a:rPr>
              <a:t>W</a:t>
            </a:r>
            <a:r>
              <a:rPr lang="en-US" sz="2400" b="0" i="1" u="sng" dirty="0">
                <a:solidFill>
                  <a:srgbClr val="0A0A0A"/>
                </a:solidFill>
                <a:effectLst/>
                <a:latin typeface="Georgia" charset="0"/>
                <a:ea typeface="Georgia" charset="0"/>
                <a:cs typeface="Georgia" charset="0"/>
                <a:hlinkClick r:id="rId3"/>
              </a:rPr>
              <a:t> is the weights</a:t>
            </a:r>
            <a:r>
              <a:rPr lang="en-US" sz="2400" b="0" i="1" dirty="0">
                <a:solidFill>
                  <a:srgbClr val="404040"/>
                </a:solidFill>
                <a:effectLst/>
                <a:latin typeface="Georgia" charset="0"/>
                <a:ea typeface="Georgia" charset="0"/>
                <a:cs typeface="Georgia" charset="0"/>
              </a:rPr>
              <a:t>, and </a:t>
            </a:r>
            <a:r>
              <a:rPr lang="en-US" sz="2400" b="1" i="1" u="sng" dirty="0">
                <a:solidFill>
                  <a:srgbClr val="0A0A0A"/>
                </a:solidFill>
                <a:effectLst/>
                <a:latin typeface="Georgia" charset="0"/>
                <a:ea typeface="Georgia" charset="0"/>
                <a:cs typeface="Georgia" charset="0"/>
                <a:hlinkClick r:id="rId4"/>
              </a:rPr>
              <a:t>b</a:t>
            </a:r>
            <a:r>
              <a:rPr lang="en-US" sz="2400" b="0" i="1" u="sng" dirty="0">
                <a:solidFill>
                  <a:srgbClr val="0A0A0A"/>
                </a:solidFill>
                <a:effectLst/>
                <a:latin typeface="Georgia" charset="0"/>
                <a:ea typeface="Georgia" charset="0"/>
                <a:cs typeface="Georgia" charset="0"/>
                <a:hlinkClick r:id="rId4"/>
              </a:rPr>
              <a:t> is the biases</a:t>
            </a:r>
            <a:r>
              <a:rPr lang="en-US" sz="2400" b="0" i="1" dirty="0">
                <a:solidFill>
                  <a:srgbClr val="404040"/>
                </a:solidFill>
                <a:effectLst/>
                <a:latin typeface="Georgia" charset="0"/>
                <a:ea typeface="Georgia" charset="0"/>
                <a:cs typeface="Georgia" charset="0"/>
              </a:rPr>
              <a:t>. </a:t>
            </a:r>
            <a:endParaRPr lang="en-US" sz="24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80023" y="6488668"/>
            <a:ext cx="7373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www.machinephilosopher.com</a:t>
            </a:r>
            <a:r>
              <a:rPr lang="en-US" dirty="0"/>
              <a:t>/activation-function-neural-network/</a:t>
            </a:r>
          </a:p>
        </p:txBody>
      </p:sp>
    </p:spTree>
    <p:extLst>
      <p:ext uri="{BB962C8B-B14F-4D97-AF65-F5344CB8AC3E}">
        <p14:creationId xmlns:p14="http://schemas.microsoft.com/office/powerpoint/2010/main" val="187466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Example: Neural Network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508500" cy="3200400"/>
          </a:xfrm>
        </p:spPr>
      </p:pic>
      <p:sp>
        <p:nvSpPr>
          <p:cNvPr id="5" name="Rectangle 4"/>
          <p:cNvSpPr/>
          <p:nvPr/>
        </p:nvSpPr>
        <p:spPr>
          <a:xfrm>
            <a:off x="5749637" y="149898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1" dirty="0">
                <a:solidFill>
                  <a:srgbClr val="242729"/>
                </a:solidFill>
                <a:effectLst/>
                <a:latin typeface="Arial" charset="0"/>
              </a:rPr>
              <a:t>Each unit of the input layer, in top-to-bottom order, passes its assigned value to each neuron of the first hidden layer. Then, each hidden layer neuron multiplies each of these </a:t>
            </a:r>
            <a:r>
              <a:rPr lang="en-US" b="0" i="1" u="sng" dirty="0">
                <a:solidFill>
                  <a:srgbClr val="FF0000"/>
                </a:solidFill>
                <a:effectLst/>
                <a:latin typeface="Arial" charset="0"/>
              </a:rPr>
              <a:t>values (x1, x2, ..., </a:t>
            </a:r>
            <a:r>
              <a:rPr lang="en-US" b="0" i="1" u="sng" dirty="0" err="1">
                <a:solidFill>
                  <a:srgbClr val="FF0000"/>
                </a:solidFill>
                <a:effectLst/>
                <a:latin typeface="Arial" charset="0"/>
              </a:rPr>
              <a:t>xm</a:t>
            </a:r>
            <a:r>
              <a:rPr lang="en-US" b="0" i="1" u="sng" dirty="0">
                <a:solidFill>
                  <a:srgbClr val="FF0000"/>
                </a:solidFill>
                <a:effectLst/>
                <a:latin typeface="Arial" charset="0"/>
              </a:rPr>
              <a:t>) with its weight vector (w1, w2, ..., </a:t>
            </a:r>
            <a:r>
              <a:rPr lang="en-US" b="0" i="1" u="sng" dirty="0" err="1">
                <a:solidFill>
                  <a:srgbClr val="FF0000"/>
                </a:solidFill>
                <a:effectLst/>
                <a:latin typeface="Arial" charset="0"/>
              </a:rPr>
              <a:t>wm</a:t>
            </a:r>
            <a:r>
              <a:rPr lang="en-US" b="0" i="1" u="sng" dirty="0">
                <a:solidFill>
                  <a:srgbClr val="FF0000"/>
                </a:solidFill>
                <a:effectLst/>
                <a:latin typeface="Arial" charset="0"/>
              </a:rPr>
              <a:t>), sums the multiplied values (x1*w1 + x2*w2 + ... + </a:t>
            </a:r>
            <a:r>
              <a:rPr lang="en-US" b="0" i="1" u="sng" dirty="0" err="1">
                <a:solidFill>
                  <a:srgbClr val="FF0000"/>
                </a:solidFill>
                <a:effectLst/>
                <a:latin typeface="Arial" charset="0"/>
              </a:rPr>
              <a:t>xm</a:t>
            </a:r>
            <a:r>
              <a:rPr lang="en-US" b="0" i="1" u="sng" dirty="0">
                <a:solidFill>
                  <a:srgbClr val="FF0000"/>
                </a:solidFill>
                <a:effectLst/>
                <a:latin typeface="Arial" charset="0"/>
              </a:rPr>
              <a:t>*</a:t>
            </a:r>
            <a:r>
              <a:rPr lang="en-US" b="0" i="1" u="sng" dirty="0" err="1">
                <a:solidFill>
                  <a:srgbClr val="FF0000"/>
                </a:solidFill>
                <a:effectLst/>
                <a:latin typeface="Arial" charset="0"/>
              </a:rPr>
              <a:t>wm</a:t>
            </a:r>
            <a:r>
              <a:rPr lang="en-US" b="0" i="1" u="sng" dirty="0">
                <a:solidFill>
                  <a:srgbClr val="FF0000"/>
                </a:solidFill>
                <a:effectLst/>
                <a:latin typeface="Arial" charset="0"/>
              </a:rPr>
              <a:t>), applies its activation function to this sum </a:t>
            </a:r>
            <a:r>
              <a:rPr lang="en-US" b="0" i="1" dirty="0">
                <a:solidFill>
                  <a:srgbClr val="242729"/>
                </a:solidFill>
                <a:effectLst/>
                <a:latin typeface="Arial" charset="0"/>
              </a:rPr>
              <a:t>(logistic, </a:t>
            </a:r>
            <a:r>
              <a:rPr lang="en-US" b="0" i="1" dirty="0" err="1">
                <a:solidFill>
                  <a:srgbClr val="242729"/>
                </a:solidFill>
                <a:effectLst/>
                <a:latin typeface="Arial" charset="0"/>
              </a:rPr>
              <a:t>tanh</a:t>
            </a:r>
            <a:r>
              <a:rPr lang="en-US" b="0" i="1" dirty="0">
                <a:solidFill>
                  <a:srgbClr val="242729"/>
                </a:solidFill>
                <a:effectLst/>
                <a:latin typeface="Arial" charset="0"/>
              </a:rPr>
              <a:t>, identity function) and returns the value computed by the activation function to the next layer.</a:t>
            </a:r>
            <a:endParaRPr lang="en-US" b="0" i="0" dirty="0">
              <a:solidFill>
                <a:srgbClr val="242729"/>
              </a:solidFill>
              <a:effectLst/>
              <a:latin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727" y="3911600"/>
            <a:ext cx="63373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767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Activation Function</a:t>
            </a:r>
            <a:br>
              <a:rPr lang="en-US" dirty="0">
                <a:latin typeface="Georgia" charset="0"/>
                <a:ea typeface="Georgia" charset="0"/>
                <a:cs typeface="Georgia" charset="0"/>
              </a:rPr>
            </a:br>
            <a:endParaRPr lang="en-US" dirty="0"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14" y="1975327"/>
            <a:ext cx="11448572" cy="3533510"/>
          </a:xfrm>
        </p:spPr>
      </p:pic>
      <p:sp>
        <p:nvSpPr>
          <p:cNvPr id="6" name="Rectangle 5"/>
          <p:cNvSpPr/>
          <p:nvPr/>
        </p:nvSpPr>
        <p:spPr>
          <a:xfrm>
            <a:off x="8373368" y="5552826"/>
            <a:ext cx="3076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545454"/>
                </a:solidFill>
                <a:effectLst/>
                <a:latin typeface="Roboto" charset="0"/>
              </a:rPr>
              <a:t> Rectified </a:t>
            </a:r>
            <a:r>
              <a:rPr lang="en-US" dirty="0">
                <a:solidFill>
                  <a:srgbClr val="545454"/>
                </a:solidFill>
                <a:latin typeface="Roboto" charset="0"/>
              </a:rPr>
              <a:t>L</a:t>
            </a:r>
            <a:r>
              <a:rPr lang="en-US" b="0" i="0" dirty="0">
                <a:solidFill>
                  <a:srgbClr val="545454"/>
                </a:solidFill>
                <a:effectLst/>
                <a:latin typeface="Roboto" charset="0"/>
              </a:rPr>
              <a:t>inear </a:t>
            </a:r>
            <a:r>
              <a:rPr lang="en-US" dirty="0">
                <a:solidFill>
                  <a:srgbClr val="545454"/>
                </a:solidFill>
                <a:latin typeface="Roboto" charset="0"/>
              </a:rPr>
              <a:t>U</a:t>
            </a:r>
            <a:r>
              <a:rPr lang="en-US" b="0" i="0" dirty="0">
                <a:solidFill>
                  <a:srgbClr val="545454"/>
                </a:solidFill>
                <a:effectLst/>
                <a:latin typeface="Roboto" charset="0"/>
              </a:rPr>
              <a:t>nit (</a:t>
            </a:r>
            <a:r>
              <a:rPr lang="en-US" b="1" i="0" dirty="0" err="1">
                <a:solidFill>
                  <a:srgbClr val="6A6A6A"/>
                </a:solidFill>
                <a:effectLst/>
                <a:latin typeface="Roboto" charset="0"/>
              </a:rPr>
              <a:t>ReLU</a:t>
            </a:r>
            <a:r>
              <a:rPr lang="en-US" b="0" i="0" dirty="0">
                <a:solidFill>
                  <a:srgbClr val="545454"/>
                </a:solidFill>
                <a:effectLst/>
                <a:latin typeface="Roboto" charset="0"/>
              </a:rPr>
              <a:t>).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8A6092-A34C-49C8-B968-7910208ADDA1}"/>
              </a:ext>
            </a:extLst>
          </p:cNvPr>
          <p:cNvSpPr/>
          <p:nvPr/>
        </p:nvSpPr>
        <p:spPr>
          <a:xfrm>
            <a:off x="1663420" y="5922158"/>
            <a:ext cx="66329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https://en.wikipedia.org/wiki/Activation_function</a:t>
            </a:r>
          </a:p>
        </p:txBody>
      </p:sp>
    </p:spTree>
    <p:extLst>
      <p:ext uri="{BB962C8B-B14F-4D97-AF65-F5344CB8AC3E}">
        <p14:creationId xmlns:p14="http://schemas.microsoft.com/office/powerpoint/2010/main" val="384924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>
                <a:latin typeface="Georgia" charset="0"/>
                <a:ea typeface="Georgia" charset="0"/>
                <a:cs typeface="Georgia" charset="0"/>
              </a:rPr>
              <a:t>Examples of Neural </a:t>
            </a:r>
            <a:r>
              <a:rPr lang="en-US" altLang="en-US" b="1">
                <a:latin typeface="Georgia" charset="0"/>
                <a:ea typeface="Georgia" charset="0"/>
                <a:cs typeface="Georgia" charset="0"/>
              </a:rPr>
              <a:t>Network Use</a:t>
            </a:r>
            <a:endParaRPr lang="en-US" alt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57188" y="1230314"/>
            <a:ext cx="11691937" cy="4298950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2000" b="1" dirty="0">
                <a:latin typeface="Georgia" charset="0"/>
                <a:ea typeface="Georgia" charset="0"/>
                <a:cs typeface="Georgia" charset="0"/>
              </a:rPr>
              <a:t>Medicine</a:t>
            </a:r>
          </a:p>
          <a:p>
            <a:pPr lvl="1">
              <a:defRPr/>
            </a:pPr>
            <a:r>
              <a:rPr lang="en-US" altLang="en-US" sz="2000" dirty="0">
                <a:latin typeface="Georgia" charset="0"/>
                <a:ea typeface="Georgia" charset="0"/>
                <a:cs typeface="Georgia" charset="0"/>
              </a:rPr>
              <a:t>Per IOM (Institute of Medicine, 2015) one of ten patient deaths in the US is due to misdiagnosis.</a:t>
            </a:r>
          </a:p>
          <a:p>
            <a:pPr lvl="1">
              <a:defRPr/>
            </a:pPr>
            <a:r>
              <a:rPr lang="en-US" altLang="en-US" sz="2000" dirty="0">
                <a:latin typeface="Georgia" charset="0"/>
                <a:ea typeface="Georgia" charset="0"/>
                <a:cs typeface="Georgia" charset="0"/>
              </a:rPr>
              <a:t>NNs can be used in diagnosis of multiple sclerosis, colon cancer, pancreatic disease, gynecological diseases, diabetes, coronary artery disease, breast/thyroid cancer and others. [3]</a:t>
            </a:r>
          </a:p>
          <a:p>
            <a:pPr>
              <a:defRPr/>
            </a:pPr>
            <a:r>
              <a:rPr lang="en-US" altLang="en-US" sz="2000" b="1" dirty="0">
                <a:latin typeface="Georgia" charset="0"/>
                <a:ea typeface="Georgia" charset="0"/>
                <a:cs typeface="Georgia" charset="0"/>
              </a:rPr>
              <a:t>Finance</a:t>
            </a:r>
            <a:endParaRPr lang="en-US" altLang="en-US" sz="2000" dirty="0">
              <a:latin typeface="Georgia" charset="0"/>
              <a:ea typeface="Georgia" charset="0"/>
              <a:cs typeface="Georgia" charset="0"/>
            </a:endParaRPr>
          </a:p>
          <a:p>
            <a:pPr lvl="1">
              <a:defRPr/>
            </a:pPr>
            <a:r>
              <a:rPr lang="en-US" altLang="en-US" sz="2000" dirty="0">
                <a:latin typeface="Georgia" charset="0"/>
                <a:ea typeface="Georgia" charset="0"/>
                <a:cs typeface="Georgia" charset="0"/>
              </a:rPr>
              <a:t>In 2014, card not present fraud was $2.9B in US – expected to be $6.4B by 2018.</a:t>
            </a:r>
          </a:p>
          <a:p>
            <a:pPr lvl="1">
              <a:defRPr/>
            </a:pPr>
            <a:r>
              <a:rPr lang="en-US" altLang="en-US" sz="2000" dirty="0">
                <a:latin typeface="Georgia" charset="0"/>
                <a:ea typeface="Georgia" charset="0"/>
                <a:cs typeface="Georgia" charset="0"/>
              </a:rPr>
              <a:t>NNs can be used for credit card fraud detection along with other machine learning approaches such as Support Vector Machines, K-nearest neighbor, etc. [4]</a:t>
            </a:r>
          </a:p>
          <a:p>
            <a:pPr>
              <a:defRPr/>
            </a:pPr>
            <a:r>
              <a:rPr lang="en-US" altLang="en-US" sz="2000" b="1" dirty="0">
                <a:latin typeface="Georgia" charset="0"/>
                <a:ea typeface="Georgia" charset="0"/>
                <a:cs typeface="Georgia" charset="0"/>
              </a:rPr>
              <a:t>Network Security</a:t>
            </a:r>
          </a:p>
          <a:p>
            <a:pPr lvl="1">
              <a:defRPr/>
            </a:pPr>
            <a:r>
              <a:rPr lang="en-US" altLang="en-US" sz="2000" dirty="0">
                <a:latin typeface="Georgia" charset="0"/>
                <a:ea typeface="Georgia" charset="0"/>
                <a:cs typeface="Georgia" charset="0"/>
              </a:rPr>
              <a:t>The direct annual loss in 2011 from global cyber crime was $114B.</a:t>
            </a:r>
          </a:p>
          <a:p>
            <a:pPr lvl="1">
              <a:defRPr/>
            </a:pPr>
            <a:r>
              <a:rPr lang="en-US" altLang="en-US" sz="2000" dirty="0">
                <a:latin typeface="Georgia" charset="0"/>
                <a:ea typeface="Georgia" charset="0"/>
                <a:cs typeface="Georgia" charset="0"/>
              </a:rPr>
              <a:t>Authors propose a Artificial Immune System that uses neural networks as detectors. [5]</a:t>
            </a:r>
          </a:p>
          <a:p>
            <a:pPr>
              <a:defRPr/>
            </a:pPr>
            <a:r>
              <a:rPr lang="en-US" altLang="en-US" sz="2000" b="1" dirty="0">
                <a:latin typeface="Georgia" charset="0"/>
                <a:ea typeface="Georgia" charset="0"/>
                <a:cs typeface="Georgia" charset="0"/>
              </a:rPr>
              <a:t>Energy Efficiency</a:t>
            </a:r>
          </a:p>
          <a:p>
            <a:pPr lvl="1">
              <a:defRPr/>
            </a:pPr>
            <a:r>
              <a:rPr lang="en-US" altLang="en-US" sz="2000" dirty="0">
                <a:latin typeface="Georgia" charset="0"/>
                <a:ea typeface="Georgia" charset="0"/>
                <a:cs typeface="Georgia" charset="0"/>
              </a:rPr>
              <a:t>During the next 10 years, electricity demand expected to grow by 13% to 15% per year.</a:t>
            </a:r>
          </a:p>
          <a:p>
            <a:pPr lvl="1">
              <a:defRPr/>
            </a:pPr>
            <a:r>
              <a:rPr lang="en-US" altLang="en-US" sz="2000" dirty="0">
                <a:latin typeface="Georgia" charset="0"/>
                <a:ea typeface="Georgia" charset="0"/>
                <a:cs typeface="Georgia" charset="0"/>
              </a:rPr>
              <a:t>Authors describe a system using neural networks that can communicate with electricity grids.</a:t>
            </a:r>
          </a:p>
          <a:p>
            <a:pPr lvl="1">
              <a:defRPr/>
            </a:pPr>
            <a:r>
              <a:rPr lang="en-US" altLang="en-US" sz="2000" dirty="0">
                <a:latin typeface="Georgia" charset="0"/>
                <a:ea typeface="Georgia" charset="0"/>
                <a:cs typeface="Georgia" charset="0"/>
              </a:rPr>
              <a:t>Expected to reduce energy loss from 16% to between 3% -- 5%. [6]</a:t>
            </a:r>
          </a:p>
        </p:txBody>
      </p:sp>
    </p:spTree>
    <p:extLst>
      <p:ext uri="{BB962C8B-B14F-4D97-AF65-F5344CB8AC3E}">
        <p14:creationId xmlns:p14="http://schemas.microsoft.com/office/powerpoint/2010/main" val="1298930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altLang="x-none" b="1" dirty="0" err="1">
                <a:latin typeface="Georgia" charset="0"/>
                <a:ea typeface="Georgia" charset="0"/>
                <a:cs typeface="Georgia" charset="0"/>
              </a:rPr>
              <a:t>TensorFlow</a:t>
            </a:r>
            <a:endParaRPr lang="en-US" altLang="x-none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484313"/>
            <a:ext cx="8067675" cy="4351337"/>
          </a:xfrm>
        </p:spPr>
        <p:txBody>
          <a:bodyPr/>
          <a:lstStyle/>
          <a:p>
            <a:r>
              <a:rPr lang="en-US" altLang="x-none" dirty="0">
                <a:latin typeface="Georgia" charset="0"/>
                <a:ea typeface="Georgia" charset="0"/>
                <a:cs typeface="Georgia" charset="0"/>
              </a:rPr>
              <a:t>Purpose: Machine Learning &amp; Deep Neural Networks research</a:t>
            </a:r>
          </a:p>
          <a:p>
            <a:r>
              <a:rPr lang="en-US" altLang="x-none" dirty="0">
                <a:latin typeface="Georgia" charset="0"/>
                <a:ea typeface="Georgia" charset="0"/>
                <a:cs typeface="Georgia" charset="0"/>
              </a:rPr>
              <a:t>Open Source (By Google)</a:t>
            </a:r>
          </a:p>
          <a:p>
            <a:r>
              <a:rPr lang="en-US" altLang="x-none" dirty="0">
                <a:latin typeface="Georgia" charset="0"/>
                <a:ea typeface="Georgia" charset="0"/>
                <a:cs typeface="Georgia" charset="0"/>
              </a:rPr>
              <a:t>Numerical Computation using data flow graphs</a:t>
            </a:r>
          </a:p>
          <a:p>
            <a:pPr lvl="1"/>
            <a:r>
              <a:rPr lang="en-US" altLang="x-none" dirty="0">
                <a:latin typeface="Georgia" charset="0"/>
                <a:ea typeface="Georgia" charset="0"/>
                <a:cs typeface="Georgia" charset="0"/>
              </a:rPr>
              <a:t>Nodes: </a:t>
            </a:r>
          </a:p>
          <a:p>
            <a:pPr lvl="2"/>
            <a:r>
              <a:rPr lang="en-US" altLang="x-none" sz="2400" dirty="0">
                <a:latin typeface="Georgia" charset="0"/>
                <a:ea typeface="Georgia" charset="0"/>
                <a:cs typeface="Georgia" charset="0"/>
              </a:rPr>
              <a:t>Mathematical Operations</a:t>
            </a:r>
          </a:p>
          <a:p>
            <a:pPr lvl="1"/>
            <a:r>
              <a:rPr lang="en-US" altLang="x-none" dirty="0">
                <a:latin typeface="Georgia" charset="0"/>
                <a:ea typeface="Georgia" charset="0"/>
                <a:cs typeface="Georgia" charset="0"/>
              </a:rPr>
              <a:t>Data Edges (Tensor): </a:t>
            </a:r>
          </a:p>
          <a:p>
            <a:pPr lvl="2"/>
            <a:r>
              <a:rPr lang="en-US" altLang="x-none" sz="2400" dirty="0">
                <a:latin typeface="Georgia" charset="0"/>
                <a:ea typeface="Georgia" charset="0"/>
                <a:cs typeface="Georgia" charset="0"/>
              </a:rPr>
              <a:t>Multi-Dimensional Arrays </a:t>
            </a:r>
            <a:r>
              <a:rPr lang="en-US" altLang="x-none" dirty="0">
                <a:latin typeface="Georgia" charset="0"/>
                <a:ea typeface="Georgia" charset="0"/>
                <a:cs typeface="Georgia" charset="0"/>
              </a:rPr>
              <a:t>				</a:t>
            </a:r>
          </a:p>
        </p:txBody>
      </p:sp>
      <p:pic>
        <p:nvPicPr>
          <p:cNvPr id="1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300" y="642938"/>
            <a:ext cx="2884488" cy="512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57212" y="5627688"/>
            <a:ext cx="671642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200">
                <a:solidFill>
                  <a:schemeClr val="tx1"/>
                </a:solidFill>
                <a:latin typeface="Arial" charset="0"/>
              </a:defRPr>
            </a:lvl1pPr>
            <a:lvl2pPr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en-US" altLang="en-US" sz="1800" dirty="0">
                <a:latin typeface="Georgia" charset="0"/>
                <a:ea typeface="Georgia" charset="0"/>
                <a:cs typeface="Georgia" charset="0"/>
                <a:hlinkClick r:id="rId3"/>
              </a:rPr>
              <a:t>www.tensorflow.org</a:t>
            </a:r>
            <a:endParaRPr lang="en-US" altLang="en-US" sz="1800" dirty="0">
              <a:latin typeface="Georgia" charset="0"/>
              <a:ea typeface="Georgia" charset="0"/>
              <a:cs typeface="Georgia" charset="0"/>
            </a:endParaRPr>
          </a:p>
          <a:p>
            <a:pPr lvl="1"/>
            <a:r>
              <a:rPr lang="en-US" altLang="en-US" sz="1800" dirty="0">
                <a:latin typeface="Georgia" charset="0"/>
                <a:ea typeface="Georgia" charset="0"/>
                <a:cs typeface="Georgia" charset="0"/>
              </a:rPr>
              <a:t>Video: </a:t>
            </a:r>
            <a:r>
              <a:rPr lang="en-US" altLang="en-US" sz="1800" dirty="0">
                <a:latin typeface="Georgia" charset="0"/>
                <a:ea typeface="Georgia" charset="0"/>
                <a:cs typeface="Georgia" charset="0"/>
                <a:hlinkClick r:id="rId4"/>
              </a:rPr>
              <a:t>https://www.youtube.com/watch?v=bYeBL92v99Y</a:t>
            </a:r>
            <a:endParaRPr lang="en-US" altLang="en-US" sz="1800" dirty="0">
              <a:latin typeface="Georgia" charset="0"/>
              <a:ea typeface="Georgia" charset="0"/>
              <a:cs typeface="Georgia" charset="0"/>
            </a:endParaRPr>
          </a:p>
          <a:p>
            <a:pPr lvl="1"/>
            <a:endParaRPr lang="en-US" altLang="en-US" sz="1800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957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Georgia" charset="0"/>
                <a:ea typeface="Georgia" charset="0"/>
                <a:cs typeface="Georgia" charset="0"/>
              </a:rPr>
              <a:t>TensorFlow</a:t>
            </a:r>
            <a:r>
              <a:rPr lang="en-US" b="1" dirty="0">
                <a:latin typeface="Georgia" charset="0"/>
                <a:ea typeface="Georgia" charset="0"/>
                <a:cs typeface="Georgia" charset="0"/>
              </a:rPr>
              <a:t>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7467"/>
            <a:ext cx="8234516" cy="3494352"/>
          </a:xfr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300" y="642938"/>
            <a:ext cx="2884488" cy="512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5627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813</Words>
  <Application>Microsoft Macintosh PowerPoint</Application>
  <PresentationFormat>Widescreen</PresentationFormat>
  <Paragraphs>73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Georgia</vt:lpstr>
      <vt:lpstr>Monotype Sorts</vt:lpstr>
      <vt:lpstr>Roboto</vt:lpstr>
      <vt:lpstr>Office Theme</vt:lpstr>
      <vt:lpstr>Equation</vt:lpstr>
      <vt:lpstr>CS5542 Big Data Analytics &amp; App</vt:lpstr>
      <vt:lpstr>Neural Networks</vt:lpstr>
      <vt:lpstr>Neuron and Activation Function</vt:lpstr>
      <vt:lpstr>Activation Function</vt:lpstr>
      <vt:lpstr>Example: Neural Network</vt:lpstr>
      <vt:lpstr>Activation Function </vt:lpstr>
      <vt:lpstr>PowerPoint Presentation</vt:lpstr>
      <vt:lpstr>TensorFlow</vt:lpstr>
      <vt:lpstr>TensorFlow Architecture</vt:lpstr>
      <vt:lpstr>How TensorFlow is used today</vt:lpstr>
      <vt:lpstr>PowerPoint Presentation</vt:lpstr>
      <vt:lpstr>PowerPoint Presentation</vt:lpstr>
      <vt:lpstr>PowerPoint Presentation</vt:lpstr>
      <vt:lpstr>PowerPoint Presentation</vt:lpstr>
      <vt:lpstr>Gradient Descent Algorithm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Nagulapati, Rohithkumar (UMKC-Student)</cp:lastModifiedBy>
  <cp:revision>29</cp:revision>
  <dcterms:created xsi:type="dcterms:W3CDTF">2017-02-28T06:30:17Z</dcterms:created>
  <dcterms:modified xsi:type="dcterms:W3CDTF">2019-01-29T21:48:56Z</dcterms:modified>
</cp:coreProperties>
</file>