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362" r:id="rId2"/>
    <p:sldId id="426" r:id="rId3"/>
    <p:sldId id="427" r:id="rId4"/>
    <p:sldId id="428" r:id="rId5"/>
    <p:sldId id="429" r:id="rId6"/>
    <p:sldId id="430" r:id="rId7"/>
    <p:sldId id="431" r:id="rId8"/>
    <p:sldId id="432" r:id="rId9"/>
    <p:sldId id="433" r:id="rId10"/>
    <p:sldId id="434" r:id="rId11"/>
    <p:sldId id="435" r:id="rId12"/>
    <p:sldId id="436" r:id="rId13"/>
    <p:sldId id="437" r:id="rId14"/>
    <p:sldId id="438" r:id="rId15"/>
    <p:sldId id="364" r:id="rId16"/>
    <p:sldId id="366" r:id="rId17"/>
    <p:sldId id="369" r:id="rId18"/>
    <p:sldId id="408"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navajjala, Sri Harsha (UMKC-Student)" initials="CSH(" lastIdx="1" clrIdx="0">
    <p:extLst>
      <p:ext uri="{19B8F6BF-5375-455C-9EA6-DF929625EA0E}">
        <p15:presenceInfo xmlns:p15="http://schemas.microsoft.com/office/powerpoint/2012/main" userId="S-1-5-21-2008365202-1495225606-1849977318-38248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55" autoAdjust="0"/>
    <p:restoredTop sz="93665" autoAdjust="0"/>
  </p:normalViewPr>
  <p:slideViewPr>
    <p:cSldViewPr snapToGrid="0" snapToObjects="1">
      <p:cViewPr varScale="1">
        <p:scale>
          <a:sx n="72" d="100"/>
          <a:sy n="72" d="100"/>
        </p:scale>
        <p:origin x="75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A933B5-9B1B-440E-82AC-B0DA8E95FD7F}" type="datetimeFigureOut">
              <a:rPr lang="en-US" smtClean="0"/>
              <a:pPr/>
              <a:t>9/17/2020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DA1C64-E2D3-4A5C-857F-39F8D8EA0AC8}" type="slidenum">
              <a:rPr lang="en-IN" smtClean="0"/>
              <a:pPr/>
              <a:t>‹#›</a:t>
            </a:fld>
            <a:endParaRPr lang="en-IN"/>
          </a:p>
        </p:txBody>
      </p:sp>
    </p:spTree>
    <p:extLst>
      <p:ext uri="{BB962C8B-B14F-4D97-AF65-F5344CB8AC3E}">
        <p14:creationId xmlns:p14="http://schemas.microsoft.com/office/powerpoint/2010/main" val="195923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25F562E-99D4-4254-B7BD-243D18A86905}" type="datetime1">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pPr/>
              <a:t>‹#›</a:t>
            </a:fld>
            <a:endParaRPr lang="en-US"/>
          </a:p>
        </p:txBody>
      </p:sp>
    </p:spTree>
    <p:extLst>
      <p:ext uri="{BB962C8B-B14F-4D97-AF65-F5344CB8AC3E}">
        <p14:creationId xmlns:p14="http://schemas.microsoft.com/office/powerpoint/2010/main" val="1693077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3C6D4A-41F3-45D9-B2F5-3393F01A1CB5}" type="datetime1">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pPr/>
              <a:t>‹#›</a:t>
            </a:fld>
            <a:endParaRPr lang="en-US"/>
          </a:p>
        </p:txBody>
      </p:sp>
    </p:spTree>
    <p:extLst>
      <p:ext uri="{BB962C8B-B14F-4D97-AF65-F5344CB8AC3E}">
        <p14:creationId xmlns:p14="http://schemas.microsoft.com/office/powerpoint/2010/main" val="571767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8C5091-A19C-4CF5-A852-16E436076A5C}" type="datetime1">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pPr/>
              <a:t>‹#›</a:t>
            </a:fld>
            <a:endParaRPr lang="en-US"/>
          </a:p>
        </p:txBody>
      </p:sp>
    </p:spTree>
    <p:extLst>
      <p:ext uri="{BB962C8B-B14F-4D97-AF65-F5344CB8AC3E}">
        <p14:creationId xmlns:p14="http://schemas.microsoft.com/office/powerpoint/2010/main" val="3997571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39AB4A-D306-4283-B40E-55DB8E2FB858}" type="datetime1">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pPr/>
              <a:t>‹#›</a:t>
            </a:fld>
            <a:endParaRPr lang="en-US"/>
          </a:p>
        </p:txBody>
      </p:sp>
    </p:spTree>
    <p:extLst>
      <p:ext uri="{BB962C8B-B14F-4D97-AF65-F5344CB8AC3E}">
        <p14:creationId xmlns:p14="http://schemas.microsoft.com/office/powerpoint/2010/main" val="894240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59F408-8444-4D27-A64D-6DF53F8149AA}" type="datetime1">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pPr/>
              <a:t>‹#›</a:t>
            </a:fld>
            <a:endParaRPr lang="en-US"/>
          </a:p>
        </p:txBody>
      </p:sp>
    </p:spTree>
    <p:extLst>
      <p:ext uri="{BB962C8B-B14F-4D97-AF65-F5344CB8AC3E}">
        <p14:creationId xmlns:p14="http://schemas.microsoft.com/office/powerpoint/2010/main" val="982607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7EA84EB-2191-4F6F-9C5F-B279CDBDDBD4}" type="datetime1">
              <a:rPr lang="en-US" smtClean="0"/>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DB166-79C6-3345-B287-A7CE8B30FC7E}" type="slidenum">
              <a:rPr lang="en-US" smtClean="0"/>
              <a:pPr/>
              <a:t>‹#›</a:t>
            </a:fld>
            <a:endParaRPr lang="en-US"/>
          </a:p>
        </p:txBody>
      </p:sp>
    </p:spTree>
    <p:extLst>
      <p:ext uri="{BB962C8B-B14F-4D97-AF65-F5344CB8AC3E}">
        <p14:creationId xmlns:p14="http://schemas.microsoft.com/office/powerpoint/2010/main" val="815341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444A3C6-D7AB-4755-AA75-31DE2563E58E}" type="datetime1">
              <a:rPr lang="en-US" smtClean="0"/>
              <a:t>9/17/2020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CDB166-79C6-3345-B287-A7CE8B30FC7E}" type="slidenum">
              <a:rPr lang="en-US" smtClean="0"/>
              <a:pPr/>
              <a:t>‹#›</a:t>
            </a:fld>
            <a:endParaRPr lang="en-US"/>
          </a:p>
        </p:txBody>
      </p:sp>
    </p:spTree>
    <p:extLst>
      <p:ext uri="{BB962C8B-B14F-4D97-AF65-F5344CB8AC3E}">
        <p14:creationId xmlns:p14="http://schemas.microsoft.com/office/powerpoint/2010/main" val="2226335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590FE7-4007-4177-81F5-BA78C87984E5}" type="datetime1">
              <a:rPr lang="en-US" smtClean="0"/>
              <a:t>9/17/2020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CDB166-79C6-3345-B287-A7CE8B30FC7E}" type="slidenum">
              <a:rPr lang="en-US" smtClean="0"/>
              <a:pPr/>
              <a:t>‹#›</a:t>
            </a:fld>
            <a:endParaRPr lang="en-US"/>
          </a:p>
        </p:txBody>
      </p:sp>
    </p:spTree>
    <p:extLst>
      <p:ext uri="{BB962C8B-B14F-4D97-AF65-F5344CB8AC3E}">
        <p14:creationId xmlns:p14="http://schemas.microsoft.com/office/powerpoint/2010/main" val="143367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C24466-D5B4-4211-AFB5-2B929610D4FA}" type="datetime1">
              <a:rPr lang="en-US" smtClean="0"/>
              <a:t>9/17/2020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CDB166-79C6-3345-B287-A7CE8B30FC7E}" type="slidenum">
              <a:rPr lang="en-US" smtClean="0"/>
              <a:pPr/>
              <a:t>‹#›</a:t>
            </a:fld>
            <a:endParaRPr lang="en-US"/>
          </a:p>
        </p:txBody>
      </p:sp>
    </p:spTree>
    <p:extLst>
      <p:ext uri="{BB962C8B-B14F-4D97-AF65-F5344CB8AC3E}">
        <p14:creationId xmlns:p14="http://schemas.microsoft.com/office/powerpoint/2010/main" val="3937636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F5907D-E430-45B1-8A1D-5BEC74B9EAFD}" type="datetime1">
              <a:rPr lang="en-US" smtClean="0"/>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DB166-79C6-3345-B287-A7CE8B30FC7E}" type="slidenum">
              <a:rPr lang="en-US" smtClean="0"/>
              <a:pPr/>
              <a:t>‹#›</a:t>
            </a:fld>
            <a:endParaRPr lang="en-US"/>
          </a:p>
        </p:txBody>
      </p:sp>
    </p:spTree>
    <p:extLst>
      <p:ext uri="{BB962C8B-B14F-4D97-AF65-F5344CB8AC3E}">
        <p14:creationId xmlns:p14="http://schemas.microsoft.com/office/powerpoint/2010/main" val="621403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F033BE-F7F7-4BBA-9CA8-C498A03FC7CB}" type="datetime1">
              <a:rPr lang="en-US" smtClean="0"/>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DB166-79C6-3345-B287-A7CE8B30FC7E}" type="slidenum">
              <a:rPr lang="en-US" smtClean="0"/>
              <a:pPr/>
              <a:t>‹#›</a:t>
            </a:fld>
            <a:endParaRPr lang="en-US"/>
          </a:p>
        </p:txBody>
      </p:sp>
    </p:spTree>
    <p:extLst>
      <p:ext uri="{BB962C8B-B14F-4D97-AF65-F5344CB8AC3E}">
        <p14:creationId xmlns:p14="http://schemas.microsoft.com/office/powerpoint/2010/main" val="2881413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BFCB02-F130-4660-A982-21E89AE46577}" type="datetime1">
              <a:rPr lang="en-US" smtClean="0"/>
              <a:t>9/17/2020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CDB166-79C6-3345-B287-A7CE8B30FC7E}" type="slidenum">
              <a:rPr lang="en-US" smtClean="0"/>
              <a:pPr/>
              <a:t>‹#›</a:t>
            </a:fld>
            <a:endParaRPr lang="en-US"/>
          </a:p>
        </p:txBody>
      </p:sp>
    </p:spTree>
    <p:extLst>
      <p:ext uri="{BB962C8B-B14F-4D97-AF65-F5344CB8AC3E}">
        <p14:creationId xmlns:p14="http://schemas.microsoft.com/office/powerpoint/2010/main" val="31913576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7160" y="1980471"/>
            <a:ext cx="6097125" cy="2093825"/>
          </a:xfrm>
        </p:spPr>
        <p:txBody>
          <a:bodyPr>
            <a:normAutofit fontScale="90000"/>
          </a:bodyPr>
          <a:lstStyle/>
          <a:p>
            <a:pPr algn="ctr"/>
            <a:r>
              <a:rPr lang="en-US" sz="3600" b="1" dirty="0">
                <a:latin typeface="Times New Roman" pitchFamily="18" charset="0"/>
                <a:cs typeface="Times New Roman" pitchFamily="18" charset="0"/>
              </a:rPr>
              <a:t>CS5542</a:t>
            </a:r>
            <a:br>
              <a:rPr lang="en-US" sz="3600" b="1" dirty="0">
                <a:latin typeface="Times New Roman" pitchFamily="18" charset="0"/>
                <a:cs typeface="Times New Roman" pitchFamily="18" charset="0"/>
              </a:rPr>
            </a:br>
            <a:r>
              <a:rPr lang="en-US" sz="2700" b="1" dirty="0">
                <a:latin typeface="Times New Roman" pitchFamily="18" charset="0"/>
                <a:cs typeface="Times New Roman" pitchFamily="18" charset="0"/>
              </a:rPr>
              <a:t>Big Data Analytics and Applications</a:t>
            </a:r>
            <a:br>
              <a:rPr lang="en-US" sz="3600" b="1" dirty="0">
                <a:latin typeface="Times New Roman" pitchFamily="18" charset="0"/>
                <a:cs typeface="Times New Roman" pitchFamily="18" charset="0"/>
              </a:rPr>
            </a:br>
            <a:br>
              <a:rPr lang="en-US" sz="3600" b="1" dirty="0">
                <a:latin typeface="Times New Roman" pitchFamily="18" charset="0"/>
                <a:cs typeface="Times New Roman" pitchFamily="18" charset="0"/>
              </a:rPr>
            </a:br>
            <a:r>
              <a:rPr lang="en-US" sz="3600" b="1" dirty="0">
                <a:latin typeface="Times New Roman" pitchFamily="18" charset="0"/>
                <a:cs typeface="Times New Roman" pitchFamily="18" charset="0"/>
              </a:rPr>
              <a:t>Tutorial 4</a:t>
            </a:r>
            <a:br>
              <a:rPr lang="en-US" sz="3600" b="1" dirty="0">
                <a:latin typeface="Times New Roman" pitchFamily="18" charset="0"/>
                <a:cs typeface="Times New Roman" pitchFamily="18" charset="0"/>
              </a:rPr>
            </a:br>
            <a:r>
              <a:rPr lang="en-US" sz="3600" b="1" dirty="0" err="1">
                <a:latin typeface="Times New Roman" pitchFamily="18" charset="0"/>
                <a:cs typeface="Times New Roman" pitchFamily="18" charset="0"/>
              </a:rPr>
              <a:t>Tensorflow</a:t>
            </a:r>
            <a:r>
              <a:rPr lang="en-US" sz="3600" b="1" dirty="0">
                <a:latin typeface="Times New Roman" pitchFamily="18" charset="0"/>
                <a:cs typeface="Times New Roman" pitchFamily="18" charset="0"/>
              </a:rPr>
              <a:t> – Image Classification-CNN</a:t>
            </a:r>
            <a:endParaRPr lang="en-US" sz="2325" b="1" dirty="0">
              <a:latin typeface="Times New Roman" pitchFamily="18" charset="0"/>
              <a:cs typeface="Times New Roman" pitchFamily="18" charset="0"/>
            </a:endParaRPr>
          </a:p>
        </p:txBody>
      </p:sp>
    </p:spTree>
    <p:extLst>
      <p:ext uri="{BB962C8B-B14F-4D97-AF65-F5344CB8AC3E}">
        <p14:creationId xmlns:p14="http://schemas.microsoft.com/office/powerpoint/2010/main" val="1592854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782EC-23E5-4CDE-81EE-457F70BABE2D}"/>
              </a:ext>
            </a:extLst>
          </p:cNvPr>
          <p:cNvSpPr>
            <a:spLocks noGrp="1"/>
          </p:cNvSpPr>
          <p:nvPr>
            <p:ph type="title"/>
          </p:nvPr>
        </p:nvSpPr>
        <p:spPr/>
        <p:txBody>
          <a:bodyPr/>
          <a:lstStyle/>
          <a:p>
            <a:pPr algn="l"/>
            <a:r>
              <a:rPr lang="en-US" dirty="0"/>
              <a:t>Activation Functions</a:t>
            </a:r>
          </a:p>
        </p:txBody>
      </p:sp>
      <p:sp>
        <p:nvSpPr>
          <p:cNvPr id="3" name="Content Placeholder 2">
            <a:extLst>
              <a:ext uri="{FF2B5EF4-FFF2-40B4-BE49-F238E27FC236}">
                <a16:creationId xmlns:a16="http://schemas.microsoft.com/office/drawing/2014/main" id="{06520F8D-182B-432F-B20A-46C14BE73172}"/>
              </a:ext>
            </a:extLst>
          </p:cNvPr>
          <p:cNvSpPr>
            <a:spLocks noGrp="1"/>
          </p:cNvSpPr>
          <p:nvPr>
            <p:ph idx="1"/>
          </p:nvPr>
        </p:nvSpPr>
        <p:spPr/>
        <p:txBody>
          <a:bodyPr>
            <a:normAutofit/>
          </a:bodyPr>
          <a:lstStyle/>
          <a:p>
            <a:r>
              <a:rPr lang="en-US" sz="2000" dirty="0"/>
              <a:t>After the feature map of the image has been created, the values that represent the image are passed through an activation function or activation layer.</a:t>
            </a:r>
          </a:p>
          <a:p>
            <a:endParaRPr lang="en-US" sz="2000" dirty="0"/>
          </a:p>
          <a:p>
            <a:r>
              <a:rPr lang="en-US" sz="2000" dirty="0"/>
              <a:t> The activation function takes values that represent the image, which are in a linear form (i.e. just a list of numbers) thanks to the convolutional layer, and increases their non-linearity since images themselves are non-linear.</a:t>
            </a:r>
          </a:p>
          <a:p>
            <a:endParaRPr lang="en-US" sz="2000" dirty="0"/>
          </a:p>
          <a:p>
            <a:r>
              <a:rPr lang="en-US" sz="2000" dirty="0"/>
              <a:t>The typical activation function used to accomplish this is a Rectified Linear Unit (</a:t>
            </a:r>
            <a:r>
              <a:rPr lang="en-US" sz="2000" dirty="0" err="1"/>
              <a:t>ReLU</a:t>
            </a:r>
            <a:r>
              <a:rPr lang="en-US" sz="2000" dirty="0"/>
              <a:t>), although there are some other activation functions that are occasionally used</a:t>
            </a:r>
          </a:p>
        </p:txBody>
      </p:sp>
      <p:sp>
        <p:nvSpPr>
          <p:cNvPr id="4" name="Slide Number Placeholder 3">
            <a:extLst>
              <a:ext uri="{FF2B5EF4-FFF2-40B4-BE49-F238E27FC236}">
                <a16:creationId xmlns:a16="http://schemas.microsoft.com/office/drawing/2014/main" id="{15E75742-0A9B-4BFE-9650-D8F44B5115E1}"/>
              </a:ext>
            </a:extLst>
          </p:cNvPr>
          <p:cNvSpPr>
            <a:spLocks noGrp="1"/>
          </p:cNvSpPr>
          <p:nvPr>
            <p:ph type="sldNum" sz="quarter" idx="12"/>
          </p:nvPr>
        </p:nvSpPr>
        <p:spPr/>
        <p:txBody>
          <a:bodyPr/>
          <a:lstStyle/>
          <a:p>
            <a:fld id="{20CDB166-79C6-3345-B287-A7CE8B30FC7E}" type="slidenum">
              <a:rPr lang="en-US" smtClean="0"/>
              <a:pPr/>
              <a:t>10</a:t>
            </a:fld>
            <a:endParaRPr lang="en-US"/>
          </a:p>
        </p:txBody>
      </p:sp>
    </p:spTree>
    <p:extLst>
      <p:ext uri="{BB962C8B-B14F-4D97-AF65-F5344CB8AC3E}">
        <p14:creationId xmlns:p14="http://schemas.microsoft.com/office/powerpoint/2010/main" val="1163122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22008-FE43-4680-B369-1E695F9602F0}"/>
              </a:ext>
            </a:extLst>
          </p:cNvPr>
          <p:cNvSpPr>
            <a:spLocks noGrp="1"/>
          </p:cNvSpPr>
          <p:nvPr>
            <p:ph type="title"/>
          </p:nvPr>
        </p:nvSpPr>
        <p:spPr/>
        <p:txBody>
          <a:bodyPr/>
          <a:lstStyle/>
          <a:p>
            <a:pPr algn="l"/>
            <a:r>
              <a:rPr lang="en-US" dirty="0"/>
              <a:t>Pooling layer</a:t>
            </a:r>
          </a:p>
        </p:txBody>
      </p:sp>
      <p:sp>
        <p:nvSpPr>
          <p:cNvPr id="3" name="Content Placeholder 2">
            <a:extLst>
              <a:ext uri="{FF2B5EF4-FFF2-40B4-BE49-F238E27FC236}">
                <a16:creationId xmlns:a16="http://schemas.microsoft.com/office/drawing/2014/main" id="{2830C817-E2EB-440A-BC38-2D9CE9D4B74B}"/>
              </a:ext>
            </a:extLst>
          </p:cNvPr>
          <p:cNvSpPr>
            <a:spLocks noGrp="1"/>
          </p:cNvSpPr>
          <p:nvPr>
            <p:ph idx="1"/>
          </p:nvPr>
        </p:nvSpPr>
        <p:spPr/>
        <p:txBody>
          <a:bodyPr>
            <a:normAutofit fontScale="62500" lnSpcReduction="20000"/>
          </a:bodyPr>
          <a:lstStyle/>
          <a:p>
            <a:r>
              <a:rPr lang="en-US" dirty="0"/>
              <a:t>After the data is activated, it is sent through a pooling layer. Pooling "</a:t>
            </a:r>
            <a:r>
              <a:rPr lang="en-US" dirty="0" err="1"/>
              <a:t>downsamples</a:t>
            </a:r>
            <a:r>
              <a:rPr lang="en-US" dirty="0"/>
              <a:t>" an image, meaning that it takes the information which represents the image and compresses it, making it smaller. </a:t>
            </a:r>
          </a:p>
          <a:p>
            <a:pPr marL="0" indent="0">
              <a:buNone/>
            </a:pPr>
            <a:endParaRPr lang="en-US" dirty="0"/>
          </a:p>
          <a:p>
            <a:r>
              <a:rPr lang="en-US" dirty="0"/>
              <a:t>When we look at an image, we typically aren't concerned with all the information in the background of the image, only the features we care about, such as people or animals.</a:t>
            </a:r>
          </a:p>
          <a:p>
            <a:pPr marL="0" indent="0">
              <a:buNone/>
            </a:pPr>
            <a:endParaRPr lang="en-US" dirty="0"/>
          </a:p>
          <a:p>
            <a:r>
              <a:rPr lang="en-US" dirty="0"/>
              <a:t>A pooling layer in a CNN will abstract away the unnecessary parts of the image, keeping only the parts of the image it thinks are relevant, as controlled by the specified size of the pooling layer.</a:t>
            </a:r>
          </a:p>
          <a:p>
            <a:endParaRPr lang="en-US" dirty="0"/>
          </a:p>
          <a:p>
            <a:r>
              <a:rPr lang="en-US" dirty="0"/>
              <a:t>Because it has to make decisions about the most relevant parts of the image, the hope is that the network will learn only the parts of the image that truly represent the object in question. </a:t>
            </a:r>
          </a:p>
        </p:txBody>
      </p:sp>
      <p:sp>
        <p:nvSpPr>
          <p:cNvPr id="4" name="Slide Number Placeholder 3">
            <a:extLst>
              <a:ext uri="{FF2B5EF4-FFF2-40B4-BE49-F238E27FC236}">
                <a16:creationId xmlns:a16="http://schemas.microsoft.com/office/drawing/2014/main" id="{9E9C3565-107B-4D15-91EB-E24E5673202D}"/>
              </a:ext>
            </a:extLst>
          </p:cNvPr>
          <p:cNvSpPr>
            <a:spLocks noGrp="1"/>
          </p:cNvSpPr>
          <p:nvPr>
            <p:ph type="sldNum" sz="quarter" idx="12"/>
          </p:nvPr>
        </p:nvSpPr>
        <p:spPr/>
        <p:txBody>
          <a:bodyPr/>
          <a:lstStyle/>
          <a:p>
            <a:fld id="{20CDB166-79C6-3345-B287-A7CE8B30FC7E}" type="slidenum">
              <a:rPr lang="en-US" smtClean="0"/>
              <a:pPr/>
              <a:t>11</a:t>
            </a:fld>
            <a:endParaRPr lang="en-US"/>
          </a:p>
        </p:txBody>
      </p:sp>
    </p:spTree>
    <p:extLst>
      <p:ext uri="{BB962C8B-B14F-4D97-AF65-F5344CB8AC3E}">
        <p14:creationId xmlns:p14="http://schemas.microsoft.com/office/powerpoint/2010/main" val="3097664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07E1C-8920-41B5-AB82-6962C132D701}"/>
              </a:ext>
            </a:extLst>
          </p:cNvPr>
          <p:cNvSpPr>
            <a:spLocks noGrp="1"/>
          </p:cNvSpPr>
          <p:nvPr>
            <p:ph type="title"/>
          </p:nvPr>
        </p:nvSpPr>
        <p:spPr>
          <a:xfrm>
            <a:off x="457200" y="273050"/>
            <a:ext cx="3008313" cy="1162050"/>
          </a:xfrm>
        </p:spPr>
        <p:txBody>
          <a:bodyPr anchor="b">
            <a:normAutofit/>
          </a:bodyPr>
          <a:lstStyle/>
          <a:p>
            <a:r>
              <a:rPr lang="en-US" dirty="0"/>
              <a:t>Max Pooling</a:t>
            </a:r>
            <a:endParaRPr lang="en-US"/>
          </a:p>
        </p:txBody>
      </p:sp>
      <p:pic>
        <p:nvPicPr>
          <p:cNvPr id="6" name="Content Placeholder 5">
            <a:extLst>
              <a:ext uri="{FF2B5EF4-FFF2-40B4-BE49-F238E27FC236}">
                <a16:creationId xmlns:a16="http://schemas.microsoft.com/office/drawing/2014/main" id="{2B01B2FA-40B1-47B8-8E52-59FC12ADE093}"/>
              </a:ext>
            </a:extLst>
          </p:cNvPr>
          <p:cNvPicPr>
            <a:picLocks noGrp="1" noChangeAspect="1"/>
          </p:cNvPicPr>
          <p:nvPr>
            <p:ph idx="1"/>
          </p:nvPr>
        </p:nvPicPr>
        <p:blipFill>
          <a:blip r:embed="rId2"/>
          <a:stretch>
            <a:fillRect/>
          </a:stretch>
        </p:blipFill>
        <p:spPr>
          <a:xfrm>
            <a:off x="792092" y="3109665"/>
            <a:ext cx="7331491" cy="2894955"/>
          </a:xfrm>
          <a:noFill/>
        </p:spPr>
      </p:pic>
      <p:sp>
        <p:nvSpPr>
          <p:cNvPr id="11" name="Content Placeholder 3">
            <a:extLst>
              <a:ext uri="{FF2B5EF4-FFF2-40B4-BE49-F238E27FC236}">
                <a16:creationId xmlns:a16="http://schemas.microsoft.com/office/drawing/2014/main" id="{39F16D4B-11BC-434D-93F3-4E72DA979D9D}"/>
              </a:ext>
            </a:extLst>
          </p:cNvPr>
          <p:cNvSpPr>
            <a:spLocks noGrp="1"/>
          </p:cNvSpPr>
          <p:nvPr>
            <p:ph type="body" sz="half" idx="2"/>
          </p:nvPr>
        </p:nvSpPr>
        <p:spPr>
          <a:xfrm>
            <a:off x="457200" y="1435101"/>
            <a:ext cx="7331491" cy="2103230"/>
          </a:xfrm>
        </p:spPr>
        <p:txBody>
          <a:bodyPr>
            <a:normAutofit/>
          </a:bodyPr>
          <a:lstStyle/>
          <a:p>
            <a:r>
              <a:rPr lang="en-US" sz="2000" dirty="0"/>
              <a:t>There are various ways to pool values, but max pooling is most used. Max pooling obtains the maximum value of the pixels within a single filter (within a single spot in the image). This drops 3/4ths of information, assuming 2 x 2 filters are being used.</a:t>
            </a:r>
          </a:p>
        </p:txBody>
      </p:sp>
      <p:sp>
        <p:nvSpPr>
          <p:cNvPr id="4" name="Slide Number Placeholder 3">
            <a:extLst>
              <a:ext uri="{FF2B5EF4-FFF2-40B4-BE49-F238E27FC236}">
                <a16:creationId xmlns:a16="http://schemas.microsoft.com/office/drawing/2014/main" id="{40BFE8DE-E7FD-43DF-9F5E-D6DE298BD844}"/>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20CDB166-79C6-3345-B287-A7CE8B30FC7E}" type="slidenum">
              <a:rPr lang="en-US" smtClean="0"/>
              <a:pPr>
                <a:spcAft>
                  <a:spcPts val="600"/>
                </a:spcAft>
              </a:pPr>
              <a:t>12</a:t>
            </a:fld>
            <a:endParaRPr lang="en-US"/>
          </a:p>
        </p:txBody>
      </p:sp>
    </p:spTree>
    <p:extLst>
      <p:ext uri="{BB962C8B-B14F-4D97-AF65-F5344CB8AC3E}">
        <p14:creationId xmlns:p14="http://schemas.microsoft.com/office/powerpoint/2010/main" val="1379391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A1DBF-AFB2-4785-8680-111C115F2784}"/>
              </a:ext>
            </a:extLst>
          </p:cNvPr>
          <p:cNvSpPr>
            <a:spLocks noGrp="1"/>
          </p:cNvSpPr>
          <p:nvPr>
            <p:ph type="title"/>
          </p:nvPr>
        </p:nvSpPr>
        <p:spPr/>
        <p:txBody>
          <a:bodyPr>
            <a:normAutofit fontScale="90000"/>
          </a:bodyPr>
          <a:lstStyle/>
          <a:p>
            <a:pPr algn="l"/>
            <a:r>
              <a:rPr lang="en-US" dirty="0"/>
              <a:t>Flattening</a:t>
            </a:r>
            <a:br>
              <a:rPr lang="en-US" dirty="0"/>
            </a:br>
            <a:endParaRPr lang="en-US" dirty="0"/>
          </a:p>
        </p:txBody>
      </p:sp>
      <p:sp>
        <p:nvSpPr>
          <p:cNvPr id="3" name="Content Placeholder 2">
            <a:extLst>
              <a:ext uri="{FF2B5EF4-FFF2-40B4-BE49-F238E27FC236}">
                <a16:creationId xmlns:a16="http://schemas.microsoft.com/office/drawing/2014/main" id="{09B7AE5F-E301-41E3-8C3B-25096B00EFF0}"/>
              </a:ext>
            </a:extLst>
          </p:cNvPr>
          <p:cNvSpPr>
            <a:spLocks noGrp="1"/>
          </p:cNvSpPr>
          <p:nvPr>
            <p:ph idx="1"/>
          </p:nvPr>
        </p:nvSpPr>
        <p:spPr/>
        <p:txBody>
          <a:bodyPr/>
          <a:lstStyle/>
          <a:p>
            <a:r>
              <a:rPr lang="en-US" dirty="0"/>
              <a:t>The final layers of our CNN, the densely connected layers, require that the data is in the form of a vector to be processed. For this reason, the data must be "flattened". The values are compressed into a long vector or a column of sequentially ordered numbers.</a:t>
            </a:r>
          </a:p>
        </p:txBody>
      </p:sp>
      <p:sp>
        <p:nvSpPr>
          <p:cNvPr id="4" name="Slide Number Placeholder 3">
            <a:extLst>
              <a:ext uri="{FF2B5EF4-FFF2-40B4-BE49-F238E27FC236}">
                <a16:creationId xmlns:a16="http://schemas.microsoft.com/office/drawing/2014/main" id="{DF5C8DFC-DE02-42C4-8CDA-CC4902B27831}"/>
              </a:ext>
            </a:extLst>
          </p:cNvPr>
          <p:cNvSpPr>
            <a:spLocks noGrp="1"/>
          </p:cNvSpPr>
          <p:nvPr>
            <p:ph type="sldNum" sz="quarter" idx="12"/>
          </p:nvPr>
        </p:nvSpPr>
        <p:spPr/>
        <p:txBody>
          <a:bodyPr/>
          <a:lstStyle/>
          <a:p>
            <a:fld id="{20CDB166-79C6-3345-B287-A7CE8B30FC7E}" type="slidenum">
              <a:rPr lang="en-US" smtClean="0"/>
              <a:pPr/>
              <a:t>13</a:t>
            </a:fld>
            <a:endParaRPr lang="en-US"/>
          </a:p>
        </p:txBody>
      </p:sp>
    </p:spTree>
    <p:extLst>
      <p:ext uri="{BB962C8B-B14F-4D97-AF65-F5344CB8AC3E}">
        <p14:creationId xmlns:p14="http://schemas.microsoft.com/office/powerpoint/2010/main" val="1348824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3E4C6-BD1F-4D3E-B91D-47756890EEEA}"/>
              </a:ext>
            </a:extLst>
          </p:cNvPr>
          <p:cNvSpPr>
            <a:spLocks noGrp="1"/>
          </p:cNvSpPr>
          <p:nvPr>
            <p:ph type="title"/>
          </p:nvPr>
        </p:nvSpPr>
        <p:spPr/>
        <p:txBody>
          <a:bodyPr>
            <a:normAutofit fontScale="90000"/>
          </a:bodyPr>
          <a:lstStyle/>
          <a:p>
            <a:pPr algn="l"/>
            <a:r>
              <a:rPr lang="en-US" dirty="0"/>
              <a:t>Fully Connected Layer</a:t>
            </a:r>
            <a:br>
              <a:rPr lang="en-US" dirty="0"/>
            </a:br>
            <a:endParaRPr lang="en-US" dirty="0"/>
          </a:p>
        </p:txBody>
      </p:sp>
      <p:sp>
        <p:nvSpPr>
          <p:cNvPr id="3" name="Content Placeholder 2">
            <a:extLst>
              <a:ext uri="{FF2B5EF4-FFF2-40B4-BE49-F238E27FC236}">
                <a16:creationId xmlns:a16="http://schemas.microsoft.com/office/drawing/2014/main" id="{C8695580-AF91-4D92-BD9B-A7C371CD4908}"/>
              </a:ext>
            </a:extLst>
          </p:cNvPr>
          <p:cNvSpPr>
            <a:spLocks noGrp="1"/>
          </p:cNvSpPr>
          <p:nvPr>
            <p:ph idx="1"/>
          </p:nvPr>
        </p:nvSpPr>
        <p:spPr/>
        <p:txBody>
          <a:bodyPr>
            <a:normAutofit/>
          </a:bodyPr>
          <a:lstStyle/>
          <a:p>
            <a:r>
              <a:rPr lang="en-US" sz="2000" dirty="0"/>
              <a:t>The final layers of the CNN are densely connected layers, or an artificial neural network (ANN).</a:t>
            </a:r>
          </a:p>
          <a:p>
            <a:pPr marL="0" indent="0">
              <a:buNone/>
            </a:pPr>
            <a:endParaRPr lang="en-US" sz="2000" dirty="0"/>
          </a:p>
          <a:p>
            <a:r>
              <a:rPr lang="en-US" sz="2000" dirty="0"/>
              <a:t> The primary function of the ANN is to analyze the input features and combine them into different attributes that will assist in classification. </a:t>
            </a:r>
          </a:p>
          <a:p>
            <a:pPr marL="0" indent="0">
              <a:buNone/>
            </a:pPr>
            <a:endParaRPr lang="en-US" sz="2000" dirty="0"/>
          </a:p>
          <a:p>
            <a:r>
              <a:rPr lang="en-US" sz="2000" dirty="0"/>
              <a:t>These layers are essentially forming collections of neurons that represent different parts of the object in question, and a collection of neurons may represent the floppy ears of a dog or the redness of an apple. </a:t>
            </a:r>
          </a:p>
          <a:p>
            <a:pPr marL="0" indent="0">
              <a:buNone/>
            </a:pPr>
            <a:endParaRPr lang="en-US" sz="2000" dirty="0"/>
          </a:p>
          <a:p>
            <a:r>
              <a:rPr lang="en-US" sz="2000" dirty="0"/>
              <a:t>When enough of these neurons are activated in response to an input image, the image will be classified as an object.</a:t>
            </a:r>
          </a:p>
          <a:p>
            <a:endParaRPr lang="en-US" dirty="0"/>
          </a:p>
          <a:p>
            <a:endParaRPr lang="en-US" dirty="0"/>
          </a:p>
        </p:txBody>
      </p:sp>
      <p:sp>
        <p:nvSpPr>
          <p:cNvPr id="4" name="Slide Number Placeholder 3">
            <a:extLst>
              <a:ext uri="{FF2B5EF4-FFF2-40B4-BE49-F238E27FC236}">
                <a16:creationId xmlns:a16="http://schemas.microsoft.com/office/drawing/2014/main" id="{586CC5D5-9D1F-4B9D-9DB0-ADB1918375CD}"/>
              </a:ext>
            </a:extLst>
          </p:cNvPr>
          <p:cNvSpPr>
            <a:spLocks noGrp="1"/>
          </p:cNvSpPr>
          <p:nvPr>
            <p:ph type="sldNum" sz="quarter" idx="12"/>
          </p:nvPr>
        </p:nvSpPr>
        <p:spPr/>
        <p:txBody>
          <a:bodyPr/>
          <a:lstStyle/>
          <a:p>
            <a:fld id="{20CDB166-79C6-3345-B287-A7CE8B30FC7E}" type="slidenum">
              <a:rPr lang="en-US" smtClean="0"/>
              <a:pPr/>
              <a:t>14</a:t>
            </a:fld>
            <a:endParaRPr lang="en-US"/>
          </a:p>
        </p:txBody>
      </p:sp>
    </p:spTree>
    <p:extLst>
      <p:ext uri="{BB962C8B-B14F-4D97-AF65-F5344CB8AC3E}">
        <p14:creationId xmlns:p14="http://schemas.microsoft.com/office/powerpoint/2010/main" val="1972139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Convolutional Networks</a:t>
            </a:r>
          </a:p>
        </p:txBody>
      </p:sp>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
        <p:nvSpPr>
          <p:cNvPr id="4" name="Slide Number Placeholder 3"/>
          <p:cNvSpPr>
            <a:spLocks noGrp="1"/>
          </p:cNvSpPr>
          <p:nvPr>
            <p:ph type="sldNum" sz="quarter" idx="12"/>
          </p:nvPr>
        </p:nvSpPr>
        <p:spPr/>
        <p:txBody>
          <a:bodyPr/>
          <a:lstStyle/>
          <a:p>
            <a:fld id="{20CDB166-79C6-3345-B287-A7CE8B30FC7E}" type="slidenum">
              <a:rPr lang="en-US" smtClean="0"/>
              <a:pPr/>
              <a:t>15</a:t>
            </a:fld>
            <a:endParaRPr lang="en-US"/>
          </a:p>
        </p:txBody>
      </p:sp>
      <p:pic>
        <p:nvPicPr>
          <p:cNvPr id="5" name="Picture 4"/>
          <p:cNvPicPr>
            <a:picLocks noChangeAspect="1"/>
          </p:cNvPicPr>
          <p:nvPr/>
        </p:nvPicPr>
        <p:blipFill>
          <a:blip r:embed="rId2"/>
          <a:stretch>
            <a:fillRect/>
          </a:stretch>
        </p:blipFill>
        <p:spPr>
          <a:xfrm>
            <a:off x="1131122" y="2000156"/>
            <a:ext cx="6621400" cy="3438216"/>
          </a:xfrm>
          <a:prstGeom prst="rect">
            <a:avLst/>
          </a:prstGeom>
        </p:spPr>
      </p:pic>
    </p:spTree>
    <p:extLst>
      <p:ext uri="{BB962C8B-B14F-4D97-AF65-F5344CB8AC3E}">
        <p14:creationId xmlns:p14="http://schemas.microsoft.com/office/powerpoint/2010/main" val="930050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5665" cy="705076"/>
          </a:xfrm>
        </p:spPr>
        <p:txBody>
          <a:bodyPr>
            <a:normAutofit fontScale="90000"/>
          </a:bodyPr>
          <a:lstStyle/>
          <a:p>
            <a:r>
              <a:rPr lang="en-US" dirty="0"/>
              <a:t>Shared weights and biases</a:t>
            </a:r>
          </a:p>
        </p:txBody>
      </p:sp>
      <p:sp>
        <p:nvSpPr>
          <p:cNvPr id="3" name="Content Placeholder 2"/>
          <p:cNvSpPr>
            <a:spLocks noGrp="1"/>
          </p:cNvSpPr>
          <p:nvPr>
            <p:ph idx="1"/>
          </p:nvPr>
        </p:nvSpPr>
        <p:spPr>
          <a:xfrm>
            <a:off x="639192" y="2148396"/>
            <a:ext cx="8234220" cy="3483244"/>
          </a:xfrm>
        </p:spPr>
        <p:txBody>
          <a:bodyPr>
            <a:normAutofit fontScale="92500"/>
          </a:bodyPr>
          <a:lstStyle/>
          <a:p>
            <a:r>
              <a:rPr lang="en-US" sz="2000" dirty="0"/>
              <a:t>Same weights and bias for each of the 24x24 hidden neurons</a:t>
            </a:r>
          </a:p>
          <a:p>
            <a:r>
              <a:rPr lang="en-US" sz="2000" dirty="0"/>
              <a:t>all the neurons in the first hidden layer detect exactly the same feature just at different locations in the input image</a:t>
            </a:r>
          </a:p>
          <a:p>
            <a:r>
              <a:rPr lang="en-US" sz="2000" dirty="0"/>
              <a:t>Informally, the feature detected by a hidden neuron can be said as the kind of input pattern that will cause the neuron to activate: it might be an edge in the image, for instance, or maybe some other type of shape</a:t>
            </a:r>
          </a:p>
          <a:p>
            <a:r>
              <a:rPr lang="en-US" sz="2000" dirty="0"/>
              <a:t>This makes convolutional networks – translation invariance of images</a:t>
            </a:r>
          </a:p>
          <a:p>
            <a:r>
              <a:rPr lang="en-US" sz="2000" dirty="0"/>
              <a:t>the map from the input layer to the hidden layer a feature map</a:t>
            </a:r>
          </a:p>
          <a:p>
            <a:r>
              <a:rPr lang="en-US" sz="2000" dirty="0"/>
              <a:t>The shared weights and bias are often said to define a </a:t>
            </a:r>
            <a:r>
              <a:rPr lang="en-US" sz="2000" i="1" dirty="0"/>
              <a:t>kernel</a:t>
            </a:r>
            <a:r>
              <a:rPr lang="en-US" sz="2000" dirty="0"/>
              <a:t> or </a:t>
            </a:r>
            <a:r>
              <a:rPr lang="en-US" sz="2000" i="1" dirty="0"/>
              <a:t>filter</a:t>
            </a:r>
          </a:p>
          <a:p>
            <a:r>
              <a:rPr lang="en-US" sz="2000" i="1" dirty="0"/>
              <a:t>Greatly reduces number of parameters involved</a:t>
            </a:r>
            <a:endParaRPr lang="en-US" sz="2000" dirty="0"/>
          </a:p>
          <a:p>
            <a:endParaRPr lang="en-US" sz="2000" dirty="0"/>
          </a:p>
        </p:txBody>
      </p:sp>
      <p:sp>
        <p:nvSpPr>
          <p:cNvPr id="4" name="Slide Number Placeholder 3"/>
          <p:cNvSpPr>
            <a:spLocks noGrp="1"/>
          </p:cNvSpPr>
          <p:nvPr>
            <p:ph type="sldNum" sz="quarter" idx="12"/>
          </p:nvPr>
        </p:nvSpPr>
        <p:spPr/>
        <p:txBody>
          <a:bodyPr/>
          <a:lstStyle/>
          <a:p>
            <a:fld id="{20CDB166-79C6-3345-B287-A7CE8B30FC7E}" type="slidenum">
              <a:rPr lang="en-US" smtClean="0"/>
              <a:pPr/>
              <a:t>16</a:t>
            </a:fld>
            <a:endParaRPr lang="en-US"/>
          </a:p>
        </p:txBody>
      </p:sp>
    </p:spTree>
    <p:extLst>
      <p:ext uri="{BB962C8B-B14F-4D97-AF65-F5344CB8AC3E}">
        <p14:creationId xmlns:p14="http://schemas.microsoft.com/office/powerpoint/2010/main" val="1092790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50"/>
            <a:ext cx="8229600" cy="1143000"/>
          </a:xfrm>
        </p:spPr>
        <p:txBody>
          <a:bodyPr/>
          <a:lstStyle/>
          <a:p>
            <a:pPr algn="l"/>
            <a:r>
              <a:rPr lang="en-US" dirty="0"/>
              <a:t>Dropout</a:t>
            </a:r>
          </a:p>
        </p:txBody>
      </p:sp>
      <p:sp>
        <p:nvSpPr>
          <p:cNvPr id="3" name="Content Placeholder 2"/>
          <p:cNvSpPr>
            <a:spLocks noGrp="1"/>
          </p:cNvSpPr>
          <p:nvPr>
            <p:ph idx="1"/>
          </p:nvPr>
        </p:nvSpPr>
        <p:spPr>
          <a:xfrm>
            <a:off x="612558" y="1908699"/>
            <a:ext cx="8074241" cy="3676289"/>
          </a:xfrm>
        </p:spPr>
        <p:txBody>
          <a:bodyPr>
            <a:normAutofit fontScale="92500" lnSpcReduction="20000"/>
          </a:bodyPr>
          <a:lstStyle/>
          <a:p>
            <a:r>
              <a:rPr lang="en-US" sz="2000" dirty="0"/>
              <a:t>dropout is a form of </a:t>
            </a:r>
            <a:r>
              <a:rPr lang="en-US" sz="2000" b="1" dirty="0"/>
              <a:t>regularization</a:t>
            </a:r>
            <a:r>
              <a:rPr lang="en-US" sz="2000" dirty="0"/>
              <a:t> to avoid overfitting</a:t>
            </a:r>
          </a:p>
          <a:p>
            <a:r>
              <a:rPr lang="en-US" sz="2000" dirty="0"/>
              <a:t>dropout as a form of </a:t>
            </a:r>
            <a:r>
              <a:rPr lang="en-US" sz="2000" i="1" dirty="0"/>
              <a:t>ensemble learning</a:t>
            </a:r>
          </a:p>
          <a:p>
            <a:r>
              <a:rPr lang="en-US" sz="2000" dirty="0"/>
              <a:t>At each training step in a mini-batch, the dropout procedure creates a different network (by randomly removing some units), which is trained using backpropagation as usual</a:t>
            </a:r>
          </a:p>
          <a:p>
            <a:r>
              <a:rPr lang="en-US" sz="2000" dirty="0"/>
              <a:t>The effect of this is that neurons are prevented from co-adapting too much which makes overfitting less likely</a:t>
            </a:r>
          </a:p>
          <a:p>
            <a:r>
              <a:rPr lang="en-US" sz="2000" dirty="0"/>
              <a:t>At test case the whole network is used (all units) but with scaled down weights. Mathematically this approximates ensemble averaging (using the geometric mean as average)</a:t>
            </a:r>
          </a:p>
          <a:p>
            <a:r>
              <a:rPr lang="en-US" sz="2000" dirty="0"/>
              <a:t>There is also something called </a:t>
            </a:r>
            <a:r>
              <a:rPr lang="en-US" sz="2000" dirty="0" err="1"/>
              <a:t>dropconnect</a:t>
            </a:r>
            <a:r>
              <a:rPr lang="en-US" sz="2000" dirty="0"/>
              <a:t> but this is the same principle for connections between nodes. In general, the effect of </a:t>
            </a:r>
            <a:r>
              <a:rPr lang="en-US" sz="2000" dirty="0" err="1"/>
              <a:t>dropconnect</a:t>
            </a:r>
            <a:r>
              <a:rPr lang="en-US" sz="2000" dirty="0"/>
              <a:t> is less consequent and less strong as compared to dropout.</a:t>
            </a:r>
          </a:p>
        </p:txBody>
      </p:sp>
      <p:sp>
        <p:nvSpPr>
          <p:cNvPr id="4" name="Slide Number Placeholder 3"/>
          <p:cNvSpPr>
            <a:spLocks noGrp="1"/>
          </p:cNvSpPr>
          <p:nvPr>
            <p:ph type="sldNum" sz="quarter" idx="12"/>
          </p:nvPr>
        </p:nvSpPr>
        <p:spPr/>
        <p:txBody>
          <a:bodyPr/>
          <a:lstStyle/>
          <a:p>
            <a:fld id="{20CDB166-79C6-3345-B287-A7CE8B30FC7E}" type="slidenum">
              <a:rPr lang="en-US" smtClean="0"/>
              <a:pPr/>
              <a:t>17</a:t>
            </a:fld>
            <a:endParaRPr lang="en-US"/>
          </a:p>
        </p:txBody>
      </p:sp>
      <p:pic>
        <p:nvPicPr>
          <p:cNvPr id="5" name="Picture 4"/>
          <p:cNvPicPr>
            <a:picLocks noChangeAspect="1"/>
          </p:cNvPicPr>
          <p:nvPr/>
        </p:nvPicPr>
        <p:blipFill>
          <a:blip r:embed="rId2"/>
          <a:stretch>
            <a:fillRect/>
          </a:stretch>
        </p:blipFill>
        <p:spPr>
          <a:xfrm>
            <a:off x="4887370" y="320260"/>
            <a:ext cx="1904320" cy="1415832"/>
          </a:xfrm>
          <a:prstGeom prst="rect">
            <a:avLst/>
          </a:prstGeom>
        </p:spPr>
      </p:pic>
      <p:pic>
        <p:nvPicPr>
          <p:cNvPr id="6" name="Picture 5"/>
          <p:cNvPicPr>
            <a:picLocks noChangeAspect="1"/>
          </p:cNvPicPr>
          <p:nvPr/>
        </p:nvPicPr>
        <p:blipFill>
          <a:blip r:embed="rId3"/>
          <a:stretch>
            <a:fillRect/>
          </a:stretch>
        </p:blipFill>
        <p:spPr>
          <a:xfrm>
            <a:off x="5998708" y="1382391"/>
            <a:ext cx="3145292" cy="296296"/>
          </a:xfrm>
          <a:prstGeom prst="rect">
            <a:avLst/>
          </a:prstGeom>
        </p:spPr>
      </p:pic>
    </p:spTree>
    <p:extLst>
      <p:ext uri="{BB962C8B-B14F-4D97-AF65-F5344CB8AC3E}">
        <p14:creationId xmlns:p14="http://schemas.microsoft.com/office/powerpoint/2010/main" val="859762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225" y="0"/>
            <a:ext cx="8229600" cy="1143000"/>
          </a:xfrm>
        </p:spPr>
        <p:txBody>
          <a:bodyPr/>
          <a:lstStyle/>
          <a:p>
            <a:r>
              <a:rPr lang="en-US" dirty="0"/>
              <a:t>One hot vector</a:t>
            </a:r>
          </a:p>
        </p:txBody>
      </p:sp>
      <p:sp>
        <p:nvSpPr>
          <p:cNvPr id="3" name="Content Placeholder 2"/>
          <p:cNvSpPr>
            <a:spLocks noGrp="1"/>
          </p:cNvSpPr>
          <p:nvPr>
            <p:ph idx="1"/>
          </p:nvPr>
        </p:nvSpPr>
        <p:spPr>
          <a:xfrm>
            <a:off x="541538" y="2006353"/>
            <a:ext cx="8602461" cy="3522651"/>
          </a:xfrm>
        </p:spPr>
        <p:txBody>
          <a:bodyPr>
            <a:normAutofit/>
          </a:bodyPr>
          <a:lstStyle/>
          <a:p>
            <a:r>
              <a:rPr lang="en-US" dirty="0"/>
              <a:t> labels as "one-hot vectors“</a:t>
            </a:r>
          </a:p>
          <a:p>
            <a:r>
              <a:rPr lang="en-US" dirty="0"/>
              <a:t>0 in most dimensions, and 1 in a single dimension</a:t>
            </a:r>
          </a:p>
          <a:p>
            <a:r>
              <a:rPr lang="en-US" dirty="0"/>
              <a:t> For example, 3 would be [0,0,0,1,0,0,0,0,0,0] </a:t>
            </a:r>
          </a:p>
        </p:txBody>
      </p:sp>
      <p:sp>
        <p:nvSpPr>
          <p:cNvPr id="4" name="Slide Number Placeholder 3"/>
          <p:cNvSpPr>
            <a:spLocks noGrp="1"/>
          </p:cNvSpPr>
          <p:nvPr>
            <p:ph type="sldNum" sz="quarter" idx="12"/>
          </p:nvPr>
        </p:nvSpPr>
        <p:spPr/>
        <p:txBody>
          <a:bodyPr/>
          <a:lstStyle/>
          <a:p>
            <a:fld id="{20CDB166-79C6-3345-B287-A7CE8B30FC7E}" type="slidenum">
              <a:rPr lang="en-US" smtClean="0"/>
              <a:pPr/>
              <a:t>18</a:t>
            </a:fld>
            <a:endParaRPr lang="en-US"/>
          </a:p>
        </p:txBody>
      </p:sp>
    </p:spTree>
    <p:extLst>
      <p:ext uri="{BB962C8B-B14F-4D97-AF65-F5344CB8AC3E}">
        <p14:creationId xmlns:p14="http://schemas.microsoft.com/office/powerpoint/2010/main" val="2482277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B55B4-EEFC-4DC9-8024-64456F854C69}"/>
              </a:ext>
            </a:extLst>
          </p:cNvPr>
          <p:cNvSpPr>
            <a:spLocks noGrp="1"/>
          </p:cNvSpPr>
          <p:nvPr>
            <p:ph type="title"/>
          </p:nvPr>
        </p:nvSpPr>
        <p:spPr/>
        <p:txBody>
          <a:bodyPr/>
          <a:lstStyle/>
          <a:p>
            <a:pPr algn="l"/>
            <a:r>
              <a:rPr lang="en-US" dirty="0"/>
              <a:t>Tensor Flow</a:t>
            </a:r>
          </a:p>
        </p:txBody>
      </p:sp>
      <p:sp>
        <p:nvSpPr>
          <p:cNvPr id="3" name="Content Placeholder 2">
            <a:extLst>
              <a:ext uri="{FF2B5EF4-FFF2-40B4-BE49-F238E27FC236}">
                <a16:creationId xmlns:a16="http://schemas.microsoft.com/office/drawing/2014/main" id="{5D1FB165-66B1-4ABC-A466-E122FC8D0FC0}"/>
              </a:ext>
            </a:extLst>
          </p:cNvPr>
          <p:cNvSpPr>
            <a:spLocks noGrp="1"/>
          </p:cNvSpPr>
          <p:nvPr>
            <p:ph idx="1"/>
          </p:nvPr>
        </p:nvSpPr>
        <p:spPr/>
        <p:txBody>
          <a:bodyPr>
            <a:normAutofit/>
          </a:bodyPr>
          <a:lstStyle/>
          <a:p>
            <a:r>
              <a:rPr lang="en-US" sz="2000" dirty="0"/>
              <a:t>TensorFlow is an open source library created for Python by the Google Brain team. </a:t>
            </a:r>
          </a:p>
          <a:p>
            <a:pPr marL="0" indent="0">
              <a:buNone/>
            </a:pPr>
            <a:endParaRPr lang="en-US" sz="2000" dirty="0"/>
          </a:p>
          <a:p>
            <a:r>
              <a:rPr lang="en-US" sz="2000" dirty="0"/>
              <a:t>TensorFlow compiles many different algorithms and models together, enabling the user to implement deep neural networks for use in tasks like image recognition/classification and natural language processing. </a:t>
            </a:r>
          </a:p>
          <a:p>
            <a:pPr marL="0" indent="0">
              <a:buNone/>
            </a:pPr>
            <a:endParaRPr lang="en-US" sz="2000" dirty="0"/>
          </a:p>
          <a:p>
            <a:r>
              <a:rPr lang="en-US" sz="2000" dirty="0"/>
              <a:t>TensorFlow is a powerful framework that functions by implementing a series of processing nodes, each node representing a mathematical operation, with the entire series of nodes being called a "graph".</a:t>
            </a:r>
          </a:p>
        </p:txBody>
      </p:sp>
      <p:sp>
        <p:nvSpPr>
          <p:cNvPr id="4" name="Slide Number Placeholder 3">
            <a:extLst>
              <a:ext uri="{FF2B5EF4-FFF2-40B4-BE49-F238E27FC236}">
                <a16:creationId xmlns:a16="http://schemas.microsoft.com/office/drawing/2014/main" id="{A1A97A14-5BE9-41A1-B123-4DF949AB974A}"/>
              </a:ext>
            </a:extLst>
          </p:cNvPr>
          <p:cNvSpPr>
            <a:spLocks noGrp="1"/>
          </p:cNvSpPr>
          <p:nvPr>
            <p:ph type="sldNum" sz="quarter" idx="12"/>
          </p:nvPr>
        </p:nvSpPr>
        <p:spPr/>
        <p:txBody>
          <a:bodyPr/>
          <a:lstStyle/>
          <a:p>
            <a:fld id="{20CDB166-79C6-3345-B287-A7CE8B30FC7E}" type="slidenum">
              <a:rPr lang="en-US" smtClean="0"/>
              <a:pPr/>
              <a:t>2</a:t>
            </a:fld>
            <a:endParaRPr lang="en-US"/>
          </a:p>
        </p:txBody>
      </p:sp>
    </p:spTree>
    <p:extLst>
      <p:ext uri="{BB962C8B-B14F-4D97-AF65-F5344CB8AC3E}">
        <p14:creationId xmlns:p14="http://schemas.microsoft.com/office/powerpoint/2010/main" val="516197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1340-23A1-493F-93FB-4126645CDE04}"/>
              </a:ext>
            </a:extLst>
          </p:cNvPr>
          <p:cNvSpPr>
            <a:spLocks noGrp="1"/>
          </p:cNvSpPr>
          <p:nvPr>
            <p:ph type="title"/>
          </p:nvPr>
        </p:nvSpPr>
        <p:spPr/>
        <p:txBody>
          <a:bodyPr/>
          <a:lstStyle/>
          <a:p>
            <a:pPr algn="l"/>
            <a:r>
              <a:rPr lang="en-US" dirty="0" err="1"/>
              <a:t>Keras</a:t>
            </a:r>
            <a:endParaRPr lang="en-US" dirty="0"/>
          </a:p>
        </p:txBody>
      </p:sp>
      <p:sp>
        <p:nvSpPr>
          <p:cNvPr id="3" name="Content Placeholder 2">
            <a:extLst>
              <a:ext uri="{FF2B5EF4-FFF2-40B4-BE49-F238E27FC236}">
                <a16:creationId xmlns:a16="http://schemas.microsoft.com/office/drawing/2014/main" id="{A6F542A8-8CB7-4E79-85F7-472955229F24}"/>
              </a:ext>
            </a:extLst>
          </p:cNvPr>
          <p:cNvSpPr>
            <a:spLocks noGrp="1"/>
          </p:cNvSpPr>
          <p:nvPr>
            <p:ph idx="1"/>
          </p:nvPr>
        </p:nvSpPr>
        <p:spPr/>
        <p:txBody>
          <a:bodyPr>
            <a:normAutofit/>
          </a:bodyPr>
          <a:lstStyle/>
          <a:p>
            <a:r>
              <a:rPr lang="en-US" sz="2000" dirty="0" err="1"/>
              <a:t>Keras</a:t>
            </a:r>
            <a:r>
              <a:rPr lang="en-US" sz="2000" dirty="0"/>
              <a:t> is a high-level API (application programming interface) that can use TensorFlow's functions underneath (as well as other ML libraries like Theano). </a:t>
            </a:r>
          </a:p>
          <a:p>
            <a:endParaRPr lang="en-US" sz="2000" dirty="0"/>
          </a:p>
          <a:p>
            <a:r>
              <a:rPr lang="en-US" sz="2000" dirty="0" err="1"/>
              <a:t>Keras</a:t>
            </a:r>
            <a:r>
              <a:rPr lang="en-US" sz="2000" dirty="0"/>
              <a:t> was designed with user-friendliness and modularity as its guiding principles. </a:t>
            </a:r>
          </a:p>
          <a:p>
            <a:endParaRPr lang="en-US" sz="2000" dirty="0"/>
          </a:p>
          <a:p>
            <a:r>
              <a:rPr lang="en-US" sz="2000" dirty="0"/>
              <a:t>In practical terms, </a:t>
            </a:r>
            <a:r>
              <a:rPr lang="en-US" sz="2000" dirty="0" err="1"/>
              <a:t>Keras</a:t>
            </a:r>
            <a:r>
              <a:rPr lang="en-US" sz="2000" dirty="0"/>
              <a:t> makes implementing the many powerful but often complex functions of TensorFlow as simple as possible, and it's configured to work with Python without any major modifications or configuration.</a:t>
            </a:r>
          </a:p>
        </p:txBody>
      </p:sp>
      <p:sp>
        <p:nvSpPr>
          <p:cNvPr id="4" name="Slide Number Placeholder 3">
            <a:extLst>
              <a:ext uri="{FF2B5EF4-FFF2-40B4-BE49-F238E27FC236}">
                <a16:creationId xmlns:a16="http://schemas.microsoft.com/office/drawing/2014/main" id="{6D177C46-303B-4485-9BC4-159556ECA7F6}"/>
              </a:ext>
            </a:extLst>
          </p:cNvPr>
          <p:cNvSpPr>
            <a:spLocks noGrp="1"/>
          </p:cNvSpPr>
          <p:nvPr>
            <p:ph type="sldNum" sz="quarter" idx="12"/>
          </p:nvPr>
        </p:nvSpPr>
        <p:spPr/>
        <p:txBody>
          <a:bodyPr/>
          <a:lstStyle/>
          <a:p>
            <a:fld id="{20CDB166-79C6-3345-B287-A7CE8B30FC7E}" type="slidenum">
              <a:rPr lang="en-US" smtClean="0"/>
              <a:pPr/>
              <a:t>3</a:t>
            </a:fld>
            <a:endParaRPr lang="en-US"/>
          </a:p>
        </p:txBody>
      </p:sp>
    </p:spTree>
    <p:extLst>
      <p:ext uri="{BB962C8B-B14F-4D97-AF65-F5344CB8AC3E}">
        <p14:creationId xmlns:p14="http://schemas.microsoft.com/office/powerpoint/2010/main" val="2549399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DD97D-7AF9-4BBF-BC86-DD2030CAF9D0}"/>
              </a:ext>
            </a:extLst>
          </p:cNvPr>
          <p:cNvSpPr>
            <a:spLocks noGrp="1"/>
          </p:cNvSpPr>
          <p:nvPr>
            <p:ph type="title"/>
          </p:nvPr>
        </p:nvSpPr>
        <p:spPr/>
        <p:txBody>
          <a:bodyPr>
            <a:normAutofit fontScale="90000"/>
          </a:bodyPr>
          <a:lstStyle/>
          <a:p>
            <a:pPr algn="l"/>
            <a:r>
              <a:rPr lang="en-US" dirty="0"/>
              <a:t>Image Recognition (Classification)</a:t>
            </a:r>
            <a:br>
              <a:rPr lang="en-US" dirty="0"/>
            </a:br>
            <a:endParaRPr lang="en-US" dirty="0"/>
          </a:p>
        </p:txBody>
      </p:sp>
      <p:sp>
        <p:nvSpPr>
          <p:cNvPr id="3" name="Content Placeholder 2">
            <a:extLst>
              <a:ext uri="{FF2B5EF4-FFF2-40B4-BE49-F238E27FC236}">
                <a16:creationId xmlns:a16="http://schemas.microsoft.com/office/drawing/2014/main" id="{C2C3D7EB-C7DC-43B1-BA28-45F6433971F9}"/>
              </a:ext>
            </a:extLst>
          </p:cNvPr>
          <p:cNvSpPr>
            <a:spLocks noGrp="1"/>
          </p:cNvSpPr>
          <p:nvPr>
            <p:ph idx="1"/>
          </p:nvPr>
        </p:nvSpPr>
        <p:spPr/>
        <p:txBody>
          <a:bodyPr>
            <a:normAutofit/>
          </a:bodyPr>
          <a:lstStyle/>
          <a:p>
            <a:r>
              <a:rPr lang="en-US" sz="2000" dirty="0"/>
              <a:t>Image recognition refers to the task of inputting an image into a neural network and having it output some kind of label for that image. </a:t>
            </a:r>
          </a:p>
          <a:p>
            <a:pPr marL="0" indent="0">
              <a:buNone/>
            </a:pPr>
            <a:endParaRPr lang="en-US" sz="2000" dirty="0"/>
          </a:p>
          <a:p>
            <a:r>
              <a:rPr lang="en-US" sz="2000" dirty="0"/>
              <a:t>The label that the network outputs will correspond to a pre-defined class. </a:t>
            </a:r>
          </a:p>
          <a:p>
            <a:pPr marL="0" indent="0">
              <a:buNone/>
            </a:pPr>
            <a:endParaRPr lang="en-US" sz="2000" dirty="0"/>
          </a:p>
          <a:p>
            <a:r>
              <a:rPr lang="en-US" sz="2000" dirty="0"/>
              <a:t>There can be multiple classes that the image can be labeled as, or just one. If there is a single class, the term "recognition" is often applied, whereas a multi-class recognition task is often called "classification"</a:t>
            </a:r>
          </a:p>
        </p:txBody>
      </p:sp>
      <p:sp>
        <p:nvSpPr>
          <p:cNvPr id="4" name="Slide Number Placeholder 3">
            <a:extLst>
              <a:ext uri="{FF2B5EF4-FFF2-40B4-BE49-F238E27FC236}">
                <a16:creationId xmlns:a16="http://schemas.microsoft.com/office/drawing/2014/main" id="{BB52BDD2-03E7-4FD4-8EEA-5DB8D39F162B}"/>
              </a:ext>
            </a:extLst>
          </p:cNvPr>
          <p:cNvSpPr>
            <a:spLocks noGrp="1"/>
          </p:cNvSpPr>
          <p:nvPr>
            <p:ph type="sldNum" sz="quarter" idx="12"/>
          </p:nvPr>
        </p:nvSpPr>
        <p:spPr/>
        <p:txBody>
          <a:bodyPr/>
          <a:lstStyle/>
          <a:p>
            <a:fld id="{20CDB166-79C6-3345-B287-A7CE8B30FC7E}" type="slidenum">
              <a:rPr lang="en-US" smtClean="0"/>
              <a:pPr/>
              <a:t>4</a:t>
            </a:fld>
            <a:endParaRPr lang="en-US"/>
          </a:p>
        </p:txBody>
      </p:sp>
    </p:spTree>
    <p:extLst>
      <p:ext uri="{BB962C8B-B14F-4D97-AF65-F5344CB8AC3E}">
        <p14:creationId xmlns:p14="http://schemas.microsoft.com/office/powerpoint/2010/main" val="2381560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A61E4-B254-4B71-A37C-6D4DC466F1FE}"/>
              </a:ext>
            </a:extLst>
          </p:cNvPr>
          <p:cNvSpPr>
            <a:spLocks noGrp="1"/>
          </p:cNvSpPr>
          <p:nvPr>
            <p:ph type="title"/>
          </p:nvPr>
        </p:nvSpPr>
        <p:spPr/>
        <p:txBody>
          <a:bodyPr/>
          <a:lstStyle/>
          <a:p>
            <a:pPr algn="l"/>
            <a:r>
              <a:rPr lang="en-US" dirty="0"/>
              <a:t>Feature extraction</a:t>
            </a:r>
          </a:p>
        </p:txBody>
      </p:sp>
      <p:sp>
        <p:nvSpPr>
          <p:cNvPr id="3" name="Content Placeholder 2">
            <a:extLst>
              <a:ext uri="{FF2B5EF4-FFF2-40B4-BE49-F238E27FC236}">
                <a16:creationId xmlns:a16="http://schemas.microsoft.com/office/drawing/2014/main" id="{853BAF52-46E6-43E5-9AD2-348837F5487C}"/>
              </a:ext>
            </a:extLst>
          </p:cNvPr>
          <p:cNvSpPr>
            <a:spLocks noGrp="1"/>
          </p:cNvSpPr>
          <p:nvPr>
            <p:ph idx="1"/>
          </p:nvPr>
        </p:nvSpPr>
        <p:spPr/>
        <p:txBody>
          <a:bodyPr>
            <a:normAutofit/>
          </a:bodyPr>
          <a:lstStyle/>
          <a:p>
            <a:r>
              <a:rPr lang="en-US" sz="2000" dirty="0"/>
              <a:t>In order to carry out image recognition/classification, the neural network must carry out feature extraction. Features are the elements of the data that you care about which will be fed through the network. In the specific case of image recognition, the features are the groups of pixels, like edges and points, of an object that the network will analyze for patterns.</a:t>
            </a:r>
          </a:p>
          <a:p>
            <a:endParaRPr lang="en-US" sz="2000" dirty="0"/>
          </a:p>
          <a:p>
            <a:r>
              <a:rPr lang="en-US" sz="2000" dirty="0"/>
              <a:t>Feature recognition (or feature extraction) is the process of pulling the relevant features out from an input image so that these features can be analyzed. Many images contain annotations or metadata about the image that helps the network find the relevant features.</a:t>
            </a:r>
          </a:p>
        </p:txBody>
      </p:sp>
      <p:sp>
        <p:nvSpPr>
          <p:cNvPr id="4" name="Slide Number Placeholder 3">
            <a:extLst>
              <a:ext uri="{FF2B5EF4-FFF2-40B4-BE49-F238E27FC236}">
                <a16:creationId xmlns:a16="http://schemas.microsoft.com/office/drawing/2014/main" id="{0E41E1B6-0F76-48F6-AFEF-F7942FABA07B}"/>
              </a:ext>
            </a:extLst>
          </p:cNvPr>
          <p:cNvSpPr>
            <a:spLocks noGrp="1"/>
          </p:cNvSpPr>
          <p:nvPr>
            <p:ph type="sldNum" sz="quarter" idx="12"/>
          </p:nvPr>
        </p:nvSpPr>
        <p:spPr/>
        <p:txBody>
          <a:bodyPr/>
          <a:lstStyle/>
          <a:p>
            <a:fld id="{20CDB166-79C6-3345-B287-A7CE8B30FC7E}" type="slidenum">
              <a:rPr lang="en-US" smtClean="0"/>
              <a:pPr/>
              <a:t>5</a:t>
            </a:fld>
            <a:endParaRPr lang="en-US"/>
          </a:p>
        </p:txBody>
      </p:sp>
    </p:spTree>
    <p:extLst>
      <p:ext uri="{BB962C8B-B14F-4D97-AF65-F5344CB8AC3E}">
        <p14:creationId xmlns:p14="http://schemas.microsoft.com/office/powerpoint/2010/main" val="1291247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93A82-CEB9-4760-B620-79CE5DA5959F}"/>
              </a:ext>
            </a:extLst>
          </p:cNvPr>
          <p:cNvSpPr>
            <a:spLocks noGrp="1"/>
          </p:cNvSpPr>
          <p:nvPr>
            <p:ph type="title"/>
          </p:nvPr>
        </p:nvSpPr>
        <p:spPr>
          <a:xfrm>
            <a:off x="457200" y="274638"/>
            <a:ext cx="8229600" cy="1143000"/>
          </a:xfrm>
        </p:spPr>
        <p:txBody>
          <a:bodyPr anchor="ctr">
            <a:normAutofit/>
          </a:bodyPr>
          <a:lstStyle/>
          <a:p>
            <a:r>
              <a:rPr lang="en-US" dirty="0"/>
              <a:t>Feature Extraction with filters</a:t>
            </a:r>
          </a:p>
        </p:txBody>
      </p:sp>
      <p:pic>
        <p:nvPicPr>
          <p:cNvPr id="6" name="Content Placeholder 5">
            <a:extLst>
              <a:ext uri="{FF2B5EF4-FFF2-40B4-BE49-F238E27FC236}">
                <a16:creationId xmlns:a16="http://schemas.microsoft.com/office/drawing/2014/main" id="{47DC61F8-77F6-4A99-9898-F482335F50FA}"/>
              </a:ext>
            </a:extLst>
          </p:cNvPr>
          <p:cNvPicPr>
            <a:picLocks noGrp="1" noChangeAspect="1"/>
          </p:cNvPicPr>
          <p:nvPr>
            <p:ph idx="1"/>
          </p:nvPr>
        </p:nvPicPr>
        <p:blipFill>
          <a:blip r:embed="rId2"/>
          <a:stretch>
            <a:fillRect/>
          </a:stretch>
        </p:blipFill>
        <p:spPr>
          <a:xfrm>
            <a:off x="1304255" y="1600200"/>
            <a:ext cx="6535490" cy="4525963"/>
          </a:xfrm>
          <a:noFill/>
        </p:spPr>
      </p:pic>
      <p:sp>
        <p:nvSpPr>
          <p:cNvPr id="4" name="Slide Number Placeholder 3">
            <a:extLst>
              <a:ext uri="{FF2B5EF4-FFF2-40B4-BE49-F238E27FC236}">
                <a16:creationId xmlns:a16="http://schemas.microsoft.com/office/drawing/2014/main" id="{17E6C144-3F4D-48C5-BAA0-57589AE93D8D}"/>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20CDB166-79C6-3345-B287-A7CE8B30FC7E}" type="slidenum">
              <a:rPr lang="en-US" smtClean="0"/>
              <a:pPr>
                <a:spcAft>
                  <a:spcPts val="600"/>
                </a:spcAft>
              </a:pPr>
              <a:t>6</a:t>
            </a:fld>
            <a:endParaRPr lang="en-US"/>
          </a:p>
        </p:txBody>
      </p:sp>
    </p:spTree>
    <p:extLst>
      <p:ext uri="{BB962C8B-B14F-4D97-AF65-F5344CB8AC3E}">
        <p14:creationId xmlns:p14="http://schemas.microsoft.com/office/powerpoint/2010/main" val="4098479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D1F4A-4CCD-4819-BDCA-4DF4936EC291}"/>
              </a:ext>
            </a:extLst>
          </p:cNvPr>
          <p:cNvSpPr>
            <a:spLocks noGrp="1"/>
          </p:cNvSpPr>
          <p:nvPr>
            <p:ph type="title"/>
          </p:nvPr>
        </p:nvSpPr>
        <p:spPr/>
        <p:txBody>
          <a:bodyPr>
            <a:normAutofit fontScale="90000"/>
          </a:bodyPr>
          <a:lstStyle/>
          <a:p>
            <a:pPr algn="l"/>
            <a:r>
              <a:rPr lang="en-US" dirty="0"/>
              <a:t>Convolutional Neural Network (CNN)</a:t>
            </a:r>
          </a:p>
        </p:txBody>
      </p:sp>
      <p:sp>
        <p:nvSpPr>
          <p:cNvPr id="3" name="Content Placeholder 2">
            <a:extLst>
              <a:ext uri="{FF2B5EF4-FFF2-40B4-BE49-F238E27FC236}">
                <a16:creationId xmlns:a16="http://schemas.microsoft.com/office/drawing/2014/main" id="{638E442D-9909-4CF8-B6CC-2A08AE73BDF7}"/>
              </a:ext>
            </a:extLst>
          </p:cNvPr>
          <p:cNvSpPr>
            <a:spLocks noGrp="1"/>
          </p:cNvSpPr>
          <p:nvPr>
            <p:ph idx="1"/>
          </p:nvPr>
        </p:nvSpPr>
        <p:spPr/>
        <p:txBody>
          <a:bodyPr>
            <a:normAutofit/>
          </a:bodyPr>
          <a:lstStyle/>
          <a:p>
            <a:r>
              <a:rPr lang="en-US" sz="2000" dirty="0"/>
              <a:t>The first layer of a neural network takes in all the pixels within an image. After all the data has been fed into the network, different filters are applied to the image, which forms representations of different parts of the image. This is feature extraction and it creates "feature maps".</a:t>
            </a:r>
          </a:p>
          <a:p>
            <a:endParaRPr lang="en-US" sz="2000" dirty="0"/>
          </a:p>
          <a:p>
            <a:r>
              <a:rPr lang="en-US" sz="2000" dirty="0"/>
              <a:t>This process of extracting features from an image is accomplished with a "convolutional layer", and convolution is simply forming a representation of part of an image.</a:t>
            </a:r>
          </a:p>
          <a:p>
            <a:endParaRPr lang="en-US" sz="2000" dirty="0"/>
          </a:p>
          <a:p>
            <a:r>
              <a:rPr lang="en-US" sz="2000" dirty="0"/>
              <a:t>Hence, the term Convolutional Neural Network (CNN) is derived from this convolution concept. CNN are type of neural network most used in image classification/recognition.</a:t>
            </a:r>
          </a:p>
        </p:txBody>
      </p:sp>
      <p:sp>
        <p:nvSpPr>
          <p:cNvPr id="4" name="Slide Number Placeholder 3">
            <a:extLst>
              <a:ext uri="{FF2B5EF4-FFF2-40B4-BE49-F238E27FC236}">
                <a16:creationId xmlns:a16="http://schemas.microsoft.com/office/drawing/2014/main" id="{F706E041-2260-439C-9565-219F4FA0807F}"/>
              </a:ext>
            </a:extLst>
          </p:cNvPr>
          <p:cNvSpPr>
            <a:spLocks noGrp="1"/>
          </p:cNvSpPr>
          <p:nvPr>
            <p:ph type="sldNum" sz="quarter" idx="12"/>
          </p:nvPr>
        </p:nvSpPr>
        <p:spPr/>
        <p:txBody>
          <a:bodyPr/>
          <a:lstStyle/>
          <a:p>
            <a:fld id="{20CDB166-79C6-3345-B287-A7CE8B30FC7E}" type="slidenum">
              <a:rPr lang="en-US" smtClean="0"/>
              <a:pPr/>
              <a:t>7</a:t>
            </a:fld>
            <a:endParaRPr lang="en-US"/>
          </a:p>
        </p:txBody>
      </p:sp>
    </p:spTree>
    <p:extLst>
      <p:ext uri="{BB962C8B-B14F-4D97-AF65-F5344CB8AC3E}">
        <p14:creationId xmlns:p14="http://schemas.microsoft.com/office/powerpoint/2010/main" val="3631957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A3A6245-85FA-4A24-8A6A-0C5F529B2A01}"/>
              </a:ext>
            </a:extLst>
          </p:cNvPr>
          <p:cNvPicPr>
            <a:picLocks noChangeAspect="1"/>
          </p:cNvPicPr>
          <p:nvPr/>
        </p:nvPicPr>
        <p:blipFill>
          <a:blip r:embed="rId2"/>
          <a:stretch>
            <a:fillRect/>
          </a:stretch>
        </p:blipFill>
        <p:spPr>
          <a:xfrm>
            <a:off x="90488" y="415183"/>
            <a:ext cx="9053512" cy="5553762"/>
          </a:xfrm>
          <a:prstGeom prst="rect">
            <a:avLst/>
          </a:prstGeom>
          <a:noFill/>
        </p:spPr>
      </p:pic>
      <p:sp>
        <p:nvSpPr>
          <p:cNvPr id="4" name="Slide Number Placeholder 3" hidden="1">
            <a:extLst>
              <a:ext uri="{FF2B5EF4-FFF2-40B4-BE49-F238E27FC236}">
                <a16:creationId xmlns:a16="http://schemas.microsoft.com/office/drawing/2014/main" id="{FB2F3E85-0296-4714-A4C8-E807C7803263}"/>
              </a:ext>
            </a:extLst>
          </p:cNvPr>
          <p:cNvSpPr>
            <a:spLocks noGrp="1"/>
          </p:cNvSpPr>
          <p:nvPr>
            <p:ph type="sldNum" sz="quarter" idx="12"/>
          </p:nvPr>
        </p:nvSpPr>
        <p:spPr/>
        <p:txBody>
          <a:bodyPr/>
          <a:lstStyle/>
          <a:p>
            <a:pPr>
              <a:spcAft>
                <a:spcPts val="600"/>
              </a:spcAft>
            </a:pPr>
            <a:fld id="{20CDB166-79C6-3345-B287-A7CE8B30FC7E}" type="slidenum">
              <a:rPr lang="en-US" smtClean="0"/>
              <a:pPr>
                <a:spcAft>
                  <a:spcPts val="600"/>
                </a:spcAft>
              </a:pPr>
              <a:t>8</a:t>
            </a:fld>
            <a:endParaRPr lang="en-US"/>
          </a:p>
        </p:txBody>
      </p:sp>
    </p:spTree>
    <p:extLst>
      <p:ext uri="{BB962C8B-B14F-4D97-AF65-F5344CB8AC3E}">
        <p14:creationId xmlns:p14="http://schemas.microsoft.com/office/powerpoint/2010/main" val="2812856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A173C-13DF-4F68-9D22-96C4E03E03E6}"/>
              </a:ext>
            </a:extLst>
          </p:cNvPr>
          <p:cNvSpPr>
            <a:spLocks noGrp="1"/>
          </p:cNvSpPr>
          <p:nvPr>
            <p:ph type="title"/>
          </p:nvPr>
        </p:nvSpPr>
        <p:spPr/>
        <p:txBody>
          <a:bodyPr/>
          <a:lstStyle/>
          <a:p>
            <a:pPr algn="l"/>
            <a:r>
              <a:rPr lang="en-US" dirty="0"/>
              <a:t>Filters in CNN</a:t>
            </a:r>
          </a:p>
        </p:txBody>
      </p:sp>
      <p:sp>
        <p:nvSpPr>
          <p:cNvPr id="3" name="Content Placeholder 2">
            <a:extLst>
              <a:ext uri="{FF2B5EF4-FFF2-40B4-BE49-F238E27FC236}">
                <a16:creationId xmlns:a16="http://schemas.microsoft.com/office/drawing/2014/main" id="{DB9EB57B-8EAF-453D-BA96-17C7EB3ECE03}"/>
              </a:ext>
            </a:extLst>
          </p:cNvPr>
          <p:cNvSpPr>
            <a:spLocks noGrp="1"/>
          </p:cNvSpPr>
          <p:nvPr>
            <p:ph idx="1"/>
          </p:nvPr>
        </p:nvSpPr>
        <p:spPr/>
        <p:txBody>
          <a:bodyPr>
            <a:normAutofit/>
          </a:bodyPr>
          <a:lstStyle/>
          <a:p>
            <a:r>
              <a:rPr lang="en-US" sz="2000" dirty="0"/>
              <a:t>A filter is what the network uses to form a representation of the image.</a:t>
            </a:r>
          </a:p>
          <a:p>
            <a:endParaRPr lang="en-US" sz="2000" dirty="0"/>
          </a:p>
          <a:p>
            <a:r>
              <a:rPr lang="en-US" sz="2000" dirty="0"/>
              <a:t>Neural Network use filter size to determine how much of the image the network examine in one time.</a:t>
            </a:r>
          </a:p>
          <a:p>
            <a:endParaRPr lang="en-US" sz="2000" dirty="0"/>
          </a:p>
          <a:p>
            <a:r>
              <a:rPr lang="en-US" sz="2000" dirty="0"/>
              <a:t>Filter size affects how much of the image, how many pixels, are being examined at one time. </a:t>
            </a:r>
          </a:p>
          <a:p>
            <a:endParaRPr lang="en-US" sz="2000" dirty="0"/>
          </a:p>
          <a:p>
            <a:r>
              <a:rPr lang="en-US" sz="2000" dirty="0"/>
              <a:t>A common filter size used in CNNs is 3, and this covers both height and width, so the filter examines a 3 x 3 area of pixels.</a:t>
            </a:r>
          </a:p>
        </p:txBody>
      </p:sp>
      <p:sp>
        <p:nvSpPr>
          <p:cNvPr id="4" name="Slide Number Placeholder 3">
            <a:extLst>
              <a:ext uri="{FF2B5EF4-FFF2-40B4-BE49-F238E27FC236}">
                <a16:creationId xmlns:a16="http://schemas.microsoft.com/office/drawing/2014/main" id="{3113FC54-D6D1-41DF-B3E5-BC415FB7D284}"/>
              </a:ext>
            </a:extLst>
          </p:cNvPr>
          <p:cNvSpPr>
            <a:spLocks noGrp="1"/>
          </p:cNvSpPr>
          <p:nvPr>
            <p:ph type="sldNum" sz="quarter" idx="12"/>
          </p:nvPr>
        </p:nvSpPr>
        <p:spPr/>
        <p:txBody>
          <a:bodyPr/>
          <a:lstStyle/>
          <a:p>
            <a:fld id="{20CDB166-79C6-3345-B287-A7CE8B30FC7E}" type="slidenum">
              <a:rPr lang="en-US" smtClean="0"/>
              <a:pPr/>
              <a:t>9</a:t>
            </a:fld>
            <a:endParaRPr lang="en-US"/>
          </a:p>
        </p:txBody>
      </p:sp>
    </p:spTree>
    <p:extLst>
      <p:ext uri="{BB962C8B-B14F-4D97-AF65-F5344CB8AC3E}">
        <p14:creationId xmlns:p14="http://schemas.microsoft.com/office/powerpoint/2010/main" val="398584417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1366</Words>
  <Application>Microsoft Office PowerPoint</Application>
  <PresentationFormat>On-screen Show (4:3)</PresentationFormat>
  <Paragraphs>107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Helvetica</vt:lpstr>
      <vt:lpstr>Times New Roman</vt:lpstr>
      <vt:lpstr>Custom Design</vt:lpstr>
      <vt:lpstr>CS5542 Big Data Analytics and Applications  Tutorial 4 Tensorflow – Image Classification-CNN</vt:lpstr>
      <vt:lpstr>Tensor Flow</vt:lpstr>
      <vt:lpstr>Keras</vt:lpstr>
      <vt:lpstr>Image Recognition (Classification) </vt:lpstr>
      <vt:lpstr>Feature extraction</vt:lpstr>
      <vt:lpstr>Feature Extraction with filters</vt:lpstr>
      <vt:lpstr>Convolutional Neural Network (CNN)</vt:lpstr>
      <vt:lpstr>PowerPoint Presentation</vt:lpstr>
      <vt:lpstr>Filters in CNN</vt:lpstr>
      <vt:lpstr>Activation Functions</vt:lpstr>
      <vt:lpstr>Pooling layer</vt:lpstr>
      <vt:lpstr>Max Pooling</vt:lpstr>
      <vt:lpstr>Flattening </vt:lpstr>
      <vt:lpstr>Fully Connected Layer </vt:lpstr>
      <vt:lpstr>Convolutional Networks</vt:lpstr>
      <vt:lpstr>Shared weights and biases</vt:lpstr>
      <vt:lpstr>Dropout</vt:lpstr>
      <vt:lpstr>One hot vector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CS5542 Big Data Analytics and Applications  Tutorial 4 Tensorflow – Image Classification-CNN</dc:title>
  <dc:creator>Shah, Syed Jawad H. (UMKC-Student)</dc:creator>
  <cp:lastModifiedBy>Shah, Syed Jawad H. (UMKC-Student)</cp:lastModifiedBy>
  <cp:revision>2</cp:revision>
  <dcterms:created xsi:type="dcterms:W3CDTF">2020-09-17T05:46:15Z</dcterms:created>
  <dcterms:modified xsi:type="dcterms:W3CDTF">2020-09-17T05:56:06Z</dcterms:modified>
</cp:coreProperties>
</file>