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0" r:id="rId3"/>
    <p:sldId id="331" r:id="rId4"/>
    <p:sldId id="308" r:id="rId5"/>
    <p:sldId id="309" r:id="rId6"/>
    <p:sldId id="312" r:id="rId7"/>
    <p:sldId id="313" r:id="rId8"/>
    <p:sldId id="314" r:id="rId9"/>
    <p:sldId id="315" r:id="rId10"/>
    <p:sldId id="316" r:id="rId11"/>
    <p:sldId id="324" r:id="rId12"/>
    <p:sldId id="317" r:id="rId13"/>
    <p:sldId id="318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A3E6C-13FE-41B2-9C9D-6B599FAEC97B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32FC-697F-492B-BA0C-E48EA363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18AF-97DB-4B9E-87A1-31E60C7F069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quick-start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central.com/profiles/blogs/spark-shark-and-mesos-data-analytics-sta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bighadoop.wordpress.com/2014/04/03/apache-spark-a-fast-big-data-analytics-engin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CS5542: Big Data Analytics and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Spark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727" y="5757493"/>
            <a:ext cx="619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References: </a:t>
            </a:r>
          </a:p>
          <a:p>
            <a:r>
              <a:rPr lang="en-US" sz="1200" dirty="0">
                <a:latin typeface="Georgia" panose="02040502050405020303" pitchFamily="18" charset="0"/>
              </a:rPr>
              <a:t>Spark programming guide </a:t>
            </a:r>
            <a:r>
              <a:rPr lang="en-US" sz="1200" dirty="0">
                <a:latin typeface="Georgia" panose="02040502050405020303" pitchFamily="18" charset="0"/>
                <a:hlinkClick r:id="rId2"/>
              </a:rPr>
              <a:t>http://spark.apache.org/docs/latest/quick-start.html</a:t>
            </a:r>
            <a:endParaRPr lang="en-US" sz="1200" dirty="0">
              <a:latin typeface="Georgia" panose="02040502050405020303" pitchFamily="18" charset="0"/>
            </a:endParaRPr>
          </a:p>
          <a:p>
            <a:r>
              <a:rPr lang="en-US" sz="1200" dirty="0">
                <a:latin typeface="Georgia" panose="02040502050405020303" pitchFamily="18" charset="0"/>
              </a:rPr>
              <a:t>Introduction to Spark: http://stanford.edu/~rezab/sparkclass/slides/itas_workshop.pdf</a:t>
            </a:r>
          </a:p>
          <a:p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5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Transformations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3" y="1371931"/>
            <a:ext cx="8478957" cy="54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Transformations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1" y="1334544"/>
            <a:ext cx="8345607" cy="5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Actions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497191"/>
            <a:ext cx="8738558" cy="49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Actions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3" y="1342054"/>
            <a:ext cx="8478867" cy="49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Spark: </a:t>
            </a:r>
            <a:r>
              <a:rPr lang="en-US" b="1" i="1" dirty="0">
                <a:latin typeface="Georgia" panose="02040502050405020303" pitchFamily="18" charset="0"/>
              </a:rPr>
              <a:t>Persistence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Spark can </a:t>
            </a:r>
            <a:r>
              <a:rPr lang="en-US" i="1" dirty="0">
                <a:latin typeface="Georgia" panose="02040502050405020303" pitchFamily="18" charset="0"/>
              </a:rPr>
              <a:t>persist </a:t>
            </a:r>
            <a:r>
              <a:rPr lang="en-US" dirty="0">
                <a:latin typeface="Georgia" panose="02040502050405020303" pitchFamily="18" charset="0"/>
              </a:rPr>
              <a:t>(or cache) a dataset in memory across operations</a:t>
            </a:r>
          </a:p>
          <a:p>
            <a:r>
              <a:rPr lang="en-US" dirty="0">
                <a:latin typeface="Georgia" panose="02040502050405020303" pitchFamily="18" charset="0"/>
              </a:rPr>
              <a:t>Each node stores in memory any slices of it that it computes and reuses them in other actions on that dataset – often making future actions more than 10x faster</a:t>
            </a:r>
          </a:p>
          <a:p>
            <a:r>
              <a:rPr lang="en-US" dirty="0">
                <a:latin typeface="Georgia" panose="02040502050405020303" pitchFamily="18" charset="0"/>
              </a:rPr>
              <a:t>The cache is </a:t>
            </a:r>
            <a:r>
              <a:rPr lang="en-US" i="1" dirty="0">
                <a:latin typeface="Georgia" panose="02040502050405020303" pitchFamily="18" charset="0"/>
              </a:rPr>
              <a:t>fault-tolerant</a:t>
            </a:r>
            <a:r>
              <a:rPr lang="en-US" dirty="0">
                <a:latin typeface="Georgia" panose="02040502050405020303" pitchFamily="18" charset="0"/>
              </a:rPr>
              <a:t>: if any partition of an RDD is lost, it will automatically be recomputed using the transformations that originally created it</a:t>
            </a:r>
          </a:p>
        </p:txBody>
      </p:sp>
    </p:spTree>
    <p:extLst>
      <p:ext uri="{BB962C8B-B14F-4D97-AF65-F5344CB8AC3E}">
        <p14:creationId xmlns:p14="http://schemas.microsoft.com/office/powerpoint/2010/main" val="287345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61" y="183971"/>
            <a:ext cx="10515600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Spark: </a:t>
            </a:r>
            <a:r>
              <a:rPr lang="en-US" b="1" i="1" dirty="0">
                <a:latin typeface="Georgia" panose="02040502050405020303" pitchFamily="18" charset="0"/>
              </a:rPr>
              <a:t>Persistence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0" y="1152086"/>
            <a:ext cx="8230499" cy="4893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2437" y="6261123"/>
            <a:ext cx="8071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http://spark.apache.org/docs/latest/programming-guide.html#rdd-persistence</a:t>
            </a:r>
          </a:p>
        </p:txBody>
      </p:sp>
    </p:spTree>
    <p:extLst>
      <p:ext uri="{BB962C8B-B14F-4D97-AF65-F5344CB8AC3E}">
        <p14:creationId xmlns:p14="http://schemas.microsoft.com/office/powerpoint/2010/main" val="388464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Spark: </a:t>
            </a:r>
            <a:r>
              <a:rPr lang="en-US" b="1" i="1" dirty="0">
                <a:latin typeface="Georgia" panose="02040502050405020303" pitchFamily="18" charset="0"/>
              </a:rPr>
              <a:t>Broadcast variables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Broadcast variables let programmer keep a read-only variable cached on each machine rather than shipping a copy of it with tasks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E.g., to give every node a copy of a large input dataset efficiently</a:t>
            </a:r>
          </a:p>
          <a:p>
            <a:r>
              <a:rPr lang="en-US" dirty="0">
                <a:latin typeface="Georgia" panose="02040502050405020303" pitchFamily="18" charset="0"/>
              </a:rPr>
              <a:t>Spark also attempts to distribute broadcast variables using efficient broadcast algorithms to reduce communication cost</a:t>
            </a:r>
          </a:p>
        </p:txBody>
      </p:sp>
    </p:spTree>
    <p:extLst>
      <p:ext uri="{BB962C8B-B14F-4D97-AF65-F5344CB8AC3E}">
        <p14:creationId xmlns:p14="http://schemas.microsoft.com/office/powerpoint/2010/main" val="281977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Spark: </a:t>
            </a:r>
            <a:r>
              <a:rPr lang="en-US" b="1" i="1" dirty="0">
                <a:latin typeface="Georgia" panose="02040502050405020303" pitchFamily="18" charset="0"/>
              </a:rPr>
              <a:t>Accumulators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Accumulators are variables that can only be “</a:t>
            </a:r>
            <a:r>
              <a:rPr lang="en-US" u="sng" dirty="0">
                <a:latin typeface="Georgia" panose="02040502050405020303" pitchFamily="18" charset="0"/>
              </a:rPr>
              <a:t>added” to through an associative operation</a:t>
            </a:r>
          </a:p>
          <a:p>
            <a:r>
              <a:rPr lang="en-US" dirty="0">
                <a:latin typeface="Georgia" panose="02040502050405020303" pitchFamily="18" charset="0"/>
              </a:rPr>
              <a:t>Used to implement counters and sums, efficiently in parallel</a:t>
            </a:r>
          </a:p>
          <a:p>
            <a:r>
              <a:rPr lang="en-US" dirty="0">
                <a:latin typeface="Georgia" panose="02040502050405020303" pitchFamily="18" charset="0"/>
              </a:rPr>
              <a:t>Spark natively supports accumulators of </a:t>
            </a:r>
            <a:r>
              <a:rPr lang="en-US" u="sng" dirty="0">
                <a:latin typeface="Georgia" panose="02040502050405020303" pitchFamily="18" charset="0"/>
              </a:rPr>
              <a:t>numeric value types and standard mutable collections</a:t>
            </a:r>
            <a:r>
              <a:rPr lang="en-US" dirty="0">
                <a:latin typeface="Georgia" panose="02040502050405020303" pitchFamily="18" charset="0"/>
              </a:rPr>
              <a:t>, and programmers can extend for new types</a:t>
            </a:r>
          </a:p>
          <a:p>
            <a:r>
              <a:rPr lang="en-US" dirty="0">
                <a:latin typeface="Georgia" panose="02040502050405020303" pitchFamily="18" charset="0"/>
              </a:rPr>
              <a:t>Only the driver program can read </a:t>
            </a:r>
            <a:r>
              <a:rPr lang="en-US" u="sng" dirty="0">
                <a:latin typeface="Georgia" panose="02040502050405020303" pitchFamily="18" charset="0"/>
              </a:rPr>
              <a:t>an accumulator’s value</a:t>
            </a:r>
            <a:r>
              <a:rPr lang="en-US" dirty="0">
                <a:latin typeface="Georgia" panose="02040502050405020303" pitchFamily="18" charset="0"/>
              </a:rPr>
              <a:t>, not the tasks</a:t>
            </a:r>
          </a:p>
        </p:txBody>
      </p:sp>
    </p:spTree>
    <p:extLst>
      <p:ext uri="{BB962C8B-B14F-4D97-AF65-F5344CB8AC3E}">
        <p14:creationId xmlns:p14="http://schemas.microsoft.com/office/powerpoint/2010/main" val="27754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Spark vs.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21766"/>
            <a:ext cx="7886700" cy="4502989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latin typeface="Georgia" panose="02040502050405020303" pitchFamily="18" charset="0"/>
              </a:rPr>
              <a:t>Spark is an open source cluster computing environment similar to Hadoop, developed at the University of California, Berkeley 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Machine Learning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Spark Streaming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Faster Batch</a:t>
            </a:r>
          </a:p>
          <a:p>
            <a:pPr fontAlgn="base"/>
            <a:r>
              <a:rPr lang="en-US" sz="2200" dirty="0">
                <a:latin typeface="Georgia" panose="02040502050405020303" pitchFamily="18" charset="0"/>
              </a:rPr>
              <a:t>Spark enables </a:t>
            </a:r>
            <a:r>
              <a:rPr lang="en-US" sz="2200" u="sng" dirty="0">
                <a:solidFill>
                  <a:srgbClr val="FF0000"/>
                </a:solidFill>
                <a:latin typeface="Georgia" panose="02040502050405020303" pitchFamily="18" charset="0"/>
              </a:rPr>
              <a:t>in-memory distributed datasets </a:t>
            </a:r>
            <a:r>
              <a:rPr lang="en-US" sz="2200" dirty="0">
                <a:latin typeface="Georgia" panose="02040502050405020303" pitchFamily="18" charset="0"/>
              </a:rPr>
              <a:t>that </a:t>
            </a:r>
            <a:r>
              <a:rPr lang="en-US" sz="2200" u="sng" dirty="0">
                <a:solidFill>
                  <a:srgbClr val="FF0000"/>
                </a:solidFill>
                <a:latin typeface="Georgia" panose="02040502050405020303" pitchFamily="18" charset="0"/>
              </a:rPr>
              <a:t>optimize iterative workloads in addition to interactive queries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Spark is </a:t>
            </a:r>
            <a:r>
              <a:rPr lang="en-US" sz="2200" u="sng" dirty="0">
                <a:latin typeface="Georgia" panose="02040502050405020303" pitchFamily="18" charset="0"/>
              </a:rPr>
              <a:t>complementary to Hadoop </a:t>
            </a:r>
            <a:r>
              <a:rPr lang="en-US" sz="2200" dirty="0">
                <a:latin typeface="Georgia" panose="02040502050405020303" pitchFamily="18" charset="0"/>
              </a:rPr>
              <a:t>and can run side by side over the Hadoop file system. </a:t>
            </a:r>
          </a:p>
          <a:p>
            <a:pPr fontAlgn="base"/>
            <a:r>
              <a:rPr lang="en-US" sz="2200" dirty="0">
                <a:latin typeface="Georgia" panose="02040502050405020303" pitchFamily="18" charset="0"/>
              </a:rPr>
              <a:t>Spark supports to build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</a:rPr>
              <a:t>large-scale and low-latency data </a:t>
            </a:r>
            <a:r>
              <a:rPr lang="en-US" sz="2200" dirty="0">
                <a:latin typeface="Georgia" panose="02040502050405020303" pitchFamily="18" charset="0"/>
              </a:rPr>
              <a:t>analytics applications.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0289" y="6260858"/>
            <a:ext cx="412016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http://www.ibm.com/developerworks/library/os-spark/</a:t>
            </a:r>
          </a:p>
        </p:txBody>
      </p:sp>
    </p:spTree>
    <p:extLst>
      <p:ext uri="{BB962C8B-B14F-4D97-AF65-F5344CB8AC3E}">
        <p14:creationId xmlns:p14="http://schemas.microsoft.com/office/powerpoint/2010/main" val="112072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587" y="333310"/>
            <a:ext cx="8592988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Hadoop/Spark Architecture</a:t>
            </a:r>
          </a:p>
        </p:txBody>
      </p:sp>
      <p:pic>
        <p:nvPicPr>
          <p:cNvPr id="1026" name="Picture 2" descr="http://api.ning.com/files/HorQZCgxhAY-Q*w8dMNWrqrKD4z3F3ElpbhN4nCp6c1kbhlpbOQVVdRbfMkfc5dOpLNSwdaT1UO2es-tktB1QXKB0ZgPinYR/Shark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20" y="1900664"/>
            <a:ext cx="3924780" cy="383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76587" y="6217727"/>
            <a:ext cx="752928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http://www.datasciencecentral.com/profiles/blogs/spark-shark-and-mesos-data-analytics-stack</a:t>
            </a:r>
            <a:endParaRPr lang="en-US" sz="1350" dirty="0"/>
          </a:p>
          <a:p>
            <a:r>
              <a:rPr lang="en-US" sz="1350" dirty="0">
                <a:hlinkClick r:id="rId4"/>
              </a:rPr>
              <a:t>https://bighadoop.wordpress.com/2014/04/03/apache-spark-a-fast-big-data-analytics-engine/</a:t>
            </a:r>
            <a:endParaRPr lang="en-US" sz="1350" dirty="0"/>
          </a:p>
          <a:p>
            <a:endParaRPr lang="en-US" sz="1350" dirty="0"/>
          </a:p>
        </p:txBody>
      </p:sp>
      <p:pic>
        <p:nvPicPr>
          <p:cNvPr id="9" name="Picture 2" descr="Results for linear regression t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20" y="2659103"/>
            <a:ext cx="2956019" cy="195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828155" y="4653898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2E33"/>
                </a:solidFill>
                <a:latin typeface="Georgia" panose="02040502050405020303" pitchFamily="18" charset="0"/>
              </a:rPr>
              <a:t>up to 100 times faster. 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3742" y="5261917"/>
            <a:ext cx="2967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s://bighadoop.files.wordpress.com/2014/04/spark-architec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2" y="1693818"/>
            <a:ext cx="622935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Spark Architecture</a:t>
            </a:r>
          </a:p>
        </p:txBody>
      </p:sp>
      <p:pic>
        <p:nvPicPr>
          <p:cNvPr id="1026" name="Picture 2" descr="The Apache Spark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33130"/>
            <a:ext cx="8405690" cy="438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860" y="6331900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http://malsolo.com/blog4java/?p=679</a:t>
            </a:r>
          </a:p>
        </p:txBody>
      </p:sp>
    </p:spTree>
    <p:extLst>
      <p:ext uri="{BB962C8B-B14F-4D97-AF65-F5344CB8AC3E}">
        <p14:creationId xmlns:p14="http://schemas.microsoft.com/office/powerpoint/2010/main" val="309595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Spark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>
                <a:latin typeface="Georgia" panose="02040502050405020303" pitchFamily="18" charset="0"/>
              </a:rPr>
              <a:t>Spark Core</a:t>
            </a:r>
            <a:r>
              <a:rPr lang="en-US" dirty="0">
                <a:latin typeface="Georgia" panose="02040502050405020303" pitchFamily="18" charset="0"/>
              </a:rPr>
              <a:t>: A high level programming framework </a:t>
            </a:r>
          </a:p>
          <a:p>
            <a:pPr lvl="1" fontAlgn="base"/>
            <a:r>
              <a:rPr lang="en-US" dirty="0">
                <a:latin typeface="Georgia" panose="02040502050405020303" pitchFamily="18" charset="0"/>
              </a:rPr>
              <a:t>These steps are define by RDD (Resilient Distributed Datasets)</a:t>
            </a:r>
          </a:p>
          <a:p>
            <a:pPr lvl="1" fontAlgn="base"/>
            <a:r>
              <a:rPr lang="en-US" dirty="0">
                <a:latin typeface="Georgia" panose="02040502050405020303" pitchFamily="18" charset="0"/>
              </a:rPr>
              <a:t>The main programming abstraction that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represent a collection of items distributed across many compute nodes </a:t>
            </a:r>
            <a:r>
              <a:rPr lang="en-US" dirty="0">
                <a:latin typeface="Georgia" panose="02040502050405020303" pitchFamily="18" charset="0"/>
              </a:rPr>
              <a:t>that can be manipulated in parallel.</a:t>
            </a:r>
          </a:p>
          <a:p>
            <a:pPr fontAlgn="base"/>
            <a:r>
              <a:rPr lang="en-US" b="1" dirty="0">
                <a:latin typeface="Georgia" panose="02040502050405020303" pitchFamily="18" charset="0"/>
              </a:rPr>
              <a:t>Spark SQL</a:t>
            </a:r>
            <a:r>
              <a:rPr lang="en-US" dirty="0">
                <a:latin typeface="Georgia" panose="02040502050405020303" pitchFamily="18" charset="0"/>
              </a:rPr>
              <a:t>: for querying data via SQL.</a:t>
            </a:r>
          </a:p>
          <a:p>
            <a:pPr fontAlgn="base"/>
            <a:r>
              <a:rPr lang="en-US" b="1" dirty="0">
                <a:latin typeface="Georgia" panose="02040502050405020303" pitchFamily="18" charset="0"/>
              </a:rPr>
              <a:t>Spark Streaming</a:t>
            </a:r>
            <a:r>
              <a:rPr lang="en-US" dirty="0">
                <a:latin typeface="Georgia" panose="02040502050405020303" pitchFamily="18" charset="0"/>
              </a:rPr>
              <a:t>: for real-time processing of live streams of data.</a:t>
            </a:r>
          </a:p>
          <a:p>
            <a:pPr fontAlgn="base"/>
            <a:r>
              <a:rPr lang="en-US" b="1" dirty="0" err="1">
                <a:latin typeface="Georgia" panose="02040502050405020303" pitchFamily="18" charset="0"/>
              </a:rPr>
              <a:t>GraphX</a:t>
            </a:r>
            <a:r>
              <a:rPr lang="en-US" dirty="0">
                <a:latin typeface="Georgia" panose="02040502050405020303" pitchFamily="18" charset="0"/>
              </a:rPr>
              <a:t>: a library for manipulating graphs and performing graph-parallel computations.</a:t>
            </a:r>
          </a:p>
          <a:p>
            <a:pPr fontAlgn="base"/>
            <a:r>
              <a:rPr lang="en-US" b="1" dirty="0" err="1">
                <a:latin typeface="Georgia" panose="02040502050405020303" pitchFamily="18" charset="0"/>
              </a:rPr>
              <a:t>MLLib</a:t>
            </a:r>
            <a:r>
              <a:rPr lang="en-US" dirty="0">
                <a:latin typeface="Georgia" panose="02040502050405020303" pitchFamily="18" charset="0"/>
              </a:rPr>
              <a:t>: a library for machine learning providing algorithms for doing so (classification, regression, 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860" y="6331900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http://malsolo.com/blog4java/?p=679</a:t>
            </a:r>
          </a:p>
        </p:txBody>
      </p:sp>
    </p:spTree>
    <p:extLst>
      <p:ext uri="{BB962C8B-B14F-4D97-AF65-F5344CB8AC3E}">
        <p14:creationId xmlns:p14="http://schemas.microsoft.com/office/powerpoint/2010/main" val="218598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Spark: Master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98529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master connects to a </a:t>
            </a:r>
            <a:r>
              <a:rPr lang="en-US" i="1" dirty="0">
                <a:latin typeface="Georgia" panose="02040502050405020303" pitchFamily="18" charset="0"/>
              </a:rPr>
              <a:t>cluster manager </a:t>
            </a:r>
            <a:r>
              <a:rPr lang="en-US" dirty="0">
                <a:latin typeface="Georgia" panose="02040502050405020303" pitchFamily="18" charset="0"/>
              </a:rPr>
              <a:t>to allocate resources across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acquires </a:t>
            </a:r>
            <a:r>
              <a:rPr lang="en-US" i="1" dirty="0">
                <a:latin typeface="Georgia" panose="02040502050405020303" pitchFamily="18" charset="0"/>
              </a:rPr>
              <a:t>executors </a:t>
            </a:r>
            <a:r>
              <a:rPr lang="en-US" dirty="0">
                <a:latin typeface="Georgia" panose="02040502050405020303" pitchFamily="18" charset="0"/>
              </a:rPr>
              <a:t>on cluster nodes – processes run compute tasks, cache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sends </a:t>
            </a:r>
            <a:r>
              <a:rPr lang="en-US" i="1" dirty="0">
                <a:latin typeface="Georgia" panose="02040502050405020303" pitchFamily="18" charset="0"/>
              </a:rPr>
              <a:t>app code </a:t>
            </a:r>
            <a:r>
              <a:rPr lang="en-US" dirty="0">
                <a:latin typeface="Georgia" panose="02040502050405020303" pitchFamily="18" charset="0"/>
              </a:rPr>
              <a:t>to the executors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sends </a:t>
            </a:r>
            <a:r>
              <a:rPr lang="en-US" i="1" dirty="0">
                <a:latin typeface="Georgia" panose="02040502050405020303" pitchFamily="18" charset="0"/>
              </a:rPr>
              <a:t>tasks </a:t>
            </a:r>
            <a:r>
              <a:rPr lang="en-US" dirty="0">
                <a:latin typeface="Georgia" panose="02040502050405020303" pitchFamily="18" charset="0"/>
              </a:rPr>
              <a:t>for the executors to run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2" descr="Spark clust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5" y="2412099"/>
            <a:ext cx="5597630" cy="26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7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R</a:t>
            </a:r>
            <a:r>
              <a:rPr lang="en-US" sz="4000" dirty="0">
                <a:latin typeface="Georgia" panose="02040502050405020303" pitchFamily="18" charset="0"/>
              </a:rPr>
              <a:t>esilient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istributed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atasets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RDD - the primary abstraction in Spark – a fault-tolerant collection of elements that can be operated on in parallel</a:t>
            </a:r>
          </a:p>
          <a:p>
            <a:r>
              <a:rPr lang="en-US" dirty="0">
                <a:latin typeface="Georgia" panose="02040502050405020303" pitchFamily="18" charset="0"/>
              </a:rPr>
              <a:t>There are currently two types:</a:t>
            </a:r>
          </a:p>
          <a:p>
            <a:pPr lvl="1"/>
            <a:r>
              <a:rPr lang="en-US" i="1" dirty="0">
                <a:latin typeface="Georgia" panose="02040502050405020303" pitchFamily="18" charset="0"/>
              </a:rPr>
              <a:t>parallelized collections </a:t>
            </a:r>
            <a:r>
              <a:rPr lang="en-US" dirty="0">
                <a:latin typeface="Georgia" panose="02040502050405020303" pitchFamily="18" charset="0"/>
              </a:rPr>
              <a:t>– take an existing Scala collection and run functions on it in parallel</a:t>
            </a:r>
          </a:p>
          <a:p>
            <a:pPr lvl="1"/>
            <a:r>
              <a:rPr lang="en-US" i="1" dirty="0">
                <a:latin typeface="Georgia" panose="02040502050405020303" pitchFamily="18" charset="0"/>
              </a:rPr>
              <a:t>Hadoop datasets </a:t>
            </a:r>
            <a:r>
              <a:rPr lang="en-US" dirty="0">
                <a:latin typeface="Georgia" panose="02040502050405020303" pitchFamily="18" charset="0"/>
              </a:rPr>
              <a:t>– run functions on each record of a file in HDFS or any other storage systems</a:t>
            </a:r>
          </a:p>
          <a:p>
            <a:r>
              <a:rPr lang="en-US" dirty="0">
                <a:latin typeface="Georgia" panose="02040502050405020303" pitchFamily="18" charset="0"/>
              </a:rPr>
              <a:t>Spark can create RDDs from any file stored in HDFS or Amazon S3, </a:t>
            </a:r>
            <a:r>
              <a:rPr lang="en-US" dirty="0" err="1">
                <a:latin typeface="Georgia" panose="02040502050405020303" pitchFamily="18" charset="0"/>
              </a:rPr>
              <a:t>Hypertable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HBase</a:t>
            </a:r>
            <a:r>
              <a:rPr lang="en-US" dirty="0">
                <a:latin typeface="Georgia" panose="02040502050405020303" pitchFamily="18" charset="0"/>
              </a:rPr>
              <a:t>, etc.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R</a:t>
            </a:r>
            <a:r>
              <a:rPr lang="en-US" sz="4000" dirty="0">
                <a:latin typeface="Georgia" panose="02040502050405020303" pitchFamily="18" charset="0"/>
              </a:rPr>
              <a:t>esilient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istributed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atasets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Two types of operations: </a:t>
            </a:r>
            <a:r>
              <a:rPr lang="en-US" b="1" i="1" dirty="0">
                <a:latin typeface="Georgia" panose="02040502050405020303" pitchFamily="18" charset="0"/>
              </a:rPr>
              <a:t>transformations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i="1" dirty="0">
                <a:latin typeface="Georgia" panose="02040502050405020303" pitchFamily="18" charset="0"/>
              </a:rPr>
              <a:t>actions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Transformations</a:t>
            </a:r>
            <a:r>
              <a:rPr lang="en-US" dirty="0">
                <a:latin typeface="Georgia" panose="02040502050405020303" pitchFamily="18" charset="0"/>
              </a:rPr>
              <a:t> are lazy (not computed immediately)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transformed RDD gets recomputed when an action is run.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RDD can be </a:t>
            </a:r>
            <a:r>
              <a:rPr lang="en-US" i="1" dirty="0">
                <a:latin typeface="Georgia" panose="02040502050405020303" pitchFamily="18" charset="0"/>
              </a:rPr>
              <a:t>persisted </a:t>
            </a:r>
            <a:r>
              <a:rPr lang="en-US" dirty="0">
                <a:latin typeface="Georgia" panose="02040502050405020303" pitchFamily="18" charset="0"/>
              </a:rPr>
              <a:t>into storage in memory or disk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4466252"/>
            <a:ext cx="6924853" cy="22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Spark: Transformations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Transformations create a new dataset from an existing one</a:t>
            </a:r>
          </a:p>
          <a:p>
            <a:r>
              <a:rPr lang="en-US" dirty="0">
                <a:latin typeface="Georgia" panose="02040502050405020303" pitchFamily="18" charset="0"/>
              </a:rPr>
              <a:t>All transformations in Spark are </a:t>
            </a:r>
            <a:r>
              <a:rPr lang="en-US" i="1" dirty="0">
                <a:latin typeface="Georgia" panose="02040502050405020303" pitchFamily="18" charset="0"/>
              </a:rPr>
              <a:t>lazy</a:t>
            </a:r>
            <a:r>
              <a:rPr lang="en-US" dirty="0">
                <a:latin typeface="Georgia" panose="02040502050405020303" pitchFamily="18" charset="0"/>
              </a:rPr>
              <a:t>: remember the transformations applied to some base dataset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optimize the required calculations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recover from lost data partitions</a:t>
            </a:r>
          </a:p>
        </p:txBody>
      </p:sp>
    </p:spTree>
    <p:extLst>
      <p:ext uri="{BB962C8B-B14F-4D97-AF65-F5344CB8AC3E}">
        <p14:creationId xmlns:p14="http://schemas.microsoft.com/office/powerpoint/2010/main" val="249055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720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Office Theme</vt:lpstr>
      <vt:lpstr>CS5542: Big Data Analytics and Apps</vt:lpstr>
      <vt:lpstr>Spark vs. Hadoop</vt:lpstr>
      <vt:lpstr>Hadoop/Spark Architecture</vt:lpstr>
      <vt:lpstr>Spark Architecture</vt:lpstr>
      <vt:lpstr>Spark Components</vt:lpstr>
      <vt:lpstr>Spark: Master and Clusters</vt:lpstr>
      <vt:lpstr>Spark: Resilient Distributed Datasets (RDD)</vt:lpstr>
      <vt:lpstr>Spark: Resilient Distributed Datasets (RDD)</vt:lpstr>
      <vt:lpstr>Spark: Transformations</vt:lpstr>
      <vt:lpstr>Spark: Transformations</vt:lpstr>
      <vt:lpstr>Spark: Transformations</vt:lpstr>
      <vt:lpstr>Spark: Actions</vt:lpstr>
      <vt:lpstr>Spark: Actions</vt:lpstr>
      <vt:lpstr>Spark: Persistence</vt:lpstr>
      <vt:lpstr>Spark: Persistence</vt:lpstr>
      <vt:lpstr>Spark: Broadcast variables </vt:lpstr>
      <vt:lpstr>Spark: Accumulators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CS590RA: Real-Time Big Data Analytics</dc:title>
  <dc:creator>Lee, Yugyung</dc:creator>
  <cp:lastModifiedBy>Shah, Syed Jawad H. (UMKC-Student)</cp:lastModifiedBy>
  <cp:revision>135</cp:revision>
  <dcterms:created xsi:type="dcterms:W3CDTF">2014-08-25T21:18:04Z</dcterms:created>
  <dcterms:modified xsi:type="dcterms:W3CDTF">2020-09-01T04:56:00Z</dcterms:modified>
</cp:coreProperties>
</file>