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20" r:id="rId3"/>
    <p:sldId id="308" r:id="rId4"/>
    <p:sldId id="297" r:id="rId5"/>
    <p:sldId id="310" r:id="rId6"/>
    <p:sldId id="312" r:id="rId7"/>
    <p:sldId id="277" r:id="rId8"/>
    <p:sldId id="315" r:id="rId9"/>
    <p:sldId id="276" r:id="rId10"/>
    <p:sldId id="257" r:id="rId11"/>
    <p:sldId id="281" r:id="rId12"/>
    <p:sldId id="282" r:id="rId13"/>
    <p:sldId id="280" r:id="rId14"/>
    <p:sldId id="288" r:id="rId15"/>
    <p:sldId id="300" r:id="rId16"/>
    <p:sldId id="289" r:id="rId17"/>
    <p:sldId id="299" r:id="rId18"/>
    <p:sldId id="290" r:id="rId19"/>
    <p:sldId id="306" r:id="rId20"/>
    <p:sldId id="291" r:id="rId21"/>
    <p:sldId id="292" r:id="rId22"/>
    <p:sldId id="304" r:id="rId23"/>
    <p:sldId id="305" r:id="rId24"/>
    <p:sldId id="293" r:id="rId25"/>
    <p:sldId id="301" r:id="rId26"/>
    <p:sldId id="302" r:id="rId27"/>
    <p:sldId id="303" r:id="rId28"/>
    <p:sldId id="321" r:id="rId29"/>
    <p:sldId id="316" r:id="rId30"/>
    <p:sldId id="317" r:id="rId31"/>
    <p:sldId id="318" r:id="rId32"/>
    <p:sldId id="319" r:id="rId33"/>
    <p:sldId id="322" r:id="rId34"/>
    <p:sldId id="296" r:id="rId35"/>
    <p:sldId id="295" r:id="rId36"/>
    <p:sldId id="266" r:id="rId37"/>
    <p:sldId id="269" r:id="rId38"/>
    <p:sldId id="314" r:id="rId39"/>
    <p:sldId id="313" r:id="rId40"/>
    <p:sldId id="307" r:id="rId41"/>
    <p:sldId id="309" r:id="rId4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Yugyung" initials="LY"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6" autoAdjust="0"/>
    <p:restoredTop sz="94660"/>
  </p:normalViewPr>
  <p:slideViewPr>
    <p:cSldViewPr snapToGrid="0">
      <p:cViewPr varScale="1">
        <p:scale>
          <a:sx n="67" d="100"/>
          <a:sy n="67" d="100"/>
        </p:scale>
        <p:origin x="9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AB8B591-7FD1-4E45-B151-388089A67C8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32284E5-4C9B-4B1E-9263-ABD0757104AB}">
      <dgm:prSet/>
      <dgm:spPr/>
      <dgm:t>
        <a:bodyPr/>
        <a:lstStyle/>
        <a:p>
          <a:r>
            <a:rPr lang="en-US"/>
            <a:t>NLP is characterized as a difficult problem in computer science. </a:t>
          </a:r>
        </a:p>
      </dgm:t>
    </dgm:pt>
    <dgm:pt modelId="{9ADA3B25-EFC2-4249-B34B-CF19F00184B8}" type="parTrans" cxnId="{86A4D6E0-10E0-46D0-9489-EDDC09A8FF55}">
      <dgm:prSet/>
      <dgm:spPr/>
      <dgm:t>
        <a:bodyPr/>
        <a:lstStyle/>
        <a:p>
          <a:endParaRPr lang="en-US"/>
        </a:p>
      </dgm:t>
    </dgm:pt>
    <dgm:pt modelId="{EE29B35A-977F-43EF-972C-E1E139B069A3}" type="sibTrans" cxnId="{86A4D6E0-10E0-46D0-9489-EDDC09A8FF55}">
      <dgm:prSet/>
      <dgm:spPr/>
      <dgm:t>
        <a:bodyPr/>
        <a:lstStyle/>
        <a:p>
          <a:endParaRPr lang="en-US"/>
        </a:p>
      </dgm:t>
    </dgm:pt>
    <dgm:pt modelId="{AC4FFC23-237C-4EF9-90BC-185C37C78B9D}">
      <dgm:prSet/>
      <dgm:spPr/>
      <dgm:t>
        <a:bodyPr/>
        <a:lstStyle/>
        <a:p>
          <a:r>
            <a:rPr lang="en-US"/>
            <a:t>Human language is rarely precise, or plainly spoken. To understand human language is to understand not only the words, but the concepts and how they’re linked together to create meaning. </a:t>
          </a:r>
        </a:p>
      </dgm:t>
    </dgm:pt>
    <dgm:pt modelId="{DE712704-73DC-40FB-86A0-869728081617}" type="parTrans" cxnId="{2CB44A24-8767-4AD9-A66E-3916483EC279}">
      <dgm:prSet/>
      <dgm:spPr/>
      <dgm:t>
        <a:bodyPr/>
        <a:lstStyle/>
        <a:p>
          <a:endParaRPr lang="en-US"/>
        </a:p>
      </dgm:t>
    </dgm:pt>
    <dgm:pt modelId="{0DE91200-D280-42DF-92AE-9BB3F29B191A}" type="sibTrans" cxnId="{2CB44A24-8767-4AD9-A66E-3916483EC279}">
      <dgm:prSet/>
      <dgm:spPr/>
      <dgm:t>
        <a:bodyPr/>
        <a:lstStyle/>
        <a:p>
          <a:endParaRPr lang="en-US"/>
        </a:p>
      </dgm:t>
    </dgm:pt>
    <dgm:pt modelId="{1274EBD3-D4D8-44E8-BD8C-FEB4C437CA8B}">
      <dgm:prSet/>
      <dgm:spPr/>
      <dgm:t>
        <a:bodyPr/>
        <a:lstStyle/>
        <a:p>
          <a:r>
            <a:rPr lang="en-US"/>
            <a:t>Despite language being one of the easiest things for the human mind to learn, the ambiguity of language is what makes natural language processing a difficult problem for computers to master.</a:t>
          </a:r>
        </a:p>
      </dgm:t>
    </dgm:pt>
    <dgm:pt modelId="{46296781-DDC9-45F1-9ACA-FA5603D2E306}" type="parTrans" cxnId="{9C1DFC90-3B56-4BC6-8F70-59C7BEDDF548}">
      <dgm:prSet/>
      <dgm:spPr/>
      <dgm:t>
        <a:bodyPr/>
        <a:lstStyle/>
        <a:p>
          <a:endParaRPr lang="en-US"/>
        </a:p>
      </dgm:t>
    </dgm:pt>
    <dgm:pt modelId="{9C22A828-8B7E-4FC1-9CB4-6D5C952D7788}" type="sibTrans" cxnId="{9C1DFC90-3B56-4BC6-8F70-59C7BEDDF548}">
      <dgm:prSet/>
      <dgm:spPr/>
      <dgm:t>
        <a:bodyPr/>
        <a:lstStyle/>
        <a:p>
          <a:endParaRPr lang="en-US"/>
        </a:p>
      </dgm:t>
    </dgm:pt>
    <dgm:pt modelId="{ACA502E7-E289-4EEA-9B5C-8D99EBBF0F99}" type="pres">
      <dgm:prSet presAssocID="{3AB8B591-7FD1-4E45-B151-388089A67C81}" presName="root" presStyleCnt="0">
        <dgm:presLayoutVars>
          <dgm:dir/>
          <dgm:resizeHandles val="exact"/>
        </dgm:presLayoutVars>
      </dgm:prSet>
      <dgm:spPr/>
    </dgm:pt>
    <dgm:pt modelId="{F571E865-6C64-4513-A56A-FEBDD7AFDDC9}" type="pres">
      <dgm:prSet presAssocID="{A32284E5-4C9B-4B1E-9263-ABD0757104AB}" presName="compNode" presStyleCnt="0"/>
      <dgm:spPr/>
    </dgm:pt>
    <dgm:pt modelId="{F13CB22E-E734-4235-BBC9-3F916A2781C9}" type="pres">
      <dgm:prSet presAssocID="{A32284E5-4C9B-4B1E-9263-ABD0757104AB}" presName="bgRect" presStyleLbl="bgShp" presStyleIdx="0" presStyleCnt="3"/>
      <dgm:spPr/>
    </dgm:pt>
    <dgm:pt modelId="{788AEFB1-6E74-4F0E-BE8E-0173ECBE7A99}" type="pres">
      <dgm:prSet presAssocID="{A32284E5-4C9B-4B1E-9263-ABD0757104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8B3B5A1-23F5-4FE4-98D4-B7FC24253A16}" type="pres">
      <dgm:prSet presAssocID="{A32284E5-4C9B-4B1E-9263-ABD0757104AB}" presName="spaceRect" presStyleCnt="0"/>
      <dgm:spPr/>
    </dgm:pt>
    <dgm:pt modelId="{FE808361-D033-4976-A1C2-B096E696DFF6}" type="pres">
      <dgm:prSet presAssocID="{A32284E5-4C9B-4B1E-9263-ABD0757104AB}" presName="parTx" presStyleLbl="revTx" presStyleIdx="0" presStyleCnt="3">
        <dgm:presLayoutVars>
          <dgm:chMax val="0"/>
          <dgm:chPref val="0"/>
        </dgm:presLayoutVars>
      </dgm:prSet>
      <dgm:spPr/>
    </dgm:pt>
    <dgm:pt modelId="{DBC44BD0-78FC-4587-955F-A3DA8AF772A4}" type="pres">
      <dgm:prSet presAssocID="{EE29B35A-977F-43EF-972C-E1E139B069A3}" presName="sibTrans" presStyleCnt="0"/>
      <dgm:spPr/>
    </dgm:pt>
    <dgm:pt modelId="{CD575472-D9E5-4726-A46A-689DB8F20C98}" type="pres">
      <dgm:prSet presAssocID="{AC4FFC23-237C-4EF9-90BC-185C37C78B9D}" presName="compNode" presStyleCnt="0"/>
      <dgm:spPr/>
    </dgm:pt>
    <dgm:pt modelId="{9A5B8BEB-099E-4A70-84F7-B19A8F6E1EEF}" type="pres">
      <dgm:prSet presAssocID="{AC4FFC23-237C-4EF9-90BC-185C37C78B9D}" presName="bgRect" presStyleLbl="bgShp" presStyleIdx="1" presStyleCnt="3"/>
      <dgm:spPr/>
    </dgm:pt>
    <dgm:pt modelId="{4B230421-909D-4FCE-9F54-EF04EFB90E26}" type="pres">
      <dgm:prSet presAssocID="{AC4FFC23-237C-4EF9-90BC-185C37C78B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ngue"/>
        </a:ext>
      </dgm:extLst>
    </dgm:pt>
    <dgm:pt modelId="{78D556AF-DEEE-4FF4-A386-FBEE8CCDBBBD}" type="pres">
      <dgm:prSet presAssocID="{AC4FFC23-237C-4EF9-90BC-185C37C78B9D}" presName="spaceRect" presStyleCnt="0"/>
      <dgm:spPr/>
    </dgm:pt>
    <dgm:pt modelId="{8B31B2DC-1CE8-4719-B96A-75F222714EC9}" type="pres">
      <dgm:prSet presAssocID="{AC4FFC23-237C-4EF9-90BC-185C37C78B9D}" presName="parTx" presStyleLbl="revTx" presStyleIdx="1" presStyleCnt="3">
        <dgm:presLayoutVars>
          <dgm:chMax val="0"/>
          <dgm:chPref val="0"/>
        </dgm:presLayoutVars>
      </dgm:prSet>
      <dgm:spPr/>
    </dgm:pt>
    <dgm:pt modelId="{8CA08A32-31EC-4ED8-897A-51E07114454A}" type="pres">
      <dgm:prSet presAssocID="{0DE91200-D280-42DF-92AE-9BB3F29B191A}" presName="sibTrans" presStyleCnt="0"/>
      <dgm:spPr/>
    </dgm:pt>
    <dgm:pt modelId="{2F5610EC-8D6E-42C6-949D-43FEF918E172}" type="pres">
      <dgm:prSet presAssocID="{1274EBD3-D4D8-44E8-BD8C-FEB4C437CA8B}" presName="compNode" presStyleCnt="0"/>
      <dgm:spPr/>
    </dgm:pt>
    <dgm:pt modelId="{368F8ACD-D7F7-4BF6-8AB2-DE61817C4002}" type="pres">
      <dgm:prSet presAssocID="{1274EBD3-D4D8-44E8-BD8C-FEB4C437CA8B}" presName="bgRect" presStyleLbl="bgShp" presStyleIdx="2" presStyleCnt="3"/>
      <dgm:spPr/>
    </dgm:pt>
    <dgm:pt modelId="{2B83C802-A33B-4FAD-8912-B57427F6FFA9}" type="pres">
      <dgm:prSet presAssocID="{1274EBD3-D4D8-44E8-BD8C-FEB4C437CA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2CB48A72-59CB-4D09-BDA5-D86A4DFBB96A}" type="pres">
      <dgm:prSet presAssocID="{1274EBD3-D4D8-44E8-BD8C-FEB4C437CA8B}" presName="spaceRect" presStyleCnt="0"/>
      <dgm:spPr/>
    </dgm:pt>
    <dgm:pt modelId="{8646919B-3BD5-4C85-8596-A8A635E49257}" type="pres">
      <dgm:prSet presAssocID="{1274EBD3-D4D8-44E8-BD8C-FEB4C437CA8B}" presName="parTx" presStyleLbl="revTx" presStyleIdx="2" presStyleCnt="3">
        <dgm:presLayoutVars>
          <dgm:chMax val="0"/>
          <dgm:chPref val="0"/>
        </dgm:presLayoutVars>
      </dgm:prSet>
      <dgm:spPr/>
    </dgm:pt>
  </dgm:ptLst>
  <dgm:cxnLst>
    <dgm:cxn modelId="{2CB44A24-8767-4AD9-A66E-3916483EC279}" srcId="{3AB8B591-7FD1-4E45-B151-388089A67C81}" destId="{AC4FFC23-237C-4EF9-90BC-185C37C78B9D}" srcOrd="1" destOrd="0" parTransId="{DE712704-73DC-40FB-86A0-869728081617}" sibTransId="{0DE91200-D280-42DF-92AE-9BB3F29B191A}"/>
    <dgm:cxn modelId="{88D24B3F-7D75-4A69-ADB3-234DF7EC8787}" type="presOf" srcId="{AC4FFC23-237C-4EF9-90BC-185C37C78B9D}" destId="{8B31B2DC-1CE8-4719-B96A-75F222714EC9}" srcOrd="0" destOrd="0" presId="urn:microsoft.com/office/officeart/2018/2/layout/IconVerticalSolidList"/>
    <dgm:cxn modelId="{9C1DFC90-3B56-4BC6-8F70-59C7BEDDF548}" srcId="{3AB8B591-7FD1-4E45-B151-388089A67C81}" destId="{1274EBD3-D4D8-44E8-BD8C-FEB4C437CA8B}" srcOrd="2" destOrd="0" parTransId="{46296781-DDC9-45F1-9ACA-FA5603D2E306}" sibTransId="{9C22A828-8B7E-4FC1-9CB4-6D5C952D7788}"/>
    <dgm:cxn modelId="{D197D8AA-BA18-4846-A562-E1928C4DBA91}" type="presOf" srcId="{3AB8B591-7FD1-4E45-B151-388089A67C81}" destId="{ACA502E7-E289-4EEA-9B5C-8D99EBBF0F99}" srcOrd="0" destOrd="0" presId="urn:microsoft.com/office/officeart/2018/2/layout/IconVerticalSolidList"/>
    <dgm:cxn modelId="{6250BFCE-C569-45C3-B66F-80937C195900}" type="presOf" srcId="{A32284E5-4C9B-4B1E-9263-ABD0757104AB}" destId="{FE808361-D033-4976-A1C2-B096E696DFF6}" srcOrd="0" destOrd="0" presId="urn:microsoft.com/office/officeart/2018/2/layout/IconVerticalSolidList"/>
    <dgm:cxn modelId="{5C06E6DB-FB33-456E-BFA8-B48568999954}" type="presOf" srcId="{1274EBD3-D4D8-44E8-BD8C-FEB4C437CA8B}" destId="{8646919B-3BD5-4C85-8596-A8A635E49257}" srcOrd="0" destOrd="0" presId="urn:microsoft.com/office/officeart/2018/2/layout/IconVerticalSolidList"/>
    <dgm:cxn modelId="{86A4D6E0-10E0-46D0-9489-EDDC09A8FF55}" srcId="{3AB8B591-7FD1-4E45-B151-388089A67C81}" destId="{A32284E5-4C9B-4B1E-9263-ABD0757104AB}" srcOrd="0" destOrd="0" parTransId="{9ADA3B25-EFC2-4249-B34B-CF19F00184B8}" sibTransId="{EE29B35A-977F-43EF-972C-E1E139B069A3}"/>
    <dgm:cxn modelId="{C413358B-16E2-4FC4-A7A6-2165524395BF}" type="presParOf" srcId="{ACA502E7-E289-4EEA-9B5C-8D99EBBF0F99}" destId="{F571E865-6C64-4513-A56A-FEBDD7AFDDC9}" srcOrd="0" destOrd="0" presId="urn:microsoft.com/office/officeart/2018/2/layout/IconVerticalSolidList"/>
    <dgm:cxn modelId="{AC6B49D2-9F5C-467C-99D0-B365A7AD744D}" type="presParOf" srcId="{F571E865-6C64-4513-A56A-FEBDD7AFDDC9}" destId="{F13CB22E-E734-4235-BBC9-3F916A2781C9}" srcOrd="0" destOrd="0" presId="urn:microsoft.com/office/officeart/2018/2/layout/IconVerticalSolidList"/>
    <dgm:cxn modelId="{2BD02F3F-DAE1-4495-8665-0D48A18104FA}" type="presParOf" srcId="{F571E865-6C64-4513-A56A-FEBDD7AFDDC9}" destId="{788AEFB1-6E74-4F0E-BE8E-0173ECBE7A99}" srcOrd="1" destOrd="0" presId="urn:microsoft.com/office/officeart/2018/2/layout/IconVerticalSolidList"/>
    <dgm:cxn modelId="{973AE193-68CD-4FA7-BC94-9EF6AD9CEFE9}" type="presParOf" srcId="{F571E865-6C64-4513-A56A-FEBDD7AFDDC9}" destId="{B8B3B5A1-23F5-4FE4-98D4-B7FC24253A16}" srcOrd="2" destOrd="0" presId="urn:microsoft.com/office/officeart/2018/2/layout/IconVerticalSolidList"/>
    <dgm:cxn modelId="{429D3626-736B-4C69-A75F-040CE67F89CE}" type="presParOf" srcId="{F571E865-6C64-4513-A56A-FEBDD7AFDDC9}" destId="{FE808361-D033-4976-A1C2-B096E696DFF6}" srcOrd="3" destOrd="0" presId="urn:microsoft.com/office/officeart/2018/2/layout/IconVerticalSolidList"/>
    <dgm:cxn modelId="{AA030E87-3F78-4232-AE0F-86C3424F2225}" type="presParOf" srcId="{ACA502E7-E289-4EEA-9B5C-8D99EBBF0F99}" destId="{DBC44BD0-78FC-4587-955F-A3DA8AF772A4}" srcOrd="1" destOrd="0" presId="urn:microsoft.com/office/officeart/2018/2/layout/IconVerticalSolidList"/>
    <dgm:cxn modelId="{705FC38E-3AE6-42ED-9134-01910E1AF1D2}" type="presParOf" srcId="{ACA502E7-E289-4EEA-9B5C-8D99EBBF0F99}" destId="{CD575472-D9E5-4726-A46A-689DB8F20C98}" srcOrd="2" destOrd="0" presId="urn:microsoft.com/office/officeart/2018/2/layout/IconVerticalSolidList"/>
    <dgm:cxn modelId="{750A015C-16F4-43FD-A7FE-882594A59B39}" type="presParOf" srcId="{CD575472-D9E5-4726-A46A-689DB8F20C98}" destId="{9A5B8BEB-099E-4A70-84F7-B19A8F6E1EEF}" srcOrd="0" destOrd="0" presId="urn:microsoft.com/office/officeart/2018/2/layout/IconVerticalSolidList"/>
    <dgm:cxn modelId="{D72D6FA0-FE2C-40AC-A061-CA2E00C49E20}" type="presParOf" srcId="{CD575472-D9E5-4726-A46A-689DB8F20C98}" destId="{4B230421-909D-4FCE-9F54-EF04EFB90E26}" srcOrd="1" destOrd="0" presId="urn:microsoft.com/office/officeart/2018/2/layout/IconVerticalSolidList"/>
    <dgm:cxn modelId="{5847D01C-224C-4AAC-BF3B-04BAE55381AD}" type="presParOf" srcId="{CD575472-D9E5-4726-A46A-689DB8F20C98}" destId="{78D556AF-DEEE-4FF4-A386-FBEE8CCDBBBD}" srcOrd="2" destOrd="0" presId="urn:microsoft.com/office/officeart/2018/2/layout/IconVerticalSolidList"/>
    <dgm:cxn modelId="{6E7E5148-6368-4C1F-99F2-5E53973E113B}" type="presParOf" srcId="{CD575472-D9E5-4726-A46A-689DB8F20C98}" destId="{8B31B2DC-1CE8-4719-B96A-75F222714EC9}" srcOrd="3" destOrd="0" presId="urn:microsoft.com/office/officeart/2018/2/layout/IconVerticalSolidList"/>
    <dgm:cxn modelId="{96826E08-DEB4-4A0D-95A2-C8551573F1A3}" type="presParOf" srcId="{ACA502E7-E289-4EEA-9B5C-8D99EBBF0F99}" destId="{8CA08A32-31EC-4ED8-897A-51E07114454A}" srcOrd="3" destOrd="0" presId="urn:microsoft.com/office/officeart/2018/2/layout/IconVerticalSolidList"/>
    <dgm:cxn modelId="{292C9356-9243-4EE3-BB5D-9F975D2DB282}" type="presParOf" srcId="{ACA502E7-E289-4EEA-9B5C-8D99EBBF0F99}" destId="{2F5610EC-8D6E-42C6-949D-43FEF918E172}" srcOrd="4" destOrd="0" presId="urn:microsoft.com/office/officeart/2018/2/layout/IconVerticalSolidList"/>
    <dgm:cxn modelId="{CFE8AB4D-FE0E-4BC6-9735-2F378B8B9466}" type="presParOf" srcId="{2F5610EC-8D6E-42C6-949D-43FEF918E172}" destId="{368F8ACD-D7F7-4BF6-8AB2-DE61817C4002}" srcOrd="0" destOrd="0" presId="urn:microsoft.com/office/officeart/2018/2/layout/IconVerticalSolidList"/>
    <dgm:cxn modelId="{40EEAE45-8C88-4189-908A-1D7DA091B26F}" type="presParOf" srcId="{2F5610EC-8D6E-42C6-949D-43FEF918E172}" destId="{2B83C802-A33B-4FAD-8912-B57427F6FFA9}" srcOrd="1" destOrd="0" presId="urn:microsoft.com/office/officeart/2018/2/layout/IconVerticalSolidList"/>
    <dgm:cxn modelId="{5CE84C41-AD31-4885-B153-A2BA90DA182F}" type="presParOf" srcId="{2F5610EC-8D6E-42C6-949D-43FEF918E172}" destId="{2CB48A72-59CB-4D09-BDA5-D86A4DFBB96A}" srcOrd="2" destOrd="0" presId="urn:microsoft.com/office/officeart/2018/2/layout/IconVerticalSolidList"/>
    <dgm:cxn modelId="{4CC6A1AB-7D54-40B9-8EE2-42DF401E924B}" type="presParOf" srcId="{2F5610EC-8D6E-42C6-949D-43FEF918E172}" destId="{8646919B-3BD5-4C85-8596-A8A635E492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CB22E-E734-4235-BBC9-3F916A2781C9}">
      <dsp:nvSpPr>
        <dsp:cNvPr id="0" name=""/>
        <dsp:cNvSpPr/>
      </dsp:nvSpPr>
      <dsp:spPr>
        <a:xfrm>
          <a:off x="0" y="553"/>
          <a:ext cx="10506456" cy="12955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8AEFB1-6E74-4F0E-BE8E-0173ECBE7A99}">
      <dsp:nvSpPr>
        <dsp:cNvPr id="0" name=""/>
        <dsp:cNvSpPr/>
      </dsp:nvSpPr>
      <dsp:spPr>
        <a:xfrm>
          <a:off x="391894" y="292045"/>
          <a:ext cx="712535" cy="712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808361-D033-4976-A1C2-B096E696DFF6}">
      <dsp:nvSpPr>
        <dsp:cNvPr id="0" name=""/>
        <dsp:cNvSpPr/>
      </dsp:nvSpPr>
      <dsp:spPr>
        <a:xfrm>
          <a:off x="1496324" y="553"/>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066800">
            <a:lnSpc>
              <a:spcPct val="90000"/>
            </a:lnSpc>
            <a:spcBef>
              <a:spcPct val="0"/>
            </a:spcBef>
            <a:spcAft>
              <a:spcPct val="35000"/>
            </a:spcAft>
            <a:buNone/>
          </a:pPr>
          <a:r>
            <a:rPr lang="en-US" sz="2400" kern="1200"/>
            <a:t>NLP is characterized as a difficult problem in computer science. </a:t>
          </a:r>
        </a:p>
      </dsp:txBody>
      <dsp:txXfrm>
        <a:off x="1496324" y="553"/>
        <a:ext cx="9010131" cy="1295519"/>
      </dsp:txXfrm>
    </dsp:sp>
    <dsp:sp modelId="{9A5B8BEB-099E-4A70-84F7-B19A8F6E1EEF}">
      <dsp:nvSpPr>
        <dsp:cNvPr id="0" name=""/>
        <dsp:cNvSpPr/>
      </dsp:nvSpPr>
      <dsp:spPr>
        <a:xfrm>
          <a:off x="0" y="1619952"/>
          <a:ext cx="10506456" cy="12955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230421-909D-4FCE-9F54-EF04EFB90E26}">
      <dsp:nvSpPr>
        <dsp:cNvPr id="0" name=""/>
        <dsp:cNvSpPr/>
      </dsp:nvSpPr>
      <dsp:spPr>
        <a:xfrm>
          <a:off x="391894" y="1911444"/>
          <a:ext cx="712535" cy="712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31B2DC-1CE8-4719-B96A-75F222714EC9}">
      <dsp:nvSpPr>
        <dsp:cNvPr id="0" name=""/>
        <dsp:cNvSpPr/>
      </dsp:nvSpPr>
      <dsp:spPr>
        <a:xfrm>
          <a:off x="1496324" y="1619952"/>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066800">
            <a:lnSpc>
              <a:spcPct val="90000"/>
            </a:lnSpc>
            <a:spcBef>
              <a:spcPct val="0"/>
            </a:spcBef>
            <a:spcAft>
              <a:spcPct val="35000"/>
            </a:spcAft>
            <a:buNone/>
          </a:pPr>
          <a:r>
            <a:rPr lang="en-US" sz="2400" kern="1200"/>
            <a:t>Human language is rarely precise, or plainly spoken. To understand human language is to understand not only the words, but the concepts and how they’re linked together to create meaning. </a:t>
          </a:r>
        </a:p>
      </dsp:txBody>
      <dsp:txXfrm>
        <a:off x="1496324" y="1619952"/>
        <a:ext cx="9010131" cy="1295519"/>
      </dsp:txXfrm>
    </dsp:sp>
    <dsp:sp modelId="{368F8ACD-D7F7-4BF6-8AB2-DE61817C4002}">
      <dsp:nvSpPr>
        <dsp:cNvPr id="0" name=""/>
        <dsp:cNvSpPr/>
      </dsp:nvSpPr>
      <dsp:spPr>
        <a:xfrm>
          <a:off x="0" y="3239351"/>
          <a:ext cx="10506456" cy="12955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3C802-A33B-4FAD-8912-B57427F6FFA9}">
      <dsp:nvSpPr>
        <dsp:cNvPr id="0" name=""/>
        <dsp:cNvSpPr/>
      </dsp:nvSpPr>
      <dsp:spPr>
        <a:xfrm>
          <a:off x="391894" y="3530843"/>
          <a:ext cx="712535" cy="712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46919B-3BD5-4C85-8596-A8A635E49257}">
      <dsp:nvSpPr>
        <dsp:cNvPr id="0" name=""/>
        <dsp:cNvSpPr/>
      </dsp:nvSpPr>
      <dsp:spPr>
        <a:xfrm>
          <a:off x="1496324" y="3239351"/>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066800">
            <a:lnSpc>
              <a:spcPct val="90000"/>
            </a:lnSpc>
            <a:spcBef>
              <a:spcPct val="0"/>
            </a:spcBef>
            <a:spcAft>
              <a:spcPct val="35000"/>
            </a:spcAft>
            <a:buNone/>
          </a:pPr>
          <a:r>
            <a:rPr lang="en-US" sz="2400" kern="1200"/>
            <a:t>Despite language being one of the easiest things for the human mind to learn, the ambiguity of language is what makes natural language processing a difficult problem for computers to master.</a:t>
          </a:r>
        </a:p>
      </dsp:txBody>
      <dsp:txXfrm>
        <a:off x="1496324" y="3239351"/>
        <a:ext cx="9010131" cy="12955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8C5A01BB-4CE9-4E9F-8023-105CB5FAAD6E}" type="datetimeFigureOut">
              <a:rPr lang="en-US" smtClean="0"/>
              <a:t>9/7/2020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9A8CA0B-4990-465B-9084-A543F6EDDF41}" type="slidenum">
              <a:rPr lang="en-US" smtClean="0"/>
              <a:t>‹#›</a:t>
            </a:fld>
            <a:endParaRPr lang="en-US"/>
          </a:p>
        </p:txBody>
      </p:sp>
    </p:spTree>
    <p:extLst>
      <p:ext uri="{BB962C8B-B14F-4D97-AF65-F5344CB8AC3E}">
        <p14:creationId xmlns:p14="http://schemas.microsoft.com/office/powerpoint/2010/main" val="3774189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A1C15FE1-259E-45B0-8FDC-00E521C83F5D}" type="slidenum">
              <a:rPr lang="en-US" altLang="en-US" sz="1200"/>
              <a:pPr eaLnBrk="1" hangingPunct="1"/>
              <a:t>4</a:t>
            </a:fld>
            <a:endParaRPr lang="en-US" altLang="en-US" sz="1200"/>
          </a:p>
        </p:txBody>
      </p:sp>
    </p:spTree>
    <p:extLst>
      <p:ext uri="{BB962C8B-B14F-4D97-AF65-F5344CB8AC3E}">
        <p14:creationId xmlns:p14="http://schemas.microsoft.com/office/powerpoint/2010/main" val="194714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32121BCA-BD39-4FF4-9F83-AD4577D6CA9C}" type="slidenum">
              <a:rPr lang="en-US" altLang="en-US" sz="1200"/>
              <a:pPr eaLnBrk="1" hangingPunct="1"/>
              <a:t>14</a:t>
            </a:fld>
            <a:endParaRPr lang="en-US" altLang="en-US" sz="1200"/>
          </a:p>
        </p:txBody>
      </p:sp>
    </p:spTree>
    <p:extLst>
      <p:ext uri="{BB962C8B-B14F-4D97-AF65-F5344CB8AC3E}">
        <p14:creationId xmlns:p14="http://schemas.microsoft.com/office/powerpoint/2010/main" val="32839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590D8287-15A0-4A13-82D4-CDAEC290814C}" type="slidenum">
              <a:rPr lang="en-US" altLang="en-US" sz="1200"/>
              <a:pPr eaLnBrk="1" hangingPunct="1"/>
              <a:t>16</a:t>
            </a:fld>
            <a:endParaRPr lang="en-US" altLang="en-US" sz="1200"/>
          </a:p>
        </p:txBody>
      </p:sp>
    </p:spTree>
    <p:extLst>
      <p:ext uri="{BB962C8B-B14F-4D97-AF65-F5344CB8AC3E}">
        <p14:creationId xmlns:p14="http://schemas.microsoft.com/office/powerpoint/2010/main" val="4081282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E233D048-054E-49FF-B3BC-9C423D3D8E10}" type="slidenum">
              <a:rPr lang="en-US" altLang="en-US" sz="1200"/>
              <a:pPr eaLnBrk="1" hangingPunct="1"/>
              <a:t>18</a:t>
            </a:fld>
            <a:endParaRPr lang="en-US" altLang="en-US" sz="1200"/>
          </a:p>
        </p:txBody>
      </p:sp>
    </p:spTree>
    <p:extLst>
      <p:ext uri="{BB962C8B-B14F-4D97-AF65-F5344CB8AC3E}">
        <p14:creationId xmlns:p14="http://schemas.microsoft.com/office/powerpoint/2010/main" val="63385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C74FC597-7FC9-4215-8C4A-29A31F416BE7}" type="slidenum">
              <a:rPr lang="en-US" altLang="en-US" sz="1200"/>
              <a:pPr eaLnBrk="1" hangingPunct="1"/>
              <a:t>20</a:t>
            </a:fld>
            <a:endParaRPr lang="en-US" altLang="en-US" sz="1200"/>
          </a:p>
        </p:txBody>
      </p:sp>
    </p:spTree>
    <p:extLst>
      <p:ext uri="{BB962C8B-B14F-4D97-AF65-F5344CB8AC3E}">
        <p14:creationId xmlns:p14="http://schemas.microsoft.com/office/powerpoint/2010/main" val="3891563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E1895AF5-91E9-4355-9DC8-D2761AB23523}" type="slidenum">
              <a:rPr lang="en-US" altLang="en-US" sz="1200"/>
              <a:pPr eaLnBrk="1" hangingPunct="1"/>
              <a:t>21</a:t>
            </a:fld>
            <a:endParaRPr lang="en-US" altLang="en-US" sz="1200"/>
          </a:p>
        </p:txBody>
      </p:sp>
    </p:spTree>
    <p:extLst>
      <p:ext uri="{BB962C8B-B14F-4D97-AF65-F5344CB8AC3E}">
        <p14:creationId xmlns:p14="http://schemas.microsoft.com/office/powerpoint/2010/main" val="2014308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5BC72799-6F0B-4C62-A61E-F655AF036734}" type="slidenum">
              <a:rPr lang="en-US" altLang="en-US" sz="1200"/>
              <a:pPr eaLnBrk="1" hangingPunct="1"/>
              <a:t>24</a:t>
            </a:fld>
            <a:endParaRPr lang="en-US" altLang="en-US" sz="1200"/>
          </a:p>
        </p:txBody>
      </p:sp>
    </p:spTree>
    <p:extLst>
      <p:ext uri="{BB962C8B-B14F-4D97-AF65-F5344CB8AC3E}">
        <p14:creationId xmlns:p14="http://schemas.microsoft.com/office/powerpoint/2010/main" val="3085698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063F647B-1237-4790-ABC3-CFD30F12B16A}" type="slidenum">
              <a:rPr lang="en-US" altLang="en-US" sz="1200"/>
              <a:pPr eaLnBrk="1" hangingPunct="1"/>
              <a:t>34</a:t>
            </a:fld>
            <a:endParaRPr lang="en-US" altLang="en-US" sz="1200"/>
          </a:p>
        </p:txBody>
      </p:sp>
    </p:spTree>
    <p:extLst>
      <p:ext uri="{BB962C8B-B14F-4D97-AF65-F5344CB8AC3E}">
        <p14:creationId xmlns:p14="http://schemas.microsoft.com/office/powerpoint/2010/main" val="2675307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8F47F6CD-5BBD-4A59-8597-EF4E9126DC88}" type="slidenum">
              <a:rPr lang="en-US" altLang="en-US" sz="1200"/>
              <a:pPr eaLnBrk="1" hangingPunct="1"/>
              <a:t>35</a:t>
            </a:fld>
            <a:endParaRPr lang="en-US" altLang="en-US" sz="1200"/>
          </a:p>
        </p:txBody>
      </p:sp>
    </p:spTree>
    <p:extLst>
      <p:ext uri="{BB962C8B-B14F-4D97-AF65-F5344CB8AC3E}">
        <p14:creationId xmlns:p14="http://schemas.microsoft.com/office/powerpoint/2010/main" val="354759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1F3A85-5444-47E4-A4B9-91E77B3BE78E}"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AFADE-923D-478E-8302-B57D5E015815}" type="slidenum">
              <a:rPr lang="en-US" smtClean="0"/>
              <a:t>‹#›</a:t>
            </a:fld>
            <a:endParaRPr lang="en-US"/>
          </a:p>
        </p:txBody>
      </p:sp>
    </p:spTree>
    <p:extLst>
      <p:ext uri="{BB962C8B-B14F-4D97-AF65-F5344CB8AC3E}">
        <p14:creationId xmlns:p14="http://schemas.microsoft.com/office/powerpoint/2010/main" val="372302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1F3A85-5444-47E4-A4B9-91E77B3BE78E}"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AFADE-923D-478E-8302-B57D5E015815}" type="slidenum">
              <a:rPr lang="en-US" smtClean="0"/>
              <a:t>‹#›</a:t>
            </a:fld>
            <a:endParaRPr lang="en-US"/>
          </a:p>
        </p:txBody>
      </p:sp>
    </p:spTree>
    <p:extLst>
      <p:ext uri="{BB962C8B-B14F-4D97-AF65-F5344CB8AC3E}">
        <p14:creationId xmlns:p14="http://schemas.microsoft.com/office/powerpoint/2010/main" val="340572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1F3A85-5444-47E4-A4B9-91E77B3BE78E}"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AFADE-923D-478E-8302-B57D5E015815}" type="slidenum">
              <a:rPr lang="en-US" smtClean="0"/>
              <a:t>‹#›</a:t>
            </a:fld>
            <a:endParaRPr lang="en-US"/>
          </a:p>
        </p:txBody>
      </p:sp>
    </p:spTree>
    <p:extLst>
      <p:ext uri="{BB962C8B-B14F-4D97-AF65-F5344CB8AC3E}">
        <p14:creationId xmlns:p14="http://schemas.microsoft.com/office/powerpoint/2010/main" val="91877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1F3A85-5444-47E4-A4B9-91E77B3BE78E}"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AFADE-923D-478E-8302-B57D5E015815}" type="slidenum">
              <a:rPr lang="en-US" smtClean="0"/>
              <a:t>‹#›</a:t>
            </a:fld>
            <a:endParaRPr lang="en-US"/>
          </a:p>
        </p:txBody>
      </p:sp>
    </p:spTree>
    <p:extLst>
      <p:ext uri="{BB962C8B-B14F-4D97-AF65-F5344CB8AC3E}">
        <p14:creationId xmlns:p14="http://schemas.microsoft.com/office/powerpoint/2010/main" val="2317869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1F3A85-5444-47E4-A4B9-91E77B3BE78E}" type="datetimeFigureOut">
              <a:rPr lang="en-US" smtClean="0"/>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AFADE-923D-478E-8302-B57D5E015815}" type="slidenum">
              <a:rPr lang="en-US" smtClean="0"/>
              <a:t>‹#›</a:t>
            </a:fld>
            <a:endParaRPr lang="en-US"/>
          </a:p>
        </p:txBody>
      </p:sp>
    </p:spTree>
    <p:extLst>
      <p:ext uri="{BB962C8B-B14F-4D97-AF65-F5344CB8AC3E}">
        <p14:creationId xmlns:p14="http://schemas.microsoft.com/office/powerpoint/2010/main" val="277150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1F3A85-5444-47E4-A4B9-91E77B3BE78E}"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AFADE-923D-478E-8302-B57D5E015815}" type="slidenum">
              <a:rPr lang="en-US" smtClean="0"/>
              <a:t>‹#›</a:t>
            </a:fld>
            <a:endParaRPr lang="en-US"/>
          </a:p>
        </p:txBody>
      </p:sp>
    </p:spTree>
    <p:extLst>
      <p:ext uri="{BB962C8B-B14F-4D97-AF65-F5344CB8AC3E}">
        <p14:creationId xmlns:p14="http://schemas.microsoft.com/office/powerpoint/2010/main" val="36233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1F3A85-5444-47E4-A4B9-91E77B3BE78E}" type="datetimeFigureOut">
              <a:rPr lang="en-US" smtClean="0"/>
              <a:t>9/7/2020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AFADE-923D-478E-8302-B57D5E015815}" type="slidenum">
              <a:rPr lang="en-US" smtClean="0"/>
              <a:t>‹#›</a:t>
            </a:fld>
            <a:endParaRPr lang="en-US"/>
          </a:p>
        </p:txBody>
      </p:sp>
    </p:spTree>
    <p:extLst>
      <p:ext uri="{BB962C8B-B14F-4D97-AF65-F5344CB8AC3E}">
        <p14:creationId xmlns:p14="http://schemas.microsoft.com/office/powerpoint/2010/main" val="285963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1F3A85-5444-47E4-A4B9-91E77B3BE78E}" type="datetimeFigureOut">
              <a:rPr lang="en-US" smtClean="0"/>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AFADE-923D-478E-8302-B57D5E015815}" type="slidenum">
              <a:rPr lang="en-US" smtClean="0"/>
              <a:t>‹#›</a:t>
            </a:fld>
            <a:endParaRPr lang="en-US"/>
          </a:p>
        </p:txBody>
      </p:sp>
    </p:spTree>
    <p:extLst>
      <p:ext uri="{BB962C8B-B14F-4D97-AF65-F5344CB8AC3E}">
        <p14:creationId xmlns:p14="http://schemas.microsoft.com/office/powerpoint/2010/main" val="70617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F3A85-5444-47E4-A4B9-91E77B3BE78E}" type="datetimeFigureOut">
              <a:rPr lang="en-US" smtClean="0"/>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7AFADE-923D-478E-8302-B57D5E015815}" type="slidenum">
              <a:rPr lang="en-US" smtClean="0"/>
              <a:t>‹#›</a:t>
            </a:fld>
            <a:endParaRPr lang="en-US"/>
          </a:p>
        </p:txBody>
      </p:sp>
    </p:spTree>
    <p:extLst>
      <p:ext uri="{BB962C8B-B14F-4D97-AF65-F5344CB8AC3E}">
        <p14:creationId xmlns:p14="http://schemas.microsoft.com/office/powerpoint/2010/main" val="272717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1F3A85-5444-47E4-A4B9-91E77B3BE78E}"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AFADE-923D-478E-8302-B57D5E015815}" type="slidenum">
              <a:rPr lang="en-US" smtClean="0"/>
              <a:t>‹#›</a:t>
            </a:fld>
            <a:endParaRPr lang="en-US"/>
          </a:p>
        </p:txBody>
      </p:sp>
    </p:spTree>
    <p:extLst>
      <p:ext uri="{BB962C8B-B14F-4D97-AF65-F5344CB8AC3E}">
        <p14:creationId xmlns:p14="http://schemas.microsoft.com/office/powerpoint/2010/main" val="52459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1F3A85-5444-47E4-A4B9-91E77B3BE78E}" type="datetimeFigureOut">
              <a:rPr lang="en-US" smtClean="0"/>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AFADE-923D-478E-8302-B57D5E015815}" type="slidenum">
              <a:rPr lang="en-US" smtClean="0"/>
              <a:t>‹#›</a:t>
            </a:fld>
            <a:endParaRPr lang="en-US"/>
          </a:p>
        </p:txBody>
      </p:sp>
    </p:spTree>
    <p:extLst>
      <p:ext uri="{BB962C8B-B14F-4D97-AF65-F5344CB8AC3E}">
        <p14:creationId xmlns:p14="http://schemas.microsoft.com/office/powerpoint/2010/main" val="58574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F3A85-5444-47E4-A4B9-91E77B3BE78E}" type="datetimeFigureOut">
              <a:rPr lang="en-US" smtClean="0"/>
              <a:t>9/7/2020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AFADE-923D-478E-8302-B57D5E015815}" type="slidenum">
              <a:rPr lang="en-US" smtClean="0"/>
              <a:t>‹#›</a:t>
            </a:fld>
            <a:endParaRPr lang="en-US"/>
          </a:p>
        </p:txBody>
      </p:sp>
    </p:spTree>
    <p:extLst>
      <p:ext uri="{BB962C8B-B14F-4D97-AF65-F5344CB8AC3E}">
        <p14:creationId xmlns:p14="http://schemas.microsoft.com/office/powerpoint/2010/main" val="1700260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log.pivotal.io/data-science-pivotal/products/3-key-capabilities-necessary-for-text-analytics-natural-language-processing-in-the-era-of-big-data"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ling.upenn.edu/courses/Fall_2003/ling001/penn_treebank_pos.html"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activewizards.com/blog/comparison-of-the-most-useful-text-processing-apis/#H7" TargetMode="External"/><Relationship Id="rId3" Type="http://schemas.openxmlformats.org/officeDocument/2006/relationships/hyperlink" Target="https://activewizards.com/blog/comparison-of-the-most-useful-text-processing-apis/#H2" TargetMode="External"/><Relationship Id="rId7" Type="http://schemas.openxmlformats.org/officeDocument/2006/relationships/hyperlink" Target="https://activewizards.com/blog/comparison-of-the-most-useful-text-processing-apis/#H6" TargetMode="External"/><Relationship Id="rId2" Type="http://schemas.openxmlformats.org/officeDocument/2006/relationships/hyperlink" Target="https://activewizards.com/blog/comparison-of-the-most-useful-text-processing-apis/#H1" TargetMode="External"/><Relationship Id="rId1" Type="http://schemas.openxmlformats.org/officeDocument/2006/relationships/slideLayout" Target="../slideLayouts/slideLayout4.xml"/><Relationship Id="rId6" Type="http://schemas.openxmlformats.org/officeDocument/2006/relationships/hyperlink" Target="https://activewizards.com/blog/comparison-of-the-most-useful-text-processing-apis/#H5" TargetMode="External"/><Relationship Id="rId11" Type="http://schemas.openxmlformats.org/officeDocument/2006/relationships/hyperlink" Target="https://www.kdnuggets.com/2018/08/comparison-most-useful-text-processing-apis.html" TargetMode="External"/><Relationship Id="rId5" Type="http://schemas.openxmlformats.org/officeDocument/2006/relationships/hyperlink" Target="https://activewizards.com/blog/comparison-of-the-most-useful-text-processing-apis/#H4" TargetMode="External"/><Relationship Id="rId10" Type="http://schemas.openxmlformats.org/officeDocument/2006/relationships/hyperlink" Target="https://activewizards.com/blog/comparison-of-the-most-useful-text-processing-apis/#H9" TargetMode="External"/><Relationship Id="rId4" Type="http://schemas.openxmlformats.org/officeDocument/2006/relationships/hyperlink" Target="https://activewizards.com/blog/comparison-of-the-most-useful-text-processing-apis/#H3" TargetMode="External"/><Relationship Id="rId9" Type="http://schemas.openxmlformats.org/officeDocument/2006/relationships/hyperlink" Target="https://activewizards.com/blog/comparison-of-the-most-useful-text-processing-apis/#H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projects.washingtonpost.com/congress/members/o00016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projects.washingtonpost.com/congress/members/m000303/" TargetMode="External"/><Relationship Id="rId4" Type="http://schemas.openxmlformats.org/officeDocument/2006/relationships/hyperlink" Target="http://projects.washingtonpost.com/congress/members/c001041/"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hyperlink" Target="http://en.wikipedia.org/wiki/Lockheed_U-2#cite_note-45"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www.marcaglobal.us/googles-bert-update-what-you-need-to-know/"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derindelimavi.blogspot.com/2009/12/text-generator.html" TargetMode="External"/><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nltk.org/" TargetMode="External"/><Relationship Id="rId7" Type="http://schemas.openxmlformats.org/officeDocument/2006/relationships/hyperlink" Target="https://towardsdatascience.com/5-heroic-tools-for-natural-language-processing-7f3c1f8fc9f0" TargetMode="External"/><Relationship Id="rId2" Type="http://schemas.openxmlformats.org/officeDocument/2006/relationships/hyperlink" Target="http://stanfordnlp.github.io/CoreNLP/index.html" TargetMode="External"/><Relationship Id="rId1" Type="http://schemas.openxmlformats.org/officeDocument/2006/relationships/slideLayout" Target="../slideLayouts/slideLayout2.xml"/><Relationship Id="rId6" Type="http://schemas.openxmlformats.org/officeDocument/2006/relationships/hyperlink" Target="https://spacy.io/docs/" TargetMode="External"/><Relationship Id="rId5" Type="http://schemas.openxmlformats.org/officeDocument/2006/relationships/hyperlink" Target="https://radimrehurek.com/gensim/" TargetMode="External"/><Relationship Id="rId4" Type="http://schemas.openxmlformats.org/officeDocument/2006/relationships/hyperlink" Target="https://textblob.readthedocs.io/en/dev/index.html"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nlp.rusvectores.org/ru/"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ritingrhetorics.com/2015/08/digital-tools-for-rhetorical-analysis.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a:solidFill>
                  <a:srgbClr val="FFFFFF"/>
                </a:solidFill>
                <a:latin typeface="Georgia" panose="02040502050405020303" pitchFamily="18" charset="0"/>
              </a:rPr>
              <a:t>CS5542 Lecture 3</a:t>
            </a:r>
          </a:p>
        </p:txBody>
      </p:sp>
      <p:sp>
        <p:nvSpPr>
          <p:cNvPr id="3" name="Subtitle 2"/>
          <p:cNvSpPr>
            <a:spLocks noGrp="1"/>
          </p:cNvSpPr>
          <p:nvPr>
            <p:ph type="subTitle" idx="1"/>
          </p:nvPr>
        </p:nvSpPr>
        <p:spPr>
          <a:xfrm>
            <a:off x="3045368" y="4074718"/>
            <a:ext cx="6105194" cy="682079"/>
          </a:xfrm>
        </p:spPr>
        <p:txBody>
          <a:bodyPr>
            <a:normAutofit/>
          </a:bodyPr>
          <a:lstStyle/>
          <a:p>
            <a:r>
              <a:rPr lang="en-US">
                <a:solidFill>
                  <a:srgbClr val="FFFFFF"/>
                </a:solidFill>
                <a:latin typeface="Georgia" panose="02040502050405020303" pitchFamily="18" charset="0"/>
              </a:rPr>
              <a:t>Natural Language Processing (NLP)</a:t>
            </a:r>
          </a:p>
        </p:txBody>
      </p:sp>
      <p:sp>
        <p:nvSpPr>
          <p:cNvPr id="5" name="Rectangle 4"/>
          <p:cNvSpPr/>
          <p:nvPr/>
        </p:nvSpPr>
        <p:spPr>
          <a:xfrm>
            <a:off x="107853" y="5517300"/>
            <a:ext cx="12084147" cy="1323439"/>
          </a:xfrm>
          <a:prstGeom prst="rect">
            <a:avLst/>
          </a:prstGeom>
        </p:spPr>
        <p:txBody>
          <a:bodyPr wrap="square">
            <a:spAutoFit/>
          </a:bodyPr>
          <a:lstStyle/>
          <a:p>
            <a:pPr>
              <a:spcAft>
                <a:spcPts val="600"/>
              </a:spcAft>
            </a:pPr>
            <a:r>
              <a:rPr lang="en-US" sz="1200" i="0" dirty="0">
                <a:effectLst/>
                <a:latin typeface="Georgia" panose="02040502050405020303" pitchFamily="18" charset="0"/>
              </a:rPr>
              <a:t>References: </a:t>
            </a:r>
            <a:endParaRPr lang="en-US" sz="1200" i="0">
              <a:effectLst/>
              <a:latin typeface="Georgia" panose="02040502050405020303" pitchFamily="18" charset="0"/>
            </a:endParaRPr>
          </a:p>
          <a:p>
            <a:pPr>
              <a:spcAft>
                <a:spcPts val="600"/>
              </a:spcAft>
            </a:pPr>
            <a:r>
              <a:rPr lang="en-US" sz="1200" i="0" dirty="0" err="1">
                <a:effectLst/>
                <a:latin typeface="Georgia" panose="02040502050405020303" pitchFamily="18" charset="0"/>
              </a:rPr>
              <a:t>Jurafsky</a:t>
            </a:r>
            <a:r>
              <a:rPr lang="en-US" sz="1200" i="0" dirty="0">
                <a:effectLst/>
                <a:latin typeface="Georgia" panose="02040502050405020303" pitchFamily="18" charset="0"/>
              </a:rPr>
              <a:t>, Dan, and James H. Martin. </a:t>
            </a:r>
            <a:r>
              <a:rPr lang="en-US" sz="1200" i="1" dirty="0">
                <a:effectLst/>
                <a:latin typeface="Georgia" panose="02040502050405020303" pitchFamily="18" charset="0"/>
              </a:rPr>
              <a:t>Speech &amp; language processing</a:t>
            </a:r>
            <a:r>
              <a:rPr lang="en-US" sz="1200" i="0" dirty="0">
                <a:effectLst/>
                <a:latin typeface="Georgia" panose="02040502050405020303" pitchFamily="18" charset="0"/>
              </a:rPr>
              <a:t>. Pearson Education India, 2000.</a:t>
            </a:r>
            <a:endParaRPr lang="en-US" sz="1200" i="0">
              <a:effectLst/>
              <a:latin typeface="Georgia" panose="02040502050405020303" pitchFamily="18" charset="0"/>
            </a:endParaRPr>
          </a:p>
          <a:p>
            <a:pPr>
              <a:spcAft>
                <a:spcPts val="600"/>
              </a:spcAft>
            </a:pPr>
            <a:r>
              <a:rPr lang="en-US" sz="1200" dirty="0">
                <a:latin typeface="Georgia" panose="02040502050405020303" pitchFamily="18" charset="0"/>
              </a:rPr>
              <a:t>Text Analytics: Natural Language Processing in the Era of Big Data </a:t>
            </a:r>
            <a:endParaRPr lang="en-US" sz="1200">
              <a:latin typeface="Georgia" panose="02040502050405020303" pitchFamily="18" charset="0"/>
            </a:endParaRPr>
          </a:p>
          <a:p>
            <a:pPr>
              <a:spcAft>
                <a:spcPts val="600"/>
              </a:spcAft>
            </a:pPr>
            <a:r>
              <a:rPr lang="en-US" sz="1200" dirty="0">
                <a:latin typeface="Georgia" panose="02040502050405020303" pitchFamily="18" charset="0"/>
                <a:hlinkClick r:id="rId3"/>
              </a:rPr>
              <a:t>http://blog.pivotal.io/data-science-pivotal/products/3-key-capabilities-necessary-for-text-analytics-natural-language-processing-in-the-era-of-big-data</a:t>
            </a:r>
            <a:endParaRPr lang="en-US" sz="1200">
              <a:latin typeface="Georgia" panose="02040502050405020303" pitchFamily="18" charset="0"/>
            </a:endParaRPr>
          </a:p>
          <a:p>
            <a:pPr>
              <a:spcAft>
                <a:spcPts val="600"/>
              </a:spcAft>
            </a:pPr>
            <a:r>
              <a:rPr lang="en-US" altLang="en-US" sz="1200" dirty="0">
                <a:latin typeface="Georgia" panose="02040502050405020303" pitchFamily="18" charset="0"/>
              </a:rPr>
              <a:t>Raymond J. Mooney, Natural Language Processing Introduction</a:t>
            </a:r>
            <a:endParaRPr lang="en-US" sz="1200">
              <a:latin typeface="Georgia" panose="02040502050405020303" pitchFamily="18" charset="0"/>
            </a:endParaRPr>
          </a:p>
        </p:txBody>
      </p:sp>
    </p:spTree>
    <p:extLst>
      <p:ext uri="{BB962C8B-B14F-4D97-AF65-F5344CB8AC3E}">
        <p14:creationId xmlns:p14="http://schemas.microsoft.com/office/powerpoint/2010/main" val="406170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5767" y="1188637"/>
            <a:ext cx="2988234" cy="4480726"/>
          </a:xfrm>
        </p:spPr>
        <p:txBody>
          <a:bodyPr>
            <a:normAutofit/>
          </a:bodyPr>
          <a:lstStyle/>
          <a:p>
            <a:pPr algn="r"/>
            <a:r>
              <a:rPr lang="en-US" sz="3600" b="1">
                <a:latin typeface="Georgia" panose="02040502050405020303" pitchFamily="18" charset="0"/>
              </a:rPr>
              <a:t>Roots of Question Answering</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55260" y="1648870"/>
            <a:ext cx="4702848" cy="3560260"/>
          </a:xfrm>
        </p:spPr>
        <p:txBody>
          <a:bodyPr anchor="ctr">
            <a:normAutofit/>
          </a:bodyPr>
          <a:lstStyle/>
          <a:p>
            <a:r>
              <a:rPr lang="en-US" sz="2400">
                <a:latin typeface="Georgia" panose="02040502050405020303" pitchFamily="18" charset="0"/>
              </a:rPr>
              <a:t>Natural Language Processing (NLP)</a:t>
            </a:r>
          </a:p>
          <a:p>
            <a:r>
              <a:rPr lang="en-US" sz="2400">
                <a:latin typeface="Georgia" panose="02040502050405020303" pitchFamily="18" charset="0"/>
              </a:rPr>
              <a:t>Information Retrieval (IR)</a:t>
            </a:r>
          </a:p>
          <a:p>
            <a:r>
              <a:rPr lang="en-US" sz="2400">
                <a:latin typeface="Georgia" panose="02040502050405020303" pitchFamily="18" charset="0"/>
              </a:rPr>
              <a:t>Information Extraction (IE)</a:t>
            </a:r>
          </a:p>
          <a:p>
            <a:r>
              <a:rPr lang="en-US" sz="2400">
                <a:latin typeface="Georgia" panose="02040502050405020303" pitchFamily="18" charset="0"/>
              </a:rPr>
              <a:t>Machine Learning (ML)</a:t>
            </a:r>
          </a:p>
          <a:p>
            <a:r>
              <a:rPr lang="en-US" sz="2400">
                <a:latin typeface="Georgia" panose="02040502050405020303" pitchFamily="18" charset="0"/>
              </a:rPr>
              <a:t>Dialog Management (DM)</a:t>
            </a:r>
          </a:p>
          <a:p>
            <a:pPr marL="0" indent="0">
              <a:buNone/>
            </a:pPr>
            <a:endParaRPr lang="en-US" sz="2400">
              <a:latin typeface="Georgia" panose="02040502050405020303" pitchFamily="18" charset="0"/>
            </a:endParaRPr>
          </a:p>
          <a:p>
            <a:pPr marL="0" indent="0">
              <a:buNone/>
            </a:pPr>
            <a:endParaRPr lang="en-US" sz="2400">
              <a:latin typeface="Georgia" panose="02040502050405020303" pitchFamily="18" charset="0"/>
            </a:endParaRPr>
          </a:p>
        </p:txBody>
      </p:sp>
    </p:spTree>
    <p:extLst>
      <p:ext uri="{BB962C8B-B14F-4D97-AF65-F5344CB8AC3E}">
        <p14:creationId xmlns:p14="http://schemas.microsoft.com/office/powerpoint/2010/main" val="1375130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Traditional NLP Workflow</a:t>
            </a:r>
          </a:p>
        </p:txBody>
      </p:sp>
      <p:sp>
        <p:nvSpPr>
          <p:cNvPr id="10" name="TextBox 9"/>
          <p:cNvSpPr txBox="1"/>
          <p:nvPr/>
        </p:nvSpPr>
        <p:spPr>
          <a:xfrm>
            <a:off x="239101" y="3083106"/>
            <a:ext cx="11713797" cy="2862322"/>
          </a:xfrm>
          <a:prstGeom prst="rect">
            <a:avLst/>
          </a:prstGeom>
          <a:noFill/>
        </p:spPr>
        <p:txBody>
          <a:bodyPr wrap="square" rtlCol="0">
            <a:spAutoFit/>
          </a:bodyPr>
          <a:lstStyle/>
          <a:p>
            <a:r>
              <a:rPr lang="en-US" sz="2000" b="1" dirty="0"/>
              <a:t>Sentence segmentation </a:t>
            </a:r>
            <a:r>
              <a:rPr lang="en-US" sz="2000" dirty="0"/>
              <a:t>identifies where one sentence ends and another begins. Punctuation often marks </a:t>
            </a:r>
          </a:p>
          <a:p>
            <a:r>
              <a:rPr lang="en-US" sz="2000" dirty="0"/>
              <a:t>sentence boundaries, but as the example in the table shows, there are many exceptions in the usage of language. The construct </a:t>
            </a:r>
            <a:r>
              <a:rPr lang="en-US" sz="2000" i="1" dirty="0"/>
              <a:t>He said: “Hi! What’s up—Mr. President?” </a:t>
            </a:r>
            <a:r>
              <a:rPr lang="en-US" sz="2000" dirty="0"/>
              <a:t>can be viewed as a single sentence.</a:t>
            </a:r>
          </a:p>
          <a:p>
            <a:r>
              <a:rPr lang="en-US" sz="2000" b="1" dirty="0"/>
              <a:t>Tokenization</a:t>
            </a:r>
            <a:r>
              <a:rPr lang="en-US" sz="2000" dirty="0"/>
              <a:t> is the process of identifying individual words, numbers, and other single coherent constructs. </a:t>
            </a:r>
          </a:p>
          <a:p>
            <a:r>
              <a:rPr lang="en-US" sz="2000" dirty="0"/>
              <a:t>Hashtags in Twitter feeds are example of constructs consisting of special and alphanumeric characters </a:t>
            </a:r>
          </a:p>
          <a:p>
            <a:r>
              <a:rPr lang="en-US" sz="2000" dirty="0"/>
              <a:t>that should be treated as one coherent token. Languages such as Chinese and Japanese do not specifically delimit individual words in a sentence, complicating the task of tokenization.</a:t>
            </a:r>
          </a:p>
          <a:p>
            <a:r>
              <a:rPr lang="en-US" sz="2000" b="1" dirty="0"/>
              <a:t>Stemming</a:t>
            </a:r>
            <a:r>
              <a:rPr lang="en-US" sz="2000" dirty="0"/>
              <a:t> strips the ‘ending’ of words. This process is often used by search engines to retrieve documents on ‘greatest hits’ regardless of whether a user searches for ‘greatest hit’ or ‘great hits.’</a:t>
            </a:r>
          </a:p>
        </p:txBody>
      </p:sp>
      <p:sp>
        <p:nvSpPr>
          <p:cNvPr id="12" name="Rectangle 11"/>
          <p:cNvSpPr/>
          <p:nvPr/>
        </p:nvSpPr>
        <p:spPr>
          <a:xfrm>
            <a:off x="128789" y="6408783"/>
            <a:ext cx="11347594" cy="276999"/>
          </a:xfrm>
          <a:prstGeom prst="rect">
            <a:avLst/>
          </a:prstGeom>
        </p:spPr>
        <p:txBody>
          <a:bodyPr wrap="square">
            <a:spAutoFit/>
          </a:bodyPr>
          <a:lstStyle/>
          <a:p>
            <a:r>
              <a:rPr lang="en-US" sz="1200" dirty="0"/>
              <a:t>http://blog.pivotal.io/data-science-pivotal/products/3-key-capabilities-necessary-for-text-analytics-natural-language-processing-in-the-era-of-big-data</a:t>
            </a:r>
          </a:p>
        </p:txBody>
      </p:sp>
      <p:sp>
        <p:nvSpPr>
          <p:cNvPr id="14" name="TextBox 13"/>
          <p:cNvSpPr txBox="1"/>
          <p:nvPr/>
        </p:nvSpPr>
        <p:spPr>
          <a:xfrm>
            <a:off x="358455" y="1938916"/>
            <a:ext cx="1637115" cy="707886"/>
          </a:xfrm>
          <a:prstGeom prst="rect">
            <a:avLst/>
          </a:prstGeom>
          <a:noFill/>
          <a:ln>
            <a:solidFill>
              <a:schemeClr val="tx1"/>
            </a:solidFill>
          </a:ln>
        </p:spPr>
        <p:txBody>
          <a:bodyPr wrap="none" rtlCol="0">
            <a:spAutoFit/>
          </a:bodyPr>
          <a:lstStyle/>
          <a:p>
            <a:r>
              <a:rPr lang="en-US" sz="2000" dirty="0"/>
              <a:t>Sentence </a:t>
            </a:r>
          </a:p>
          <a:p>
            <a:r>
              <a:rPr lang="en-US" sz="2000" dirty="0"/>
              <a:t>Segmentation</a:t>
            </a:r>
          </a:p>
        </p:txBody>
      </p:sp>
      <p:sp>
        <p:nvSpPr>
          <p:cNvPr id="15" name="TextBox 14"/>
          <p:cNvSpPr txBox="1"/>
          <p:nvPr/>
        </p:nvSpPr>
        <p:spPr>
          <a:xfrm>
            <a:off x="2250661" y="1938916"/>
            <a:ext cx="1485535" cy="400110"/>
          </a:xfrm>
          <a:prstGeom prst="rect">
            <a:avLst/>
          </a:prstGeom>
          <a:noFill/>
          <a:ln>
            <a:solidFill>
              <a:schemeClr val="tx1"/>
            </a:solidFill>
          </a:ln>
        </p:spPr>
        <p:txBody>
          <a:bodyPr wrap="none" rtlCol="0">
            <a:spAutoFit/>
          </a:bodyPr>
          <a:lstStyle/>
          <a:p>
            <a:r>
              <a:rPr lang="en-US" sz="2000" dirty="0"/>
              <a:t>Tokenization</a:t>
            </a:r>
          </a:p>
        </p:txBody>
      </p:sp>
      <p:sp>
        <p:nvSpPr>
          <p:cNvPr id="16" name="TextBox 15"/>
          <p:cNvSpPr txBox="1"/>
          <p:nvPr/>
        </p:nvSpPr>
        <p:spPr>
          <a:xfrm>
            <a:off x="3981238" y="1938916"/>
            <a:ext cx="1239891" cy="400110"/>
          </a:xfrm>
          <a:prstGeom prst="rect">
            <a:avLst/>
          </a:prstGeom>
          <a:noFill/>
          <a:ln>
            <a:solidFill>
              <a:schemeClr val="tx1"/>
            </a:solidFill>
          </a:ln>
        </p:spPr>
        <p:txBody>
          <a:bodyPr wrap="none" rtlCol="0">
            <a:spAutoFit/>
          </a:bodyPr>
          <a:lstStyle/>
          <a:p>
            <a:r>
              <a:rPr lang="en-US" sz="2000" dirty="0"/>
              <a:t>Stemming</a:t>
            </a:r>
          </a:p>
        </p:txBody>
      </p:sp>
      <p:sp>
        <p:nvSpPr>
          <p:cNvPr id="17" name="TextBox 16"/>
          <p:cNvSpPr txBox="1"/>
          <p:nvPr/>
        </p:nvSpPr>
        <p:spPr>
          <a:xfrm>
            <a:off x="5502838" y="1938916"/>
            <a:ext cx="1735668" cy="707886"/>
          </a:xfrm>
          <a:prstGeom prst="rect">
            <a:avLst/>
          </a:prstGeom>
          <a:noFill/>
          <a:ln>
            <a:solidFill>
              <a:schemeClr val="tx1"/>
            </a:solidFill>
          </a:ln>
        </p:spPr>
        <p:txBody>
          <a:bodyPr wrap="none" rtlCol="0">
            <a:spAutoFit/>
          </a:bodyPr>
          <a:lstStyle/>
          <a:p>
            <a:r>
              <a:rPr lang="en-US" sz="2000" dirty="0"/>
              <a:t>Part-of-Speech</a:t>
            </a:r>
          </a:p>
          <a:p>
            <a:r>
              <a:rPr lang="en-US" sz="2000" dirty="0"/>
              <a:t>Tagging</a:t>
            </a:r>
          </a:p>
        </p:txBody>
      </p:sp>
      <p:sp>
        <p:nvSpPr>
          <p:cNvPr id="18" name="TextBox 17"/>
          <p:cNvSpPr txBox="1"/>
          <p:nvPr/>
        </p:nvSpPr>
        <p:spPr>
          <a:xfrm>
            <a:off x="7520756" y="1938916"/>
            <a:ext cx="936218" cy="400110"/>
          </a:xfrm>
          <a:prstGeom prst="rect">
            <a:avLst/>
          </a:prstGeom>
          <a:noFill/>
          <a:ln>
            <a:solidFill>
              <a:schemeClr val="tx1"/>
            </a:solidFill>
          </a:ln>
        </p:spPr>
        <p:txBody>
          <a:bodyPr wrap="none" rtlCol="0">
            <a:spAutoFit/>
          </a:bodyPr>
          <a:lstStyle/>
          <a:p>
            <a:r>
              <a:rPr lang="en-US" sz="2000" dirty="0"/>
              <a:t>Parsing</a:t>
            </a:r>
          </a:p>
        </p:txBody>
      </p:sp>
      <p:sp>
        <p:nvSpPr>
          <p:cNvPr id="19" name="TextBox 18"/>
          <p:cNvSpPr txBox="1"/>
          <p:nvPr/>
        </p:nvSpPr>
        <p:spPr>
          <a:xfrm>
            <a:off x="8703848" y="1938916"/>
            <a:ext cx="1469505" cy="707886"/>
          </a:xfrm>
          <a:prstGeom prst="rect">
            <a:avLst/>
          </a:prstGeom>
          <a:noFill/>
          <a:ln>
            <a:solidFill>
              <a:schemeClr val="tx1"/>
            </a:solidFill>
          </a:ln>
        </p:spPr>
        <p:txBody>
          <a:bodyPr wrap="none" rtlCol="0">
            <a:spAutoFit/>
          </a:bodyPr>
          <a:lstStyle/>
          <a:p>
            <a:r>
              <a:rPr lang="en-US" sz="2000" dirty="0"/>
              <a:t>Name Entity</a:t>
            </a:r>
          </a:p>
          <a:p>
            <a:r>
              <a:rPr lang="en-US" sz="2000" dirty="0"/>
              <a:t>Recognition</a:t>
            </a:r>
          </a:p>
        </p:txBody>
      </p:sp>
      <p:sp>
        <p:nvSpPr>
          <p:cNvPr id="20" name="TextBox 19"/>
          <p:cNvSpPr txBox="1"/>
          <p:nvPr/>
        </p:nvSpPr>
        <p:spPr>
          <a:xfrm>
            <a:off x="10484135" y="1938916"/>
            <a:ext cx="1533368" cy="707886"/>
          </a:xfrm>
          <a:prstGeom prst="rect">
            <a:avLst/>
          </a:prstGeom>
          <a:noFill/>
          <a:ln>
            <a:solidFill>
              <a:schemeClr val="tx1"/>
            </a:solidFill>
          </a:ln>
        </p:spPr>
        <p:txBody>
          <a:bodyPr wrap="none" rtlCol="0">
            <a:spAutoFit/>
          </a:bodyPr>
          <a:lstStyle/>
          <a:p>
            <a:r>
              <a:rPr lang="en-US" sz="2000" dirty="0"/>
              <a:t>Co-reference</a:t>
            </a:r>
          </a:p>
          <a:p>
            <a:r>
              <a:rPr lang="en-US" sz="2000" dirty="0"/>
              <a:t>Resolution</a:t>
            </a:r>
          </a:p>
        </p:txBody>
      </p:sp>
      <p:sp>
        <p:nvSpPr>
          <p:cNvPr id="21" name="Right Arrow 20"/>
          <p:cNvSpPr/>
          <p:nvPr/>
        </p:nvSpPr>
        <p:spPr>
          <a:xfrm>
            <a:off x="1977718" y="2064675"/>
            <a:ext cx="324459" cy="13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Right Arrow 21"/>
          <p:cNvSpPr/>
          <p:nvPr/>
        </p:nvSpPr>
        <p:spPr>
          <a:xfrm>
            <a:off x="3679394" y="2064675"/>
            <a:ext cx="324459" cy="13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ight Arrow 22"/>
          <p:cNvSpPr/>
          <p:nvPr/>
        </p:nvSpPr>
        <p:spPr>
          <a:xfrm>
            <a:off x="5155764" y="2064675"/>
            <a:ext cx="324459" cy="13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Right Arrow 23"/>
          <p:cNvSpPr/>
          <p:nvPr/>
        </p:nvSpPr>
        <p:spPr>
          <a:xfrm>
            <a:off x="7217393" y="2064675"/>
            <a:ext cx="324459" cy="13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ight Arrow 24"/>
          <p:cNvSpPr/>
          <p:nvPr/>
        </p:nvSpPr>
        <p:spPr>
          <a:xfrm>
            <a:off x="8430556" y="2064675"/>
            <a:ext cx="324459" cy="13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Right Arrow 25"/>
          <p:cNvSpPr/>
          <p:nvPr/>
        </p:nvSpPr>
        <p:spPr>
          <a:xfrm>
            <a:off x="10156533" y="2064675"/>
            <a:ext cx="324459" cy="13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53549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Traditional NLP Workflow</a:t>
            </a:r>
          </a:p>
        </p:txBody>
      </p:sp>
      <p:sp>
        <p:nvSpPr>
          <p:cNvPr id="10" name="TextBox 9"/>
          <p:cNvSpPr txBox="1"/>
          <p:nvPr/>
        </p:nvSpPr>
        <p:spPr>
          <a:xfrm>
            <a:off x="403754" y="2833475"/>
            <a:ext cx="11384491" cy="3785652"/>
          </a:xfrm>
          <a:prstGeom prst="rect">
            <a:avLst/>
          </a:prstGeom>
          <a:noFill/>
        </p:spPr>
        <p:txBody>
          <a:bodyPr wrap="square" rtlCol="0">
            <a:spAutoFit/>
          </a:bodyPr>
          <a:lstStyle/>
          <a:p>
            <a:r>
              <a:rPr lang="en-US" sz="2000" b="1" dirty="0"/>
              <a:t>Part-of-Speech (</a:t>
            </a:r>
            <a:r>
              <a:rPr lang="en-US" sz="2000" b="1" dirty="0" err="1"/>
              <a:t>PoS</a:t>
            </a:r>
            <a:r>
              <a:rPr lang="en-US" sz="2000" b="1" dirty="0"/>
              <a:t>) tagging </a:t>
            </a:r>
            <a:r>
              <a:rPr lang="en-US" sz="2000" dirty="0"/>
              <a:t>assigns each word in a sentence its respective part of speech such as a verb, noun, or adjective. A commonly used set of </a:t>
            </a:r>
            <a:r>
              <a:rPr lang="en-US" sz="2000" dirty="0" err="1"/>
              <a:t>PoS</a:t>
            </a:r>
            <a:r>
              <a:rPr lang="en-US" sz="2000" dirty="0"/>
              <a:t> tags can be found in the </a:t>
            </a:r>
            <a:r>
              <a:rPr lang="en-US" sz="2000" dirty="0">
                <a:hlinkClick r:id="rId2" tooltip="Penn Treebank Tag-set"/>
              </a:rPr>
              <a:t>Penn Treebank Tag-set</a:t>
            </a:r>
            <a:r>
              <a:rPr lang="en-US" sz="2000" dirty="0"/>
              <a:t>, and the example in the table above uses this tag set. </a:t>
            </a:r>
            <a:r>
              <a:rPr lang="en-US" sz="2000" dirty="0" err="1"/>
              <a:t>PoS</a:t>
            </a:r>
            <a:r>
              <a:rPr lang="en-US" sz="2000" dirty="0"/>
              <a:t> tagging is capable of discerning that the first and second ‘bank’ in the sentence </a:t>
            </a:r>
            <a:r>
              <a:rPr lang="en-US" sz="2000" i="1" dirty="0"/>
              <a:t>“I bank all my money I earn at the bank”</a:t>
            </a:r>
            <a:r>
              <a:rPr lang="en-US" sz="2000" dirty="0"/>
              <a:t>,  refer to a verb and noun, respectively.</a:t>
            </a:r>
          </a:p>
          <a:p>
            <a:r>
              <a:rPr lang="en-US" sz="2000" b="1" dirty="0"/>
              <a:t>Parsing </a:t>
            </a:r>
            <a:r>
              <a:rPr lang="en-US" sz="2000" dirty="0"/>
              <a:t>derives the syntactic structure of a sentence. The example in the table facilitates the conclusion that </a:t>
            </a:r>
          </a:p>
          <a:p>
            <a:r>
              <a:rPr lang="en-US" sz="2000" dirty="0"/>
              <a:t>‘John and Frank’ are to be treated as conjunctive noun phrase (NP) and that both of them were involved in the action </a:t>
            </a:r>
            <a:r>
              <a:rPr lang="en-US" sz="2000" i="1" dirty="0"/>
              <a:t>‘went.’</a:t>
            </a:r>
            <a:r>
              <a:rPr lang="en-US" sz="2000" dirty="0"/>
              <a:t> </a:t>
            </a:r>
          </a:p>
          <a:p>
            <a:r>
              <a:rPr lang="en-US" sz="2000" b="1" dirty="0"/>
              <a:t>Named entity recognition </a:t>
            </a:r>
            <a:r>
              <a:rPr lang="en-US" sz="2000" dirty="0"/>
              <a:t>identifies entities such as persons, locations, and times within documents. </a:t>
            </a:r>
          </a:p>
          <a:p>
            <a:r>
              <a:rPr lang="en-US" sz="2000" b="1" dirty="0"/>
              <a:t>Co-reference Resolution</a:t>
            </a:r>
            <a:r>
              <a:rPr lang="en-US" sz="2000" dirty="0"/>
              <a:t>:  language commonly makes use of references such as ‘he, she, it, them, …’ </a:t>
            </a:r>
          </a:p>
          <a:p>
            <a:r>
              <a:rPr lang="en-US" sz="2000" dirty="0"/>
              <a:t>instead of using the fully qualified entity. Reference resolution attempts to identify multiple mentions of an entity  in a sentence or document and marks them as the same instance.</a:t>
            </a:r>
          </a:p>
          <a:p>
            <a:endParaRPr lang="en-US" sz="2000" dirty="0"/>
          </a:p>
        </p:txBody>
      </p:sp>
      <p:sp>
        <p:nvSpPr>
          <p:cNvPr id="12" name="Rectangle 11"/>
          <p:cNvSpPr/>
          <p:nvPr/>
        </p:nvSpPr>
        <p:spPr>
          <a:xfrm>
            <a:off x="128789" y="6408783"/>
            <a:ext cx="11347594" cy="276999"/>
          </a:xfrm>
          <a:prstGeom prst="rect">
            <a:avLst/>
          </a:prstGeom>
        </p:spPr>
        <p:txBody>
          <a:bodyPr wrap="square">
            <a:spAutoFit/>
          </a:bodyPr>
          <a:lstStyle/>
          <a:p>
            <a:r>
              <a:rPr lang="en-US" sz="1200" dirty="0"/>
              <a:t>http://blog.pivotal.io/data-science-pivotal/products/3-key-capabilities-necessary-for-text-analytics-natural-language-processing-in-the-era-of-big-data</a:t>
            </a:r>
          </a:p>
        </p:txBody>
      </p:sp>
      <p:sp>
        <p:nvSpPr>
          <p:cNvPr id="19" name="TextBox 18"/>
          <p:cNvSpPr txBox="1"/>
          <p:nvPr/>
        </p:nvSpPr>
        <p:spPr>
          <a:xfrm>
            <a:off x="358455" y="1938916"/>
            <a:ext cx="1637115" cy="707886"/>
          </a:xfrm>
          <a:prstGeom prst="rect">
            <a:avLst/>
          </a:prstGeom>
          <a:noFill/>
          <a:ln>
            <a:solidFill>
              <a:schemeClr val="tx1"/>
            </a:solidFill>
          </a:ln>
        </p:spPr>
        <p:txBody>
          <a:bodyPr wrap="none" rtlCol="0">
            <a:spAutoFit/>
          </a:bodyPr>
          <a:lstStyle/>
          <a:p>
            <a:r>
              <a:rPr lang="en-US" sz="2000" dirty="0"/>
              <a:t>Sentence </a:t>
            </a:r>
          </a:p>
          <a:p>
            <a:r>
              <a:rPr lang="en-US" sz="2000" dirty="0"/>
              <a:t>Segmentation</a:t>
            </a:r>
          </a:p>
        </p:txBody>
      </p:sp>
      <p:sp>
        <p:nvSpPr>
          <p:cNvPr id="20" name="TextBox 19"/>
          <p:cNvSpPr txBox="1"/>
          <p:nvPr/>
        </p:nvSpPr>
        <p:spPr>
          <a:xfrm>
            <a:off x="2250661" y="1938916"/>
            <a:ext cx="1485535" cy="400110"/>
          </a:xfrm>
          <a:prstGeom prst="rect">
            <a:avLst/>
          </a:prstGeom>
          <a:noFill/>
          <a:ln>
            <a:solidFill>
              <a:schemeClr val="tx1"/>
            </a:solidFill>
          </a:ln>
        </p:spPr>
        <p:txBody>
          <a:bodyPr wrap="none" rtlCol="0">
            <a:spAutoFit/>
          </a:bodyPr>
          <a:lstStyle/>
          <a:p>
            <a:r>
              <a:rPr lang="en-US" sz="2000" dirty="0"/>
              <a:t>Tokenization</a:t>
            </a:r>
          </a:p>
        </p:txBody>
      </p:sp>
      <p:sp>
        <p:nvSpPr>
          <p:cNvPr id="21" name="TextBox 20"/>
          <p:cNvSpPr txBox="1"/>
          <p:nvPr/>
        </p:nvSpPr>
        <p:spPr>
          <a:xfrm>
            <a:off x="3981238" y="1938916"/>
            <a:ext cx="1239891" cy="400110"/>
          </a:xfrm>
          <a:prstGeom prst="rect">
            <a:avLst/>
          </a:prstGeom>
          <a:noFill/>
          <a:ln>
            <a:solidFill>
              <a:schemeClr val="tx1"/>
            </a:solidFill>
          </a:ln>
        </p:spPr>
        <p:txBody>
          <a:bodyPr wrap="none" rtlCol="0">
            <a:spAutoFit/>
          </a:bodyPr>
          <a:lstStyle/>
          <a:p>
            <a:r>
              <a:rPr lang="en-US" sz="2000" dirty="0"/>
              <a:t>Stemming</a:t>
            </a:r>
          </a:p>
        </p:txBody>
      </p:sp>
      <p:sp>
        <p:nvSpPr>
          <p:cNvPr id="22" name="TextBox 21"/>
          <p:cNvSpPr txBox="1"/>
          <p:nvPr/>
        </p:nvSpPr>
        <p:spPr>
          <a:xfrm>
            <a:off x="5502838" y="1938916"/>
            <a:ext cx="1735668" cy="707886"/>
          </a:xfrm>
          <a:prstGeom prst="rect">
            <a:avLst/>
          </a:prstGeom>
          <a:noFill/>
          <a:ln>
            <a:solidFill>
              <a:schemeClr val="tx1"/>
            </a:solidFill>
          </a:ln>
        </p:spPr>
        <p:txBody>
          <a:bodyPr wrap="none" rtlCol="0">
            <a:spAutoFit/>
          </a:bodyPr>
          <a:lstStyle/>
          <a:p>
            <a:r>
              <a:rPr lang="en-US" sz="2000" dirty="0"/>
              <a:t>Part-of-Speech</a:t>
            </a:r>
          </a:p>
          <a:p>
            <a:r>
              <a:rPr lang="en-US" sz="2000" dirty="0"/>
              <a:t>Tagging</a:t>
            </a:r>
          </a:p>
        </p:txBody>
      </p:sp>
      <p:sp>
        <p:nvSpPr>
          <p:cNvPr id="23" name="TextBox 22"/>
          <p:cNvSpPr txBox="1"/>
          <p:nvPr/>
        </p:nvSpPr>
        <p:spPr>
          <a:xfrm>
            <a:off x="7520756" y="1938916"/>
            <a:ext cx="936218" cy="400110"/>
          </a:xfrm>
          <a:prstGeom prst="rect">
            <a:avLst/>
          </a:prstGeom>
          <a:noFill/>
          <a:ln>
            <a:solidFill>
              <a:schemeClr val="tx1"/>
            </a:solidFill>
          </a:ln>
        </p:spPr>
        <p:txBody>
          <a:bodyPr wrap="none" rtlCol="0">
            <a:spAutoFit/>
          </a:bodyPr>
          <a:lstStyle/>
          <a:p>
            <a:r>
              <a:rPr lang="en-US" sz="2000" dirty="0"/>
              <a:t>Parsing</a:t>
            </a:r>
          </a:p>
        </p:txBody>
      </p:sp>
      <p:sp>
        <p:nvSpPr>
          <p:cNvPr id="24" name="TextBox 23"/>
          <p:cNvSpPr txBox="1"/>
          <p:nvPr/>
        </p:nvSpPr>
        <p:spPr>
          <a:xfrm>
            <a:off x="8703848" y="1938916"/>
            <a:ext cx="1469505" cy="707886"/>
          </a:xfrm>
          <a:prstGeom prst="rect">
            <a:avLst/>
          </a:prstGeom>
          <a:noFill/>
          <a:ln>
            <a:solidFill>
              <a:schemeClr val="tx1"/>
            </a:solidFill>
          </a:ln>
        </p:spPr>
        <p:txBody>
          <a:bodyPr wrap="none" rtlCol="0">
            <a:spAutoFit/>
          </a:bodyPr>
          <a:lstStyle/>
          <a:p>
            <a:r>
              <a:rPr lang="en-US" sz="2000" dirty="0"/>
              <a:t>Name Entity</a:t>
            </a:r>
          </a:p>
          <a:p>
            <a:r>
              <a:rPr lang="en-US" sz="2000" dirty="0"/>
              <a:t>Recognition</a:t>
            </a:r>
          </a:p>
        </p:txBody>
      </p:sp>
      <p:sp>
        <p:nvSpPr>
          <p:cNvPr id="25" name="TextBox 24"/>
          <p:cNvSpPr txBox="1"/>
          <p:nvPr/>
        </p:nvSpPr>
        <p:spPr>
          <a:xfrm>
            <a:off x="10484135" y="1938916"/>
            <a:ext cx="1533368" cy="707886"/>
          </a:xfrm>
          <a:prstGeom prst="rect">
            <a:avLst/>
          </a:prstGeom>
          <a:noFill/>
          <a:ln>
            <a:solidFill>
              <a:schemeClr val="tx1"/>
            </a:solidFill>
          </a:ln>
        </p:spPr>
        <p:txBody>
          <a:bodyPr wrap="none" rtlCol="0">
            <a:spAutoFit/>
          </a:bodyPr>
          <a:lstStyle/>
          <a:p>
            <a:r>
              <a:rPr lang="en-US" sz="2000" dirty="0"/>
              <a:t>Co-reference</a:t>
            </a:r>
          </a:p>
          <a:p>
            <a:r>
              <a:rPr lang="en-US" sz="2000" dirty="0"/>
              <a:t>Resolution</a:t>
            </a:r>
          </a:p>
        </p:txBody>
      </p:sp>
      <p:sp>
        <p:nvSpPr>
          <p:cNvPr id="26" name="Right Arrow 25"/>
          <p:cNvSpPr/>
          <p:nvPr/>
        </p:nvSpPr>
        <p:spPr>
          <a:xfrm>
            <a:off x="1977718" y="2064675"/>
            <a:ext cx="324459" cy="13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Right Arrow 26"/>
          <p:cNvSpPr/>
          <p:nvPr/>
        </p:nvSpPr>
        <p:spPr>
          <a:xfrm>
            <a:off x="3679394" y="2064675"/>
            <a:ext cx="324459" cy="13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Right Arrow 27"/>
          <p:cNvSpPr/>
          <p:nvPr/>
        </p:nvSpPr>
        <p:spPr>
          <a:xfrm>
            <a:off x="5155764" y="2064675"/>
            <a:ext cx="324459" cy="13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ight Arrow 28"/>
          <p:cNvSpPr/>
          <p:nvPr/>
        </p:nvSpPr>
        <p:spPr>
          <a:xfrm>
            <a:off x="7217393" y="2064675"/>
            <a:ext cx="324459" cy="13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ight Arrow 29"/>
          <p:cNvSpPr/>
          <p:nvPr/>
        </p:nvSpPr>
        <p:spPr>
          <a:xfrm>
            <a:off x="8430556" y="2064675"/>
            <a:ext cx="324459" cy="13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ight Arrow 30"/>
          <p:cNvSpPr/>
          <p:nvPr/>
        </p:nvSpPr>
        <p:spPr>
          <a:xfrm>
            <a:off x="10156533" y="2064675"/>
            <a:ext cx="324459" cy="13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00618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833" y="69100"/>
            <a:ext cx="10515600" cy="793785"/>
          </a:xfrm>
        </p:spPr>
        <p:txBody>
          <a:bodyPr/>
          <a:lstStyle/>
          <a:p>
            <a:r>
              <a:rPr lang="en-US" b="1" dirty="0">
                <a:latin typeface="Georgia" panose="02040502050405020303" pitchFamily="18" charset="0"/>
              </a:rPr>
              <a:t>NLP Processing (Example)</a:t>
            </a:r>
          </a:p>
        </p:txBody>
      </p:sp>
      <p:sp>
        <p:nvSpPr>
          <p:cNvPr id="3" name="Content Placeholder 2"/>
          <p:cNvSpPr>
            <a:spLocks noGrp="1"/>
          </p:cNvSpPr>
          <p:nvPr>
            <p:ph idx="1"/>
          </p:nvPr>
        </p:nvSpPr>
        <p:spPr/>
        <p:txBody>
          <a:bodyPr/>
          <a:lstStyle/>
          <a:p>
            <a:endParaRPr lang="en-US"/>
          </a:p>
        </p:txBody>
      </p:sp>
      <p:pic>
        <p:nvPicPr>
          <p:cNvPr id="1026" name="Picture 2" descr="NLP and 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31882"/>
            <a:ext cx="10229850" cy="5676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8789" y="6408783"/>
            <a:ext cx="12157656" cy="276999"/>
          </a:xfrm>
          <a:prstGeom prst="rect">
            <a:avLst/>
          </a:prstGeom>
        </p:spPr>
        <p:txBody>
          <a:bodyPr wrap="square">
            <a:spAutoFit/>
          </a:bodyPr>
          <a:lstStyle/>
          <a:p>
            <a:r>
              <a:rPr lang="en-US" sz="1200" dirty="0"/>
              <a:t>http://blog.pivotal.io/data-science-pivotal/products/3-key-capabilities-necessary-for-text-analytics-natural-language-processing-in-the-era-of-big-data</a:t>
            </a:r>
          </a:p>
        </p:txBody>
      </p:sp>
    </p:spTree>
    <p:extLst>
      <p:ext uri="{BB962C8B-B14F-4D97-AF65-F5344CB8AC3E}">
        <p14:creationId xmlns:p14="http://schemas.microsoft.com/office/powerpoint/2010/main" val="22179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r>
              <a:rPr lang="en-US" altLang="en-US" b="1" dirty="0">
                <a:latin typeface="Georgia" panose="02040502050405020303" pitchFamily="18" charset="0"/>
              </a:rPr>
              <a:t>Sentence Segmentation</a:t>
            </a:r>
          </a:p>
        </p:txBody>
      </p:sp>
      <p:sp>
        <p:nvSpPr>
          <p:cNvPr id="29699" name="Rectangle 3"/>
          <p:cNvSpPr>
            <a:spLocks noGrp="1" noChangeArrowheads="1"/>
          </p:cNvSpPr>
          <p:nvPr>
            <p:ph type="body" idx="4294967295"/>
          </p:nvPr>
        </p:nvSpPr>
        <p:spPr>
          <a:xfrm>
            <a:off x="838200" y="1825625"/>
            <a:ext cx="10881360" cy="4351338"/>
          </a:xfrm>
        </p:spPr>
        <p:txBody>
          <a:bodyPr>
            <a:normAutofit/>
          </a:bodyPr>
          <a:lstStyle/>
          <a:p>
            <a:r>
              <a:rPr lang="en-US" dirty="0">
                <a:latin typeface="Georgia" panose="02040502050405020303" pitchFamily="18" charset="0"/>
              </a:rPr>
              <a:t>Sentence boundary detection</a:t>
            </a:r>
          </a:p>
          <a:p>
            <a:r>
              <a:rPr lang="en-US" altLang="en-US" dirty="0">
                <a:latin typeface="Georgia" panose="02040502050405020303" pitchFamily="18" charset="0"/>
              </a:rPr>
              <a:t>Breaking a paragraph into a sequence of sentences.</a:t>
            </a:r>
          </a:p>
          <a:p>
            <a:r>
              <a:rPr lang="en-US" dirty="0">
                <a:latin typeface="Georgia" panose="02040502050405020303" pitchFamily="18" charset="0"/>
              </a:rPr>
              <a:t>Segment sentences if the marker is followed by an upper-case letter </a:t>
            </a:r>
          </a:p>
          <a:p>
            <a:pPr lvl="1"/>
            <a:r>
              <a:rPr lang="en-US" dirty="0">
                <a:latin typeface="Georgia" panose="02040502050405020303" pitchFamily="18" charset="0"/>
              </a:rPr>
              <a:t> /[.!?]\s+[A-Z]/ </a:t>
            </a:r>
          </a:p>
          <a:p>
            <a:pPr lvl="1"/>
            <a:r>
              <a:rPr lang="en-US" dirty="0">
                <a:latin typeface="Georgia" panose="02040502050405020303" pitchFamily="18" charset="0"/>
              </a:rPr>
              <a:t>Special cases: abbreviations, digits, lower-case proper nouns (genes, “amnesty international”, …), hyphens, quotation marks, … </a:t>
            </a:r>
          </a:p>
          <a:p>
            <a:r>
              <a:rPr lang="en-US" altLang="en-US" dirty="0">
                <a:latin typeface="Georgia" panose="02040502050405020303" pitchFamily="18" charset="0"/>
              </a:rPr>
              <a:t>E.g., </a:t>
            </a:r>
            <a:r>
              <a:rPr lang="en-US" altLang="en-US" i="1" dirty="0">
                <a:latin typeface="Georgia" panose="02040502050405020303" pitchFamily="18" charset="0"/>
              </a:rPr>
              <a:t>Frank met the president. He said: “Hi, What’s up, Mr. President?” </a:t>
            </a:r>
          </a:p>
        </p:txBody>
      </p:sp>
    </p:spTree>
    <p:extLst>
      <p:ext uri="{BB962C8B-B14F-4D97-AF65-F5344CB8AC3E}">
        <p14:creationId xmlns:p14="http://schemas.microsoft.com/office/powerpoint/2010/main" val="3276378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Tokenization</a:t>
            </a:r>
          </a:p>
        </p:txBody>
      </p:sp>
      <p:sp>
        <p:nvSpPr>
          <p:cNvPr id="3" name="Content Placeholder 2"/>
          <p:cNvSpPr>
            <a:spLocks noGrp="1"/>
          </p:cNvSpPr>
          <p:nvPr>
            <p:ph idx="1"/>
          </p:nvPr>
        </p:nvSpPr>
        <p:spPr/>
        <p:txBody>
          <a:bodyPr>
            <a:normAutofit fontScale="92500" lnSpcReduction="20000"/>
          </a:bodyPr>
          <a:lstStyle/>
          <a:p>
            <a:r>
              <a:rPr lang="en-US" dirty="0" err="1">
                <a:latin typeface="Georgia" panose="02040502050405020303" pitchFamily="18" charset="0"/>
              </a:rPr>
              <a:t>Lexer</a:t>
            </a:r>
            <a:r>
              <a:rPr lang="en-US" dirty="0">
                <a:latin typeface="Georgia" panose="02040502050405020303" pitchFamily="18" charset="0"/>
              </a:rPr>
              <a:t>: converts (“tokenizes”) strings into token sequences</a:t>
            </a:r>
          </a:p>
          <a:p>
            <a:pPr marL="0" indent="0">
              <a:buNone/>
            </a:pPr>
            <a:r>
              <a:rPr lang="en-US" dirty="0">
                <a:latin typeface="Georgia" panose="02040502050405020303" pitchFamily="18" charset="0"/>
              </a:rPr>
              <a:t>    a.k.a.: Tokenizer, Scanner</a:t>
            </a:r>
          </a:p>
          <a:p>
            <a:r>
              <a:rPr lang="en-US" dirty="0">
                <a:latin typeface="Georgia" panose="02040502050405020303" pitchFamily="18" charset="0"/>
              </a:rPr>
              <a:t>Tokenization strategies</a:t>
            </a:r>
          </a:p>
          <a:p>
            <a:pPr lvl="1"/>
            <a:r>
              <a:rPr lang="en-US" dirty="0">
                <a:latin typeface="Georgia" panose="02040502050405020303" pitchFamily="18" charset="0"/>
              </a:rPr>
              <a:t>whitespace (“\s+”) [“PhD.”, “U.S.A.”]</a:t>
            </a:r>
          </a:p>
          <a:p>
            <a:pPr lvl="1"/>
            <a:r>
              <a:rPr lang="en-US" dirty="0">
                <a:latin typeface="Georgia" panose="02040502050405020303" pitchFamily="18" charset="0"/>
              </a:rPr>
              <a:t>word (letter vs. non-letter) boundary (“\b”) [“PhD”, “.”, “U”, “.”, “S”, “.”, “A”, “.”]</a:t>
            </a:r>
          </a:p>
          <a:p>
            <a:pPr lvl="1"/>
            <a:r>
              <a:rPr lang="en-US" dirty="0">
                <a:latin typeface="Georgia" panose="02040502050405020303" pitchFamily="18" charset="0"/>
              </a:rPr>
              <a:t>Unicode category-based ([“C”, “3”, “P”, “0”], [“</a:t>
            </a:r>
            <a:r>
              <a:rPr lang="en-US" dirty="0" err="1">
                <a:latin typeface="Georgia" panose="02040502050405020303" pitchFamily="18" charset="0"/>
              </a:rPr>
              <a:t>Ph</a:t>
            </a:r>
            <a:r>
              <a:rPr lang="en-US" dirty="0">
                <a:latin typeface="Georgia" panose="02040502050405020303" pitchFamily="18" charset="0"/>
              </a:rPr>
              <a:t>”, “D”, “.”, “U”, “.”, “S”, “.” …])</a:t>
            </a:r>
          </a:p>
          <a:p>
            <a:pPr lvl="1"/>
            <a:r>
              <a:rPr lang="en-US" dirty="0">
                <a:latin typeface="Georgia" panose="02040502050405020303" pitchFamily="18" charset="0"/>
              </a:rPr>
              <a:t>linguistic ([“that”, “</a:t>
            </a:r>
            <a:r>
              <a:rPr lang="en-US" dirty="0" err="1">
                <a:latin typeface="Georgia" panose="02040502050405020303" pitchFamily="18" charset="0"/>
              </a:rPr>
              <a:t>ʼs</a:t>
            </a:r>
            <a:r>
              <a:rPr lang="en-US" dirty="0">
                <a:latin typeface="Georgia" panose="02040502050405020303" pitchFamily="18" charset="0"/>
              </a:rPr>
              <a:t>”]; [“do”, “</a:t>
            </a:r>
            <a:r>
              <a:rPr lang="en-US" dirty="0" err="1">
                <a:latin typeface="Georgia" panose="02040502050405020303" pitchFamily="18" charset="0"/>
              </a:rPr>
              <a:t>nʼt</a:t>
            </a:r>
            <a:r>
              <a:rPr lang="en-US" dirty="0">
                <a:latin typeface="Georgia" panose="02040502050405020303" pitchFamily="18" charset="0"/>
              </a:rPr>
              <a:t>”]; [“adjective-like”]; [“PhD”, “.”, “U.S.A”, “.”])</a:t>
            </a:r>
          </a:p>
          <a:p>
            <a:pPr lvl="1"/>
            <a:r>
              <a:rPr lang="en-US" dirty="0">
                <a:latin typeface="Georgia" panose="02040502050405020303" pitchFamily="18" charset="0"/>
              </a:rPr>
              <a:t>whitespace/newline-preserving ([“This”, “ ”, “is”, “ ”, …]) or not</a:t>
            </a:r>
          </a:p>
          <a:p>
            <a:r>
              <a:rPr lang="en-US" dirty="0">
                <a:latin typeface="Georgia" panose="02040502050405020303" pitchFamily="18" charset="0"/>
              </a:rPr>
              <a:t>Task-oriented choice: document classification, entity detection, linguistic analysis, …</a:t>
            </a:r>
          </a:p>
        </p:txBody>
      </p:sp>
      <p:pic>
        <p:nvPicPr>
          <p:cNvPr id="4" name="Picture 3"/>
          <p:cNvPicPr>
            <a:picLocks noChangeAspect="1"/>
          </p:cNvPicPr>
          <p:nvPr/>
        </p:nvPicPr>
        <p:blipFill>
          <a:blip r:embed="rId2"/>
          <a:stretch>
            <a:fillRect/>
          </a:stretch>
        </p:blipFill>
        <p:spPr>
          <a:xfrm>
            <a:off x="7878127" y="62707"/>
            <a:ext cx="3781425" cy="1695450"/>
          </a:xfrm>
          <a:prstGeom prst="rect">
            <a:avLst/>
          </a:prstGeom>
        </p:spPr>
      </p:pic>
    </p:spTree>
    <p:extLst>
      <p:ext uri="{BB962C8B-B14F-4D97-AF65-F5344CB8AC3E}">
        <p14:creationId xmlns:p14="http://schemas.microsoft.com/office/powerpoint/2010/main" val="2452117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760563" y="175344"/>
            <a:ext cx="10515600" cy="1325563"/>
          </a:xfrm>
        </p:spPr>
        <p:txBody>
          <a:bodyPr/>
          <a:lstStyle/>
          <a:p>
            <a:r>
              <a:rPr lang="en-US" altLang="en-US" b="1" dirty="0">
                <a:latin typeface="Georgia" panose="02040502050405020303" pitchFamily="18" charset="0"/>
              </a:rPr>
              <a:t>Morphological Analysis</a:t>
            </a:r>
          </a:p>
        </p:txBody>
      </p:sp>
      <p:sp>
        <p:nvSpPr>
          <p:cNvPr id="30723" name="Rectangle 3"/>
          <p:cNvSpPr>
            <a:spLocks noGrp="1" noChangeArrowheads="1"/>
          </p:cNvSpPr>
          <p:nvPr>
            <p:ph type="body" idx="4294967295"/>
          </p:nvPr>
        </p:nvSpPr>
        <p:spPr>
          <a:xfrm>
            <a:off x="838200" y="1570007"/>
            <a:ext cx="10869283" cy="4992688"/>
          </a:xfrm>
        </p:spPr>
        <p:txBody>
          <a:bodyPr/>
          <a:lstStyle/>
          <a:p>
            <a:r>
              <a:rPr lang="en-US" altLang="en-US" sz="2400" b="1" i="1" dirty="0">
                <a:latin typeface="Georgia" panose="02040502050405020303" pitchFamily="18" charset="0"/>
              </a:rPr>
              <a:t>Morphology</a:t>
            </a:r>
            <a:r>
              <a:rPr lang="en-US" altLang="en-US" sz="2400" dirty="0">
                <a:latin typeface="Georgia" panose="02040502050405020303" pitchFamily="18" charset="0"/>
              </a:rPr>
              <a:t> is the field of linguistics that studies the internal structure of words. (Wikipedia)</a:t>
            </a:r>
          </a:p>
          <a:p>
            <a:r>
              <a:rPr lang="en-US" altLang="en-US" sz="2400" dirty="0">
                <a:latin typeface="Georgia" panose="02040502050405020303" pitchFamily="18" charset="0"/>
              </a:rPr>
              <a:t>A </a:t>
            </a:r>
            <a:r>
              <a:rPr lang="en-US" altLang="en-US" sz="2400" b="1" i="1" dirty="0">
                <a:latin typeface="Georgia" panose="02040502050405020303" pitchFamily="18" charset="0"/>
              </a:rPr>
              <a:t>morpheme</a:t>
            </a:r>
            <a:r>
              <a:rPr lang="en-US" altLang="en-US" sz="2400" dirty="0">
                <a:latin typeface="Georgia" panose="02040502050405020303" pitchFamily="18" charset="0"/>
              </a:rPr>
              <a:t> is the smallest linguistic unit that has semantic meaning (Wikipedia)</a:t>
            </a:r>
          </a:p>
          <a:p>
            <a:pPr lvl="1"/>
            <a:r>
              <a:rPr lang="en-US" altLang="en-US" sz="2000" dirty="0">
                <a:latin typeface="Georgia" panose="02040502050405020303" pitchFamily="18" charset="0"/>
              </a:rPr>
              <a:t> e.g. “carry”, “pre”, “</a:t>
            </a:r>
            <a:r>
              <a:rPr lang="en-US" altLang="en-US" sz="2000" dirty="0" err="1">
                <a:latin typeface="Georgia" panose="02040502050405020303" pitchFamily="18" charset="0"/>
              </a:rPr>
              <a:t>ed</a:t>
            </a:r>
            <a:r>
              <a:rPr lang="en-US" altLang="en-US" sz="2000" dirty="0">
                <a:latin typeface="Georgia" panose="02040502050405020303" pitchFamily="18" charset="0"/>
              </a:rPr>
              <a:t>”, “</a:t>
            </a:r>
            <a:r>
              <a:rPr lang="en-US" altLang="en-US" sz="2000" dirty="0" err="1">
                <a:latin typeface="Georgia" panose="02040502050405020303" pitchFamily="18" charset="0"/>
              </a:rPr>
              <a:t>ly</a:t>
            </a:r>
            <a:r>
              <a:rPr lang="en-US" altLang="en-US" sz="2000" dirty="0">
                <a:latin typeface="Georgia" panose="02040502050405020303" pitchFamily="18" charset="0"/>
              </a:rPr>
              <a:t>”, “s”</a:t>
            </a:r>
          </a:p>
          <a:p>
            <a:r>
              <a:rPr lang="en-US" altLang="en-US" sz="2400" dirty="0">
                <a:latin typeface="Georgia" panose="02040502050405020303" pitchFamily="18" charset="0"/>
              </a:rPr>
              <a:t>Morphological analysis is the task of segmenting a word into its morphemes:</a:t>
            </a:r>
          </a:p>
          <a:p>
            <a:pPr lvl="1"/>
            <a:r>
              <a:rPr lang="en-US" altLang="en-US" sz="2000" dirty="0">
                <a:latin typeface="Georgia" panose="02040502050405020303" pitchFamily="18" charset="0"/>
              </a:rPr>
              <a:t>carried </a:t>
            </a:r>
            <a:r>
              <a:rPr lang="en-US" altLang="en-US" dirty="0">
                <a:latin typeface="Georgia" panose="02040502050405020303" pitchFamily="18" charset="0"/>
                <a:sym typeface="Symbol" panose="05050102010706020507" pitchFamily="18" charset="2"/>
              </a:rPr>
              <a:t></a:t>
            </a:r>
            <a:r>
              <a:rPr lang="en-US" altLang="en-US" sz="2000" dirty="0">
                <a:latin typeface="Georgia" panose="02040502050405020303" pitchFamily="18" charset="0"/>
              </a:rPr>
              <a:t> </a:t>
            </a:r>
            <a:r>
              <a:rPr lang="en-US" altLang="en-US" sz="2000" dirty="0">
                <a:latin typeface="Georgia" panose="02040502050405020303" pitchFamily="18" charset="0"/>
                <a:cs typeface="Times New Roman" panose="02020603050405020304" pitchFamily="18" charset="0"/>
              </a:rPr>
              <a:t> carry + </a:t>
            </a:r>
            <a:r>
              <a:rPr lang="en-US" altLang="en-US" sz="2000" dirty="0" err="1">
                <a:latin typeface="Georgia" panose="02040502050405020303" pitchFamily="18" charset="0"/>
                <a:cs typeface="Times New Roman" panose="02020603050405020304" pitchFamily="18" charset="0"/>
              </a:rPr>
              <a:t>ed</a:t>
            </a:r>
            <a:r>
              <a:rPr lang="en-US" altLang="en-US" sz="2000" dirty="0">
                <a:latin typeface="Georgia" panose="02040502050405020303" pitchFamily="18" charset="0"/>
                <a:cs typeface="Times New Roman" panose="02020603050405020304" pitchFamily="18" charset="0"/>
              </a:rPr>
              <a:t> (past tense)</a:t>
            </a:r>
          </a:p>
          <a:p>
            <a:pPr lvl="1"/>
            <a:r>
              <a:rPr lang="en-US" altLang="en-US" sz="2000" dirty="0">
                <a:latin typeface="Georgia" panose="02040502050405020303" pitchFamily="18" charset="0"/>
                <a:cs typeface="Times New Roman" panose="02020603050405020304" pitchFamily="18" charset="0"/>
              </a:rPr>
              <a:t>independently </a:t>
            </a:r>
            <a:r>
              <a:rPr lang="en-US" altLang="en-US" dirty="0">
                <a:latin typeface="Georgia" panose="02040502050405020303" pitchFamily="18" charset="0"/>
                <a:sym typeface="Symbol" panose="05050102010706020507" pitchFamily="18" charset="2"/>
              </a:rPr>
              <a:t></a:t>
            </a:r>
            <a:r>
              <a:rPr lang="en-US" altLang="en-US" sz="2000" dirty="0">
                <a:latin typeface="Georgia" panose="02040502050405020303" pitchFamily="18" charset="0"/>
                <a:cs typeface="Times New Roman" panose="02020603050405020304" pitchFamily="18" charset="0"/>
              </a:rPr>
              <a:t>  in + (depend + </a:t>
            </a:r>
            <a:r>
              <a:rPr lang="en-US" altLang="en-US" sz="2000" dirty="0" err="1">
                <a:latin typeface="Georgia" panose="02040502050405020303" pitchFamily="18" charset="0"/>
                <a:cs typeface="Times New Roman" panose="02020603050405020304" pitchFamily="18" charset="0"/>
              </a:rPr>
              <a:t>ent</a:t>
            </a:r>
            <a:r>
              <a:rPr lang="en-US" altLang="en-US" sz="2000" dirty="0">
                <a:latin typeface="Georgia" panose="02040502050405020303" pitchFamily="18" charset="0"/>
                <a:cs typeface="Times New Roman" panose="02020603050405020304" pitchFamily="18" charset="0"/>
              </a:rPr>
              <a:t>) + </a:t>
            </a:r>
            <a:r>
              <a:rPr lang="en-US" altLang="en-US" sz="2000" dirty="0" err="1">
                <a:latin typeface="Georgia" panose="02040502050405020303" pitchFamily="18" charset="0"/>
                <a:cs typeface="Times New Roman" panose="02020603050405020304" pitchFamily="18" charset="0"/>
              </a:rPr>
              <a:t>ly</a:t>
            </a:r>
            <a:r>
              <a:rPr lang="en-US" altLang="en-US" sz="2000" dirty="0">
                <a:latin typeface="Georgia" panose="02040502050405020303" pitchFamily="18" charset="0"/>
                <a:cs typeface="Times New Roman" panose="02020603050405020304" pitchFamily="18" charset="0"/>
              </a:rPr>
              <a:t> </a:t>
            </a:r>
          </a:p>
          <a:p>
            <a:pPr lvl="1"/>
            <a:r>
              <a:rPr lang="en-US" altLang="en-US" sz="2000" dirty="0">
                <a:latin typeface="Georgia" panose="02040502050405020303" pitchFamily="18" charset="0"/>
                <a:cs typeface="Times New Roman" panose="02020603050405020304" pitchFamily="18" charset="0"/>
              </a:rPr>
              <a:t>Googlers </a:t>
            </a:r>
            <a:r>
              <a:rPr lang="en-US" altLang="en-US" dirty="0">
                <a:latin typeface="Georgia" panose="02040502050405020303" pitchFamily="18" charset="0"/>
                <a:sym typeface="Symbol" panose="05050102010706020507" pitchFamily="18" charset="2"/>
              </a:rPr>
              <a:t></a:t>
            </a:r>
            <a:r>
              <a:rPr lang="en-US" altLang="en-US" sz="2000" dirty="0">
                <a:latin typeface="Georgia" panose="02040502050405020303" pitchFamily="18" charset="0"/>
                <a:cs typeface="Times New Roman" panose="02020603050405020304" pitchFamily="18" charset="0"/>
              </a:rPr>
              <a:t>  (Google + </a:t>
            </a:r>
            <a:r>
              <a:rPr lang="en-US" altLang="en-US" sz="2000" dirty="0" err="1">
                <a:latin typeface="Georgia" panose="02040502050405020303" pitchFamily="18" charset="0"/>
                <a:cs typeface="Times New Roman" panose="02020603050405020304" pitchFamily="18" charset="0"/>
              </a:rPr>
              <a:t>er</a:t>
            </a:r>
            <a:r>
              <a:rPr lang="en-US" altLang="en-US" sz="2000" dirty="0">
                <a:latin typeface="Georgia" panose="02040502050405020303" pitchFamily="18" charset="0"/>
                <a:cs typeface="Times New Roman" panose="02020603050405020304" pitchFamily="18" charset="0"/>
              </a:rPr>
              <a:t>) + s (plural)</a:t>
            </a:r>
          </a:p>
          <a:p>
            <a:pPr lvl="1"/>
            <a:r>
              <a:rPr lang="en-US" altLang="en-US" sz="2000" dirty="0">
                <a:latin typeface="Georgia" panose="02040502050405020303" pitchFamily="18" charset="0"/>
                <a:cs typeface="Times New Roman" panose="02020603050405020304" pitchFamily="18" charset="0"/>
              </a:rPr>
              <a:t>unlockable </a:t>
            </a:r>
            <a:r>
              <a:rPr lang="en-US" altLang="en-US" dirty="0">
                <a:latin typeface="Georgia" panose="02040502050405020303" pitchFamily="18" charset="0"/>
                <a:sym typeface="Symbol" panose="05050102010706020507" pitchFamily="18" charset="2"/>
              </a:rPr>
              <a:t></a:t>
            </a:r>
            <a:r>
              <a:rPr lang="en-US" altLang="en-US" sz="2000" dirty="0">
                <a:latin typeface="Georgia" panose="02040502050405020303" pitchFamily="18" charset="0"/>
                <a:cs typeface="Times New Roman" panose="02020603050405020304" pitchFamily="18" charset="0"/>
              </a:rPr>
              <a:t>  un + (lock + able)  ?</a:t>
            </a:r>
          </a:p>
          <a:p>
            <a:pPr lvl="1">
              <a:buFontTx/>
              <a:buNone/>
            </a:pPr>
            <a:r>
              <a:rPr lang="en-US" altLang="en-US" sz="2000" dirty="0">
                <a:latin typeface="Georgia" panose="02040502050405020303" pitchFamily="18" charset="0"/>
                <a:cs typeface="Times New Roman" panose="02020603050405020304" pitchFamily="18" charset="0"/>
              </a:rPr>
              <a:t>                       </a:t>
            </a:r>
            <a:r>
              <a:rPr lang="en-US" altLang="en-US" dirty="0">
                <a:latin typeface="Georgia" panose="02040502050405020303" pitchFamily="18" charset="0"/>
                <a:sym typeface="Symbol" panose="05050102010706020507" pitchFamily="18" charset="2"/>
              </a:rPr>
              <a:t></a:t>
            </a:r>
            <a:r>
              <a:rPr lang="en-US" altLang="en-US" sz="2000" dirty="0">
                <a:latin typeface="Georgia" panose="02040502050405020303" pitchFamily="18" charset="0"/>
                <a:cs typeface="Times New Roman" panose="02020603050405020304" pitchFamily="18" charset="0"/>
              </a:rPr>
              <a:t>  (un + lock) + able  ?</a:t>
            </a:r>
          </a:p>
        </p:txBody>
      </p:sp>
    </p:spTree>
    <p:extLst>
      <p:ext uri="{BB962C8B-B14F-4D97-AF65-F5344CB8AC3E}">
        <p14:creationId xmlns:p14="http://schemas.microsoft.com/office/powerpoint/2010/main" val="338470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2"/>
            <a:ext cx="10515600" cy="1325563"/>
          </a:xfrm>
        </p:spPr>
        <p:txBody>
          <a:bodyPr/>
          <a:lstStyle/>
          <a:p>
            <a:r>
              <a:rPr lang="en-US" sz="4000" b="1" dirty="0">
                <a:latin typeface="Georgia" panose="02040502050405020303" pitchFamily="18" charset="0"/>
              </a:rPr>
              <a:t>Stemming vs. Lemmatization</a:t>
            </a:r>
            <a:br>
              <a:rPr lang="en-US" sz="3200" dirty="0">
                <a:latin typeface="Georgia" panose="02040502050405020303" pitchFamily="18" charset="0"/>
              </a:rPr>
            </a:br>
            <a:r>
              <a:rPr lang="en-US" sz="3200" i="1" dirty="0">
                <a:latin typeface="Georgia" panose="02040502050405020303" pitchFamily="18" charset="0"/>
              </a:rPr>
              <a:t>       token normalization a.k.a. token “regularization</a:t>
            </a:r>
            <a:r>
              <a:rPr lang="en-US" i="1" dirty="0">
                <a:latin typeface="Georgia" panose="02040502050405020303" pitchFamily="18" charset="0"/>
              </a:rPr>
              <a:t>” </a:t>
            </a:r>
          </a:p>
        </p:txBody>
      </p:sp>
      <p:sp>
        <p:nvSpPr>
          <p:cNvPr id="3" name="Content Placeholder 2"/>
          <p:cNvSpPr>
            <a:spLocks noGrp="1"/>
          </p:cNvSpPr>
          <p:nvPr>
            <p:ph idx="1"/>
          </p:nvPr>
        </p:nvSpPr>
        <p:spPr>
          <a:xfrm>
            <a:off x="967597" y="1825625"/>
            <a:ext cx="4846608" cy="4351338"/>
          </a:xfrm>
        </p:spPr>
        <p:txBody>
          <a:bodyPr>
            <a:normAutofit lnSpcReduction="10000"/>
          </a:bodyPr>
          <a:lstStyle/>
          <a:p>
            <a:pPr marL="0" indent="0">
              <a:buNone/>
            </a:pPr>
            <a:r>
              <a:rPr lang="en-US" b="1" dirty="0">
                <a:latin typeface="Georgia" panose="02040502050405020303" pitchFamily="18" charset="0"/>
              </a:rPr>
              <a:t>Stemming</a:t>
            </a:r>
            <a:r>
              <a:rPr lang="en-US" dirty="0">
                <a:latin typeface="Georgia" panose="02040502050405020303" pitchFamily="18" charset="0"/>
              </a:rPr>
              <a:t> </a:t>
            </a:r>
          </a:p>
          <a:p>
            <a:r>
              <a:rPr lang="en-US" dirty="0">
                <a:latin typeface="Georgia" panose="02040502050405020303" pitchFamily="18" charset="0"/>
              </a:rPr>
              <a:t>produced by “stemmers” </a:t>
            </a:r>
          </a:p>
          <a:p>
            <a:r>
              <a:rPr lang="en-US" dirty="0">
                <a:latin typeface="Georgia" panose="02040502050405020303" pitchFamily="18" charset="0"/>
              </a:rPr>
              <a:t>produces a word’s “stem” </a:t>
            </a:r>
          </a:p>
          <a:p>
            <a:pPr lvl="1"/>
            <a:r>
              <a:rPr lang="en-US" sz="2800" dirty="0">
                <a:latin typeface="Georgia" panose="02040502050405020303" pitchFamily="18" charset="0"/>
              </a:rPr>
              <a:t>am ➞ am </a:t>
            </a:r>
          </a:p>
          <a:p>
            <a:pPr lvl="1"/>
            <a:r>
              <a:rPr lang="en-US" sz="2800" dirty="0">
                <a:latin typeface="Georgia" panose="02040502050405020303" pitchFamily="18" charset="0"/>
              </a:rPr>
              <a:t>the going ➞ the go </a:t>
            </a:r>
          </a:p>
          <a:p>
            <a:pPr lvl="1"/>
            <a:r>
              <a:rPr lang="en-US" sz="2800" dirty="0">
                <a:latin typeface="Georgia" panose="02040502050405020303" pitchFamily="18" charset="0"/>
              </a:rPr>
              <a:t>having ➞ </a:t>
            </a:r>
            <a:r>
              <a:rPr lang="en-US" sz="2800" dirty="0" err="1">
                <a:latin typeface="Georgia" panose="02040502050405020303" pitchFamily="18" charset="0"/>
              </a:rPr>
              <a:t>hav</a:t>
            </a:r>
            <a:r>
              <a:rPr lang="en-US" sz="2800" dirty="0">
                <a:latin typeface="Georgia" panose="02040502050405020303" pitchFamily="18" charset="0"/>
              </a:rPr>
              <a:t> </a:t>
            </a:r>
          </a:p>
          <a:p>
            <a:r>
              <a:rPr lang="en-US" dirty="0">
                <a:latin typeface="Georgia" panose="02040502050405020303" pitchFamily="18" charset="0"/>
              </a:rPr>
              <a:t>fast and simple (pattern-based) </a:t>
            </a:r>
          </a:p>
          <a:p>
            <a:r>
              <a:rPr lang="en-US" dirty="0">
                <a:latin typeface="Georgia" panose="02040502050405020303" pitchFamily="18" charset="0"/>
              </a:rPr>
              <a:t>Snowball; </a:t>
            </a:r>
            <a:r>
              <a:rPr lang="en-US" dirty="0" err="1">
                <a:latin typeface="Georgia" panose="02040502050405020303" pitchFamily="18" charset="0"/>
              </a:rPr>
              <a:t>Lovins</a:t>
            </a:r>
            <a:r>
              <a:rPr lang="en-US" dirty="0">
                <a:latin typeface="Georgia" panose="02040502050405020303" pitchFamily="18" charset="0"/>
              </a:rPr>
              <a:t>; Porter </a:t>
            </a:r>
          </a:p>
          <a:p>
            <a:r>
              <a:rPr lang="en-US" dirty="0">
                <a:latin typeface="Georgia" panose="02040502050405020303" pitchFamily="18" charset="0"/>
              </a:rPr>
              <a:t>nltk.stem.*</a:t>
            </a:r>
          </a:p>
        </p:txBody>
      </p:sp>
      <p:sp>
        <p:nvSpPr>
          <p:cNvPr id="4" name="Content Placeholder 2"/>
          <p:cNvSpPr txBox="1">
            <a:spLocks/>
          </p:cNvSpPr>
          <p:nvPr/>
        </p:nvSpPr>
        <p:spPr>
          <a:xfrm>
            <a:off x="6095999" y="1825625"/>
            <a:ext cx="5195977"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Georgia" panose="02040502050405020303" pitchFamily="18" charset="0"/>
              </a:rPr>
              <a:t>Lemmatization</a:t>
            </a:r>
            <a:r>
              <a:rPr lang="en-US" dirty="0">
                <a:latin typeface="Georgia" panose="02040502050405020303" pitchFamily="18" charset="0"/>
              </a:rPr>
              <a:t> </a:t>
            </a:r>
          </a:p>
          <a:p>
            <a:r>
              <a:rPr lang="en-US" dirty="0">
                <a:latin typeface="Georgia" panose="02040502050405020303" pitchFamily="18" charset="0"/>
              </a:rPr>
              <a:t>produced by “</a:t>
            </a:r>
            <a:r>
              <a:rPr lang="en-US" dirty="0" err="1">
                <a:latin typeface="Georgia" panose="02040502050405020303" pitchFamily="18" charset="0"/>
              </a:rPr>
              <a:t>lemmatizers</a:t>
            </a:r>
            <a:r>
              <a:rPr lang="en-US" dirty="0">
                <a:latin typeface="Georgia" panose="02040502050405020303" pitchFamily="18" charset="0"/>
              </a:rPr>
              <a:t>”</a:t>
            </a:r>
          </a:p>
          <a:p>
            <a:r>
              <a:rPr lang="en-US" dirty="0">
                <a:latin typeface="Georgia" panose="02040502050405020303" pitchFamily="18" charset="0"/>
              </a:rPr>
              <a:t>produces a word’s “lemma” </a:t>
            </a:r>
          </a:p>
          <a:p>
            <a:pPr lvl="1"/>
            <a:r>
              <a:rPr lang="en-US" sz="2800" dirty="0">
                <a:latin typeface="Georgia" panose="02040502050405020303" pitchFamily="18" charset="0"/>
              </a:rPr>
              <a:t>am ➞ be </a:t>
            </a:r>
          </a:p>
          <a:p>
            <a:pPr lvl="1"/>
            <a:r>
              <a:rPr lang="en-US" sz="2800" dirty="0">
                <a:latin typeface="Georgia" panose="02040502050405020303" pitchFamily="18" charset="0"/>
              </a:rPr>
              <a:t>the going ➞ the going </a:t>
            </a:r>
          </a:p>
          <a:p>
            <a:pPr lvl="1"/>
            <a:r>
              <a:rPr lang="en-US" sz="2800" dirty="0">
                <a:latin typeface="Georgia" panose="02040502050405020303" pitchFamily="18" charset="0"/>
              </a:rPr>
              <a:t>having ➞ have  </a:t>
            </a:r>
          </a:p>
          <a:p>
            <a:r>
              <a:rPr lang="en-US" dirty="0">
                <a:latin typeface="Georgia" panose="02040502050405020303" pitchFamily="18" charset="0"/>
              </a:rPr>
              <a:t>requires: a dictionary and </a:t>
            </a:r>
            <a:r>
              <a:rPr lang="en-US" dirty="0" err="1">
                <a:latin typeface="Georgia" panose="02040502050405020303" pitchFamily="18" charset="0"/>
              </a:rPr>
              <a:t>PoS</a:t>
            </a:r>
            <a:endParaRPr lang="en-US" dirty="0">
              <a:latin typeface="Georgia" panose="02040502050405020303" pitchFamily="18" charset="0"/>
            </a:endParaRPr>
          </a:p>
          <a:p>
            <a:r>
              <a:rPr lang="en-US" dirty="0" err="1">
                <a:latin typeface="Georgia" panose="02040502050405020303" pitchFamily="18" charset="0"/>
              </a:rPr>
              <a:t>LemmaGen</a:t>
            </a:r>
            <a:r>
              <a:rPr lang="en-US" dirty="0">
                <a:latin typeface="Georgia" panose="02040502050405020303" pitchFamily="18" charset="0"/>
              </a:rPr>
              <a:t>; </a:t>
            </a:r>
            <a:r>
              <a:rPr lang="en-US" dirty="0" err="1">
                <a:latin typeface="Georgia" panose="02040502050405020303" pitchFamily="18" charset="0"/>
              </a:rPr>
              <a:t>morpha</a:t>
            </a:r>
            <a:r>
              <a:rPr lang="en-US" dirty="0">
                <a:latin typeface="Georgia" panose="02040502050405020303" pitchFamily="18" charset="0"/>
              </a:rPr>
              <a:t> </a:t>
            </a:r>
          </a:p>
          <a:p>
            <a:r>
              <a:rPr lang="en-US" dirty="0" err="1">
                <a:latin typeface="Georgia" panose="02040502050405020303" pitchFamily="18" charset="0"/>
              </a:rPr>
              <a:t>nltk.stem.wordnet</a:t>
            </a:r>
            <a:r>
              <a:rPr lang="en-US" dirty="0">
                <a:latin typeface="Georgia" panose="02040502050405020303" pitchFamily="18" charset="0"/>
              </a:rPr>
              <a:t>  </a:t>
            </a:r>
          </a:p>
        </p:txBody>
      </p:sp>
    </p:spTree>
    <p:extLst>
      <p:ext uri="{BB962C8B-B14F-4D97-AF65-F5344CB8AC3E}">
        <p14:creationId xmlns:p14="http://schemas.microsoft.com/office/powerpoint/2010/main" val="260285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32471" y="337416"/>
            <a:ext cx="10515600" cy="858209"/>
          </a:xfrm>
        </p:spPr>
        <p:txBody>
          <a:bodyPr/>
          <a:lstStyle/>
          <a:p>
            <a:r>
              <a:rPr lang="en-US" altLang="en-US" b="1" dirty="0">
                <a:latin typeface="Georgia" panose="02040502050405020303" pitchFamily="18" charset="0"/>
              </a:rPr>
              <a:t>Part Of Speech (POS) Tagging</a:t>
            </a:r>
          </a:p>
        </p:txBody>
      </p:sp>
      <p:sp>
        <p:nvSpPr>
          <p:cNvPr id="31747" name="Rectangle 3"/>
          <p:cNvSpPr>
            <a:spLocks noGrp="1" noChangeArrowheads="1"/>
          </p:cNvSpPr>
          <p:nvPr>
            <p:ph type="body" idx="4294967295"/>
          </p:nvPr>
        </p:nvSpPr>
        <p:spPr>
          <a:xfrm>
            <a:off x="905774" y="1544128"/>
            <a:ext cx="10153290" cy="4967798"/>
          </a:xfrm>
        </p:spPr>
        <p:txBody>
          <a:bodyPr>
            <a:normAutofit fontScale="77500" lnSpcReduction="20000"/>
          </a:bodyPr>
          <a:lstStyle/>
          <a:p>
            <a:r>
              <a:rPr lang="en-US" altLang="en-US" dirty="0">
                <a:latin typeface="Georgia" panose="02040502050405020303" pitchFamily="18" charset="0"/>
              </a:rPr>
              <a:t>Annotate each word in a sentence with a part-of-speech.</a:t>
            </a:r>
          </a:p>
          <a:p>
            <a:endParaRPr lang="en-US" altLang="en-US" dirty="0">
              <a:latin typeface="Georgia" panose="02040502050405020303" pitchFamily="18" charset="0"/>
            </a:endParaRPr>
          </a:p>
          <a:p>
            <a:endParaRPr lang="en-US" altLang="en-US" dirty="0">
              <a:latin typeface="Georgia" panose="02040502050405020303" pitchFamily="18" charset="0"/>
            </a:endParaRPr>
          </a:p>
          <a:p>
            <a:endParaRPr lang="en-US" altLang="en-US" dirty="0">
              <a:latin typeface="Georgia" panose="02040502050405020303" pitchFamily="18" charset="0"/>
            </a:endParaRPr>
          </a:p>
          <a:p>
            <a:endParaRPr lang="en-US" altLang="en-US" dirty="0">
              <a:latin typeface="Georgia" panose="02040502050405020303" pitchFamily="18" charset="0"/>
            </a:endParaRPr>
          </a:p>
          <a:p>
            <a:endParaRPr lang="en-US" altLang="en-US" dirty="0">
              <a:latin typeface="Georgia" panose="02040502050405020303" pitchFamily="18" charset="0"/>
            </a:endParaRPr>
          </a:p>
          <a:p>
            <a:endParaRPr lang="en-US" altLang="en-US" dirty="0">
              <a:latin typeface="Georgia" panose="02040502050405020303" pitchFamily="18" charset="0"/>
            </a:endParaRPr>
          </a:p>
          <a:p>
            <a:r>
              <a:rPr lang="en-US" altLang="en-US" dirty="0">
                <a:latin typeface="Georgia" panose="02040502050405020303" pitchFamily="18" charset="0"/>
              </a:rPr>
              <a:t>Useful for subsequent syntactic parsing and word sense disambiguation.</a:t>
            </a:r>
          </a:p>
          <a:p>
            <a:pPr marL="0" indent="0">
              <a:buNone/>
            </a:pPr>
            <a:endParaRPr lang="en-US" dirty="0"/>
          </a:p>
          <a:p>
            <a:r>
              <a:rPr lang="en-US" dirty="0">
                <a:latin typeface="Georgia" panose="02040502050405020303" pitchFamily="18" charset="0"/>
              </a:rPr>
              <a:t>e.g. the full Penn Treebank </a:t>
            </a:r>
            <a:r>
              <a:rPr lang="en-US" dirty="0" err="1">
                <a:latin typeface="Georgia" panose="02040502050405020303" pitchFamily="18" charset="0"/>
              </a:rPr>
              <a:t>PoS</a:t>
            </a:r>
            <a:r>
              <a:rPr lang="en-US" dirty="0">
                <a:latin typeface="Georgia" panose="02040502050405020303" pitchFamily="18" charset="0"/>
              </a:rPr>
              <a:t> </a:t>
            </a:r>
            <a:r>
              <a:rPr lang="en-US" dirty="0" err="1">
                <a:latin typeface="Georgia" panose="02040502050405020303" pitchFamily="18" charset="0"/>
              </a:rPr>
              <a:t>tagset</a:t>
            </a:r>
            <a:r>
              <a:rPr lang="en-US" dirty="0">
                <a:latin typeface="Georgia" panose="02040502050405020303" pitchFamily="18" charset="0"/>
              </a:rPr>
              <a:t> contains 48 tags: </a:t>
            </a:r>
          </a:p>
          <a:p>
            <a:r>
              <a:rPr lang="en-US" dirty="0">
                <a:latin typeface="Georgia" panose="02040502050405020303" pitchFamily="18" charset="0"/>
              </a:rPr>
              <a:t>34 grammatical tags (i.e., “real” parts-of-speech) for words </a:t>
            </a:r>
          </a:p>
          <a:p>
            <a:r>
              <a:rPr lang="en-US" dirty="0">
                <a:latin typeface="Georgia" panose="02040502050405020303" pitchFamily="18" charset="0"/>
              </a:rPr>
              <a:t>one for cardinal numbers (“CD”; i.e., a series of digits) </a:t>
            </a:r>
          </a:p>
          <a:p>
            <a:r>
              <a:rPr lang="en-US" dirty="0">
                <a:latin typeface="Georgia" panose="02040502050405020303" pitchFamily="18" charset="0"/>
              </a:rPr>
              <a:t>13 for [mathematical] “SYM” and currency “$” symbols, various types of punctuation, as well as for opening/closing parenthesis and quotes</a:t>
            </a:r>
            <a:endParaRPr lang="en-US" altLang="en-US" dirty="0">
              <a:latin typeface="Georgia" panose="02040502050405020303" pitchFamily="18" charset="0"/>
            </a:endParaRPr>
          </a:p>
        </p:txBody>
      </p:sp>
      <p:sp>
        <p:nvSpPr>
          <p:cNvPr id="31748" name="Text Box 4"/>
          <p:cNvSpPr txBox="1">
            <a:spLocks noChangeArrowheads="1"/>
          </p:cNvSpPr>
          <p:nvPr/>
        </p:nvSpPr>
        <p:spPr bwMode="auto">
          <a:xfrm>
            <a:off x="2081212" y="2117898"/>
            <a:ext cx="5234423"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en-US" sz="2400" dirty="0">
                <a:solidFill>
                  <a:srgbClr val="3333CC"/>
                </a:solidFill>
              </a:rPr>
              <a:t>I     ate   the  spaghetti  with   meatballs.  </a:t>
            </a:r>
          </a:p>
          <a:p>
            <a:pPr eaLnBrk="1" hangingPunct="1"/>
            <a:r>
              <a:rPr lang="en-US" altLang="en-US" sz="2400" dirty="0">
                <a:solidFill>
                  <a:srgbClr val="CC0099"/>
                </a:solidFill>
              </a:rPr>
              <a:t>Pro  V   </a:t>
            </a:r>
            <a:r>
              <a:rPr lang="en-US" altLang="en-US" sz="2400" dirty="0" err="1">
                <a:solidFill>
                  <a:srgbClr val="CC0099"/>
                </a:solidFill>
              </a:rPr>
              <a:t>Det</a:t>
            </a:r>
            <a:r>
              <a:rPr lang="en-US" altLang="en-US" sz="2400" dirty="0">
                <a:solidFill>
                  <a:srgbClr val="CC0099"/>
                </a:solidFill>
              </a:rPr>
              <a:t>        N       Prep        N</a:t>
            </a:r>
          </a:p>
        </p:txBody>
      </p:sp>
      <p:sp>
        <p:nvSpPr>
          <p:cNvPr id="31749" name="Text Box 5"/>
          <p:cNvSpPr txBox="1">
            <a:spLocks noChangeArrowheads="1"/>
          </p:cNvSpPr>
          <p:nvPr/>
        </p:nvSpPr>
        <p:spPr bwMode="auto">
          <a:xfrm>
            <a:off x="1991414" y="3099343"/>
            <a:ext cx="7781595"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en-US" sz="2400" dirty="0">
                <a:solidFill>
                  <a:srgbClr val="3333CC"/>
                </a:solidFill>
              </a:rPr>
              <a:t>John  </a:t>
            </a:r>
            <a:r>
              <a:rPr lang="en-US" altLang="en-US" sz="2400" dirty="0">
                <a:solidFill>
                  <a:srgbClr val="CC0000"/>
                </a:solidFill>
              </a:rPr>
              <a:t>saw</a:t>
            </a:r>
            <a:r>
              <a:rPr lang="en-US" altLang="en-US" sz="2400" dirty="0">
                <a:solidFill>
                  <a:srgbClr val="3333CC"/>
                </a:solidFill>
              </a:rPr>
              <a:t>  the  </a:t>
            </a:r>
            <a:r>
              <a:rPr lang="en-US" altLang="en-US" sz="2400" dirty="0">
                <a:solidFill>
                  <a:srgbClr val="CC0000"/>
                </a:solidFill>
              </a:rPr>
              <a:t>saw</a:t>
            </a:r>
            <a:r>
              <a:rPr lang="en-US" altLang="en-US" sz="2400" dirty="0">
                <a:solidFill>
                  <a:srgbClr val="3333CC"/>
                </a:solidFill>
              </a:rPr>
              <a:t>  and  decided  </a:t>
            </a:r>
            <a:r>
              <a:rPr lang="en-US" altLang="en-US" sz="2400" dirty="0">
                <a:solidFill>
                  <a:srgbClr val="CC0000"/>
                </a:solidFill>
              </a:rPr>
              <a:t>to</a:t>
            </a:r>
            <a:r>
              <a:rPr lang="en-US" altLang="en-US" sz="2400" dirty="0">
                <a:solidFill>
                  <a:srgbClr val="3333CC"/>
                </a:solidFill>
              </a:rPr>
              <a:t>  take  it     </a:t>
            </a:r>
            <a:r>
              <a:rPr lang="en-US" altLang="en-US" sz="2400" dirty="0">
                <a:solidFill>
                  <a:srgbClr val="CC0000"/>
                </a:solidFill>
              </a:rPr>
              <a:t>to</a:t>
            </a:r>
            <a:r>
              <a:rPr lang="en-US" altLang="en-US" sz="2400" dirty="0">
                <a:solidFill>
                  <a:srgbClr val="3333CC"/>
                </a:solidFill>
              </a:rPr>
              <a:t>   the   table.</a:t>
            </a:r>
          </a:p>
          <a:p>
            <a:pPr eaLnBrk="1" hangingPunct="1"/>
            <a:r>
              <a:rPr lang="en-US" altLang="en-US" sz="2400" dirty="0">
                <a:solidFill>
                  <a:srgbClr val="CC0099"/>
                </a:solidFill>
              </a:rPr>
              <a:t>PN      V   </a:t>
            </a:r>
            <a:r>
              <a:rPr lang="en-US" altLang="en-US" sz="2400" dirty="0" err="1">
                <a:solidFill>
                  <a:srgbClr val="CC0099"/>
                </a:solidFill>
              </a:rPr>
              <a:t>Det</a:t>
            </a:r>
            <a:r>
              <a:rPr lang="en-US" altLang="en-US" sz="2400" dirty="0">
                <a:solidFill>
                  <a:srgbClr val="CC0099"/>
                </a:solidFill>
              </a:rPr>
              <a:t>    N   Con      V     Part  V   Pro Prep </a:t>
            </a:r>
            <a:r>
              <a:rPr lang="en-US" altLang="en-US" sz="2400" dirty="0" err="1">
                <a:solidFill>
                  <a:srgbClr val="CC0099"/>
                </a:solidFill>
              </a:rPr>
              <a:t>Det</a:t>
            </a:r>
            <a:r>
              <a:rPr lang="en-US" altLang="en-US" sz="2400" dirty="0">
                <a:solidFill>
                  <a:srgbClr val="CC0099"/>
                </a:solidFill>
              </a:rPr>
              <a:t>    N</a:t>
            </a:r>
          </a:p>
        </p:txBody>
      </p:sp>
      <p:sp>
        <p:nvSpPr>
          <p:cNvPr id="2" name="Rectangle 1"/>
          <p:cNvSpPr/>
          <p:nvPr/>
        </p:nvSpPr>
        <p:spPr>
          <a:xfrm>
            <a:off x="9141699" y="716886"/>
            <a:ext cx="2855343" cy="2308324"/>
          </a:xfrm>
          <a:prstGeom prst="rect">
            <a:avLst/>
          </a:prstGeom>
          <a:solidFill>
            <a:schemeClr val="bg2"/>
          </a:solidFill>
        </p:spPr>
        <p:txBody>
          <a:bodyPr wrap="square">
            <a:spAutoFit/>
          </a:bodyPr>
          <a:lstStyle/>
          <a:p>
            <a:r>
              <a:rPr lang="en-US" dirty="0">
                <a:latin typeface="Georgia" panose="02040502050405020303" pitchFamily="18" charset="0"/>
              </a:rPr>
              <a:t>Noun: N, </a:t>
            </a:r>
          </a:p>
          <a:p>
            <a:r>
              <a:rPr lang="en-US" dirty="0">
                <a:latin typeface="Georgia" panose="02040502050405020303" pitchFamily="18" charset="0"/>
              </a:rPr>
              <a:t>Verb: V, </a:t>
            </a:r>
          </a:p>
          <a:p>
            <a:r>
              <a:rPr lang="en-US" dirty="0">
                <a:latin typeface="Georgia" panose="02040502050405020303" pitchFamily="18" charset="0"/>
              </a:rPr>
              <a:t>Adjective: ADJ, </a:t>
            </a:r>
          </a:p>
          <a:p>
            <a:r>
              <a:rPr lang="en-US" dirty="0">
                <a:latin typeface="Georgia" panose="02040502050405020303" pitchFamily="18" charset="0"/>
              </a:rPr>
              <a:t>Adverb: ADV, </a:t>
            </a:r>
          </a:p>
          <a:p>
            <a:r>
              <a:rPr lang="en-US" dirty="0">
                <a:latin typeface="Georgia" panose="02040502050405020303" pitchFamily="18" charset="0"/>
              </a:rPr>
              <a:t>Preposition: Prep, </a:t>
            </a:r>
          </a:p>
          <a:p>
            <a:r>
              <a:rPr lang="en-US" dirty="0">
                <a:latin typeface="Georgia" panose="02040502050405020303" pitchFamily="18" charset="0"/>
              </a:rPr>
              <a:t>Pronoun: Pro,</a:t>
            </a:r>
          </a:p>
          <a:p>
            <a:r>
              <a:rPr lang="en-US" dirty="0">
                <a:latin typeface="Georgia" panose="02040502050405020303" pitchFamily="18" charset="0"/>
              </a:rPr>
              <a:t>Determiner: </a:t>
            </a:r>
            <a:r>
              <a:rPr lang="en-US" dirty="0" err="1">
                <a:latin typeface="Georgia" panose="02040502050405020303" pitchFamily="18" charset="0"/>
              </a:rPr>
              <a:t>Det</a:t>
            </a:r>
            <a:r>
              <a:rPr lang="en-US" dirty="0">
                <a:latin typeface="Georgia" panose="02040502050405020303" pitchFamily="18" charset="0"/>
              </a:rPr>
              <a:t> </a:t>
            </a:r>
          </a:p>
          <a:p>
            <a:r>
              <a:rPr lang="en-US" dirty="0">
                <a:latin typeface="Georgia" panose="02040502050405020303" pitchFamily="18" charset="0"/>
              </a:rPr>
              <a:t>…</a:t>
            </a:r>
          </a:p>
        </p:txBody>
      </p:sp>
    </p:spTree>
    <p:extLst>
      <p:ext uri="{BB962C8B-B14F-4D97-AF65-F5344CB8AC3E}">
        <p14:creationId xmlns:p14="http://schemas.microsoft.com/office/powerpoint/2010/main" val="340101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200" y="209833"/>
            <a:ext cx="10376140" cy="6442021"/>
          </a:xfrm>
          <a:prstGeom prst="rect">
            <a:avLst/>
          </a:prstGeom>
        </p:spPr>
      </p:pic>
    </p:spTree>
    <p:extLst>
      <p:ext uri="{BB962C8B-B14F-4D97-AF65-F5344CB8AC3E}">
        <p14:creationId xmlns:p14="http://schemas.microsoft.com/office/powerpoint/2010/main" val="12787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36C268B-35BA-4DDA-AC63-760E3243A17B}"/>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6600" kern="1200" dirty="0">
                <a:solidFill>
                  <a:srgbClr val="080808"/>
                </a:solidFill>
                <a:latin typeface="+mj-lt"/>
                <a:ea typeface="+mj-ea"/>
                <a:cs typeface="+mj-cs"/>
              </a:rPr>
              <a:t>NLP</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86746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altLang="en-US" b="1" dirty="0">
                <a:latin typeface="Georgia" panose="02040502050405020303" pitchFamily="18" charset="0"/>
              </a:rPr>
              <a:t>Phrase Chunking</a:t>
            </a:r>
          </a:p>
        </p:txBody>
      </p:sp>
      <p:sp>
        <p:nvSpPr>
          <p:cNvPr id="32771" name="Rectangle 3"/>
          <p:cNvSpPr>
            <a:spLocks noGrp="1" noChangeArrowheads="1"/>
          </p:cNvSpPr>
          <p:nvPr>
            <p:ph type="body" idx="4294967295"/>
          </p:nvPr>
        </p:nvSpPr>
        <p:spPr/>
        <p:txBody>
          <a:bodyPr/>
          <a:lstStyle/>
          <a:p>
            <a:r>
              <a:rPr lang="en-US" altLang="en-US" dirty="0">
                <a:latin typeface="Georgia" panose="02040502050405020303" pitchFamily="18" charset="0"/>
              </a:rPr>
              <a:t>Find all non-recursive noun phrases (NPs) and verb phrases (VPs) in a sentence.</a:t>
            </a:r>
          </a:p>
          <a:p>
            <a:pPr marL="0" indent="0">
              <a:buNone/>
            </a:pPr>
            <a:endParaRPr lang="en-US" altLang="en-US" dirty="0">
              <a:latin typeface="Georgia" panose="02040502050405020303" pitchFamily="18" charset="0"/>
            </a:endParaRPr>
          </a:p>
          <a:p>
            <a:pPr lvl="1"/>
            <a:r>
              <a:rPr lang="en-US" altLang="en-US" dirty="0">
                <a:solidFill>
                  <a:schemeClr val="tx1"/>
                </a:solidFill>
                <a:latin typeface="Georgia" panose="02040502050405020303" pitchFamily="18" charset="0"/>
              </a:rPr>
              <a:t>[NP </a:t>
            </a:r>
            <a:r>
              <a:rPr lang="en-US" altLang="en-US" dirty="0">
                <a:solidFill>
                  <a:srgbClr val="CC0000"/>
                </a:solidFill>
                <a:latin typeface="Georgia" panose="02040502050405020303" pitchFamily="18" charset="0"/>
              </a:rPr>
              <a:t>I</a:t>
            </a:r>
            <a:r>
              <a:rPr lang="en-US" altLang="en-US" dirty="0">
                <a:solidFill>
                  <a:schemeClr val="tx1"/>
                </a:solidFill>
                <a:latin typeface="Georgia" panose="02040502050405020303" pitchFamily="18" charset="0"/>
              </a:rPr>
              <a:t>]  [VP </a:t>
            </a:r>
            <a:r>
              <a:rPr lang="en-US" altLang="en-US" dirty="0">
                <a:solidFill>
                  <a:srgbClr val="008000"/>
                </a:solidFill>
                <a:latin typeface="Georgia" panose="02040502050405020303" pitchFamily="18" charset="0"/>
              </a:rPr>
              <a:t>ate</a:t>
            </a:r>
            <a:r>
              <a:rPr lang="en-US" altLang="en-US" dirty="0">
                <a:solidFill>
                  <a:schemeClr val="tx1"/>
                </a:solidFill>
                <a:latin typeface="Georgia" panose="02040502050405020303" pitchFamily="18" charset="0"/>
              </a:rPr>
              <a:t>]  [NP </a:t>
            </a:r>
            <a:r>
              <a:rPr lang="en-US" altLang="en-US" dirty="0">
                <a:solidFill>
                  <a:srgbClr val="CC0000"/>
                </a:solidFill>
                <a:latin typeface="Georgia" panose="02040502050405020303" pitchFamily="18" charset="0"/>
              </a:rPr>
              <a:t>the  spaghetti</a:t>
            </a:r>
            <a:r>
              <a:rPr lang="en-US" altLang="en-US" dirty="0">
                <a:solidFill>
                  <a:schemeClr val="tx1"/>
                </a:solidFill>
                <a:latin typeface="Georgia" panose="02040502050405020303" pitchFamily="18" charset="0"/>
              </a:rPr>
              <a:t>]  [PP </a:t>
            </a:r>
            <a:r>
              <a:rPr lang="en-US" altLang="en-US" dirty="0">
                <a:solidFill>
                  <a:schemeClr val="tx2"/>
                </a:solidFill>
                <a:latin typeface="Georgia" panose="02040502050405020303" pitchFamily="18" charset="0"/>
              </a:rPr>
              <a:t>with</a:t>
            </a:r>
            <a:r>
              <a:rPr lang="en-US" altLang="en-US" dirty="0">
                <a:solidFill>
                  <a:schemeClr val="tx1"/>
                </a:solidFill>
                <a:latin typeface="Georgia" panose="02040502050405020303" pitchFamily="18" charset="0"/>
              </a:rPr>
              <a:t>]   [NP </a:t>
            </a:r>
            <a:r>
              <a:rPr lang="en-US" altLang="en-US" dirty="0">
                <a:solidFill>
                  <a:srgbClr val="CC0000"/>
                </a:solidFill>
                <a:latin typeface="Georgia" panose="02040502050405020303" pitchFamily="18" charset="0"/>
              </a:rPr>
              <a:t>meatball</a:t>
            </a:r>
            <a:r>
              <a:rPr lang="en-US" altLang="en-US" dirty="0">
                <a:solidFill>
                  <a:schemeClr val="tx1"/>
                </a:solidFill>
                <a:latin typeface="Georgia" panose="02040502050405020303" pitchFamily="18" charset="0"/>
              </a:rPr>
              <a:t>s].</a:t>
            </a:r>
          </a:p>
          <a:p>
            <a:pPr marL="457200" lvl="1" indent="0">
              <a:buNone/>
            </a:pPr>
            <a:endParaRPr lang="en-US" altLang="en-US" dirty="0">
              <a:solidFill>
                <a:schemeClr val="tx1"/>
              </a:solidFill>
              <a:latin typeface="Georgia" panose="02040502050405020303" pitchFamily="18" charset="0"/>
            </a:endParaRPr>
          </a:p>
          <a:p>
            <a:pPr lvl="1"/>
            <a:r>
              <a:rPr lang="en-US" altLang="en-US" dirty="0">
                <a:solidFill>
                  <a:srgbClr val="000000"/>
                </a:solidFill>
                <a:latin typeface="Georgia" panose="02040502050405020303" pitchFamily="18" charset="0"/>
              </a:rPr>
              <a:t>[NP</a:t>
            </a:r>
            <a:r>
              <a:rPr lang="en-US" altLang="en-US" dirty="0">
                <a:solidFill>
                  <a:srgbClr val="FF0000"/>
                </a:solidFill>
                <a:latin typeface="Georgia" panose="02040502050405020303" pitchFamily="18" charset="0"/>
              </a:rPr>
              <a:t> He </a:t>
            </a:r>
            <a:r>
              <a:rPr lang="en-US" altLang="en-US" dirty="0">
                <a:solidFill>
                  <a:srgbClr val="000000"/>
                </a:solidFill>
                <a:latin typeface="Georgia" panose="02040502050405020303" pitchFamily="18" charset="0"/>
              </a:rPr>
              <a:t>] [VP</a:t>
            </a:r>
            <a:r>
              <a:rPr lang="en-US" altLang="en-US" dirty="0">
                <a:solidFill>
                  <a:srgbClr val="00FF00"/>
                </a:solidFill>
                <a:latin typeface="Georgia" panose="02040502050405020303" pitchFamily="18" charset="0"/>
              </a:rPr>
              <a:t> </a:t>
            </a:r>
            <a:r>
              <a:rPr lang="en-US" altLang="en-US" dirty="0">
                <a:solidFill>
                  <a:srgbClr val="008000"/>
                </a:solidFill>
                <a:latin typeface="Georgia" panose="02040502050405020303" pitchFamily="18" charset="0"/>
              </a:rPr>
              <a:t>reckons</a:t>
            </a:r>
            <a:r>
              <a:rPr lang="en-US" altLang="en-US" dirty="0">
                <a:solidFill>
                  <a:srgbClr val="00FF00"/>
                </a:solidFill>
                <a:latin typeface="Georgia" panose="02040502050405020303" pitchFamily="18" charset="0"/>
              </a:rPr>
              <a:t> </a:t>
            </a:r>
            <a:r>
              <a:rPr lang="en-US" altLang="en-US" dirty="0">
                <a:solidFill>
                  <a:srgbClr val="000000"/>
                </a:solidFill>
                <a:latin typeface="Georgia" panose="02040502050405020303" pitchFamily="18" charset="0"/>
              </a:rPr>
              <a:t>] [NP</a:t>
            </a:r>
            <a:r>
              <a:rPr lang="en-US" altLang="en-US" dirty="0">
                <a:solidFill>
                  <a:srgbClr val="FF0000"/>
                </a:solidFill>
                <a:latin typeface="Georgia" panose="02040502050405020303" pitchFamily="18" charset="0"/>
              </a:rPr>
              <a:t> the current account deficit </a:t>
            </a:r>
            <a:r>
              <a:rPr lang="en-US" altLang="en-US" dirty="0">
                <a:solidFill>
                  <a:srgbClr val="000000"/>
                </a:solidFill>
                <a:latin typeface="Georgia" panose="02040502050405020303" pitchFamily="18" charset="0"/>
              </a:rPr>
              <a:t>] [VP</a:t>
            </a:r>
            <a:r>
              <a:rPr lang="en-US" altLang="en-US" dirty="0">
                <a:solidFill>
                  <a:srgbClr val="00FF00"/>
                </a:solidFill>
                <a:latin typeface="Georgia" panose="02040502050405020303" pitchFamily="18" charset="0"/>
              </a:rPr>
              <a:t> </a:t>
            </a:r>
            <a:r>
              <a:rPr lang="en-US" altLang="en-US" dirty="0">
                <a:solidFill>
                  <a:srgbClr val="008000"/>
                </a:solidFill>
                <a:latin typeface="Georgia" panose="02040502050405020303" pitchFamily="18" charset="0"/>
              </a:rPr>
              <a:t>will narrow</a:t>
            </a:r>
            <a:r>
              <a:rPr lang="en-US" altLang="en-US" dirty="0">
                <a:solidFill>
                  <a:srgbClr val="00FF00"/>
                </a:solidFill>
                <a:latin typeface="Georgia" panose="02040502050405020303" pitchFamily="18" charset="0"/>
              </a:rPr>
              <a:t> </a:t>
            </a:r>
            <a:r>
              <a:rPr lang="en-US" altLang="en-US" dirty="0">
                <a:solidFill>
                  <a:srgbClr val="000000"/>
                </a:solidFill>
                <a:latin typeface="Georgia" panose="02040502050405020303" pitchFamily="18" charset="0"/>
              </a:rPr>
              <a:t>] [PP</a:t>
            </a:r>
            <a:r>
              <a:rPr lang="en-US" altLang="en-US" dirty="0">
                <a:solidFill>
                  <a:srgbClr val="0000FF"/>
                </a:solidFill>
                <a:latin typeface="Georgia" panose="02040502050405020303" pitchFamily="18" charset="0"/>
              </a:rPr>
              <a:t> to </a:t>
            </a:r>
            <a:r>
              <a:rPr lang="en-US" altLang="en-US" dirty="0">
                <a:solidFill>
                  <a:srgbClr val="000000"/>
                </a:solidFill>
                <a:latin typeface="Georgia" panose="02040502050405020303" pitchFamily="18" charset="0"/>
              </a:rPr>
              <a:t>] [NP</a:t>
            </a:r>
            <a:r>
              <a:rPr lang="en-US" altLang="en-US" dirty="0">
                <a:solidFill>
                  <a:srgbClr val="FF0000"/>
                </a:solidFill>
                <a:latin typeface="Georgia" panose="02040502050405020303" pitchFamily="18" charset="0"/>
              </a:rPr>
              <a:t> only # 1.8 billion </a:t>
            </a:r>
            <a:r>
              <a:rPr lang="en-US" altLang="en-US" dirty="0">
                <a:solidFill>
                  <a:srgbClr val="000000"/>
                </a:solidFill>
                <a:latin typeface="Georgia" panose="02040502050405020303" pitchFamily="18" charset="0"/>
              </a:rPr>
              <a:t>] [PP</a:t>
            </a:r>
            <a:r>
              <a:rPr lang="en-US" altLang="en-US" dirty="0">
                <a:solidFill>
                  <a:srgbClr val="0000FF"/>
                </a:solidFill>
                <a:latin typeface="Georgia" panose="02040502050405020303" pitchFamily="18" charset="0"/>
              </a:rPr>
              <a:t> in </a:t>
            </a:r>
            <a:r>
              <a:rPr lang="en-US" altLang="en-US" dirty="0">
                <a:solidFill>
                  <a:srgbClr val="000000"/>
                </a:solidFill>
                <a:latin typeface="Georgia" panose="02040502050405020303" pitchFamily="18" charset="0"/>
              </a:rPr>
              <a:t>] [NP</a:t>
            </a:r>
            <a:r>
              <a:rPr lang="en-US" altLang="en-US" dirty="0">
                <a:solidFill>
                  <a:srgbClr val="FF0000"/>
                </a:solidFill>
                <a:latin typeface="Georgia" panose="02040502050405020303" pitchFamily="18" charset="0"/>
              </a:rPr>
              <a:t> September </a:t>
            </a:r>
            <a:r>
              <a:rPr lang="en-US" altLang="en-US" dirty="0">
                <a:solidFill>
                  <a:srgbClr val="000000"/>
                </a:solidFill>
                <a:latin typeface="Georgia" panose="02040502050405020303" pitchFamily="18" charset="0"/>
              </a:rPr>
              <a:t>]</a:t>
            </a:r>
            <a:r>
              <a:rPr lang="en-US" altLang="en-US" dirty="0">
                <a:solidFill>
                  <a:srgbClr val="3333CC"/>
                </a:solidFill>
                <a:latin typeface="Georgia" panose="02040502050405020303" pitchFamily="18" charset="0"/>
              </a:rPr>
              <a:t> </a:t>
            </a:r>
          </a:p>
        </p:txBody>
      </p:sp>
    </p:spTree>
    <p:extLst>
      <p:ext uri="{BB962C8B-B14F-4D97-AF65-F5344CB8AC3E}">
        <p14:creationId xmlns:p14="http://schemas.microsoft.com/office/powerpoint/2010/main" val="589955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r>
              <a:rPr lang="en-US" altLang="en-US" b="1" dirty="0">
                <a:latin typeface="Georgia" panose="02040502050405020303" pitchFamily="18" charset="0"/>
              </a:rPr>
              <a:t>Syntactic Parsing</a:t>
            </a:r>
          </a:p>
        </p:txBody>
      </p:sp>
      <p:sp>
        <p:nvSpPr>
          <p:cNvPr id="33795" name="Rectangle 3"/>
          <p:cNvSpPr>
            <a:spLocks noGrp="1" noChangeArrowheads="1"/>
          </p:cNvSpPr>
          <p:nvPr>
            <p:ph type="body" idx="4294967295"/>
          </p:nvPr>
        </p:nvSpPr>
        <p:spPr/>
        <p:txBody>
          <a:bodyPr/>
          <a:lstStyle/>
          <a:p>
            <a:r>
              <a:rPr lang="en-US" altLang="en-US">
                <a:latin typeface="Georgia" panose="02040502050405020303" pitchFamily="18" charset="0"/>
              </a:rPr>
              <a:t>Produce the correct syntactic parse tree for a sentence.</a:t>
            </a:r>
          </a:p>
        </p:txBody>
      </p:sp>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4" y="2565400"/>
            <a:ext cx="8821737"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546242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109" y="330619"/>
            <a:ext cx="10515600" cy="1325563"/>
          </a:xfrm>
        </p:spPr>
        <p:txBody>
          <a:bodyPr/>
          <a:lstStyle/>
          <a:p>
            <a:r>
              <a:rPr lang="en-US" dirty="0">
                <a:latin typeface="Georgia" panose="02040502050405020303" pitchFamily="18" charset="0"/>
              </a:rPr>
              <a:t>Bottom-up Parsing</a:t>
            </a:r>
          </a:p>
        </p:txBody>
      </p:sp>
      <p:sp>
        <p:nvSpPr>
          <p:cNvPr id="3" name="Content Placeholder 2"/>
          <p:cNvSpPr>
            <a:spLocks noGrp="1"/>
          </p:cNvSpPr>
          <p:nvPr>
            <p:ph idx="1"/>
          </p:nvPr>
        </p:nvSpPr>
        <p:spPr>
          <a:xfrm>
            <a:off x="370936" y="1656182"/>
            <a:ext cx="10982864" cy="4351338"/>
          </a:xfrm>
        </p:spPr>
        <p:txBody>
          <a:bodyPr/>
          <a:lstStyle/>
          <a:p>
            <a:pPr marL="0" indent="0">
              <a:buNone/>
            </a:pPr>
            <a:r>
              <a:rPr lang="en-US" i="1" dirty="0"/>
              <a:t>“Run the Detroit marathon”</a:t>
            </a:r>
            <a:endParaRPr lang="en-US" dirty="0"/>
          </a:p>
        </p:txBody>
      </p:sp>
      <p:pic>
        <p:nvPicPr>
          <p:cNvPr id="6" name="Picture 5"/>
          <p:cNvPicPr>
            <a:picLocks noChangeAspect="1"/>
          </p:cNvPicPr>
          <p:nvPr/>
        </p:nvPicPr>
        <p:blipFill>
          <a:blip r:embed="rId2"/>
          <a:stretch>
            <a:fillRect/>
          </a:stretch>
        </p:blipFill>
        <p:spPr>
          <a:xfrm>
            <a:off x="5147306" y="1043796"/>
            <a:ext cx="6553632" cy="5410947"/>
          </a:xfrm>
          <a:prstGeom prst="rect">
            <a:avLst/>
          </a:prstGeom>
        </p:spPr>
      </p:pic>
      <p:pic>
        <p:nvPicPr>
          <p:cNvPr id="7" name="Picture 6"/>
          <p:cNvPicPr>
            <a:picLocks noChangeAspect="1"/>
          </p:cNvPicPr>
          <p:nvPr/>
        </p:nvPicPr>
        <p:blipFill>
          <a:blip r:embed="rId3"/>
          <a:stretch>
            <a:fillRect/>
          </a:stretch>
        </p:blipFill>
        <p:spPr>
          <a:xfrm>
            <a:off x="502309" y="2851656"/>
            <a:ext cx="3371850" cy="1724025"/>
          </a:xfrm>
          <a:prstGeom prst="rect">
            <a:avLst/>
          </a:prstGeom>
        </p:spPr>
      </p:pic>
      <p:pic>
        <p:nvPicPr>
          <p:cNvPr id="8" name="Picture 7"/>
          <p:cNvPicPr>
            <a:picLocks noChangeAspect="1"/>
          </p:cNvPicPr>
          <p:nvPr/>
        </p:nvPicPr>
        <p:blipFill>
          <a:blip r:embed="rId4"/>
          <a:stretch>
            <a:fillRect/>
          </a:stretch>
        </p:blipFill>
        <p:spPr>
          <a:xfrm>
            <a:off x="626134" y="4575890"/>
            <a:ext cx="3124200" cy="1447800"/>
          </a:xfrm>
          <a:prstGeom prst="rect">
            <a:avLst/>
          </a:prstGeom>
        </p:spPr>
      </p:pic>
      <p:sp>
        <p:nvSpPr>
          <p:cNvPr id="9" name="TextBox 8"/>
          <p:cNvSpPr txBox="1"/>
          <p:nvPr/>
        </p:nvSpPr>
        <p:spPr>
          <a:xfrm>
            <a:off x="502309" y="2404433"/>
            <a:ext cx="1234633" cy="369332"/>
          </a:xfrm>
          <a:prstGeom prst="rect">
            <a:avLst/>
          </a:prstGeom>
          <a:noFill/>
        </p:spPr>
        <p:txBody>
          <a:bodyPr wrap="none" rtlCol="0">
            <a:spAutoFit/>
          </a:bodyPr>
          <a:lstStyle/>
          <a:p>
            <a:r>
              <a:rPr lang="en-US" b="1" dirty="0">
                <a:latin typeface="Georgia" panose="02040502050405020303" pitchFamily="18" charset="0"/>
              </a:rPr>
              <a:t>Gramma</a:t>
            </a:r>
          </a:p>
        </p:txBody>
      </p:sp>
      <p:sp>
        <p:nvSpPr>
          <p:cNvPr id="10" name="Rectangle 9"/>
          <p:cNvSpPr/>
          <p:nvPr/>
        </p:nvSpPr>
        <p:spPr>
          <a:xfrm>
            <a:off x="502309" y="2773765"/>
            <a:ext cx="3371850" cy="3350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702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109" y="330619"/>
            <a:ext cx="10515600" cy="1325563"/>
          </a:xfrm>
        </p:spPr>
        <p:txBody>
          <a:bodyPr/>
          <a:lstStyle/>
          <a:p>
            <a:r>
              <a:rPr lang="en-US" dirty="0">
                <a:latin typeface="Georgia" panose="02040502050405020303" pitchFamily="18" charset="0"/>
              </a:rPr>
              <a:t>Top-down Parsing</a:t>
            </a:r>
          </a:p>
        </p:txBody>
      </p:sp>
      <p:sp>
        <p:nvSpPr>
          <p:cNvPr id="3" name="Content Placeholder 2"/>
          <p:cNvSpPr>
            <a:spLocks noGrp="1"/>
          </p:cNvSpPr>
          <p:nvPr>
            <p:ph idx="1"/>
          </p:nvPr>
        </p:nvSpPr>
        <p:spPr>
          <a:xfrm>
            <a:off x="370936" y="1825625"/>
            <a:ext cx="10982864" cy="4351338"/>
          </a:xfrm>
        </p:spPr>
        <p:txBody>
          <a:bodyPr/>
          <a:lstStyle/>
          <a:p>
            <a:pPr marL="0" indent="0">
              <a:buNone/>
            </a:pPr>
            <a:r>
              <a:rPr lang="en-US" i="1" dirty="0"/>
              <a:t>“Run the Detroit marathon”</a:t>
            </a:r>
            <a:endParaRPr lang="en-US" dirty="0"/>
          </a:p>
        </p:txBody>
      </p:sp>
      <p:pic>
        <p:nvPicPr>
          <p:cNvPr id="4" name="Picture 3"/>
          <p:cNvPicPr>
            <a:picLocks noChangeAspect="1"/>
          </p:cNvPicPr>
          <p:nvPr/>
        </p:nvPicPr>
        <p:blipFill>
          <a:blip r:embed="rId2"/>
          <a:stretch>
            <a:fillRect/>
          </a:stretch>
        </p:blipFill>
        <p:spPr>
          <a:xfrm>
            <a:off x="441026" y="2773765"/>
            <a:ext cx="3390900" cy="1752600"/>
          </a:xfrm>
          <a:prstGeom prst="rect">
            <a:avLst/>
          </a:prstGeom>
        </p:spPr>
      </p:pic>
      <p:pic>
        <p:nvPicPr>
          <p:cNvPr id="5" name="Picture 4"/>
          <p:cNvPicPr>
            <a:picLocks noChangeAspect="1"/>
          </p:cNvPicPr>
          <p:nvPr/>
        </p:nvPicPr>
        <p:blipFill>
          <a:blip r:embed="rId3"/>
          <a:stretch>
            <a:fillRect/>
          </a:stretch>
        </p:blipFill>
        <p:spPr>
          <a:xfrm>
            <a:off x="517226" y="4526365"/>
            <a:ext cx="3238500" cy="1504950"/>
          </a:xfrm>
          <a:prstGeom prst="rect">
            <a:avLst/>
          </a:prstGeom>
        </p:spPr>
      </p:pic>
      <p:pic>
        <p:nvPicPr>
          <p:cNvPr id="9" name="Picture 8"/>
          <p:cNvPicPr>
            <a:picLocks noChangeAspect="1"/>
          </p:cNvPicPr>
          <p:nvPr/>
        </p:nvPicPr>
        <p:blipFill>
          <a:blip r:embed="rId4"/>
          <a:stretch>
            <a:fillRect/>
          </a:stretch>
        </p:blipFill>
        <p:spPr>
          <a:xfrm>
            <a:off x="6198169" y="2438011"/>
            <a:ext cx="4143375" cy="2657475"/>
          </a:xfrm>
          <a:prstGeom prst="rect">
            <a:avLst/>
          </a:prstGeom>
        </p:spPr>
      </p:pic>
      <p:sp>
        <p:nvSpPr>
          <p:cNvPr id="10" name="TextBox 9"/>
          <p:cNvSpPr txBox="1"/>
          <p:nvPr/>
        </p:nvSpPr>
        <p:spPr>
          <a:xfrm>
            <a:off x="5401682" y="2527540"/>
            <a:ext cx="843885" cy="369332"/>
          </a:xfrm>
          <a:prstGeom prst="rect">
            <a:avLst/>
          </a:prstGeom>
          <a:noFill/>
        </p:spPr>
        <p:txBody>
          <a:bodyPr wrap="none" rtlCol="0">
            <a:spAutoFit/>
          </a:bodyPr>
          <a:lstStyle/>
          <a:p>
            <a:r>
              <a:rPr lang="en-US" b="1" dirty="0"/>
              <a:t>Step 1:</a:t>
            </a:r>
          </a:p>
        </p:txBody>
      </p:sp>
      <p:sp>
        <p:nvSpPr>
          <p:cNvPr id="11" name="TextBox 10"/>
          <p:cNvSpPr txBox="1"/>
          <p:nvPr/>
        </p:nvSpPr>
        <p:spPr>
          <a:xfrm>
            <a:off x="5401682" y="2852466"/>
            <a:ext cx="843885" cy="369332"/>
          </a:xfrm>
          <a:prstGeom prst="rect">
            <a:avLst/>
          </a:prstGeom>
          <a:noFill/>
        </p:spPr>
        <p:txBody>
          <a:bodyPr wrap="none" rtlCol="0">
            <a:spAutoFit/>
          </a:bodyPr>
          <a:lstStyle/>
          <a:p>
            <a:r>
              <a:rPr lang="en-US" b="1" dirty="0"/>
              <a:t>Step 2:</a:t>
            </a:r>
          </a:p>
        </p:txBody>
      </p:sp>
      <p:sp>
        <p:nvSpPr>
          <p:cNvPr id="12" name="TextBox 11"/>
          <p:cNvSpPr txBox="1"/>
          <p:nvPr/>
        </p:nvSpPr>
        <p:spPr>
          <a:xfrm>
            <a:off x="5401682" y="3192947"/>
            <a:ext cx="843885" cy="369332"/>
          </a:xfrm>
          <a:prstGeom prst="rect">
            <a:avLst/>
          </a:prstGeom>
          <a:noFill/>
        </p:spPr>
        <p:txBody>
          <a:bodyPr wrap="none" rtlCol="0">
            <a:spAutoFit/>
          </a:bodyPr>
          <a:lstStyle/>
          <a:p>
            <a:r>
              <a:rPr lang="en-US" b="1" dirty="0"/>
              <a:t>Step 3:</a:t>
            </a:r>
          </a:p>
        </p:txBody>
      </p:sp>
      <p:sp>
        <p:nvSpPr>
          <p:cNvPr id="13" name="TextBox 12"/>
          <p:cNvSpPr txBox="1"/>
          <p:nvPr/>
        </p:nvSpPr>
        <p:spPr>
          <a:xfrm>
            <a:off x="5401682" y="3489022"/>
            <a:ext cx="843885" cy="369332"/>
          </a:xfrm>
          <a:prstGeom prst="rect">
            <a:avLst/>
          </a:prstGeom>
          <a:noFill/>
        </p:spPr>
        <p:txBody>
          <a:bodyPr wrap="none" rtlCol="0">
            <a:spAutoFit/>
          </a:bodyPr>
          <a:lstStyle/>
          <a:p>
            <a:r>
              <a:rPr lang="en-US" b="1" dirty="0"/>
              <a:t>Step 4:</a:t>
            </a:r>
          </a:p>
        </p:txBody>
      </p:sp>
      <p:sp>
        <p:nvSpPr>
          <p:cNvPr id="14" name="TextBox 13"/>
          <p:cNvSpPr txBox="1"/>
          <p:nvPr/>
        </p:nvSpPr>
        <p:spPr>
          <a:xfrm>
            <a:off x="5401682" y="3846755"/>
            <a:ext cx="843885" cy="369332"/>
          </a:xfrm>
          <a:prstGeom prst="rect">
            <a:avLst/>
          </a:prstGeom>
          <a:noFill/>
        </p:spPr>
        <p:txBody>
          <a:bodyPr wrap="none" rtlCol="0">
            <a:spAutoFit/>
          </a:bodyPr>
          <a:lstStyle/>
          <a:p>
            <a:r>
              <a:rPr lang="en-US" b="1" dirty="0"/>
              <a:t>Step 5:</a:t>
            </a:r>
          </a:p>
        </p:txBody>
      </p:sp>
      <p:sp>
        <p:nvSpPr>
          <p:cNvPr id="15" name="TextBox 14"/>
          <p:cNvSpPr txBox="1"/>
          <p:nvPr/>
        </p:nvSpPr>
        <p:spPr>
          <a:xfrm>
            <a:off x="5401682" y="4198998"/>
            <a:ext cx="843885" cy="369332"/>
          </a:xfrm>
          <a:prstGeom prst="rect">
            <a:avLst/>
          </a:prstGeom>
          <a:noFill/>
        </p:spPr>
        <p:txBody>
          <a:bodyPr wrap="none" rtlCol="0">
            <a:spAutoFit/>
          </a:bodyPr>
          <a:lstStyle/>
          <a:p>
            <a:r>
              <a:rPr lang="en-US" b="1" dirty="0"/>
              <a:t>Step 6:</a:t>
            </a:r>
          </a:p>
        </p:txBody>
      </p:sp>
      <p:sp>
        <p:nvSpPr>
          <p:cNvPr id="16" name="TextBox 15"/>
          <p:cNvSpPr txBox="1"/>
          <p:nvPr/>
        </p:nvSpPr>
        <p:spPr>
          <a:xfrm>
            <a:off x="5401682" y="4564501"/>
            <a:ext cx="843885" cy="369332"/>
          </a:xfrm>
          <a:prstGeom prst="rect">
            <a:avLst/>
          </a:prstGeom>
          <a:noFill/>
        </p:spPr>
        <p:txBody>
          <a:bodyPr wrap="none" rtlCol="0">
            <a:spAutoFit/>
          </a:bodyPr>
          <a:lstStyle/>
          <a:p>
            <a:r>
              <a:rPr lang="en-US" b="1" dirty="0"/>
              <a:t>Step 7:</a:t>
            </a:r>
          </a:p>
        </p:txBody>
      </p:sp>
      <p:sp>
        <p:nvSpPr>
          <p:cNvPr id="17" name="TextBox 16"/>
          <p:cNvSpPr txBox="1"/>
          <p:nvPr/>
        </p:nvSpPr>
        <p:spPr>
          <a:xfrm>
            <a:off x="502309" y="2404433"/>
            <a:ext cx="1234633" cy="369332"/>
          </a:xfrm>
          <a:prstGeom prst="rect">
            <a:avLst/>
          </a:prstGeom>
          <a:noFill/>
        </p:spPr>
        <p:txBody>
          <a:bodyPr wrap="none" rtlCol="0">
            <a:spAutoFit/>
          </a:bodyPr>
          <a:lstStyle/>
          <a:p>
            <a:r>
              <a:rPr lang="en-US" b="1" dirty="0">
                <a:latin typeface="Georgia" panose="02040502050405020303" pitchFamily="18" charset="0"/>
              </a:rPr>
              <a:t>Gramma</a:t>
            </a:r>
          </a:p>
        </p:txBody>
      </p:sp>
      <p:sp>
        <p:nvSpPr>
          <p:cNvPr id="18" name="Rectangle 17"/>
          <p:cNvSpPr/>
          <p:nvPr/>
        </p:nvSpPr>
        <p:spPr>
          <a:xfrm>
            <a:off x="502309" y="2773765"/>
            <a:ext cx="3371850" cy="3350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941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838200" y="365126"/>
            <a:ext cx="10515600" cy="887414"/>
          </a:xfrm>
        </p:spPr>
        <p:txBody>
          <a:bodyPr>
            <a:normAutofit/>
          </a:bodyPr>
          <a:lstStyle/>
          <a:p>
            <a:r>
              <a:rPr lang="en-US" altLang="en-US" sz="4000" b="1" dirty="0">
                <a:latin typeface="Georgia" panose="02040502050405020303" pitchFamily="18" charset="0"/>
              </a:rPr>
              <a:t>Anaphora Resolution/Co-Reference</a:t>
            </a:r>
          </a:p>
        </p:txBody>
      </p:sp>
      <p:sp>
        <p:nvSpPr>
          <p:cNvPr id="41987" name="Rectangle 3"/>
          <p:cNvSpPr>
            <a:spLocks noGrp="1" noChangeArrowheads="1"/>
          </p:cNvSpPr>
          <p:nvPr>
            <p:ph type="body" idx="4294967295"/>
          </p:nvPr>
        </p:nvSpPr>
        <p:spPr>
          <a:xfrm>
            <a:off x="1069675" y="1541464"/>
            <a:ext cx="10284125" cy="4687887"/>
          </a:xfrm>
        </p:spPr>
        <p:txBody>
          <a:bodyPr/>
          <a:lstStyle/>
          <a:p>
            <a:pPr>
              <a:lnSpc>
                <a:spcPct val="90000"/>
              </a:lnSpc>
            </a:pPr>
            <a:r>
              <a:rPr lang="en-US" altLang="en-US" dirty="0">
                <a:latin typeface="Georgia" panose="02040502050405020303" pitchFamily="18" charset="0"/>
              </a:rPr>
              <a:t>Determine which phrases in a document refer to the same underlying entity.</a:t>
            </a:r>
          </a:p>
          <a:p>
            <a:pPr lvl="1">
              <a:lnSpc>
                <a:spcPct val="90000"/>
              </a:lnSpc>
            </a:pPr>
            <a:r>
              <a:rPr lang="en-US" altLang="en-US" dirty="0">
                <a:latin typeface="Georgia" panose="02040502050405020303" pitchFamily="18" charset="0"/>
              </a:rPr>
              <a:t>John put the carrot on the plate and ate it. </a:t>
            </a:r>
          </a:p>
          <a:p>
            <a:pPr lvl="1">
              <a:lnSpc>
                <a:spcPct val="90000"/>
              </a:lnSpc>
            </a:pPr>
            <a:endParaRPr lang="en-US" altLang="en-US" dirty="0">
              <a:latin typeface="Georgia" panose="02040502050405020303" pitchFamily="18" charset="0"/>
            </a:endParaRPr>
          </a:p>
          <a:p>
            <a:pPr lvl="1">
              <a:lnSpc>
                <a:spcPct val="90000"/>
              </a:lnSpc>
            </a:pPr>
            <a:r>
              <a:rPr lang="en-US" altLang="en-US" dirty="0">
                <a:latin typeface="Georgia" panose="02040502050405020303" pitchFamily="18" charset="0"/>
              </a:rPr>
              <a:t>Bush started the war in Iraq.  But the president needed the consent of Congress.</a:t>
            </a:r>
          </a:p>
          <a:p>
            <a:pPr>
              <a:lnSpc>
                <a:spcPct val="90000"/>
              </a:lnSpc>
            </a:pPr>
            <a:r>
              <a:rPr lang="en-US" altLang="en-US" dirty="0">
                <a:latin typeface="Georgia" panose="02040502050405020303" pitchFamily="18" charset="0"/>
              </a:rPr>
              <a:t>Some cases require difficult reasoning.</a:t>
            </a:r>
          </a:p>
          <a:p>
            <a:pPr lvl="2">
              <a:lnSpc>
                <a:spcPct val="90000"/>
              </a:lnSpc>
            </a:pPr>
            <a:r>
              <a:rPr lang="en-US" altLang="en-US" sz="2400" dirty="0">
                <a:latin typeface="Georgia" panose="02040502050405020303" pitchFamily="18" charset="0"/>
              </a:rPr>
              <a:t>Today was Jack's birthday. Penny and Janet went to the store. They were going to get presents. Janet decided to get a kite. "Don't do that," said Penny. "Jack has a kite. He will make you take it back." </a:t>
            </a:r>
          </a:p>
          <a:p>
            <a:pPr lvl="1">
              <a:lnSpc>
                <a:spcPct val="90000"/>
              </a:lnSpc>
            </a:pPr>
            <a:endParaRPr lang="en-US" altLang="en-US" dirty="0">
              <a:latin typeface="Georgia" panose="02040502050405020303" pitchFamily="18" charset="0"/>
            </a:endParaRPr>
          </a:p>
          <a:p>
            <a:pPr lvl="1">
              <a:lnSpc>
                <a:spcPct val="90000"/>
              </a:lnSpc>
            </a:pPr>
            <a:endParaRPr lang="en-US" altLang="en-US" sz="2000" dirty="0">
              <a:latin typeface="Georgia" panose="02040502050405020303" pitchFamily="18" charset="0"/>
            </a:endParaRPr>
          </a:p>
        </p:txBody>
      </p:sp>
      <p:sp>
        <p:nvSpPr>
          <p:cNvPr id="109572" name="Oval 4"/>
          <p:cNvSpPr>
            <a:spLocks noChangeArrowheads="1"/>
          </p:cNvSpPr>
          <p:nvPr/>
        </p:nvSpPr>
        <p:spPr bwMode="auto">
          <a:xfrm>
            <a:off x="7180455" y="2373599"/>
            <a:ext cx="255677" cy="4791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en-US" altLang="en-US"/>
          </a:p>
        </p:txBody>
      </p:sp>
      <p:sp>
        <p:nvSpPr>
          <p:cNvPr id="42004" name="Freeform 7"/>
          <p:cNvSpPr>
            <a:spLocks/>
          </p:cNvSpPr>
          <p:nvPr/>
        </p:nvSpPr>
        <p:spPr bwMode="auto">
          <a:xfrm>
            <a:off x="5776251" y="2843212"/>
            <a:ext cx="1518313" cy="409574"/>
          </a:xfrm>
          <a:custGeom>
            <a:avLst/>
            <a:gdLst>
              <a:gd name="T0" fmla="*/ 975 w 1045"/>
              <a:gd name="T1" fmla="*/ 32 h 145"/>
              <a:gd name="T2" fmla="*/ 409 w 1045"/>
              <a:gd name="T3" fmla="*/ 114 h 145"/>
              <a:gd name="T4" fmla="*/ 0 w 1045"/>
              <a:gd name="T5" fmla="*/ 0 h 145"/>
              <a:gd name="T6" fmla="*/ 0 60000 65536"/>
              <a:gd name="T7" fmla="*/ 0 60000 65536"/>
              <a:gd name="T8" fmla="*/ 0 60000 65536"/>
              <a:gd name="T9" fmla="*/ 0 w 1045"/>
              <a:gd name="T10" fmla="*/ 0 h 145"/>
              <a:gd name="T11" fmla="*/ 1045 w 1045"/>
              <a:gd name="T12" fmla="*/ 145 h 145"/>
            </a:gdLst>
            <a:ahLst/>
            <a:cxnLst>
              <a:cxn ang="T6">
                <a:pos x="T0" y="T1"/>
              </a:cxn>
              <a:cxn ang="T7">
                <a:pos x="T2" y="T3"/>
              </a:cxn>
              <a:cxn ang="T8">
                <a:pos x="T4" y="T5"/>
              </a:cxn>
            </a:cxnLst>
            <a:rect l="T9" t="T10" r="T11" b="T12"/>
            <a:pathLst>
              <a:path w="1045" h="145">
                <a:moveTo>
                  <a:pt x="1045" y="39"/>
                </a:moveTo>
                <a:cubicBezTo>
                  <a:pt x="828" y="92"/>
                  <a:pt x="612" y="145"/>
                  <a:pt x="438" y="139"/>
                </a:cubicBezTo>
                <a:cubicBezTo>
                  <a:pt x="264" y="133"/>
                  <a:pt x="132" y="66"/>
                  <a:pt x="0" y="0"/>
                </a:cubicBez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p>
            <a:endParaRPr lang="en-US"/>
          </a:p>
        </p:txBody>
      </p:sp>
      <p:sp>
        <p:nvSpPr>
          <p:cNvPr id="42005" name="Oval 9"/>
          <p:cNvSpPr>
            <a:spLocks noChangeArrowheads="1"/>
          </p:cNvSpPr>
          <p:nvPr/>
        </p:nvSpPr>
        <p:spPr bwMode="auto">
          <a:xfrm>
            <a:off x="5405754" y="2378075"/>
            <a:ext cx="681425" cy="47942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en-US" altLang="en-US"/>
          </a:p>
        </p:txBody>
      </p:sp>
      <p:grpSp>
        <p:nvGrpSpPr>
          <p:cNvPr id="3" name="Group 16"/>
          <p:cNvGrpSpPr>
            <a:grpSpLocks/>
          </p:cNvGrpSpPr>
          <p:nvPr/>
        </p:nvGrpSpPr>
        <p:grpSpPr bwMode="auto">
          <a:xfrm>
            <a:off x="3569734" y="2340770"/>
            <a:ext cx="3610721" cy="761999"/>
            <a:chOff x="2070" y="1573"/>
            <a:chExt cx="2472" cy="480"/>
          </a:xfrm>
        </p:grpSpPr>
        <p:sp>
          <p:nvSpPr>
            <p:cNvPr id="42002" name="Freeform 13"/>
            <p:cNvSpPr>
              <a:spLocks/>
            </p:cNvSpPr>
            <p:nvPr/>
          </p:nvSpPr>
          <p:spPr bwMode="auto">
            <a:xfrm>
              <a:off x="2493" y="1819"/>
              <a:ext cx="2049" cy="234"/>
            </a:xfrm>
            <a:custGeom>
              <a:avLst/>
              <a:gdLst>
                <a:gd name="T0" fmla="*/ 2049 w 1045"/>
                <a:gd name="T1" fmla="*/ 32 h 145"/>
                <a:gd name="T2" fmla="*/ 859 w 1045"/>
                <a:gd name="T3" fmla="*/ 114 h 145"/>
                <a:gd name="T4" fmla="*/ 0 w 1045"/>
                <a:gd name="T5" fmla="*/ 0 h 145"/>
                <a:gd name="T6" fmla="*/ 0 60000 65536"/>
                <a:gd name="T7" fmla="*/ 0 60000 65536"/>
                <a:gd name="T8" fmla="*/ 0 60000 65536"/>
                <a:gd name="T9" fmla="*/ 0 w 1045"/>
                <a:gd name="T10" fmla="*/ 0 h 145"/>
                <a:gd name="T11" fmla="*/ 1045 w 1045"/>
                <a:gd name="T12" fmla="*/ 145 h 145"/>
              </a:gdLst>
              <a:ahLst/>
              <a:cxnLst>
                <a:cxn ang="T6">
                  <a:pos x="T0" y="T1"/>
                </a:cxn>
                <a:cxn ang="T7">
                  <a:pos x="T2" y="T3"/>
                </a:cxn>
                <a:cxn ang="T8">
                  <a:pos x="T4" y="T5"/>
                </a:cxn>
              </a:cxnLst>
              <a:rect l="T9" t="T10" r="T11" b="T12"/>
              <a:pathLst>
                <a:path w="1045" h="145">
                  <a:moveTo>
                    <a:pt x="1045" y="39"/>
                  </a:moveTo>
                  <a:cubicBezTo>
                    <a:pt x="828" y="92"/>
                    <a:pt x="612" y="145"/>
                    <a:pt x="438" y="139"/>
                  </a:cubicBezTo>
                  <a:cubicBezTo>
                    <a:pt x="264" y="133"/>
                    <a:pt x="132" y="66"/>
                    <a:pt x="0" y="0"/>
                  </a:cubicBez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en-US"/>
            </a:p>
          </p:txBody>
        </p:sp>
        <p:sp>
          <p:nvSpPr>
            <p:cNvPr id="42003" name="Oval 14"/>
            <p:cNvSpPr>
              <a:spLocks noChangeArrowheads="1"/>
            </p:cNvSpPr>
            <p:nvPr/>
          </p:nvSpPr>
          <p:spPr bwMode="auto">
            <a:xfrm>
              <a:off x="2070" y="1573"/>
              <a:ext cx="591" cy="30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en-US" altLang="en-US"/>
            </a:p>
          </p:txBody>
        </p:sp>
      </p:grpSp>
      <p:sp>
        <p:nvSpPr>
          <p:cNvPr id="109585" name="Oval 17"/>
          <p:cNvSpPr>
            <a:spLocks noChangeArrowheads="1"/>
          </p:cNvSpPr>
          <p:nvPr/>
        </p:nvSpPr>
        <p:spPr bwMode="auto">
          <a:xfrm>
            <a:off x="6892506" y="3158422"/>
            <a:ext cx="1362974" cy="4791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en-US" altLang="en-US"/>
          </a:p>
        </p:txBody>
      </p:sp>
      <p:grpSp>
        <p:nvGrpSpPr>
          <p:cNvPr id="4" name="Group 22"/>
          <p:cNvGrpSpPr>
            <a:grpSpLocks/>
          </p:cNvGrpSpPr>
          <p:nvPr/>
        </p:nvGrpSpPr>
        <p:grpSpPr bwMode="auto">
          <a:xfrm>
            <a:off x="1806564" y="3127835"/>
            <a:ext cx="5292974" cy="742949"/>
            <a:chOff x="910" y="2195"/>
            <a:chExt cx="3528" cy="468"/>
          </a:xfrm>
        </p:grpSpPr>
        <p:sp>
          <p:nvSpPr>
            <p:cNvPr id="42000" name="Oval 18"/>
            <p:cNvSpPr>
              <a:spLocks noChangeArrowheads="1"/>
            </p:cNvSpPr>
            <p:nvPr/>
          </p:nvSpPr>
          <p:spPr bwMode="auto">
            <a:xfrm>
              <a:off x="910" y="2195"/>
              <a:ext cx="569" cy="30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en-US" altLang="en-US"/>
            </a:p>
          </p:txBody>
        </p:sp>
        <p:sp>
          <p:nvSpPr>
            <p:cNvPr id="42001" name="Freeform 20"/>
            <p:cNvSpPr>
              <a:spLocks/>
            </p:cNvSpPr>
            <p:nvPr/>
          </p:nvSpPr>
          <p:spPr bwMode="auto">
            <a:xfrm>
              <a:off x="1397" y="2429"/>
              <a:ext cx="3041" cy="234"/>
            </a:xfrm>
            <a:custGeom>
              <a:avLst/>
              <a:gdLst>
                <a:gd name="T0" fmla="*/ 3041 w 1045"/>
                <a:gd name="T1" fmla="*/ 36 h 145"/>
                <a:gd name="T2" fmla="*/ 1275 w 1045"/>
                <a:gd name="T3" fmla="*/ 129 h 145"/>
                <a:gd name="T4" fmla="*/ 0 w 1045"/>
                <a:gd name="T5" fmla="*/ 0 h 145"/>
                <a:gd name="T6" fmla="*/ 0 60000 65536"/>
                <a:gd name="T7" fmla="*/ 0 60000 65536"/>
                <a:gd name="T8" fmla="*/ 0 60000 65536"/>
                <a:gd name="T9" fmla="*/ 0 w 1045"/>
                <a:gd name="T10" fmla="*/ 0 h 145"/>
                <a:gd name="T11" fmla="*/ 1045 w 1045"/>
                <a:gd name="T12" fmla="*/ 145 h 145"/>
              </a:gdLst>
              <a:ahLst/>
              <a:cxnLst>
                <a:cxn ang="T6">
                  <a:pos x="T0" y="T1"/>
                </a:cxn>
                <a:cxn ang="T7">
                  <a:pos x="T2" y="T3"/>
                </a:cxn>
                <a:cxn ang="T8">
                  <a:pos x="T4" y="T5"/>
                </a:cxn>
              </a:cxnLst>
              <a:rect l="T9" t="T10" r="T11" b="T12"/>
              <a:pathLst>
                <a:path w="1045" h="145">
                  <a:moveTo>
                    <a:pt x="1045" y="39"/>
                  </a:moveTo>
                  <a:cubicBezTo>
                    <a:pt x="828" y="92"/>
                    <a:pt x="612" y="145"/>
                    <a:pt x="438" y="139"/>
                  </a:cubicBezTo>
                  <a:cubicBezTo>
                    <a:pt x="264" y="133"/>
                    <a:pt x="132" y="66"/>
                    <a:pt x="0" y="0"/>
                  </a:cubicBez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en-US"/>
            </a:p>
          </p:txBody>
        </p:sp>
      </p:grpSp>
      <p:sp>
        <p:nvSpPr>
          <p:cNvPr id="109591" name="Oval 23"/>
          <p:cNvSpPr>
            <a:spLocks noChangeArrowheads="1"/>
          </p:cNvSpPr>
          <p:nvPr/>
        </p:nvSpPr>
        <p:spPr bwMode="auto">
          <a:xfrm>
            <a:off x="10385044" y="5003780"/>
            <a:ext cx="255677" cy="4791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en-US" altLang="en-US"/>
          </a:p>
        </p:txBody>
      </p:sp>
      <p:sp>
        <p:nvSpPr>
          <p:cNvPr id="23" name="Oval 9"/>
          <p:cNvSpPr>
            <a:spLocks noChangeArrowheads="1"/>
          </p:cNvSpPr>
          <p:nvPr/>
        </p:nvSpPr>
        <p:spPr bwMode="auto">
          <a:xfrm>
            <a:off x="9557553" y="4630032"/>
            <a:ext cx="681425" cy="47942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en-US" altLang="en-US"/>
          </a:p>
        </p:txBody>
      </p:sp>
      <p:sp>
        <p:nvSpPr>
          <p:cNvPr id="24" name="Oval 9"/>
          <p:cNvSpPr>
            <a:spLocks noChangeArrowheads="1"/>
          </p:cNvSpPr>
          <p:nvPr/>
        </p:nvSpPr>
        <p:spPr bwMode="auto">
          <a:xfrm>
            <a:off x="6626868" y="4998452"/>
            <a:ext cx="681425" cy="47942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en-US" altLang="en-US"/>
          </a:p>
        </p:txBody>
      </p:sp>
      <p:cxnSp>
        <p:nvCxnSpPr>
          <p:cNvPr id="9" name="Curved Connector 8"/>
          <p:cNvCxnSpPr>
            <a:endCxn id="109591" idx="3"/>
          </p:cNvCxnSpPr>
          <p:nvPr/>
        </p:nvCxnSpPr>
        <p:spPr>
          <a:xfrm flipV="1">
            <a:off x="6924862" y="5412750"/>
            <a:ext cx="3497625" cy="72444"/>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23" idx="4"/>
            <a:endCxn id="109591" idx="2"/>
          </p:cNvCxnSpPr>
          <p:nvPr/>
        </p:nvCxnSpPr>
        <p:spPr>
          <a:xfrm rot="16200000" flipH="1">
            <a:off x="10074709" y="4933013"/>
            <a:ext cx="133893" cy="486778"/>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119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9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p:bldP spid="109585" grpId="0" animBg="1"/>
      <p:bldP spid="10959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Extracting Named Entities</a:t>
            </a:r>
          </a:p>
        </p:txBody>
      </p:sp>
      <p:sp>
        <p:nvSpPr>
          <p:cNvPr id="3" name="Content Placeholder 2"/>
          <p:cNvSpPr>
            <a:spLocks noGrp="1"/>
          </p:cNvSpPr>
          <p:nvPr>
            <p:ph idx="1"/>
          </p:nvPr>
        </p:nvSpPr>
        <p:spPr>
          <a:xfrm>
            <a:off x="838200" y="1825625"/>
            <a:ext cx="11028218" cy="4351338"/>
          </a:xfrm>
        </p:spPr>
        <p:txBody>
          <a:bodyPr>
            <a:normAutofit/>
          </a:bodyPr>
          <a:lstStyle/>
          <a:p>
            <a:r>
              <a:rPr lang="en-US" dirty="0">
                <a:solidFill>
                  <a:srgbClr val="FF0000"/>
                </a:solidFill>
                <a:latin typeface="Georgia" panose="02040502050405020303" pitchFamily="18" charset="0"/>
              </a:rPr>
              <a:t>Person</a:t>
            </a:r>
            <a:r>
              <a:rPr lang="en-US" dirty="0">
                <a:latin typeface="Georgia" panose="02040502050405020303" pitchFamily="18" charset="0"/>
              </a:rPr>
              <a:t>: Mr. Hubert J. Smith, Adm. </a:t>
            </a:r>
            <a:r>
              <a:rPr lang="en-US" dirty="0" err="1">
                <a:latin typeface="Georgia" panose="02040502050405020303" pitchFamily="18" charset="0"/>
              </a:rPr>
              <a:t>McInnes</a:t>
            </a:r>
            <a:r>
              <a:rPr lang="en-US" dirty="0">
                <a:latin typeface="Georgia" panose="02040502050405020303" pitchFamily="18" charset="0"/>
              </a:rPr>
              <a:t>, Grace Chan</a:t>
            </a:r>
          </a:p>
          <a:p>
            <a:r>
              <a:rPr lang="en-US" dirty="0">
                <a:solidFill>
                  <a:srgbClr val="FF0000"/>
                </a:solidFill>
                <a:latin typeface="Georgia" panose="02040502050405020303" pitchFamily="18" charset="0"/>
              </a:rPr>
              <a:t>Title</a:t>
            </a:r>
            <a:r>
              <a:rPr lang="en-US" dirty="0">
                <a:latin typeface="Georgia" panose="02040502050405020303" pitchFamily="18" charset="0"/>
              </a:rPr>
              <a:t>: Chairman, Vice President of Technology, Secretary of State</a:t>
            </a:r>
          </a:p>
          <a:p>
            <a:r>
              <a:rPr lang="en-US" dirty="0">
                <a:solidFill>
                  <a:srgbClr val="FF0000"/>
                </a:solidFill>
                <a:latin typeface="Georgia" panose="02040502050405020303" pitchFamily="18" charset="0"/>
              </a:rPr>
              <a:t>Country</a:t>
            </a:r>
            <a:r>
              <a:rPr lang="en-US" dirty="0">
                <a:latin typeface="Georgia" panose="02040502050405020303" pitchFamily="18" charset="0"/>
              </a:rPr>
              <a:t>: USSR, France, Haiti, Haitian Republic</a:t>
            </a:r>
          </a:p>
          <a:p>
            <a:r>
              <a:rPr lang="en-US" dirty="0">
                <a:solidFill>
                  <a:srgbClr val="FF0000"/>
                </a:solidFill>
                <a:latin typeface="Georgia" panose="02040502050405020303" pitchFamily="18" charset="0"/>
              </a:rPr>
              <a:t>City</a:t>
            </a:r>
            <a:r>
              <a:rPr lang="en-US" dirty="0">
                <a:latin typeface="Georgia" panose="02040502050405020303" pitchFamily="18" charset="0"/>
              </a:rPr>
              <a:t>: New York, Rome, Paris, Birmingham, Seneca Falls</a:t>
            </a:r>
          </a:p>
          <a:p>
            <a:r>
              <a:rPr lang="en-US" dirty="0">
                <a:solidFill>
                  <a:srgbClr val="FF0000"/>
                </a:solidFill>
                <a:latin typeface="Georgia" panose="02040502050405020303" pitchFamily="18" charset="0"/>
              </a:rPr>
              <a:t>Province</a:t>
            </a:r>
            <a:r>
              <a:rPr lang="en-US" dirty="0">
                <a:latin typeface="Georgia" panose="02040502050405020303" pitchFamily="18" charset="0"/>
              </a:rPr>
              <a:t>: Kansas, Yorkshire, Uttar Pradesh</a:t>
            </a:r>
          </a:p>
          <a:p>
            <a:r>
              <a:rPr lang="en-US" dirty="0">
                <a:solidFill>
                  <a:srgbClr val="FF0000"/>
                </a:solidFill>
                <a:latin typeface="Georgia" panose="02040502050405020303" pitchFamily="18" charset="0"/>
              </a:rPr>
              <a:t>Business</a:t>
            </a:r>
            <a:r>
              <a:rPr lang="en-US" dirty="0">
                <a:latin typeface="Georgia" panose="02040502050405020303" pitchFamily="18" charset="0"/>
              </a:rPr>
              <a:t>: GTE Corporation, </a:t>
            </a:r>
            <a:r>
              <a:rPr lang="en-US" dirty="0" err="1">
                <a:latin typeface="Georgia" panose="02040502050405020303" pitchFamily="18" charset="0"/>
              </a:rPr>
              <a:t>FreeMarkets</a:t>
            </a:r>
            <a:r>
              <a:rPr lang="en-US" dirty="0">
                <a:latin typeface="Georgia" panose="02040502050405020303" pitchFamily="18" charset="0"/>
              </a:rPr>
              <a:t> Inc., Acme</a:t>
            </a:r>
          </a:p>
          <a:p>
            <a:r>
              <a:rPr lang="en-US" dirty="0">
                <a:solidFill>
                  <a:srgbClr val="FF0000"/>
                </a:solidFill>
                <a:latin typeface="Georgia" panose="02040502050405020303" pitchFamily="18" charset="0"/>
              </a:rPr>
              <a:t>University</a:t>
            </a:r>
            <a:r>
              <a:rPr lang="en-US" dirty="0">
                <a:latin typeface="Georgia" panose="02040502050405020303" pitchFamily="18" charset="0"/>
              </a:rPr>
              <a:t>: Bryn </a:t>
            </a:r>
            <a:r>
              <a:rPr lang="en-US" dirty="0" err="1">
                <a:latin typeface="Georgia" panose="02040502050405020303" pitchFamily="18" charset="0"/>
              </a:rPr>
              <a:t>Mawr</a:t>
            </a:r>
            <a:r>
              <a:rPr lang="en-US" dirty="0">
                <a:latin typeface="Georgia" panose="02040502050405020303" pitchFamily="18" charset="0"/>
              </a:rPr>
              <a:t> College, University of Iowa</a:t>
            </a:r>
          </a:p>
          <a:p>
            <a:r>
              <a:rPr lang="en-US" dirty="0">
                <a:solidFill>
                  <a:srgbClr val="FF0000"/>
                </a:solidFill>
                <a:latin typeface="Georgia" panose="02040502050405020303" pitchFamily="18" charset="0"/>
              </a:rPr>
              <a:t>Organization</a:t>
            </a:r>
            <a:r>
              <a:rPr lang="en-US" dirty="0">
                <a:latin typeface="Georgia" panose="02040502050405020303" pitchFamily="18" charset="0"/>
              </a:rPr>
              <a:t>: Red Cross, Boys and Girls Club</a:t>
            </a:r>
          </a:p>
        </p:txBody>
      </p:sp>
    </p:spTree>
    <p:extLst>
      <p:ext uri="{BB962C8B-B14F-4D97-AF65-F5344CB8AC3E}">
        <p14:creationId xmlns:p14="http://schemas.microsoft.com/office/powerpoint/2010/main" val="68002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More Named Entities</a:t>
            </a:r>
          </a:p>
        </p:txBody>
      </p:sp>
      <p:sp>
        <p:nvSpPr>
          <p:cNvPr id="3" name="Content Placeholder 2"/>
          <p:cNvSpPr>
            <a:spLocks noGrp="1"/>
          </p:cNvSpPr>
          <p:nvPr>
            <p:ph idx="1"/>
          </p:nvPr>
        </p:nvSpPr>
        <p:spPr/>
        <p:txBody>
          <a:bodyPr>
            <a:normAutofit lnSpcReduction="10000"/>
          </a:bodyPr>
          <a:lstStyle/>
          <a:p>
            <a:r>
              <a:rPr lang="en-US" dirty="0">
                <a:solidFill>
                  <a:srgbClr val="FF0000"/>
                </a:solidFill>
                <a:latin typeface="Georgia" panose="02040502050405020303" pitchFamily="18" charset="0"/>
              </a:rPr>
              <a:t>Currency</a:t>
            </a:r>
            <a:r>
              <a:rPr lang="en-US" dirty="0">
                <a:latin typeface="Georgia" panose="02040502050405020303" pitchFamily="18" charset="0"/>
              </a:rPr>
              <a:t>: 400 yen, $100, DM 450,000</a:t>
            </a:r>
          </a:p>
          <a:p>
            <a:r>
              <a:rPr lang="en-US" dirty="0">
                <a:solidFill>
                  <a:srgbClr val="FF0000"/>
                </a:solidFill>
                <a:latin typeface="Georgia" panose="02040502050405020303" pitchFamily="18" charset="0"/>
              </a:rPr>
              <a:t>Linear</a:t>
            </a:r>
            <a:r>
              <a:rPr lang="en-US" dirty="0">
                <a:latin typeface="Georgia" panose="02040502050405020303" pitchFamily="18" charset="0"/>
              </a:rPr>
              <a:t>: 10 feet, 100 miles, 15 centimeters</a:t>
            </a:r>
          </a:p>
          <a:p>
            <a:r>
              <a:rPr lang="en-US" dirty="0">
                <a:solidFill>
                  <a:srgbClr val="FF0000"/>
                </a:solidFill>
                <a:latin typeface="Georgia" panose="02040502050405020303" pitchFamily="18" charset="0"/>
              </a:rPr>
              <a:t>Area</a:t>
            </a:r>
            <a:r>
              <a:rPr lang="en-US" dirty="0">
                <a:latin typeface="Georgia" panose="02040502050405020303" pitchFamily="18" charset="0"/>
              </a:rPr>
              <a:t>: a square foot, 15 acres</a:t>
            </a:r>
          </a:p>
          <a:p>
            <a:r>
              <a:rPr lang="en-US" dirty="0">
                <a:solidFill>
                  <a:srgbClr val="FF0000"/>
                </a:solidFill>
                <a:latin typeface="Georgia" panose="02040502050405020303" pitchFamily="18" charset="0"/>
              </a:rPr>
              <a:t>Volume</a:t>
            </a:r>
            <a:r>
              <a:rPr lang="en-US" dirty="0">
                <a:latin typeface="Georgia" panose="02040502050405020303" pitchFamily="18" charset="0"/>
              </a:rPr>
              <a:t>: 6 cubic feet, 100 gallons</a:t>
            </a:r>
          </a:p>
          <a:p>
            <a:r>
              <a:rPr lang="en-US" dirty="0">
                <a:solidFill>
                  <a:srgbClr val="FF0000"/>
                </a:solidFill>
                <a:latin typeface="Georgia" panose="02040502050405020303" pitchFamily="18" charset="0"/>
              </a:rPr>
              <a:t>Weight</a:t>
            </a:r>
            <a:r>
              <a:rPr lang="en-US" dirty="0">
                <a:latin typeface="Georgia" panose="02040502050405020303" pitchFamily="18" charset="0"/>
              </a:rPr>
              <a:t>: 10 pounds, half a ton, 100 kilos</a:t>
            </a:r>
          </a:p>
          <a:p>
            <a:r>
              <a:rPr lang="en-US" dirty="0">
                <a:solidFill>
                  <a:srgbClr val="FF0000"/>
                </a:solidFill>
                <a:latin typeface="Georgia" panose="02040502050405020303" pitchFamily="18" charset="0"/>
              </a:rPr>
              <a:t>Duration</a:t>
            </a:r>
            <a:r>
              <a:rPr lang="en-US" dirty="0">
                <a:latin typeface="Georgia" panose="02040502050405020303" pitchFamily="18" charset="0"/>
              </a:rPr>
              <a:t>: 10 day, five minutes, 3 years, a millennium</a:t>
            </a:r>
          </a:p>
          <a:p>
            <a:r>
              <a:rPr lang="en-US" dirty="0">
                <a:solidFill>
                  <a:srgbClr val="FF0000"/>
                </a:solidFill>
                <a:latin typeface="Georgia" panose="02040502050405020303" pitchFamily="18" charset="0"/>
              </a:rPr>
              <a:t>Frequency</a:t>
            </a:r>
            <a:r>
              <a:rPr lang="en-US" dirty="0">
                <a:latin typeface="Georgia" panose="02040502050405020303" pitchFamily="18" charset="0"/>
              </a:rPr>
              <a:t>: daily, biannually, 5 times, 3 times a day</a:t>
            </a:r>
          </a:p>
          <a:p>
            <a:r>
              <a:rPr lang="en-US" dirty="0">
                <a:solidFill>
                  <a:srgbClr val="FF0000"/>
                </a:solidFill>
                <a:latin typeface="Georgia" panose="02040502050405020303" pitchFamily="18" charset="0"/>
              </a:rPr>
              <a:t>Speed</a:t>
            </a:r>
            <a:r>
              <a:rPr lang="en-US" dirty="0">
                <a:latin typeface="Georgia" panose="02040502050405020303" pitchFamily="18" charset="0"/>
              </a:rPr>
              <a:t>: 6 miles per hour, 15 feet per second, 5 </a:t>
            </a:r>
            <a:r>
              <a:rPr lang="en-US" dirty="0" err="1">
                <a:latin typeface="Georgia" panose="02040502050405020303" pitchFamily="18" charset="0"/>
              </a:rPr>
              <a:t>kph</a:t>
            </a:r>
            <a:endParaRPr lang="en-US" dirty="0">
              <a:latin typeface="Georgia" panose="02040502050405020303" pitchFamily="18" charset="0"/>
            </a:endParaRPr>
          </a:p>
          <a:p>
            <a:r>
              <a:rPr lang="en-US" dirty="0">
                <a:solidFill>
                  <a:srgbClr val="FF0000"/>
                </a:solidFill>
                <a:latin typeface="Georgia" panose="02040502050405020303" pitchFamily="18" charset="0"/>
              </a:rPr>
              <a:t>Age</a:t>
            </a:r>
            <a:r>
              <a:rPr lang="en-US" dirty="0">
                <a:latin typeface="Georgia" panose="02040502050405020303" pitchFamily="18" charset="0"/>
              </a:rPr>
              <a:t>: 3 weeks old, 10-year-old, 50 years of age</a:t>
            </a:r>
          </a:p>
        </p:txBody>
      </p:sp>
    </p:spTree>
    <p:extLst>
      <p:ext uri="{BB962C8B-B14F-4D97-AF65-F5344CB8AC3E}">
        <p14:creationId xmlns:p14="http://schemas.microsoft.com/office/powerpoint/2010/main" val="1993839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 y="365125"/>
            <a:ext cx="11871960" cy="1325563"/>
          </a:xfrm>
        </p:spPr>
        <p:txBody>
          <a:bodyPr/>
          <a:lstStyle/>
          <a:p>
            <a:r>
              <a:rPr lang="en-US" b="1" dirty="0">
                <a:latin typeface="Georgia" panose="02040502050405020303" pitchFamily="18" charset="0"/>
              </a:rPr>
              <a:t>How do we extract NEs (Name Entities)?</a:t>
            </a:r>
          </a:p>
        </p:txBody>
      </p:sp>
      <p:sp>
        <p:nvSpPr>
          <p:cNvPr id="3" name="Content Placeholder 2"/>
          <p:cNvSpPr>
            <a:spLocks noGrp="1"/>
          </p:cNvSpPr>
          <p:nvPr>
            <p:ph idx="1"/>
          </p:nvPr>
        </p:nvSpPr>
        <p:spPr/>
        <p:txBody>
          <a:bodyPr/>
          <a:lstStyle/>
          <a:p>
            <a:r>
              <a:rPr lang="en-US" dirty="0">
                <a:latin typeface="Georgia" panose="02040502050405020303" pitchFamily="18" charset="0"/>
              </a:rPr>
              <a:t>Heuristics and patterns</a:t>
            </a:r>
          </a:p>
          <a:p>
            <a:r>
              <a:rPr lang="en-US" dirty="0">
                <a:latin typeface="Georgia" panose="02040502050405020303" pitchFamily="18" charset="0"/>
              </a:rPr>
              <a:t>Fixed-lists (gazetteers)</a:t>
            </a:r>
          </a:p>
          <a:p>
            <a:r>
              <a:rPr lang="en-US" dirty="0">
                <a:latin typeface="Georgia" panose="02040502050405020303" pitchFamily="18" charset="0"/>
              </a:rPr>
              <a:t>Machine Learning approaches</a:t>
            </a:r>
          </a:p>
          <a:p>
            <a:r>
              <a:rPr lang="en-US" dirty="0">
                <a:latin typeface="Georgia" panose="02040502050405020303" pitchFamily="18" charset="0"/>
              </a:rPr>
              <a:t>Combinations of WordNet, Wikipedia like</a:t>
            </a:r>
          </a:p>
          <a:p>
            <a:pPr lvl="1"/>
            <a:r>
              <a:rPr lang="en-US" dirty="0">
                <a:latin typeface="Georgia" panose="02040502050405020303" pitchFamily="18" charset="0"/>
              </a:rPr>
              <a:t>YAGO</a:t>
            </a:r>
          </a:p>
          <a:p>
            <a:pPr lvl="1"/>
            <a:r>
              <a:rPr lang="en-US" dirty="0" err="1">
                <a:latin typeface="Georgia" panose="02040502050405020303" pitchFamily="18" charset="0"/>
              </a:rPr>
              <a:t>DBPedia</a:t>
            </a:r>
            <a:endParaRPr lang="en-US" dirty="0">
              <a:latin typeface="Georgia" panose="02040502050405020303" pitchFamily="18" charset="0"/>
            </a:endParaRPr>
          </a:p>
        </p:txBody>
      </p:sp>
    </p:spTree>
    <p:extLst>
      <p:ext uri="{BB962C8B-B14F-4D97-AF65-F5344CB8AC3E}">
        <p14:creationId xmlns:p14="http://schemas.microsoft.com/office/powerpoint/2010/main" val="1435977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4" name="Picture 3">
            <a:extLst>
              <a:ext uri="{FF2B5EF4-FFF2-40B4-BE49-F238E27FC236}">
                <a16:creationId xmlns:a16="http://schemas.microsoft.com/office/drawing/2014/main" id="{DA0C11BA-2FB0-47AA-97E8-CD6F1A51C2A8}"/>
              </a:ext>
            </a:extLst>
          </p:cNvPr>
          <p:cNvPicPr>
            <a:picLocks noChangeAspect="1"/>
          </p:cNvPicPr>
          <p:nvPr/>
        </p:nvPicPr>
        <p:blipFill rotWithShape="1">
          <a:blip r:embed="rId2">
            <a:alphaModFix amt="60000"/>
          </a:blip>
          <a:srcRect t="13655" b="2075"/>
          <a:stretch/>
        </p:blipFill>
        <p:spPr>
          <a:xfrm>
            <a:off x="-1" y="10"/>
            <a:ext cx="12192001" cy="6857990"/>
          </a:xfrm>
          <a:prstGeom prst="rect">
            <a:avLst/>
          </a:prstGeom>
        </p:spPr>
      </p:pic>
      <p:sp>
        <p:nvSpPr>
          <p:cNvPr id="2" name="Title 1">
            <a:extLst>
              <a:ext uri="{FF2B5EF4-FFF2-40B4-BE49-F238E27FC236}">
                <a16:creationId xmlns:a16="http://schemas.microsoft.com/office/drawing/2014/main" id="{720C0F83-543F-4BD6-98DD-58C3F6E46485}"/>
              </a:ext>
            </a:extLst>
          </p:cNvPr>
          <p:cNvSpPr>
            <a:spLocks noGrp="1"/>
          </p:cNvSpPr>
          <p:nvPr>
            <p:ph type="title"/>
          </p:nvPr>
        </p:nvSpPr>
        <p:spPr>
          <a:xfrm>
            <a:off x="1198181" y="1122363"/>
            <a:ext cx="9795637" cy="2220775"/>
          </a:xfrm>
        </p:spPr>
        <p:txBody>
          <a:bodyPr vert="horz" lIns="91440" tIns="45720" rIns="91440" bIns="45720" rtlCol="0" anchor="b">
            <a:normAutofit/>
          </a:bodyPr>
          <a:lstStyle/>
          <a:p>
            <a:pPr algn="ctr"/>
            <a:r>
              <a:rPr lang="en-US" sz="5200">
                <a:solidFill>
                  <a:srgbClr val="FFFFFF"/>
                </a:solidFill>
              </a:rPr>
              <a:t>Feature Extraction</a:t>
            </a:r>
          </a:p>
        </p:txBody>
      </p:sp>
    </p:spTree>
    <p:extLst>
      <p:ext uri="{BB962C8B-B14F-4D97-AF65-F5344CB8AC3E}">
        <p14:creationId xmlns:p14="http://schemas.microsoft.com/office/powerpoint/2010/main" val="2590907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F087BDE-C746-48F2-88C5-BE0CD46334AC}"/>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Feature Extraction</a:t>
            </a:r>
          </a:p>
        </p:txBody>
      </p:sp>
      <p:sp>
        <p:nvSpPr>
          <p:cNvPr id="3" name="Content Placeholder 2">
            <a:extLst>
              <a:ext uri="{FF2B5EF4-FFF2-40B4-BE49-F238E27FC236}">
                <a16:creationId xmlns:a16="http://schemas.microsoft.com/office/drawing/2014/main" id="{9D724856-60A2-4CB3-8925-7AF7FED9C82F}"/>
              </a:ext>
            </a:extLst>
          </p:cNvPr>
          <p:cNvSpPr>
            <a:spLocks noGrp="1"/>
          </p:cNvSpPr>
          <p:nvPr>
            <p:ph idx="1"/>
          </p:nvPr>
        </p:nvSpPr>
        <p:spPr>
          <a:xfrm>
            <a:off x="1367624" y="2490436"/>
            <a:ext cx="9708995" cy="3567173"/>
          </a:xfrm>
        </p:spPr>
        <p:txBody>
          <a:bodyPr anchor="ctr">
            <a:normAutofit/>
          </a:bodyPr>
          <a:lstStyle/>
          <a:p>
            <a:r>
              <a:rPr lang="en-US" sz="2200"/>
              <a:t>Feature extraction step means to extract and produce feature representations that are appropriate for the type of NLP task you are trying to accomplish and the type of model you are planning to use.</a:t>
            </a:r>
          </a:p>
          <a:p>
            <a:endParaRPr lang="en-US" sz="2200"/>
          </a:p>
          <a:p>
            <a:r>
              <a:rPr lang="en-US" sz="2200"/>
              <a:t>In Text documents feature extraction mainly has two main methods: </a:t>
            </a:r>
          </a:p>
          <a:p>
            <a:pPr lvl="1"/>
            <a:r>
              <a:rPr lang="en-US" sz="2200"/>
              <a:t>bag-of-words, </a:t>
            </a:r>
          </a:p>
          <a:p>
            <a:pPr lvl="1"/>
            <a:r>
              <a:rPr lang="en-US" sz="2200"/>
              <a:t>word embedding. </a:t>
            </a:r>
          </a:p>
          <a:p>
            <a:pPr lvl="1"/>
            <a:endParaRPr lang="en-US" sz="2200"/>
          </a:p>
          <a:p>
            <a:r>
              <a:rPr lang="en-US" sz="2200"/>
              <a:t>Both of them are commonly used and has different approaches.</a:t>
            </a:r>
          </a:p>
        </p:txBody>
      </p:sp>
    </p:spTree>
    <p:extLst>
      <p:ext uri="{BB962C8B-B14F-4D97-AF65-F5344CB8AC3E}">
        <p14:creationId xmlns:p14="http://schemas.microsoft.com/office/powerpoint/2010/main" val="420526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9777-6A88-4DD7-BF53-551153D6578B}"/>
              </a:ext>
            </a:extLst>
          </p:cNvPr>
          <p:cNvSpPr>
            <a:spLocks noGrp="1"/>
          </p:cNvSpPr>
          <p:nvPr>
            <p:ph type="title"/>
          </p:nvPr>
        </p:nvSpPr>
        <p:spPr/>
        <p:txBody>
          <a:bodyPr/>
          <a:lstStyle/>
          <a:p>
            <a:r>
              <a:rPr lang="en-US" b="1"/>
              <a:t>Text Processing Tasks &amp; APIs</a:t>
            </a:r>
            <a:endParaRPr lang="en-US" b="1" dirty="0"/>
          </a:p>
        </p:txBody>
      </p:sp>
      <p:sp>
        <p:nvSpPr>
          <p:cNvPr id="3" name="Content Placeholder 2">
            <a:extLst>
              <a:ext uri="{FF2B5EF4-FFF2-40B4-BE49-F238E27FC236}">
                <a16:creationId xmlns:a16="http://schemas.microsoft.com/office/drawing/2014/main" id="{6DB70141-E618-42BB-8E6E-DEC10B8B6045}"/>
              </a:ext>
            </a:extLst>
          </p:cNvPr>
          <p:cNvSpPr>
            <a:spLocks noGrp="1"/>
          </p:cNvSpPr>
          <p:nvPr>
            <p:ph sz="half" idx="1"/>
          </p:nvPr>
        </p:nvSpPr>
        <p:spPr/>
        <p:txBody>
          <a:bodyPr>
            <a:normAutofit fontScale="92500" lnSpcReduction="20000"/>
          </a:bodyPr>
          <a:lstStyle/>
          <a:p>
            <a:pPr marL="0" indent="0">
              <a:buNone/>
            </a:pPr>
            <a:r>
              <a:rPr lang="en-US" sz="3100" b="1"/>
              <a:t>Text Processing Tasks</a:t>
            </a:r>
          </a:p>
          <a:p>
            <a:r>
              <a:rPr lang="en-US"/>
              <a:t>Key phrase extraction</a:t>
            </a:r>
          </a:p>
          <a:p>
            <a:r>
              <a:rPr lang="en-US"/>
              <a:t>Sentiment analysis</a:t>
            </a:r>
          </a:p>
          <a:p>
            <a:r>
              <a:rPr lang="en-US"/>
              <a:t>Text analysis</a:t>
            </a:r>
          </a:p>
          <a:p>
            <a:r>
              <a:rPr lang="en-US"/>
              <a:t>Entity recognition</a:t>
            </a:r>
          </a:p>
          <a:p>
            <a:r>
              <a:rPr lang="en-US"/>
              <a:t>Translation</a:t>
            </a:r>
          </a:p>
          <a:p>
            <a:r>
              <a:rPr lang="en-US"/>
              <a:t>Language detection</a:t>
            </a:r>
          </a:p>
          <a:p>
            <a:r>
              <a:rPr lang="en-US"/>
              <a:t>Topic modeling</a:t>
            </a:r>
          </a:p>
          <a:p>
            <a:pPr marL="0" indent="0">
              <a:buNone/>
            </a:pPr>
            <a:endParaRPr lang="en-US"/>
          </a:p>
          <a:p>
            <a:pPr marL="0" indent="0">
              <a:buNone/>
            </a:pPr>
            <a:endParaRPr lang="en-US"/>
          </a:p>
          <a:p>
            <a:pPr marL="0" indent="0">
              <a:buNone/>
            </a:pPr>
            <a:endParaRPr lang="en-US" dirty="0"/>
          </a:p>
        </p:txBody>
      </p:sp>
      <p:sp>
        <p:nvSpPr>
          <p:cNvPr id="4" name="Content Placeholder 3">
            <a:extLst>
              <a:ext uri="{FF2B5EF4-FFF2-40B4-BE49-F238E27FC236}">
                <a16:creationId xmlns:a16="http://schemas.microsoft.com/office/drawing/2014/main" id="{43BA06BC-BECA-480D-B1CD-6CE80D253240}"/>
              </a:ext>
            </a:extLst>
          </p:cNvPr>
          <p:cNvSpPr>
            <a:spLocks noGrp="1"/>
          </p:cNvSpPr>
          <p:nvPr>
            <p:ph sz="half" idx="2"/>
          </p:nvPr>
        </p:nvSpPr>
        <p:spPr/>
        <p:txBody>
          <a:bodyPr>
            <a:normAutofit fontScale="92500" lnSpcReduction="20000"/>
          </a:bodyPr>
          <a:lstStyle/>
          <a:p>
            <a:pPr marL="0" indent="0">
              <a:buNone/>
            </a:pPr>
            <a:r>
              <a:rPr lang="en-US" b="1"/>
              <a:t>Text Processing APIs</a:t>
            </a:r>
          </a:p>
          <a:p>
            <a:r>
              <a:rPr lang="en-US" sz="2400">
                <a:hlinkClick r:id="rId2"/>
              </a:rPr>
              <a:t>Amazon Comprehend;</a:t>
            </a:r>
            <a:endParaRPr lang="en-US" sz="2400"/>
          </a:p>
          <a:p>
            <a:r>
              <a:rPr lang="en-US" sz="2400">
                <a:hlinkClick r:id="rId3"/>
              </a:rPr>
              <a:t>IBM Watson Natural Language Understanding;</a:t>
            </a:r>
            <a:endParaRPr lang="en-US" sz="2400"/>
          </a:p>
          <a:p>
            <a:r>
              <a:rPr lang="en-US" sz="2400">
                <a:hlinkClick r:id="rId4"/>
              </a:rPr>
              <a:t>Microsoft Azure (Text analytics API);</a:t>
            </a:r>
            <a:endParaRPr lang="en-US" sz="2400"/>
          </a:p>
          <a:p>
            <a:r>
              <a:rPr lang="en-US" sz="2400">
                <a:hlinkClick r:id="rId5"/>
              </a:rPr>
              <a:t>Google Cloud Natural Language;</a:t>
            </a:r>
            <a:endParaRPr lang="en-US" sz="2400"/>
          </a:p>
          <a:p>
            <a:r>
              <a:rPr lang="en-US" sz="2400">
                <a:hlinkClick r:id="rId6"/>
              </a:rPr>
              <a:t>Microsoft Azure (Linguistic Analysis API) - beta;</a:t>
            </a:r>
            <a:endParaRPr lang="en-US" sz="2400"/>
          </a:p>
          <a:p>
            <a:r>
              <a:rPr lang="en-US" sz="2400">
                <a:hlinkClick r:id="rId7"/>
              </a:rPr>
              <a:t>Google Translate API;</a:t>
            </a:r>
            <a:endParaRPr lang="en-US" sz="2400"/>
          </a:p>
          <a:p>
            <a:r>
              <a:rPr lang="en-US" sz="2400">
                <a:hlinkClick r:id="rId8"/>
              </a:rPr>
              <a:t>IBM Watson Translator;</a:t>
            </a:r>
            <a:endParaRPr lang="en-US" sz="2400"/>
          </a:p>
          <a:p>
            <a:r>
              <a:rPr lang="en-US" sz="2400">
                <a:hlinkClick r:id="rId9"/>
              </a:rPr>
              <a:t>Amazon Translate;</a:t>
            </a:r>
            <a:endParaRPr lang="en-US" sz="2400"/>
          </a:p>
          <a:p>
            <a:r>
              <a:rPr lang="en-US" sz="2400">
                <a:hlinkClick r:id="rId10"/>
              </a:rPr>
              <a:t>Microsoft Azure Translator Text API.</a:t>
            </a:r>
            <a:endParaRPr lang="en-US" sz="2400"/>
          </a:p>
          <a:p>
            <a:pPr marL="0" indent="0">
              <a:buNone/>
            </a:pPr>
            <a:endParaRPr lang="en-US" b="1" dirty="0"/>
          </a:p>
        </p:txBody>
      </p:sp>
      <p:sp>
        <p:nvSpPr>
          <p:cNvPr id="5" name="Rectangle 4">
            <a:extLst>
              <a:ext uri="{FF2B5EF4-FFF2-40B4-BE49-F238E27FC236}">
                <a16:creationId xmlns:a16="http://schemas.microsoft.com/office/drawing/2014/main" id="{1A326787-C0F5-46C2-9F72-0C10A6A866E4}"/>
              </a:ext>
            </a:extLst>
          </p:cNvPr>
          <p:cNvSpPr/>
          <p:nvPr/>
        </p:nvSpPr>
        <p:spPr>
          <a:xfrm>
            <a:off x="744415" y="6127234"/>
            <a:ext cx="10254762" cy="369332"/>
          </a:xfrm>
          <a:prstGeom prst="rect">
            <a:avLst/>
          </a:prstGeom>
        </p:spPr>
        <p:txBody>
          <a:bodyPr wrap="square">
            <a:spAutoFit/>
          </a:bodyPr>
          <a:lstStyle/>
          <a:p>
            <a:r>
              <a:rPr lang="en-US"/>
              <a:t>Reference: </a:t>
            </a:r>
            <a:r>
              <a:rPr lang="en-US">
                <a:hlinkClick r:id="rId11"/>
              </a:rPr>
              <a:t>https://www.kdnuggets.com/2018/08/comparison-most-useful-text-processing-apis.html</a:t>
            </a:r>
            <a:endParaRPr lang="en-US" dirty="0"/>
          </a:p>
        </p:txBody>
      </p:sp>
    </p:spTree>
    <p:extLst>
      <p:ext uri="{BB962C8B-B14F-4D97-AF65-F5344CB8AC3E}">
        <p14:creationId xmlns:p14="http://schemas.microsoft.com/office/powerpoint/2010/main" val="2144418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FC43F-3723-42CB-8A2E-63BEDE4DD021}"/>
              </a:ext>
            </a:extLst>
          </p:cNvPr>
          <p:cNvSpPr>
            <a:spLocks noGrp="1"/>
          </p:cNvSpPr>
          <p:nvPr>
            <p:ph type="title"/>
          </p:nvPr>
        </p:nvSpPr>
        <p:spPr>
          <a:xfrm>
            <a:off x="686834" y="1153572"/>
            <a:ext cx="3200400" cy="4461163"/>
          </a:xfrm>
        </p:spPr>
        <p:txBody>
          <a:bodyPr>
            <a:normAutofit/>
          </a:bodyPr>
          <a:lstStyle/>
          <a:p>
            <a:r>
              <a:rPr lang="en-US">
                <a:solidFill>
                  <a:srgbClr val="FFFFFF"/>
                </a:solidFill>
              </a:rPr>
              <a:t>Bag of Words with TF-IDF</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461E4C1-1158-4AA1-A0DF-0A85DA88CB43}"/>
              </a:ext>
            </a:extLst>
          </p:cNvPr>
          <p:cNvSpPr>
            <a:spLocks noGrp="1"/>
          </p:cNvSpPr>
          <p:nvPr>
            <p:ph idx="1"/>
          </p:nvPr>
        </p:nvSpPr>
        <p:spPr>
          <a:xfrm>
            <a:off x="4447308" y="591344"/>
            <a:ext cx="6906491" cy="5585619"/>
          </a:xfrm>
        </p:spPr>
        <p:txBody>
          <a:bodyPr anchor="ctr">
            <a:normAutofit/>
          </a:bodyPr>
          <a:lstStyle/>
          <a:p>
            <a:r>
              <a:rPr lang="en-US" sz="2400"/>
              <a:t>Bag-of-Words with TF-IDF is a traditional and simple feature extraction method in natural language processing. </a:t>
            </a:r>
          </a:p>
          <a:p>
            <a:r>
              <a:rPr lang="en-US" sz="2400"/>
              <a:t>Bag of Words simply counts how many times a word appears in a document. </a:t>
            </a:r>
          </a:p>
          <a:p>
            <a:r>
              <a:rPr lang="en-US" sz="2400"/>
              <a:t>Bag-of-Words is commonly used in clustering, classification, and topic modeling by weighing special words and relevant terminologies. </a:t>
            </a:r>
          </a:p>
          <a:p>
            <a:r>
              <a:rPr lang="en-US" sz="2400"/>
              <a:t>TF-IDF(Term Frequency/Inverse Document Frequency) is one of the most popular IR(Information Retrieval) technique to analyze how important a word is in a document. </a:t>
            </a:r>
          </a:p>
          <a:p>
            <a:r>
              <a:rPr lang="en-US" sz="2400"/>
              <a:t>TF-IDF weighs the importance of words in a document.</a:t>
            </a:r>
          </a:p>
        </p:txBody>
      </p:sp>
    </p:spTree>
    <p:extLst>
      <p:ext uri="{BB962C8B-B14F-4D97-AF65-F5344CB8AC3E}">
        <p14:creationId xmlns:p14="http://schemas.microsoft.com/office/powerpoint/2010/main" val="140503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BC2E4-068A-4BE6-8E64-29624E40AEBC}"/>
              </a:ext>
            </a:extLst>
          </p:cNvPr>
          <p:cNvSpPr>
            <a:spLocks noGrp="1"/>
          </p:cNvSpPr>
          <p:nvPr>
            <p:ph type="title"/>
          </p:nvPr>
        </p:nvSpPr>
        <p:spPr>
          <a:xfrm>
            <a:off x="686834" y="1153572"/>
            <a:ext cx="3200400" cy="4461163"/>
          </a:xfrm>
        </p:spPr>
        <p:txBody>
          <a:bodyPr>
            <a:normAutofit/>
          </a:bodyPr>
          <a:lstStyle/>
          <a:p>
            <a:r>
              <a:rPr lang="en-US">
                <a:solidFill>
                  <a:srgbClr val="FFFFFF"/>
                </a:solidFill>
              </a:rPr>
              <a:t>Word Embedding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76B529-6F6F-4306-AC7B-70619919D12B}"/>
              </a:ext>
            </a:extLst>
          </p:cNvPr>
          <p:cNvSpPr>
            <a:spLocks noGrp="1"/>
          </p:cNvSpPr>
          <p:nvPr>
            <p:ph idx="1"/>
          </p:nvPr>
        </p:nvSpPr>
        <p:spPr>
          <a:xfrm>
            <a:off x="4447308" y="591344"/>
            <a:ext cx="6906491" cy="5585619"/>
          </a:xfrm>
        </p:spPr>
        <p:txBody>
          <a:bodyPr anchor="ctr">
            <a:normAutofit/>
          </a:bodyPr>
          <a:lstStyle/>
          <a:p>
            <a:r>
              <a:rPr lang="en-US" dirty="0"/>
              <a:t>Word embedding is one of the document representation in vector space model.</a:t>
            </a:r>
          </a:p>
          <a:p>
            <a:r>
              <a:rPr lang="en-US" dirty="0"/>
              <a:t>It captures contexts and semantics of word unlike Bag-of-Words model.</a:t>
            </a:r>
          </a:p>
          <a:p>
            <a:r>
              <a:rPr lang="en-US" dirty="0"/>
              <a:t> Bag-of-Words only represents number of occurrence of words in document without any relationships and contexts. On the other hand, Word embedding preserves contexts and relationships of words so that it detects similar words more accurately.</a:t>
            </a:r>
          </a:p>
          <a:p>
            <a:r>
              <a:rPr lang="en-US" dirty="0"/>
              <a:t>Word embedding has several different implementation such as word2vec, </a:t>
            </a:r>
            <a:r>
              <a:rPr lang="en-US" dirty="0" err="1"/>
              <a:t>GloVe</a:t>
            </a:r>
            <a:r>
              <a:rPr lang="en-US" dirty="0"/>
              <a:t>, </a:t>
            </a:r>
            <a:r>
              <a:rPr lang="en-US" dirty="0" err="1"/>
              <a:t>FastText</a:t>
            </a:r>
            <a:r>
              <a:rPr lang="en-US" dirty="0"/>
              <a:t> and </a:t>
            </a:r>
            <a:r>
              <a:rPr lang="en-US" dirty="0" err="1"/>
              <a:t>etc</a:t>
            </a:r>
            <a:endParaRPr lang="en-US" dirty="0"/>
          </a:p>
        </p:txBody>
      </p:sp>
    </p:spTree>
    <p:extLst>
      <p:ext uri="{BB962C8B-B14F-4D97-AF65-F5344CB8AC3E}">
        <p14:creationId xmlns:p14="http://schemas.microsoft.com/office/powerpoint/2010/main" val="2395328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43A85D-98FA-41D0-B7DC-7F896596C908}"/>
              </a:ext>
            </a:extLst>
          </p:cNvPr>
          <p:cNvSpPr>
            <a:spLocks noGrp="1"/>
          </p:cNvSpPr>
          <p:nvPr>
            <p:ph type="title"/>
          </p:nvPr>
        </p:nvSpPr>
        <p:spPr>
          <a:xfrm>
            <a:off x="643467" y="321734"/>
            <a:ext cx="10905066" cy="1135737"/>
          </a:xfrm>
        </p:spPr>
        <p:txBody>
          <a:bodyPr>
            <a:normAutofit/>
          </a:bodyPr>
          <a:lstStyle/>
          <a:p>
            <a:r>
              <a:rPr lang="en-US" sz="3600"/>
              <a:t>Word2Vec</a:t>
            </a:r>
          </a:p>
        </p:txBody>
      </p:sp>
      <p:sp>
        <p:nvSpPr>
          <p:cNvPr id="3" name="Content Placeholder 2">
            <a:extLst>
              <a:ext uri="{FF2B5EF4-FFF2-40B4-BE49-F238E27FC236}">
                <a16:creationId xmlns:a16="http://schemas.microsoft.com/office/drawing/2014/main" id="{751E00FD-9998-4AFD-BEEF-05C610A0A5E5}"/>
              </a:ext>
            </a:extLst>
          </p:cNvPr>
          <p:cNvSpPr>
            <a:spLocks noGrp="1"/>
          </p:cNvSpPr>
          <p:nvPr>
            <p:ph idx="1"/>
          </p:nvPr>
        </p:nvSpPr>
        <p:spPr>
          <a:xfrm>
            <a:off x="643467" y="1782981"/>
            <a:ext cx="10905066" cy="4393982"/>
          </a:xfrm>
        </p:spPr>
        <p:txBody>
          <a:bodyPr>
            <a:normAutofit/>
          </a:bodyPr>
          <a:lstStyle/>
          <a:p>
            <a:r>
              <a:rPr lang="en-US" sz="2000"/>
              <a:t>Word2vec is one of the most popular implementation of word embedding</a:t>
            </a:r>
          </a:p>
          <a:p>
            <a:r>
              <a:rPr lang="en-US" sz="2000"/>
              <a:t> Invented by Google in 2013</a:t>
            </a:r>
          </a:p>
          <a:p>
            <a:r>
              <a:rPr lang="en-US" sz="2000"/>
              <a:t>It is good at grouping similar words and making highly accurate guesses about meaning of words based on contexts. </a:t>
            </a:r>
          </a:p>
          <a:p>
            <a:pPr marL="0" indent="0">
              <a:buNone/>
            </a:pPr>
            <a:endParaRPr lang="en-US" sz="2000"/>
          </a:p>
          <a:p>
            <a:r>
              <a:rPr lang="en-US" sz="2000"/>
              <a:t>It has two different algorithms inside: </a:t>
            </a:r>
          </a:p>
          <a:p>
            <a:pPr lvl="1"/>
            <a:r>
              <a:rPr lang="en-US" sz="2000"/>
              <a:t>Skip Gram is to predict context from target word.</a:t>
            </a:r>
          </a:p>
          <a:p>
            <a:pPr lvl="1"/>
            <a:r>
              <a:rPr lang="en-US" sz="2000"/>
              <a:t>CBoW(Continuous Bag-of-Words) is to predict a target word from context.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67520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F258D62-E118-476F-B22C-E1F172834994}"/>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Applications</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1619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838200" y="365125"/>
            <a:ext cx="10515600" cy="877079"/>
          </a:xfrm>
        </p:spPr>
        <p:txBody>
          <a:bodyPr>
            <a:normAutofit/>
          </a:bodyPr>
          <a:lstStyle/>
          <a:p>
            <a:r>
              <a:rPr lang="en-US" altLang="en-US" sz="3200" b="1" dirty="0">
                <a:latin typeface="Georgia" panose="02040502050405020303" pitchFamily="18" charset="0"/>
              </a:rPr>
              <a:t>Text Summarization</a:t>
            </a:r>
          </a:p>
        </p:txBody>
      </p:sp>
      <p:sp>
        <p:nvSpPr>
          <p:cNvPr id="47107" name="Rectangle 3"/>
          <p:cNvSpPr>
            <a:spLocks noGrp="1" noChangeArrowheads="1"/>
          </p:cNvSpPr>
          <p:nvPr>
            <p:ph type="body" idx="4294967295"/>
          </p:nvPr>
        </p:nvSpPr>
        <p:spPr>
          <a:xfrm>
            <a:off x="838200" y="1440611"/>
            <a:ext cx="10515600" cy="4736352"/>
          </a:xfrm>
        </p:spPr>
        <p:txBody>
          <a:bodyPr/>
          <a:lstStyle/>
          <a:p>
            <a:pPr>
              <a:lnSpc>
                <a:spcPct val="90000"/>
              </a:lnSpc>
            </a:pPr>
            <a:r>
              <a:rPr lang="en-US" altLang="en-US" dirty="0">
                <a:latin typeface="Georgia" panose="02040502050405020303" pitchFamily="18" charset="0"/>
              </a:rPr>
              <a:t>Produce a short summary of a longer document or article.</a:t>
            </a:r>
          </a:p>
          <a:p>
            <a:pPr lvl="1">
              <a:lnSpc>
                <a:spcPct val="90000"/>
              </a:lnSpc>
            </a:pPr>
            <a:r>
              <a:rPr lang="en-US" altLang="en-US" sz="2800" dirty="0">
                <a:solidFill>
                  <a:srgbClr val="CC0000"/>
                </a:solidFill>
                <a:latin typeface="Georgia" panose="02040502050405020303" pitchFamily="18" charset="0"/>
              </a:rPr>
              <a:t>Article:</a:t>
            </a:r>
            <a:r>
              <a:rPr lang="en-US" altLang="en-US" sz="2800" dirty="0">
                <a:latin typeface="Georgia" panose="02040502050405020303" pitchFamily="18" charset="0"/>
              </a:rPr>
              <a:t> </a:t>
            </a:r>
            <a:r>
              <a:rPr lang="en-US" altLang="en-US" sz="2000" dirty="0">
                <a:latin typeface="Georgia" panose="02040502050405020303" pitchFamily="18" charset="0"/>
              </a:rPr>
              <a:t>With a split decision in the final two primaries and a flurry of </a:t>
            </a:r>
            <a:r>
              <a:rPr lang="en-US" altLang="en-US" sz="2000" dirty="0" err="1">
                <a:latin typeface="Georgia" panose="02040502050405020303" pitchFamily="18" charset="0"/>
              </a:rPr>
              <a:t>superdelegate</a:t>
            </a:r>
            <a:r>
              <a:rPr lang="en-US" altLang="en-US" sz="2000" dirty="0">
                <a:latin typeface="Georgia" panose="02040502050405020303" pitchFamily="18" charset="0"/>
              </a:rPr>
              <a:t> endorsements, </a:t>
            </a:r>
            <a:r>
              <a:rPr lang="en-US" altLang="en-US" sz="2000" u="sng" dirty="0">
                <a:latin typeface="Georgia" panose="02040502050405020303" pitchFamily="18" charset="0"/>
                <a:hlinkClick r:id="rId3"/>
              </a:rPr>
              <a:t>Sen. Barack Obama</a:t>
            </a:r>
            <a:r>
              <a:rPr lang="en-US" altLang="en-US" sz="2000" dirty="0">
                <a:latin typeface="Georgia" panose="02040502050405020303" pitchFamily="18" charset="0"/>
              </a:rPr>
              <a:t> sealed the Democratic presidential nomination last night after a grueling and history-making campaign against </a:t>
            </a:r>
            <a:r>
              <a:rPr lang="en-US" altLang="en-US" sz="2000" dirty="0">
                <a:latin typeface="Georgia" panose="02040502050405020303" pitchFamily="18" charset="0"/>
                <a:hlinkClick r:id="rId4"/>
              </a:rPr>
              <a:t>Sen. Hillary Rodham Clinton</a:t>
            </a:r>
            <a:r>
              <a:rPr lang="en-US" altLang="en-US" sz="2000" dirty="0">
                <a:latin typeface="Georgia" panose="02040502050405020303" pitchFamily="18" charset="0"/>
              </a:rPr>
              <a:t> that will make him the first African American to head a major-party ticket. Before a chanting and cheering audience in St. Paul, Minn., the first-term senator from Illinois savored what once seemed an unlikely outcome to the Democratic race with a nod to the marathon that was ending and to what will be another hard-fought battle, against </a:t>
            </a:r>
            <a:r>
              <a:rPr lang="en-US" altLang="en-US" sz="2000" dirty="0">
                <a:latin typeface="Georgia" panose="02040502050405020303" pitchFamily="18" charset="0"/>
                <a:hlinkClick r:id="rId5"/>
              </a:rPr>
              <a:t>Sen. John McCain</a:t>
            </a:r>
            <a:r>
              <a:rPr lang="en-US" altLang="en-US" sz="2000" dirty="0">
                <a:latin typeface="Georgia" panose="02040502050405020303" pitchFamily="18" charset="0"/>
              </a:rPr>
              <a:t>, the presumptive Republican nominee….</a:t>
            </a:r>
          </a:p>
          <a:p>
            <a:pPr lvl="1">
              <a:lnSpc>
                <a:spcPct val="90000"/>
              </a:lnSpc>
            </a:pPr>
            <a:endParaRPr lang="en-US" altLang="en-US" dirty="0">
              <a:solidFill>
                <a:srgbClr val="CC0000"/>
              </a:solidFill>
              <a:latin typeface="Georgia" panose="02040502050405020303" pitchFamily="18" charset="0"/>
            </a:endParaRPr>
          </a:p>
          <a:p>
            <a:pPr lvl="1">
              <a:lnSpc>
                <a:spcPct val="90000"/>
              </a:lnSpc>
            </a:pPr>
            <a:r>
              <a:rPr lang="en-US" altLang="en-US" dirty="0">
                <a:solidFill>
                  <a:srgbClr val="CC0000"/>
                </a:solidFill>
                <a:latin typeface="Georgia" panose="02040502050405020303" pitchFamily="18" charset="0"/>
              </a:rPr>
              <a:t>Summary:</a:t>
            </a:r>
            <a:r>
              <a:rPr lang="en-US" altLang="en-US" dirty="0">
                <a:latin typeface="Georgia" panose="02040502050405020303" pitchFamily="18" charset="0"/>
              </a:rPr>
              <a:t>  Senator Barack Obama was declared the presumptive Democratic presidential nominee.</a:t>
            </a:r>
          </a:p>
        </p:txBody>
      </p:sp>
    </p:spTree>
    <p:extLst>
      <p:ext uri="{BB962C8B-B14F-4D97-AF65-F5344CB8AC3E}">
        <p14:creationId xmlns:p14="http://schemas.microsoft.com/office/powerpoint/2010/main" val="3690839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838200" y="365126"/>
            <a:ext cx="10515600" cy="739056"/>
          </a:xfrm>
        </p:spPr>
        <p:txBody>
          <a:bodyPr>
            <a:normAutofit/>
          </a:bodyPr>
          <a:lstStyle/>
          <a:p>
            <a:r>
              <a:rPr lang="en-US" altLang="en-US" sz="3600" b="1" dirty="0">
                <a:latin typeface="Georgia" panose="02040502050405020303" pitchFamily="18" charset="0"/>
              </a:rPr>
              <a:t>Question Answering </a:t>
            </a:r>
          </a:p>
        </p:txBody>
      </p:sp>
      <p:sp>
        <p:nvSpPr>
          <p:cNvPr id="46083" name="Rectangle 3"/>
          <p:cNvSpPr>
            <a:spLocks noGrp="1" noChangeArrowheads="1"/>
          </p:cNvSpPr>
          <p:nvPr>
            <p:ph type="body" idx="4294967295"/>
          </p:nvPr>
        </p:nvSpPr>
        <p:spPr>
          <a:xfrm>
            <a:off x="838200" y="1371600"/>
            <a:ext cx="10721196" cy="5005388"/>
          </a:xfrm>
        </p:spPr>
        <p:txBody>
          <a:bodyPr>
            <a:normAutofit/>
          </a:bodyPr>
          <a:lstStyle/>
          <a:p>
            <a:pPr>
              <a:lnSpc>
                <a:spcPct val="90000"/>
              </a:lnSpc>
            </a:pPr>
            <a:r>
              <a:rPr lang="en-US" altLang="en-US" dirty="0">
                <a:latin typeface="Georgia" panose="02040502050405020303" pitchFamily="18" charset="0"/>
              </a:rPr>
              <a:t>Directly answer natural language questions based on information presented in a corpora of textual documents (e.g. the web).</a:t>
            </a:r>
          </a:p>
          <a:p>
            <a:pPr marL="0" indent="0">
              <a:lnSpc>
                <a:spcPct val="90000"/>
              </a:lnSpc>
              <a:buNone/>
            </a:pPr>
            <a:endParaRPr lang="en-US" altLang="en-US" dirty="0">
              <a:latin typeface="Georgia" panose="02040502050405020303" pitchFamily="18" charset="0"/>
            </a:endParaRPr>
          </a:p>
          <a:p>
            <a:pPr lvl="1">
              <a:lnSpc>
                <a:spcPct val="90000"/>
              </a:lnSpc>
            </a:pPr>
            <a:r>
              <a:rPr lang="en-US" altLang="en-US" sz="2800" dirty="0">
                <a:latin typeface="Georgia" panose="02040502050405020303" pitchFamily="18" charset="0"/>
              </a:rPr>
              <a:t>When was Barack Obama born?   </a:t>
            </a:r>
            <a:r>
              <a:rPr lang="en-US" altLang="en-US" sz="2800" dirty="0">
                <a:solidFill>
                  <a:schemeClr val="tx1"/>
                </a:solidFill>
                <a:latin typeface="Georgia" panose="02040502050405020303" pitchFamily="18" charset="0"/>
              </a:rPr>
              <a:t>(</a:t>
            </a:r>
            <a:r>
              <a:rPr lang="en-US" altLang="en-US" sz="2800" i="1" dirty="0">
                <a:solidFill>
                  <a:schemeClr val="tx1"/>
                </a:solidFill>
                <a:latin typeface="Georgia" panose="02040502050405020303" pitchFamily="18" charset="0"/>
              </a:rPr>
              <a:t>factoid</a:t>
            </a:r>
            <a:r>
              <a:rPr lang="en-US" altLang="en-US" sz="2800" dirty="0">
                <a:solidFill>
                  <a:schemeClr val="tx1"/>
                </a:solidFill>
                <a:latin typeface="Georgia" panose="02040502050405020303" pitchFamily="18" charset="0"/>
              </a:rPr>
              <a:t>)</a:t>
            </a:r>
          </a:p>
          <a:p>
            <a:pPr lvl="2">
              <a:lnSpc>
                <a:spcPct val="90000"/>
              </a:lnSpc>
            </a:pPr>
            <a:r>
              <a:rPr lang="en-US" altLang="en-US" sz="2800" dirty="0">
                <a:latin typeface="Georgia" panose="02040502050405020303" pitchFamily="18" charset="0"/>
              </a:rPr>
              <a:t>August 4, 1961</a:t>
            </a:r>
          </a:p>
          <a:p>
            <a:pPr lvl="1">
              <a:lnSpc>
                <a:spcPct val="90000"/>
              </a:lnSpc>
            </a:pPr>
            <a:r>
              <a:rPr lang="en-US" altLang="en-US" sz="2800" dirty="0">
                <a:latin typeface="Georgia" panose="02040502050405020303" pitchFamily="18" charset="0"/>
              </a:rPr>
              <a:t>Who was president when Barack Obama was born?</a:t>
            </a:r>
          </a:p>
          <a:p>
            <a:pPr lvl="2">
              <a:lnSpc>
                <a:spcPct val="90000"/>
              </a:lnSpc>
            </a:pPr>
            <a:r>
              <a:rPr lang="en-US" altLang="en-US" sz="2800" dirty="0">
                <a:latin typeface="Georgia" panose="02040502050405020303" pitchFamily="18" charset="0"/>
              </a:rPr>
              <a:t>John F. Kennedy</a:t>
            </a:r>
          </a:p>
          <a:p>
            <a:pPr lvl="1">
              <a:lnSpc>
                <a:spcPct val="90000"/>
              </a:lnSpc>
            </a:pPr>
            <a:r>
              <a:rPr lang="en-US" altLang="en-US" sz="2800" dirty="0">
                <a:latin typeface="Georgia" panose="02040502050405020303" pitchFamily="18" charset="0"/>
              </a:rPr>
              <a:t>How many presidents have there been since Barack Obama was born?</a:t>
            </a:r>
          </a:p>
          <a:p>
            <a:pPr lvl="2">
              <a:lnSpc>
                <a:spcPct val="90000"/>
              </a:lnSpc>
            </a:pPr>
            <a:r>
              <a:rPr lang="en-US" altLang="en-US" sz="2800" dirty="0">
                <a:latin typeface="Georgia" panose="02040502050405020303" pitchFamily="18" charset="0"/>
              </a:rPr>
              <a:t>9</a:t>
            </a:r>
          </a:p>
          <a:p>
            <a:pPr lvl="2">
              <a:lnSpc>
                <a:spcPct val="90000"/>
              </a:lnSpc>
            </a:pPr>
            <a:endParaRPr lang="en-US" altLang="en-US" sz="2800" dirty="0">
              <a:latin typeface="Georgia" panose="02040502050405020303" pitchFamily="18" charset="0"/>
            </a:endParaRPr>
          </a:p>
        </p:txBody>
      </p:sp>
    </p:spTree>
    <p:extLst>
      <p:ext uri="{BB962C8B-B14F-4D97-AF65-F5344CB8AC3E}">
        <p14:creationId xmlns:p14="http://schemas.microsoft.com/office/powerpoint/2010/main" val="80145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48" y="196335"/>
            <a:ext cx="10515600" cy="1325563"/>
          </a:xfrm>
        </p:spPr>
        <p:txBody>
          <a:bodyPr/>
          <a:lstStyle/>
          <a:p>
            <a:r>
              <a:rPr lang="en-US" dirty="0">
                <a:latin typeface="Georgia" panose="02040502050405020303" pitchFamily="18" charset="0"/>
              </a:rPr>
              <a:t>An Example</a:t>
            </a:r>
          </a:p>
        </p:txBody>
      </p:sp>
      <p:pic>
        <p:nvPicPr>
          <p:cNvPr id="4" name="Picture 3"/>
          <p:cNvPicPr>
            <a:picLocks noChangeAspect="1"/>
          </p:cNvPicPr>
          <p:nvPr/>
        </p:nvPicPr>
        <p:blipFill>
          <a:blip r:embed="rId2"/>
          <a:stretch>
            <a:fillRect/>
          </a:stretch>
        </p:blipFill>
        <p:spPr>
          <a:xfrm>
            <a:off x="3429734" y="823912"/>
            <a:ext cx="9175924" cy="6034088"/>
          </a:xfrm>
          <a:prstGeom prst="rect">
            <a:avLst/>
          </a:prstGeom>
        </p:spPr>
      </p:pic>
    </p:spTree>
    <p:extLst>
      <p:ext uri="{BB962C8B-B14F-4D97-AF65-F5344CB8AC3E}">
        <p14:creationId xmlns:p14="http://schemas.microsoft.com/office/powerpoint/2010/main" val="1864007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rPr>
              <a:t>Using WordNet and Wikipedia</a:t>
            </a:r>
          </a:p>
        </p:txBody>
      </p:sp>
      <p:pic>
        <p:nvPicPr>
          <p:cNvPr id="4" name="Picture 3"/>
          <p:cNvPicPr>
            <a:picLocks noChangeAspect="1"/>
          </p:cNvPicPr>
          <p:nvPr/>
        </p:nvPicPr>
        <p:blipFill>
          <a:blip r:embed="rId2"/>
          <a:stretch>
            <a:fillRect/>
          </a:stretch>
        </p:blipFill>
        <p:spPr>
          <a:xfrm>
            <a:off x="3786558" y="1304006"/>
            <a:ext cx="8405442" cy="5313977"/>
          </a:xfrm>
          <a:prstGeom prst="rect">
            <a:avLst/>
          </a:prstGeom>
        </p:spPr>
      </p:pic>
      <p:pic>
        <p:nvPicPr>
          <p:cNvPr id="2050" name="Picture 2" descr="Usaf.u2.750pi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90158"/>
            <a:ext cx="2857500" cy="17430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7700" y="5190031"/>
            <a:ext cx="6096000" cy="1323439"/>
          </a:xfrm>
          <a:prstGeom prst="rect">
            <a:avLst/>
          </a:prstGeom>
          <a:ln>
            <a:solidFill>
              <a:schemeClr val="accent1"/>
            </a:solidFill>
          </a:ln>
        </p:spPr>
        <p:txBody>
          <a:bodyPr>
            <a:spAutoFit/>
          </a:bodyPr>
          <a:lstStyle/>
          <a:p>
            <a:r>
              <a:rPr lang="en-US" sz="2000" b="0" i="0" dirty="0">
                <a:solidFill>
                  <a:srgbClr val="252525"/>
                </a:solidFill>
                <a:effectLst/>
                <a:latin typeface="Arial" panose="020B0604020202020204" pitchFamily="34" charset="0"/>
              </a:rPr>
              <a:t>This aircraft had a service ceiling of </a:t>
            </a:r>
            <a:r>
              <a:rPr lang="en-US" sz="2000" b="0" i="0" dirty="0">
                <a:solidFill>
                  <a:srgbClr val="FF0000"/>
                </a:solidFill>
                <a:effectLst/>
                <a:latin typeface="Arial" panose="020B0604020202020204" pitchFamily="34" charset="0"/>
              </a:rPr>
              <a:t>54,000</a:t>
            </a:r>
            <a:r>
              <a:rPr lang="en-US" sz="2000" b="0" i="0" dirty="0">
                <a:solidFill>
                  <a:srgbClr val="252525"/>
                </a:solidFill>
                <a:effectLst/>
                <a:latin typeface="Arial" panose="020B0604020202020204" pitchFamily="34" charset="0"/>
              </a:rPr>
              <a:t> feet and numerous encounters between the U-2 and RCAF 'ZULU' alert flights have been recorded for posterity.</a:t>
            </a:r>
            <a:r>
              <a:rPr lang="en-US" sz="2000" b="0" i="0" u="none" strike="noStrike" baseline="30000" dirty="0">
                <a:solidFill>
                  <a:srgbClr val="0B0080"/>
                </a:solidFill>
                <a:effectLst/>
                <a:latin typeface="Arial" panose="020B0604020202020204" pitchFamily="34" charset="0"/>
                <a:hlinkClick r:id="rId4"/>
              </a:rPr>
              <a:t>[45]</a:t>
            </a:r>
            <a:endParaRPr lang="en-US" sz="2000" dirty="0"/>
          </a:p>
        </p:txBody>
      </p:sp>
    </p:spTree>
    <p:extLst>
      <p:ext uri="{BB962C8B-B14F-4D97-AF65-F5344CB8AC3E}">
        <p14:creationId xmlns:p14="http://schemas.microsoft.com/office/powerpoint/2010/main" val="89646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7741A596-1883-4696-8CA7-8FC8CF57AFFD}"/>
              </a:ext>
            </a:extLst>
          </p:cNvPr>
          <p:cNvSpPr>
            <a:spLocks noGrp="1"/>
          </p:cNvSpPr>
          <p:nvPr>
            <p:ph type="title"/>
          </p:nvPr>
        </p:nvSpPr>
        <p:spPr>
          <a:xfrm>
            <a:off x="804998" y="798445"/>
            <a:ext cx="4803636" cy="1311664"/>
          </a:xfrm>
        </p:spPr>
        <p:txBody>
          <a:bodyPr>
            <a:normAutofit/>
          </a:bodyPr>
          <a:lstStyle/>
          <a:p>
            <a:r>
              <a:rPr lang="en-US">
                <a:solidFill>
                  <a:srgbClr val="000000"/>
                </a:solidFill>
              </a:rPr>
              <a:t>BERT (by Google)</a:t>
            </a:r>
          </a:p>
        </p:txBody>
      </p:sp>
      <p:sp>
        <p:nvSpPr>
          <p:cNvPr id="3" name="Content Placeholder 2">
            <a:extLst>
              <a:ext uri="{FF2B5EF4-FFF2-40B4-BE49-F238E27FC236}">
                <a16:creationId xmlns:a16="http://schemas.microsoft.com/office/drawing/2014/main" id="{1F3816A8-8FD6-4AE0-A4CF-12112A34C553}"/>
              </a:ext>
            </a:extLst>
          </p:cNvPr>
          <p:cNvSpPr>
            <a:spLocks noGrp="1"/>
          </p:cNvSpPr>
          <p:nvPr>
            <p:ph idx="1"/>
          </p:nvPr>
        </p:nvSpPr>
        <p:spPr>
          <a:xfrm>
            <a:off x="804997" y="2272143"/>
            <a:ext cx="4706803" cy="3788830"/>
          </a:xfrm>
        </p:spPr>
        <p:txBody>
          <a:bodyPr anchor="ctr">
            <a:normAutofit/>
          </a:bodyPr>
          <a:lstStyle/>
          <a:p>
            <a:r>
              <a:rPr lang="en-US" sz="1600">
                <a:solidFill>
                  <a:srgbClr val="000000"/>
                </a:solidFill>
              </a:rPr>
              <a:t> Bidirectional Encoder Representations from Transformers</a:t>
            </a:r>
          </a:p>
          <a:p>
            <a:r>
              <a:rPr lang="en-US" sz="1600">
                <a:solidFill>
                  <a:srgbClr val="000000"/>
                </a:solidFill>
              </a:rPr>
              <a:t>Open-sourced neural network-based technique for natural language processing (NLP) pre-training</a:t>
            </a:r>
          </a:p>
          <a:p>
            <a:r>
              <a:rPr lang="en-US" sz="1600">
                <a:solidFill>
                  <a:srgbClr val="000000"/>
                </a:solidFill>
              </a:rPr>
              <a:t>This technology enables anyone to train their own state-of-the-art question answering system. </a:t>
            </a:r>
          </a:p>
          <a:p>
            <a:r>
              <a:rPr lang="en-US" sz="1600">
                <a:solidFill>
                  <a:srgbClr val="000000"/>
                </a:solidFill>
              </a:rPr>
              <a:t>This breakthrough was the result of Google research on transformers: models that process words in relation to all the other words in a sentence, rather than one-by-one in order. </a:t>
            </a:r>
          </a:p>
          <a:p>
            <a:r>
              <a:rPr lang="en-US" sz="1600">
                <a:solidFill>
                  <a:srgbClr val="000000"/>
                </a:solidFill>
              </a:rPr>
              <a:t>BERT models can therefore consider the full context of a word by looking at the words that come before and after it—particularly useful for understanding the intent behind search queries.</a:t>
            </a:r>
          </a:p>
          <a:p>
            <a:endParaRPr lang="en-US" sz="1600">
              <a:solidFill>
                <a:srgbClr val="000000"/>
              </a:solidFill>
            </a:endParaRPr>
          </a:p>
        </p:txBody>
      </p:sp>
      <p:sp>
        <p:nvSpPr>
          <p:cNvPr id="31"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refrigerator&#10;&#10;Description automatically generated">
            <a:extLst>
              <a:ext uri="{FF2B5EF4-FFF2-40B4-BE49-F238E27FC236}">
                <a16:creationId xmlns:a16="http://schemas.microsoft.com/office/drawing/2014/main" id="{00DC0130-1B49-44AC-8B5A-D3EE2BAED5A3}"/>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7186" r="24808"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1603735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4DC015F-14BA-4ADD-A5B9-45B715E46723}"/>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GPT-3 Text Generator </a:t>
            </a:r>
          </a:p>
        </p:txBody>
      </p:sp>
      <p:sp>
        <p:nvSpPr>
          <p:cNvPr id="3" name="Content Placeholder 2">
            <a:extLst>
              <a:ext uri="{FF2B5EF4-FFF2-40B4-BE49-F238E27FC236}">
                <a16:creationId xmlns:a16="http://schemas.microsoft.com/office/drawing/2014/main" id="{400B9742-BA90-4082-AB82-690C8867F8EC}"/>
              </a:ext>
            </a:extLst>
          </p:cNvPr>
          <p:cNvSpPr>
            <a:spLocks noGrp="1"/>
          </p:cNvSpPr>
          <p:nvPr>
            <p:ph idx="1"/>
          </p:nvPr>
        </p:nvSpPr>
        <p:spPr>
          <a:xfrm>
            <a:off x="1424904" y="2378076"/>
            <a:ext cx="5657503" cy="4008437"/>
          </a:xfrm>
        </p:spPr>
        <p:txBody>
          <a:bodyPr>
            <a:normAutofit/>
          </a:bodyPr>
          <a:lstStyle/>
          <a:p>
            <a:r>
              <a:rPr lang="en-US" sz="2000" dirty="0" err="1"/>
              <a:t>OpenAI’s</a:t>
            </a:r>
            <a:r>
              <a:rPr lang="en-US" sz="2000" dirty="0"/>
              <a:t> new language generator GPT-3 is </a:t>
            </a:r>
          </a:p>
          <a:p>
            <a:r>
              <a:rPr lang="en-US" sz="2000" dirty="0"/>
              <a:t>The AI is the largest language model ever created and can generate amazing human-like text on demand</a:t>
            </a:r>
          </a:p>
          <a:p>
            <a:r>
              <a:rPr lang="en-US" sz="2000" dirty="0"/>
              <a:t>The predecessor to GPT-3 is GPT-2</a:t>
            </a:r>
          </a:p>
          <a:p>
            <a:r>
              <a:rPr lang="en-US" sz="2000" dirty="0"/>
              <a:t>The full-sized GPT-3 has 175 billion parameters, where as GPT-2 has 1.5 Billion parameters. </a:t>
            </a:r>
          </a:p>
          <a:p>
            <a:r>
              <a:rPr lang="en-US" sz="2000" dirty="0"/>
              <a:t>GPT-3 was also matched with a larger dataset for pre-training: 570GB of text compared to 40GB for GPT-2.</a:t>
            </a:r>
          </a:p>
        </p:txBody>
      </p:sp>
      <p:pic>
        <p:nvPicPr>
          <p:cNvPr id="5" name="Picture 4" descr="A screenshot of a social media post&#10;&#10;Description automatically generated">
            <a:extLst>
              <a:ext uri="{FF2B5EF4-FFF2-40B4-BE49-F238E27FC236}">
                <a16:creationId xmlns:a16="http://schemas.microsoft.com/office/drawing/2014/main" id="{B0238F00-BBBB-47B0-B6DC-10F43C73594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604" b="-2"/>
          <a:stretch/>
        </p:blipFill>
        <p:spPr>
          <a:xfrm>
            <a:off x="7388794" y="2543174"/>
            <a:ext cx="3983643" cy="2955853"/>
          </a:xfrm>
          <a:prstGeom prst="rect">
            <a:avLst/>
          </a:prstGeom>
        </p:spPr>
      </p:pic>
    </p:spTree>
    <p:extLst>
      <p:ext uri="{BB962C8B-B14F-4D97-AF65-F5344CB8AC3E}">
        <p14:creationId xmlns:p14="http://schemas.microsoft.com/office/powerpoint/2010/main" val="358220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338" name="Title 1"/>
          <p:cNvSpPr>
            <a:spLocks noGrp="1"/>
          </p:cNvSpPr>
          <p:nvPr>
            <p:ph type="title"/>
          </p:nvPr>
        </p:nvSpPr>
        <p:spPr>
          <a:xfrm>
            <a:off x="958506" y="800392"/>
            <a:ext cx="10264697" cy="1212102"/>
          </a:xfrm>
        </p:spPr>
        <p:txBody>
          <a:bodyPr>
            <a:normAutofit/>
          </a:bodyPr>
          <a:lstStyle/>
          <a:p>
            <a:pPr eaLnBrk="1" hangingPunct="1"/>
            <a:r>
              <a:rPr lang="en-US" altLang="en-US" sz="4000" b="1">
                <a:solidFill>
                  <a:srgbClr val="FFFFFF"/>
                </a:solidFill>
                <a:latin typeface="Georgia" panose="02040502050405020303" pitchFamily="18" charset="0"/>
              </a:rPr>
              <a:t>Natural Language Processing</a:t>
            </a:r>
          </a:p>
        </p:txBody>
      </p:sp>
      <p:sp>
        <p:nvSpPr>
          <p:cNvPr id="14339" name="Content Placeholder 2"/>
          <p:cNvSpPr>
            <a:spLocks noGrp="1"/>
          </p:cNvSpPr>
          <p:nvPr>
            <p:ph idx="1"/>
          </p:nvPr>
        </p:nvSpPr>
        <p:spPr>
          <a:xfrm>
            <a:off x="1367624" y="2490436"/>
            <a:ext cx="9708995" cy="3567173"/>
          </a:xfrm>
        </p:spPr>
        <p:txBody>
          <a:bodyPr anchor="ctr">
            <a:normAutofit/>
          </a:bodyPr>
          <a:lstStyle/>
          <a:p>
            <a:pPr eaLnBrk="1" hangingPunct="1"/>
            <a:r>
              <a:rPr lang="en-US" altLang="en-US" sz="2400">
                <a:latin typeface="Georgia" panose="02040502050405020303" pitchFamily="18" charset="0"/>
              </a:rPr>
              <a:t>NLP is the branch of computer science focused on developing systems that allow computers to communicate with people using everyday language.</a:t>
            </a:r>
          </a:p>
          <a:p>
            <a:pPr eaLnBrk="1" hangingPunct="1"/>
            <a:r>
              <a:rPr lang="en-US" altLang="en-US" sz="2400">
                <a:latin typeface="Georgia" panose="02040502050405020303" pitchFamily="18" charset="0"/>
              </a:rPr>
              <a:t>Also called Computational Linguistics</a:t>
            </a:r>
          </a:p>
          <a:p>
            <a:pPr lvl="1" eaLnBrk="1" hangingPunct="1"/>
            <a:r>
              <a:rPr lang="en-US" altLang="en-US">
                <a:latin typeface="Georgia" panose="02040502050405020303" pitchFamily="18" charset="0"/>
              </a:rPr>
              <a:t>Also concerns how computational methods can aid the understanding of human language</a:t>
            </a:r>
          </a:p>
          <a:p>
            <a:pPr lvl="1" eaLnBrk="1" hangingPunct="1"/>
            <a:endParaRPr lang="en-US" altLang="en-US">
              <a:latin typeface="Georgia" panose="02040502050405020303" pitchFamily="18" charset="0"/>
            </a:endParaRPr>
          </a:p>
        </p:txBody>
      </p:sp>
      <p:sp>
        <p:nvSpPr>
          <p:cNvPr id="4" name="Slide Number Placeholder 3"/>
          <p:cNvSpPr>
            <a:spLocks noGrp="1"/>
          </p:cNvSpPr>
          <p:nvPr>
            <p:ph type="sldNum" sz="quarter" idx="11"/>
          </p:nvPr>
        </p:nvSpPr>
        <p:spPr>
          <a:xfrm>
            <a:off x="10707624" y="6382512"/>
            <a:ext cx="685800" cy="320040"/>
          </a:xfrm>
        </p:spPr>
        <p:txBody>
          <a:bodyPr>
            <a:norm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spcAft>
                <a:spcPts val="600"/>
              </a:spcAft>
            </a:pPr>
            <a:fld id="{8C75795D-3DF1-4502-B6CB-A3D8BE615599}" type="slidenum">
              <a:rPr lang="en-US" altLang="en-US" sz="1000">
                <a:latin typeface="Helvetica" panose="020B0604020202020204" pitchFamily="34" charset="0"/>
              </a:rPr>
              <a:pPr eaLnBrk="1" hangingPunct="1">
                <a:spcAft>
                  <a:spcPts val="600"/>
                </a:spcAft>
              </a:pPr>
              <a:t>4</a:t>
            </a:fld>
            <a:endParaRPr lang="en-US" altLang="en-US" sz="1000"/>
          </a:p>
        </p:txBody>
      </p:sp>
    </p:spTree>
    <p:extLst>
      <p:ext uri="{BB962C8B-B14F-4D97-AF65-F5344CB8AC3E}">
        <p14:creationId xmlns:p14="http://schemas.microsoft.com/office/powerpoint/2010/main" val="3025886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9349-6F9B-49B5-B1A7-14987842AADE}"/>
              </a:ext>
            </a:extLst>
          </p:cNvPr>
          <p:cNvSpPr>
            <a:spLocks noGrp="1"/>
          </p:cNvSpPr>
          <p:nvPr>
            <p:ph type="title"/>
          </p:nvPr>
        </p:nvSpPr>
        <p:spPr/>
        <p:txBody>
          <a:bodyPr/>
          <a:lstStyle/>
          <a:p>
            <a:r>
              <a:rPr lang="en-US" b="1" dirty="0"/>
              <a:t>5 Heroic NLP Tools in Data science</a:t>
            </a:r>
          </a:p>
        </p:txBody>
      </p:sp>
      <p:sp>
        <p:nvSpPr>
          <p:cNvPr id="3" name="Content Placeholder 2">
            <a:extLst>
              <a:ext uri="{FF2B5EF4-FFF2-40B4-BE49-F238E27FC236}">
                <a16:creationId xmlns:a16="http://schemas.microsoft.com/office/drawing/2014/main" id="{253D9CE9-CFB9-4644-AC5B-ACDB8A59A060}"/>
              </a:ext>
            </a:extLst>
          </p:cNvPr>
          <p:cNvSpPr>
            <a:spLocks noGrp="1"/>
          </p:cNvSpPr>
          <p:nvPr>
            <p:ph idx="1"/>
          </p:nvPr>
        </p:nvSpPr>
        <p:spPr/>
        <p:txBody>
          <a:bodyPr>
            <a:normAutofit lnSpcReduction="10000"/>
          </a:bodyPr>
          <a:lstStyle/>
          <a:p>
            <a:r>
              <a:rPr lang="en-US" dirty="0" err="1">
                <a:hlinkClick r:id="rId2"/>
              </a:rPr>
              <a:t>CoreNLP</a:t>
            </a:r>
            <a:r>
              <a:rPr lang="en-US" dirty="0"/>
              <a:t> from Stanford group</a:t>
            </a:r>
          </a:p>
          <a:p>
            <a:r>
              <a:rPr lang="en-US" dirty="0">
                <a:hlinkClick r:id="rId3"/>
              </a:rPr>
              <a:t>NLTK</a:t>
            </a:r>
            <a:r>
              <a:rPr lang="en-US" dirty="0"/>
              <a:t>, the most widely-mentioned NLP library for Python</a:t>
            </a:r>
          </a:p>
          <a:p>
            <a:r>
              <a:rPr lang="en-US" dirty="0" err="1">
                <a:hlinkClick r:id="rId4"/>
              </a:rPr>
              <a:t>TextBlob</a:t>
            </a:r>
            <a:r>
              <a:rPr lang="en-US" dirty="0"/>
              <a:t>, a user-friendly and intuitive NLTK interface</a:t>
            </a:r>
          </a:p>
          <a:p>
            <a:r>
              <a:rPr lang="en-US" dirty="0" err="1">
                <a:hlinkClick r:id="rId5"/>
              </a:rPr>
              <a:t>Gensim</a:t>
            </a:r>
            <a:r>
              <a:rPr lang="en-US" dirty="0"/>
              <a:t>, a library for document similarity analysis</a:t>
            </a:r>
          </a:p>
          <a:p>
            <a:r>
              <a:rPr lang="en-US" dirty="0" err="1">
                <a:hlinkClick r:id="rId6"/>
              </a:rPr>
              <a:t>SpaCy</a:t>
            </a:r>
            <a:r>
              <a:rPr lang="en-US" dirty="0"/>
              <a:t>, an industrial-strength NLP library built for performance</a:t>
            </a:r>
          </a:p>
          <a:p>
            <a:pPr marL="0" indent="0">
              <a:buNone/>
            </a:pPr>
            <a:endParaRPr lang="en-US" dirty="0"/>
          </a:p>
          <a:p>
            <a:pPr marL="0" indent="0">
              <a:buNone/>
            </a:pPr>
            <a:endParaRPr lang="en-US" dirty="0"/>
          </a:p>
          <a:p>
            <a:pPr marL="0" indent="0">
              <a:buNone/>
            </a:pPr>
            <a:r>
              <a:rPr lang="en-US" dirty="0"/>
              <a:t>Reference : </a:t>
            </a:r>
            <a:r>
              <a:rPr lang="en-US" dirty="0">
                <a:hlinkClick r:id="rId7"/>
              </a:rPr>
              <a:t>https://towardsdatascience.com/5-heroic-tools-for-natural-language-processing-7f3c1f8fc9f0</a:t>
            </a:r>
            <a:endParaRPr lang="en-US" dirty="0"/>
          </a:p>
          <a:p>
            <a:pPr marL="0" indent="0">
              <a:buNone/>
            </a:pPr>
            <a:endParaRPr lang="en-US" dirty="0"/>
          </a:p>
        </p:txBody>
      </p:sp>
    </p:spTree>
    <p:extLst>
      <p:ext uri="{BB962C8B-B14F-4D97-AF65-F5344CB8AC3E}">
        <p14:creationId xmlns:p14="http://schemas.microsoft.com/office/powerpoint/2010/main" val="214945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73" name="Rectangle 72">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1026" name="Picture 2" descr="Image result for text processing NLP">
            <a:extLst>
              <a:ext uri="{FF2B5EF4-FFF2-40B4-BE49-F238E27FC236}">
                <a16:creationId xmlns:a16="http://schemas.microsoft.com/office/drawing/2014/main" id="{CDEEB8D5-ED1C-41A7-8B24-4DE89D5C3B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571" r="1" b="8180"/>
          <a:stretch/>
        </p:blipFill>
        <p:spPr bwMode="auto">
          <a:xfrm rot="21480000">
            <a:off x="1220264" y="1041105"/>
            <a:ext cx="9834560" cy="4725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91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3B26D-3F0C-49CD-AFA4-051431A207AB}"/>
              </a:ext>
            </a:extLst>
          </p:cNvPr>
          <p:cNvSpPr>
            <a:spLocks noGrp="1"/>
          </p:cNvSpPr>
          <p:nvPr>
            <p:ph type="title"/>
          </p:nvPr>
        </p:nvSpPr>
        <p:spPr>
          <a:xfrm>
            <a:off x="589560" y="856180"/>
            <a:ext cx="4560584" cy="1128068"/>
          </a:xfrm>
        </p:spPr>
        <p:txBody>
          <a:bodyPr anchor="ctr">
            <a:normAutofit/>
          </a:bodyPr>
          <a:lstStyle/>
          <a:p>
            <a:r>
              <a:rPr lang="en-US" sz="4000" dirty="0"/>
              <a:t>NLP</a:t>
            </a:r>
          </a:p>
        </p:txBody>
      </p:sp>
      <p:grpSp>
        <p:nvGrpSpPr>
          <p:cNvPr id="34"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E27BE0-D37B-4EFE-9CBB-4474CC514488}"/>
              </a:ext>
            </a:extLst>
          </p:cNvPr>
          <p:cNvSpPr>
            <a:spLocks noGrp="1"/>
          </p:cNvSpPr>
          <p:nvPr>
            <p:ph idx="1"/>
          </p:nvPr>
        </p:nvSpPr>
        <p:spPr>
          <a:xfrm>
            <a:off x="589560" y="2750207"/>
            <a:ext cx="4559425" cy="3979585"/>
          </a:xfrm>
        </p:spPr>
        <p:txBody>
          <a:bodyPr anchor="ctr">
            <a:normAutofit/>
          </a:bodyPr>
          <a:lstStyle/>
          <a:p>
            <a:r>
              <a:rPr lang="en-US" sz="1700" dirty="0"/>
              <a:t>Natural language processing (NLP) is a field of artificial intelligence in which computers analyze, understand, and derive meaning from human language in a smart and useful way. </a:t>
            </a:r>
          </a:p>
          <a:p>
            <a:r>
              <a:rPr lang="en-US" sz="1700" dirty="0"/>
              <a:t>By utilizing NLP, developers can organize and structure knowledge to perform tasks such as automatic summarization, translation, named entity recognition, relationship extraction, sentiment analysis, speech recognition, and topic segmentation.</a:t>
            </a:r>
          </a:p>
          <a:p>
            <a:r>
              <a:rPr lang="en-US" sz="1700" dirty="0"/>
              <a:t>NLP considers the hierarchical structure of language: several words make a phrase, several phrases make a sentence and, ultimately, sentences convey ideas</a:t>
            </a:r>
          </a:p>
          <a:p>
            <a:endParaRPr lang="en-US" sz="1700" dirty="0"/>
          </a:p>
          <a:p>
            <a:endParaRPr lang="en-US" sz="1700" dirty="0"/>
          </a:p>
          <a:p>
            <a:endParaRPr lang="en-US" sz="1700" dirty="0"/>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447E212F-F707-4052-BF72-CB8630B93BE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384" r="6650" b="-1"/>
          <a:stretch/>
        </p:blipFill>
        <p:spPr>
          <a:xfrm>
            <a:off x="5977788" y="799352"/>
            <a:ext cx="5425410" cy="5259296"/>
          </a:xfrm>
          <a:prstGeom prst="rect">
            <a:avLst/>
          </a:prstGeom>
        </p:spPr>
      </p:pic>
    </p:spTree>
    <p:extLst>
      <p:ext uri="{BB962C8B-B14F-4D97-AF65-F5344CB8AC3E}">
        <p14:creationId xmlns:p14="http://schemas.microsoft.com/office/powerpoint/2010/main" val="93627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4A0BE-53F8-4AC2-AE3D-653D44917BC4}"/>
              </a:ext>
            </a:extLst>
          </p:cNvPr>
          <p:cNvSpPr>
            <a:spLocks noGrp="1"/>
          </p:cNvSpPr>
          <p:nvPr>
            <p:ph type="title"/>
          </p:nvPr>
        </p:nvSpPr>
        <p:spPr>
          <a:xfrm>
            <a:off x="841248" y="334644"/>
            <a:ext cx="10509504" cy="1076914"/>
          </a:xfrm>
        </p:spPr>
        <p:txBody>
          <a:bodyPr anchor="ctr">
            <a:normAutofit/>
          </a:bodyPr>
          <a:lstStyle/>
          <a:p>
            <a:r>
              <a:rPr lang="en-US" sz="4000"/>
              <a:t>Challenges Faced by NLP</a:t>
            </a:r>
          </a:p>
        </p:txBody>
      </p:sp>
      <p:sp>
        <p:nvSpPr>
          <p:cNvPr id="38"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0" name="Content Placeholder 2">
            <a:extLst>
              <a:ext uri="{FF2B5EF4-FFF2-40B4-BE49-F238E27FC236}">
                <a16:creationId xmlns:a16="http://schemas.microsoft.com/office/drawing/2014/main" id="{8CE173DA-EECE-40AC-A9F8-EAA988C76F85}"/>
              </a:ext>
            </a:extLst>
          </p:cNvPr>
          <p:cNvGraphicFramePr>
            <a:graphicFrameLocks noGrp="1"/>
          </p:cNvGraphicFramePr>
          <p:nvPr>
            <p:ph idx="1"/>
            <p:extLst>
              <p:ext uri="{D42A27DB-BD31-4B8C-83A1-F6EECF244321}">
                <p14:modId xmlns:p14="http://schemas.microsoft.com/office/powerpoint/2010/main" val="134271332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946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89" y="365125"/>
            <a:ext cx="11882511" cy="1325563"/>
          </a:xfrm>
        </p:spPr>
        <p:txBody>
          <a:bodyPr>
            <a:noAutofit/>
          </a:bodyPr>
          <a:lstStyle/>
          <a:p>
            <a:r>
              <a:rPr lang="en-US" sz="3200" dirty="0">
                <a:latin typeface="Georgia" panose="02040502050405020303" pitchFamily="18" charset="0"/>
              </a:rPr>
              <a:t>Natural Language Process (NLP)/Information Retrieval (IR)</a:t>
            </a:r>
            <a:br>
              <a:rPr lang="en-US" sz="3200" dirty="0">
                <a:latin typeface="Georgia" panose="02040502050405020303" pitchFamily="18" charset="0"/>
              </a:rPr>
            </a:br>
            <a:r>
              <a:rPr lang="en-US" sz="2400" dirty="0">
                <a:latin typeface="Georgia" panose="02040502050405020303" pitchFamily="18" charset="0"/>
              </a:rPr>
              <a:t>Example: Toolkit for Agent-based Knowledge Extraction (TAKE™)</a:t>
            </a:r>
          </a:p>
        </p:txBody>
      </p:sp>
      <p:pic>
        <p:nvPicPr>
          <p:cNvPr id="1026" name="Picture 2" descr="http://www3.kbsi.com/Images/Figures/TAK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93" y="1575012"/>
            <a:ext cx="8299109" cy="49136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9542" y="6488668"/>
            <a:ext cx="4244495" cy="369332"/>
          </a:xfrm>
          <a:prstGeom prst="rect">
            <a:avLst/>
          </a:prstGeom>
        </p:spPr>
        <p:txBody>
          <a:bodyPr wrap="none">
            <a:spAutoFit/>
          </a:bodyPr>
          <a:lstStyle/>
          <a:p>
            <a:r>
              <a:rPr lang="en-US" dirty="0"/>
              <a:t>http://www3.kbsi.com/Research/TAKE.htm</a:t>
            </a:r>
          </a:p>
        </p:txBody>
      </p:sp>
      <p:sp>
        <p:nvSpPr>
          <p:cNvPr id="5" name="Rectangle 4"/>
          <p:cNvSpPr/>
          <p:nvPr/>
        </p:nvSpPr>
        <p:spPr>
          <a:xfrm>
            <a:off x="8927153" y="1892735"/>
            <a:ext cx="3316117" cy="3785652"/>
          </a:xfrm>
          <a:prstGeom prst="rect">
            <a:avLst/>
          </a:prstGeom>
        </p:spPr>
        <p:txBody>
          <a:bodyPr wrap="square">
            <a:spAutoFit/>
          </a:bodyPr>
          <a:lstStyle/>
          <a:p>
            <a:r>
              <a:rPr lang="en-US" sz="2000" b="0" i="0" dirty="0">
                <a:solidFill>
                  <a:srgbClr val="252525"/>
                </a:solidFill>
                <a:effectLst/>
                <a:latin typeface="Times New Roman" panose="02020603050405020304" pitchFamily="18" charset="0"/>
                <a:cs typeface="Times New Roman" panose="02020603050405020304" pitchFamily="18" charset="0"/>
              </a:rPr>
              <a:t>In </a:t>
            </a:r>
            <a:r>
              <a:rPr lang="en-US" sz="2000" b="0" i="0" u="none" strike="noStrike" dirty="0">
                <a:solidFill>
                  <a:srgbClr val="0B0080"/>
                </a:solidFill>
                <a:effectLst/>
                <a:latin typeface="Times New Roman" panose="02020603050405020304" pitchFamily="18" charset="0"/>
                <a:cs typeface="Times New Roman" panose="02020603050405020304" pitchFamily="18" charset="0"/>
              </a:rPr>
              <a:t>corpus linguistics</a:t>
            </a:r>
            <a:r>
              <a:rPr lang="en-US" sz="2000" b="0" i="0" dirty="0">
                <a:solidFill>
                  <a:srgbClr val="252525"/>
                </a:solidFill>
                <a:effectLst/>
                <a:latin typeface="Times New Roman" panose="02020603050405020304" pitchFamily="18" charset="0"/>
                <a:cs typeface="Times New Roman" panose="02020603050405020304" pitchFamily="18" charset="0"/>
              </a:rPr>
              <a:t>, </a:t>
            </a:r>
            <a:r>
              <a:rPr lang="en-US" sz="2000" b="1" i="0" u="sng" dirty="0">
                <a:solidFill>
                  <a:srgbClr val="252525"/>
                </a:solidFill>
                <a:effectLst/>
                <a:latin typeface="Times New Roman" panose="02020603050405020304" pitchFamily="18" charset="0"/>
                <a:cs typeface="Times New Roman" panose="02020603050405020304" pitchFamily="18" charset="0"/>
              </a:rPr>
              <a:t>part-of-speech tagging</a:t>
            </a:r>
            <a:r>
              <a:rPr lang="en-US" sz="2000" b="0" i="0" u="sng" dirty="0">
                <a:solidFill>
                  <a:srgbClr val="252525"/>
                </a:solidFill>
                <a:effectLst/>
                <a:latin typeface="Times New Roman" panose="02020603050405020304" pitchFamily="18" charset="0"/>
                <a:cs typeface="Times New Roman" panose="02020603050405020304" pitchFamily="18" charset="0"/>
              </a:rPr>
              <a:t> </a:t>
            </a:r>
            <a:r>
              <a:rPr lang="en-US" sz="2000" b="0" i="0" dirty="0">
                <a:solidFill>
                  <a:srgbClr val="252525"/>
                </a:solidFill>
                <a:effectLst/>
                <a:latin typeface="Times New Roman" panose="02020603050405020304" pitchFamily="18" charset="0"/>
                <a:cs typeface="Times New Roman" panose="02020603050405020304" pitchFamily="18" charset="0"/>
              </a:rPr>
              <a:t>(</a:t>
            </a:r>
            <a:r>
              <a:rPr lang="en-US" sz="2000" b="1" i="0" dirty="0">
                <a:solidFill>
                  <a:srgbClr val="252525"/>
                </a:solidFill>
                <a:effectLst/>
                <a:latin typeface="Times New Roman" panose="02020603050405020304" pitchFamily="18" charset="0"/>
                <a:cs typeface="Times New Roman" panose="02020603050405020304" pitchFamily="18" charset="0"/>
              </a:rPr>
              <a:t>POS tagging</a:t>
            </a:r>
            <a:r>
              <a:rPr lang="en-US" sz="2000" b="0" i="0" dirty="0">
                <a:solidFill>
                  <a:srgbClr val="252525"/>
                </a:solidFill>
                <a:effectLst/>
                <a:latin typeface="Times New Roman" panose="02020603050405020304" pitchFamily="18" charset="0"/>
                <a:cs typeface="Times New Roman" panose="02020603050405020304" pitchFamily="18" charset="0"/>
              </a:rPr>
              <a:t>) is the process of marking up a word in a text (corpus) as corresponding to a particular </a:t>
            </a:r>
            <a:r>
              <a:rPr lang="en-US" sz="2000" b="0" i="0" u="none" strike="noStrike" dirty="0">
                <a:solidFill>
                  <a:srgbClr val="0B0080"/>
                </a:solidFill>
                <a:effectLst/>
                <a:latin typeface="Times New Roman" panose="02020603050405020304" pitchFamily="18" charset="0"/>
                <a:cs typeface="Times New Roman" panose="02020603050405020304" pitchFamily="18" charset="0"/>
              </a:rPr>
              <a:t>part of speech</a:t>
            </a:r>
            <a:r>
              <a:rPr lang="en-US" sz="2000" b="0" i="0" dirty="0">
                <a:solidFill>
                  <a:srgbClr val="252525"/>
                </a:solidFill>
                <a:effectLst/>
                <a:latin typeface="Times New Roman" panose="02020603050405020304" pitchFamily="18" charset="0"/>
                <a:cs typeface="Times New Roman" panose="02020603050405020304" pitchFamily="18" charset="0"/>
              </a:rPr>
              <a:t>, based on both its definition, as well as its context—i.e. </a:t>
            </a:r>
            <a:r>
              <a:rPr lang="en-US" sz="2000" b="0" i="0" u="sng" strike="noStrike" dirty="0">
                <a:solidFill>
                  <a:srgbClr val="0B0080"/>
                </a:solidFill>
                <a:effectLst/>
                <a:latin typeface="Times New Roman" panose="02020603050405020304" pitchFamily="18" charset="0"/>
                <a:cs typeface="Times New Roman" panose="02020603050405020304" pitchFamily="18" charset="0"/>
              </a:rPr>
              <a:t>relationship with adjacent and related words</a:t>
            </a:r>
            <a:r>
              <a:rPr lang="en-US" sz="2000" b="0" i="0" dirty="0">
                <a:solidFill>
                  <a:srgbClr val="252525"/>
                </a:solidFill>
                <a:effectLst/>
                <a:latin typeface="Times New Roman" panose="02020603050405020304" pitchFamily="18" charset="0"/>
                <a:cs typeface="Times New Roman" panose="02020603050405020304" pitchFamily="18" charset="0"/>
              </a:rPr>
              <a:t> in a </a:t>
            </a:r>
            <a:r>
              <a:rPr lang="en-US" sz="2000" b="0" i="0" u="none" strike="noStrike" dirty="0">
                <a:solidFill>
                  <a:srgbClr val="0B0080"/>
                </a:solidFill>
                <a:effectLst/>
                <a:latin typeface="Times New Roman" panose="02020603050405020304" pitchFamily="18" charset="0"/>
                <a:cs typeface="Times New Roman" panose="02020603050405020304" pitchFamily="18" charset="0"/>
              </a:rPr>
              <a:t>phrase</a:t>
            </a:r>
            <a:r>
              <a:rPr lang="en-US" sz="2000" b="0" i="0" dirty="0">
                <a:solidFill>
                  <a:srgbClr val="252525"/>
                </a:solidFill>
                <a:effectLst/>
                <a:latin typeface="Times New Roman" panose="02020603050405020304" pitchFamily="18" charset="0"/>
                <a:cs typeface="Times New Roman" panose="02020603050405020304" pitchFamily="18" charset="0"/>
              </a:rPr>
              <a:t>, </a:t>
            </a:r>
            <a:r>
              <a:rPr lang="en-US" sz="2000" b="0" i="0" u="none" strike="noStrike" dirty="0">
                <a:solidFill>
                  <a:srgbClr val="0B0080"/>
                </a:solidFill>
                <a:effectLst/>
                <a:latin typeface="Times New Roman" panose="02020603050405020304" pitchFamily="18" charset="0"/>
                <a:cs typeface="Times New Roman" panose="02020603050405020304" pitchFamily="18" charset="0"/>
              </a:rPr>
              <a:t>sentence</a:t>
            </a:r>
            <a:r>
              <a:rPr lang="en-US" sz="2000" b="0" i="0" dirty="0">
                <a:solidFill>
                  <a:srgbClr val="252525"/>
                </a:solidFill>
                <a:effectLst/>
                <a:latin typeface="Times New Roman" panose="02020603050405020304" pitchFamily="18" charset="0"/>
                <a:cs typeface="Times New Roman" panose="02020603050405020304" pitchFamily="18" charset="0"/>
              </a:rPr>
              <a:t>, or </a:t>
            </a:r>
            <a:r>
              <a:rPr lang="en-US" sz="2000" b="0" i="0" u="none" strike="noStrike" dirty="0">
                <a:solidFill>
                  <a:srgbClr val="0B0080"/>
                </a:solidFill>
                <a:effectLst/>
                <a:latin typeface="Times New Roman" panose="02020603050405020304" pitchFamily="18" charset="0"/>
                <a:cs typeface="Times New Roman" panose="02020603050405020304" pitchFamily="18" charset="0"/>
              </a:rPr>
              <a:t>paragraph</a:t>
            </a:r>
            <a:r>
              <a:rPr lang="en-US" sz="2000" b="0" i="0" dirty="0">
                <a:solidFill>
                  <a:srgbClr val="252525"/>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41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AB4D-0216-496D-B839-B3091B01A0F9}"/>
              </a:ext>
            </a:extLst>
          </p:cNvPr>
          <p:cNvSpPr>
            <a:spLocks noGrp="1"/>
          </p:cNvSpPr>
          <p:nvPr>
            <p:ph type="title"/>
          </p:nvPr>
        </p:nvSpPr>
        <p:spPr>
          <a:xfrm>
            <a:off x="1136428" y="627564"/>
            <a:ext cx="7474172" cy="1325563"/>
          </a:xfrm>
        </p:spPr>
        <p:txBody>
          <a:bodyPr>
            <a:normAutofit/>
          </a:bodyPr>
          <a:lstStyle/>
          <a:p>
            <a:r>
              <a:rPr lang="en-US"/>
              <a:t>WordNet</a:t>
            </a:r>
          </a:p>
        </p:txBody>
      </p:sp>
      <p:sp>
        <p:nvSpPr>
          <p:cNvPr id="3" name="Content Placeholder 2">
            <a:extLst>
              <a:ext uri="{FF2B5EF4-FFF2-40B4-BE49-F238E27FC236}">
                <a16:creationId xmlns:a16="http://schemas.microsoft.com/office/drawing/2014/main" id="{2902CC37-7F67-484A-A280-14EA1C7958CC}"/>
              </a:ext>
            </a:extLst>
          </p:cNvPr>
          <p:cNvSpPr>
            <a:spLocks noGrp="1"/>
          </p:cNvSpPr>
          <p:nvPr>
            <p:ph idx="1"/>
          </p:nvPr>
        </p:nvSpPr>
        <p:spPr>
          <a:xfrm>
            <a:off x="1136429" y="1953127"/>
            <a:ext cx="7778971" cy="3775659"/>
          </a:xfrm>
        </p:spPr>
        <p:txBody>
          <a:bodyPr anchor="ctr">
            <a:normAutofit/>
          </a:bodyPr>
          <a:lstStyle/>
          <a:p>
            <a:r>
              <a:rPr lang="en-US" sz="2000" dirty="0"/>
              <a:t>WordNet is a large lexical database of English. </a:t>
            </a:r>
          </a:p>
          <a:p>
            <a:r>
              <a:rPr lang="en-US" sz="2000" dirty="0"/>
              <a:t>Nouns, verbs, adjectives and adverbs are grouped into sets of cognitive synonyms (</a:t>
            </a:r>
            <a:r>
              <a:rPr lang="en-US" sz="2000" dirty="0" err="1"/>
              <a:t>synsets</a:t>
            </a:r>
            <a:r>
              <a:rPr lang="en-US" sz="2000" dirty="0"/>
              <a:t>), each expressing a distinct concept.</a:t>
            </a:r>
          </a:p>
          <a:p>
            <a:r>
              <a:rPr lang="en-US" sz="2000" dirty="0" err="1"/>
              <a:t>Synsets</a:t>
            </a:r>
            <a:r>
              <a:rPr lang="en-US" sz="2000" dirty="0"/>
              <a:t> are interlinked by means of conceptual-semantic and lexical relations. </a:t>
            </a:r>
          </a:p>
          <a:p>
            <a:r>
              <a:rPr lang="en-US" sz="2000" dirty="0"/>
              <a:t>The resulting network of meaningfully related words and concepts</a:t>
            </a:r>
          </a:p>
          <a:p>
            <a:r>
              <a:rPr lang="en-US" sz="2000" dirty="0"/>
              <a:t>In short, WordNet is a database of English words that are linked together by their semantic relationships. It is like a supercharged dictionary/thesaurus with a graph structure.</a:t>
            </a:r>
          </a:p>
          <a:p>
            <a:r>
              <a:rPr lang="en-US" sz="2000" dirty="0"/>
              <a:t>WordNet's structure makes it a useful tool for computational linguistics and natural language processing.</a:t>
            </a:r>
          </a:p>
        </p:txBody>
      </p:sp>
      <p:sp>
        <p:nvSpPr>
          <p:cNvPr id="46" name="Rectangle 4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A8EA1EA3-D589-4518-AB9B-3FA34A1FB93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54442" y="3296269"/>
            <a:ext cx="1462088" cy="265462"/>
          </a:xfrm>
          <a:prstGeom prst="rect">
            <a:avLst/>
          </a:prstGeom>
        </p:spPr>
      </p:pic>
    </p:spTree>
    <p:extLst>
      <p:ext uri="{BB962C8B-B14F-4D97-AF65-F5344CB8AC3E}">
        <p14:creationId xmlns:p14="http://schemas.microsoft.com/office/powerpoint/2010/main" val="324410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3363" y="365760"/>
            <a:ext cx="9367203" cy="1188720"/>
          </a:xfrm>
        </p:spPr>
        <p:txBody>
          <a:bodyPr>
            <a:normAutofit/>
          </a:bodyPr>
          <a:lstStyle/>
          <a:p>
            <a:r>
              <a:rPr lang="en-US" sz="3700" b="1">
                <a:latin typeface="Georgia" panose="02040502050405020303" pitchFamily="18" charset="0"/>
              </a:rPr>
              <a:t>Project Domains: </a:t>
            </a:r>
            <a:br>
              <a:rPr lang="en-US" sz="3700" b="1">
                <a:latin typeface="Georgia" panose="02040502050405020303" pitchFamily="18" charset="0"/>
              </a:rPr>
            </a:br>
            <a:r>
              <a:rPr lang="en-US" sz="3700" b="1">
                <a:latin typeface="Georgia" panose="02040502050405020303" pitchFamily="18" charset="0"/>
              </a:rPr>
              <a:t>          Structured vs. Textual Data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1653363" y="2176272"/>
            <a:ext cx="9367204" cy="4041648"/>
          </a:xfrm>
        </p:spPr>
        <p:txBody>
          <a:bodyPr anchor="t">
            <a:normAutofit/>
          </a:bodyPr>
          <a:lstStyle/>
          <a:p>
            <a:r>
              <a:rPr lang="en-US" sz="2400">
                <a:latin typeface="Georgia" panose="02040502050405020303" pitchFamily="18" charset="0"/>
              </a:rPr>
              <a:t>Structured: Restaurant, Air or Train Travel Schedules, Tourist Information</a:t>
            </a:r>
          </a:p>
          <a:p>
            <a:r>
              <a:rPr lang="en-US" sz="2400">
                <a:latin typeface="Georgia" panose="02040502050405020303" pitchFamily="18" charset="0"/>
              </a:rPr>
              <a:t>Textual: Wikipedia, User Reviews, Twitter, Online Chat</a:t>
            </a:r>
          </a:p>
          <a:p>
            <a:r>
              <a:rPr lang="en-US" sz="2400">
                <a:latin typeface="Georgia" panose="02040502050405020303" pitchFamily="18" charset="0"/>
              </a:rPr>
              <a:t>Processing unstructured data for backend requires some NLP “smarts”</a:t>
            </a:r>
          </a:p>
          <a:p>
            <a:r>
              <a:rPr lang="en-US" sz="2400">
                <a:latin typeface="Georgia" panose="02040502050405020303" pitchFamily="18" charset="0"/>
              </a:rPr>
              <a:t>But data dynamically processed, up-to-date without ongoing maintenance</a:t>
            </a:r>
          </a:p>
          <a:p>
            <a:r>
              <a:rPr lang="en-US" sz="2400">
                <a:latin typeface="Georgia" panose="02040502050405020303" pitchFamily="18" charset="0"/>
              </a:rPr>
              <a:t>Potentially much harder to make interaction and presentation of information “smart”</a:t>
            </a:r>
          </a:p>
          <a:p>
            <a:pPr marL="0" indent="0">
              <a:buNone/>
            </a:pPr>
            <a:endParaRPr lang="en-US" sz="2400">
              <a:latin typeface="Georgia" panose="02040502050405020303" pitchFamily="18" charset="0"/>
            </a:endParaRPr>
          </a:p>
        </p:txBody>
      </p:sp>
    </p:spTree>
    <p:extLst>
      <p:ext uri="{BB962C8B-B14F-4D97-AF65-F5344CB8AC3E}">
        <p14:creationId xmlns:p14="http://schemas.microsoft.com/office/powerpoint/2010/main" val="3442740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2950</Words>
  <Application>Microsoft Office PowerPoint</Application>
  <PresentationFormat>Widescreen</PresentationFormat>
  <Paragraphs>307</Paragraphs>
  <Slides>41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Georgia</vt:lpstr>
      <vt:lpstr>Helvetica</vt:lpstr>
      <vt:lpstr>Impact</vt:lpstr>
      <vt:lpstr>Times New Roman</vt:lpstr>
      <vt:lpstr>Office Theme</vt:lpstr>
      <vt:lpstr>CS5542 Lecture 3</vt:lpstr>
      <vt:lpstr>NLP</vt:lpstr>
      <vt:lpstr>Text Processing Tasks &amp; APIs</vt:lpstr>
      <vt:lpstr>Natural Language Processing</vt:lpstr>
      <vt:lpstr>NLP</vt:lpstr>
      <vt:lpstr>Challenges Faced by NLP</vt:lpstr>
      <vt:lpstr>Natural Language Process (NLP)/Information Retrieval (IR) Example: Toolkit for Agent-based Knowledge Extraction (TAKE™)</vt:lpstr>
      <vt:lpstr>WordNet</vt:lpstr>
      <vt:lpstr>Project Domains:            Structured vs. Textual Data</vt:lpstr>
      <vt:lpstr>Roots of Question Answering</vt:lpstr>
      <vt:lpstr>Traditional NLP Workflow</vt:lpstr>
      <vt:lpstr>Traditional NLP Workflow</vt:lpstr>
      <vt:lpstr>NLP Processing (Example)</vt:lpstr>
      <vt:lpstr>Sentence Segmentation</vt:lpstr>
      <vt:lpstr>Tokenization</vt:lpstr>
      <vt:lpstr>Morphological Analysis</vt:lpstr>
      <vt:lpstr>Stemming vs. Lemmatization        token normalization a.k.a. token “regularization” </vt:lpstr>
      <vt:lpstr>Part Of Speech (POS) Tagging</vt:lpstr>
      <vt:lpstr>PowerPoint Presentation</vt:lpstr>
      <vt:lpstr>Phrase Chunking</vt:lpstr>
      <vt:lpstr>Syntactic Parsing</vt:lpstr>
      <vt:lpstr>Bottom-up Parsing</vt:lpstr>
      <vt:lpstr>Top-down Parsing</vt:lpstr>
      <vt:lpstr>Anaphora Resolution/Co-Reference</vt:lpstr>
      <vt:lpstr>Extracting Named Entities</vt:lpstr>
      <vt:lpstr>More Named Entities</vt:lpstr>
      <vt:lpstr>How do we extract NEs (Name Entities)?</vt:lpstr>
      <vt:lpstr>Feature Extraction</vt:lpstr>
      <vt:lpstr>Feature Extraction</vt:lpstr>
      <vt:lpstr>Bag of Words with TF-IDF</vt:lpstr>
      <vt:lpstr>Word Embedding</vt:lpstr>
      <vt:lpstr>Word2Vec</vt:lpstr>
      <vt:lpstr>Applications</vt:lpstr>
      <vt:lpstr>Text Summarization</vt:lpstr>
      <vt:lpstr>Question Answering </vt:lpstr>
      <vt:lpstr>An Example</vt:lpstr>
      <vt:lpstr>Using WordNet and Wikipedia</vt:lpstr>
      <vt:lpstr>BERT (by Google)</vt:lpstr>
      <vt:lpstr>GPT-3 Text Generator </vt:lpstr>
      <vt:lpstr>5 Heroic NLP Tools in Data science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CS5542 Lecture 3</dc:title>
  <dc:creator>Shah, Syed Jawad H. (UMKC-Student)</dc:creator>
  <cp:lastModifiedBy>Shah, Syed Jawad H. (UMKC-Student)</cp:lastModifiedBy>
  <cp:revision>2</cp:revision>
  <dcterms:created xsi:type="dcterms:W3CDTF">2020-09-08T03:45:05Z</dcterms:created>
  <dcterms:modified xsi:type="dcterms:W3CDTF">2020-09-08T04:40:49Z</dcterms:modified>
</cp:coreProperties>
</file>