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74" r:id="rId11"/>
    <p:sldId id="272" r:id="rId12"/>
    <p:sldId id="271" r:id="rId13"/>
    <p:sldId id="275" r:id="rId14"/>
    <p:sldId id="277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75341"/>
  </p:normalViewPr>
  <p:slideViewPr>
    <p:cSldViewPr snapToGrid="0" snapToObjects="1">
      <p:cViewPr varScale="1">
        <p:scale>
          <a:sx n="54" d="100"/>
          <a:sy n="5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2D7E7-CE34-7445-B005-0391A6AE09A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F9E07-BA84-5C42-9821-8FB994EB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9E07-BA84-5C42-9821-8FB994EB6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9E07-BA84-5C42-9821-8FB994EB6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3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9E07-BA84-5C42-9821-8FB994EB6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93BD-EEF4-7D44-B58D-883E389C166E}" type="datetimeFigureOut">
              <a:rPr lang="x-none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F880-CFA4-F743-9AA9-D1C09406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slides/06_mlp.pdf" TargetMode="External"/><Relationship Id="rId2" Type="http://schemas.openxmlformats.org/officeDocument/2006/relationships/hyperlink" Target="http://www.deeplearningbook.org/slides/09_conv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uralnetworksanddeeplearning.com/chap4.html" TargetMode="External"/><Relationship Id="rId4" Type="http://schemas.openxmlformats.org/officeDocument/2006/relationships/hyperlink" Target="http://www.asimovinstitute.org/neural-network-zo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s.ryerson.ca/~aharley/vis/conv/flat.html" TargetMode="External"/><Relationship Id="rId4" Type="http://schemas.openxmlformats.org/officeDocument/2006/relationships/hyperlink" Target="http://www.deeplearningbook.org/lecture_slid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CS5542 Big Data Analytics and App</a:t>
            </a:r>
            <a:br>
              <a:rPr lang="en-US" sz="4400" dirty="0">
                <a:latin typeface="Georgia" charset="0"/>
                <a:ea typeface="Georgia" charset="0"/>
                <a:cs typeface="Georgia" charset="0"/>
              </a:rPr>
            </a:br>
            <a:br>
              <a:rPr lang="en-US" sz="4400" dirty="0">
                <a:latin typeface="Georgia" charset="0"/>
                <a:ea typeface="Georgia" charset="0"/>
                <a:cs typeface="Georgia" charset="0"/>
              </a:rPr>
            </a:br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Convolutional Neural Networks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21867"/>
            <a:ext cx="9144000" cy="431800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Source: Yu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Huang, Visual Detection, Recognition and Tracking with Deep Learning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Convolution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4" y="1859492"/>
            <a:ext cx="67056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This layer consists of a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set of learnable filters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that we slide over the image spatially,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computing dot products between the entries of the filter and the input image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. </a:t>
            </a: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The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filters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should extend to the full depth of the input image. 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E.g., a filter of size 5x5 to a colored image of size 32x32, then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the filter depth 3 (5x5x3)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cover all 3 color channels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(Red, Green, Blue) of the image.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These filters will </a:t>
            </a:r>
            <a:r>
              <a:rPr lang="en-US" b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activate to see same specific structure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in the images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2387600"/>
            <a:ext cx="4335650" cy="25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Pooling (subsampling)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6290733" cy="47376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eorgia" charset="0"/>
                <a:ea typeface="Georgia" charset="0"/>
                <a:cs typeface="Georgia" charset="0"/>
              </a:rPr>
              <a:t>A form of </a:t>
            </a:r>
            <a:r>
              <a:rPr lang="en-US" u="sng" dirty="0">
                <a:latin typeface="Georgia" charset="0"/>
                <a:ea typeface="Georgia" charset="0"/>
                <a:cs typeface="Georgia" charset="0"/>
              </a:rPr>
              <a:t>non-linear down-sampling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. </a:t>
            </a:r>
          </a:p>
          <a:p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to progressively </a:t>
            </a:r>
            <a:r>
              <a:rPr lang="en-US" b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reduce the spatial size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of the representation (parameters and computation) in the network</a:t>
            </a: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to </a:t>
            </a:r>
            <a:r>
              <a:rPr lang="en-US" b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control overfitting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. </a:t>
            </a: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max pooling is the most common one. 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applied with filters of size 2x2 applied with a stride of 2 at every depth slice.</a:t>
            </a: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 A pooling layer of size 2x2 with stride of 2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shrinks the input image to a 1/4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of its original size.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933" y="1809222"/>
            <a:ext cx="4597400" cy="3162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0C6B9C-4D79-4E54-94A5-D08006111043}"/>
              </a:ext>
            </a:extLst>
          </p:cNvPr>
          <p:cNvSpPr/>
          <p:nvPr/>
        </p:nvSpPr>
        <p:spPr>
          <a:xfrm>
            <a:off x="6514913" y="5518611"/>
            <a:ext cx="328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Also Known as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Downsampling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0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42" y="873125"/>
            <a:ext cx="9257591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6" y="9525"/>
            <a:ext cx="10515600" cy="1325563"/>
          </a:xfrm>
          <a:noFill/>
        </p:spPr>
        <p:txBody>
          <a:bodyPr/>
          <a:lstStyle/>
          <a:p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ConvNet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6118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Training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5" y="1520825"/>
            <a:ext cx="589408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12" y="1609196"/>
            <a:ext cx="5839273" cy="42629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9405" y="6312430"/>
            <a:ext cx="8693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adilmoujahid.com</a:t>
            </a:r>
            <a:r>
              <a:rPr lang="en-US" dirty="0"/>
              <a:t>/posts/2016/06/introduction-deep-learning-python-</a:t>
            </a:r>
            <a:r>
              <a:rPr lang="en-US" dirty="0" err="1"/>
              <a:t>caffe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2296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FB2B-FFAD-4EA9-9EE3-1DCC282B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8243-48B2-4720-B5AD-FE34B630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Simple Logistic Regression </a:t>
            </a:r>
            <a:r>
              <a:rPr lang="en-IN" dirty="0">
                <a:hlinkClick r:id="rId2"/>
              </a:rPr>
              <a:t>https://gerardnico.com/data_mining/simple_logistic_regression#linear_regression_output_as_probabilities</a:t>
            </a:r>
          </a:p>
          <a:p>
            <a:r>
              <a:rPr lang="en-IN" dirty="0"/>
              <a:t>Convolution Neural Network Slides </a:t>
            </a:r>
            <a:r>
              <a:rPr lang="en-IN" dirty="0">
                <a:hlinkClick r:id="rId2"/>
              </a:rPr>
              <a:t>http://www.deeplearningbook.org/slides/09_conv.pdf</a:t>
            </a:r>
            <a:endParaRPr lang="en-IN" dirty="0"/>
          </a:p>
          <a:p>
            <a:r>
              <a:rPr lang="en-IN" dirty="0"/>
              <a:t>Multi-layer Perceptron. Very good example on why use hidden layers in neural networks </a:t>
            </a:r>
            <a:r>
              <a:rPr lang="en-IN" dirty="0">
                <a:hlinkClick r:id="rId3"/>
              </a:rPr>
              <a:t>http://www.deeplearningbook.org/slides/06_mlp.pdf</a:t>
            </a:r>
            <a:endParaRPr lang="en-IN" dirty="0"/>
          </a:p>
          <a:p>
            <a:r>
              <a:rPr lang="en-IN" dirty="0"/>
              <a:t>Deep Learning Cheat Sheet </a:t>
            </a:r>
            <a:r>
              <a:rPr lang="en-IN" dirty="0">
                <a:hlinkClick r:id="rId4"/>
              </a:rPr>
              <a:t>http://www.asimovinstitute.org/neural-network-zoo/</a:t>
            </a:r>
            <a:endParaRPr lang="en-IN" dirty="0"/>
          </a:p>
          <a:p>
            <a:r>
              <a:rPr lang="en-IN" dirty="0"/>
              <a:t>A visual proof that neural nets can compute any function </a:t>
            </a:r>
            <a:r>
              <a:rPr lang="en-IN" dirty="0">
                <a:hlinkClick r:id="rId5"/>
              </a:rPr>
              <a:t>http://neuralnetworksanddeeplearning.com/chap4.html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9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9A82-0FA0-49A6-AE83-56C30280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13E2-63BD-44BC-8645-ADB388AA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Deep Learning Book by Ian Goodfellow </a:t>
            </a:r>
            <a:r>
              <a:rPr lang="en-IN" dirty="0">
                <a:hlinkClick r:id="rId2"/>
              </a:rPr>
              <a:t>http://www.deeplearningbook.org/</a:t>
            </a:r>
            <a:endParaRPr lang="en-IN" dirty="0"/>
          </a:p>
          <a:p>
            <a:r>
              <a:rPr lang="en-IN" dirty="0"/>
              <a:t>Neural Network and Deep Learning by Michael Nielsen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http://neuralnetworksanddeeplearning.com/</a:t>
            </a:r>
            <a:endParaRPr lang="en-IN" dirty="0"/>
          </a:p>
          <a:p>
            <a:r>
              <a:rPr lang="en-IN" dirty="0"/>
              <a:t>Deep Learning Lecture Slides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http://www.deeplearningbook.org/lecture_slides.html</a:t>
            </a:r>
            <a:endParaRPr lang="en-IN" dirty="0"/>
          </a:p>
          <a:p>
            <a:r>
              <a:rPr lang="en-IN" dirty="0"/>
              <a:t>Convolution Neural Network Live Example on Digits</a:t>
            </a:r>
          </a:p>
          <a:p>
            <a:pPr marL="0" indent="0">
              <a:buNone/>
            </a:pPr>
            <a:r>
              <a:rPr lang="en-IN" dirty="0">
                <a:hlinkClick r:id="rId5"/>
              </a:rPr>
              <a:t>http://scs.ryerson.ca/~aharley/vis/conv/flat.html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00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F465-9FF2-4B47-9515-460338A9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8297-800F-4304-ACCD-83649E58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Netural</a:t>
            </a:r>
            <a:r>
              <a:rPr lang="en-US" dirty="0"/>
              <a:t> </a:t>
            </a:r>
            <a:r>
              <a:rPr lang="en-US" dirty="0" err="1"/>
              <a:t>Netural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https://www.youtube.com/watch?v=aircAruvnKk</a:t>
            </a:r>
            <a:endParaRPr lang="en-US" dirty="0"/>
          </a:p>
          <a:p>
            <a:r>
              <a:rPr lang="en-US" dirty="0"/>
              <a:t>How Neural Network Learns?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https://www.youtube.com/watch?v=IHZwWFHWa-w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74FB6-DC03-4512-BDE4-3E2BFD7B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Extraction in Deep Learning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Deep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1900" dirty="0"/>
              <a:t>Representation learning attempts to automatically learn good features or representations; </a:t>
            </a:r>
          </a:p>
          <a:p>
            <a:r>
              <a:rPr lang="en-US" sz="1900" dirty="0"/>
              <a:t>Deep learning algorithms attempt to learn multiple levels of representation of increasing  complexity/abstraction (features); </a:t>
            </a:r>
          </a:p>
          <a:p>
            <a:r>
              <a:rPr lang="en-US" sz="1900" dirty="0"/>
              <a:t>Deal with the curse of dimensionality (smoothing &amp; sparsity) and over-fitting (unsupervised, </a:t>
            </a:r>
            <a:r>
              <a:rPr lang="en-US" sz="1900"/>
              <a:t>regularizer</a:t>
            </a:r>
            <a:r>
              <a:rPr lang="en-US" sz="1900" dirty="0"/>
              <a:t>); </a:t>
            </a:r>
          </a:p>
          <a:p>
            <a:r>
              <a:rPr lang="en-US" sz="1900" dirty="0"/>
              <a:t>Semi-supervised: structure of manifold assumption; </a:t>
            </a:r>
          </a:p>
          <a:p>
            <a:pPr lvl="1"/>
            <a:r>
              <a:rPr lang="en-US" sz="1900" dirty="0"/>
              <a:t>labeled data is scarce and unlabeled data is abundant. </a:t>
            </a:r>
          </a:p>
          <a:p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07" y="3601656"/>
            <a:ext cx="4935970" cy="20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1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Learning Feature Hierarchy with DL </a:t>
            </a:r>
            <a:br>
              <a:rPr lang="en-US" dirty="0">
                <a:effectLst/>
                <a:latin typeface="Georgia" charset="0"/>
                <a:ea typeface="Georgia" charset="0"/>
                <a:cs typeface="Georgia" charset="0"/>
              </a:rPr>
            </a:b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71588"/>
            <a:ext cx="5283200" cy="4905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Deep architectures can be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more efficient in feature representation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; </a:t>
            </a:r>
          </a:p>
          <a:p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Natural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derivation/abstraction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from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low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level structures to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high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level structures; </a:t>
            </a:r>
          </a:p>
          <a:p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Share the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lower-level representations for multiple tasks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(such as detection, recognition, segmentation).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1050925"/>
            <a:ext cx="60706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9688-B060-475D-BABC-CDDE995B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Neural Networks (CNN or Deep CNN)</a:t>
            </a:r>
          </a:p>
        </p:txBody>
      </p:sp>
      <p:pic>
        <p:nvPicPr>
          <p:cNvPr id="1026" name="Picture 2" descr="http://www.asimovinstitute.org/wp-content/uploads/2016/09/cnn.png">
            <a:extLst>
              <a:ext uri="{FF2B5EF4-FFF2-40B4-BE49-F238E27FC236}">
                <a16:creationId xmlns:a16="http://schemas.microsoft.com/office/drawing/2014/main" id="{F2579ED0-C8F0-47A7-AA55-DC01C07A3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047" y="2172400"/>
            <a:ext cx="5943905" cy="36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629DB1-D8C7-497A-8D5B-E6C30E2BA526}"/>
              </a:ext>
            </a:extLst>
          </p:cNvPr>
          <p:cNvSpPr/>
          <p:nvPr/>
        </p:nvSpPr>
        <p:spPr>
          <a:xfrm>
            <a:off x="3576762" y="6311900"/>
            <a:ext cx="5206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http://www.asimovinstitute.org/neural-network-zoo/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FC816-5516-45E9-AF38-060546206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6" y="1722403"/>
            <a:ext cx="2145148" cy="47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0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Convolutional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CNN is a special kind of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multi-layer NNs applied to 2-d arrays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(usually images), based on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spatially localized neural input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;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Local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receptive fields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(shifted window), 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shared weights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(weight averaging) across the hidden units, and often, spatial or temporal sub-sampling;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Each layer combines (merge, smooth) patches from previous layers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Pooling /Sampling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(e.g., max or average) filter: compress and smooth the data.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Convolution filters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(translation invariance) unsupervised;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Local contrast normalization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: increase sparsity, improve optimization/invariance.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6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Convolutional Neural Networks 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Convolutional Networks are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trainable multistage architectures composed of multiple stages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;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Input and output of each stage are sets of arrays called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feature maps; </a:t>
            </a:r>
            <a:endParaRPr lang="en-US" sz="2400" dirty="0">
              <a:solidFill>
                <a:srgbClr val="FF0000"/>
              </a:solidFill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At output, each feature map represents a particular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feature extracted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at all locations on input;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Each stage is composed of: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a filter bank layer, a non-linearity layer, and a feature pooling layer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; </a:t>
            </a: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ConvNet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is composed of 1, 2 or 3 such 3-layer stages, followed by a classification module;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A fully connected layer: </a:t>
            </a:r>
            <a:r>
              <a:rPr lang="en-US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softmax</a:t>
            </a:r>
            <a:r>
              <a:rPr lang="en-US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transfer function for posterior distribution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.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Convolutional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Filter: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A trainable filter (kernel) in filter bank </a:t>
            </a:r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connects input feature map to output feature map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; 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Nonlinearity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a pointwise </a:t>
            </a:r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sigmoid </a:t>
            </a:r>
            <a:r>
              <a:rPr lang="en-US" sz="2400" u="sng" dirty="0" err="1">
                <a:latin typeface="Georgia" charset="0"/>
                <a:ea typeface="Georgia" charset="0"/>
                <a:cs typeface="Georgia" charset="0"/>
              </a:rPr>
              <a:t>tanh</a:t>
            </a:r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()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or </a:t>
            </a:r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a rectified sigmoid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abs(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gi•tanh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()) function;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In rectified function,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gi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is a trainable gain parameter, might be followed a contrast normalization N; </a:t>
            </a:r>
            <a:endParaRPr lang="en-US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Feature pooling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treats each feature map separately -&gt; a reduced-resolution output feature map;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Supervised training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is performed using a form of </a:t>
            </a:r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Stochastic Gradient Descent (SGD) to minimize the prediction error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;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latin typeface="Georgia" charset="0"/>
                <a:ea typeface="Georgia" charset="0"/>
                <a:cs typeface="Georgia" charset="0"/>
              </a:rPr>
              <a:t>Gradients are computed with the back-propagation method.</a:t>
            </a:r>
          </a:p>
          <a:p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Unsupervised pre-training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predictive sparse decomposition (PSD),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then supervised fine-tuning. </a:t>
            </a:r>
            <a:endParaRPr lang="en-US" sz="2400" dirty="0">
              <a:effectLst/>
              <a:latin typeface="Georgia" charset="0"/>
              <a:ea typeface="Georgia" charset="0"/>
              <a:cs typeface="Georgia" charset="0"/>
            </a:endParaRPr>
          </a:p>
          <a:p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875367"/>
            <a:ext cx="2946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8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1772"/>
            <a:ext cx="10058400" cy="552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Convolutional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101117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906</Words>
  <Application>Microsoft Office PowerPoint</Application>
  <PresentationFormat>Widescreen</PresentationFormat>
  <Paragraphs>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CS5542 Big Data Analytics and App  Convolutional Neural Networks </vt:lpstr>
      <vt:lpstr>Feature Extraction in Deep Learning</vt:lpstr>
      <vt:lpstr>Deep Learning </vt:lpstr>
      <vt:lpstr>Learning Feature Hierarchy with DL  </vt:lpstr>
      <vt:lpstr>Convolution Neural Networks (CNN or Deep CNN)</vt:lpstr>
      <vt:lpstr>Convolutional Neural Networks </vt:lpstr>
      <vt:lpstr>Convolutional Neural Networks </vt:lpstr>
      <vt:lpstr>Convolutional Neural Networks </vt:lpstr>
      <vt:lpstr>Convolutional Neural Networks </vt:lpstr>
      <vt:lpstr>Convolution Layer</vt:lpstr>
      <vt:lpstr>Pooling (subsampling) Layer</vt:lpstr>
      <vt:lpstr>ConvNet Architecture</vt:lpstr>
      <vt:lpstr>Training Curve</vt:lpstr>
      <vt:lpstr>References</vt:lpstr>
      <vt:lpstr>References</vt:lpstr>
      <vt:lpstr>Video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CS5542 Big Data Analytics and App  Convolutional Neural Networks </dc:title>
  <dc:creator>Shah, Syed Jawad H. (UMKC-Student)</dc:creator>
  <cp:lastModifiedBy>Shah, Syed Jawad H. (UMKC-Student)</cp:lastModifiedBy>
  <cp:revision>2</cp:revision>
  <dcterms:created xsi:type="dcterms:W3CDTF">2020-09-22T01:06:07Z</dcterms:created>
  <dcterms:modified xsi:type="dcterms:W3CDTF">2020-09-22T01:15:51Z</dcterms:modified>
</cp:coreProperties>
</file>