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9" r:id="rId4"/>
    <p:sldId id="260" r:id="rId5"/>
    <p:sldId id="262" r:id="rId6"/>
    <p:sldId id="261" r:id="rId7"/>
    <p:sldId id="264" r:id="rId8"/>
    <p:sldId id="275" r:id="rId9"/>
    <p:sldId id="287" r:id="rId10"/>
    <p:sldId id="283" r:id="rId11"/>
    <p:sldId id="284" r:id="rId12"/>
    <p:sldId id="285" r:id="rId13"/>
    <p:sldId id="286" r:id="rId14"/>
    <p:sldId id="266" r:id="rId1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 autoAdjust="0"/>
    <p:restoredTop sz="94660"/>
  </p:normalViewPr>
  <p:slideViewPr>
    <p:cSldViewPr>
      <p:cViewPr varScale="1">
        <p:scale>
          <a:sx n="86" d="100"/>
          <a:sy n="86" d="100"/>
        </p:scale>
        <p:origin x="85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6" tIns="48783" rIns="97566" bIns="48783" numCol="1" anchor="t" anchorCtr="0" compatLnSpc="1">
            <a:prstTxWarp prst="textNoShape">
              <a:avLst/>
            </a:prstTxWarp>
          </a:bodyPr>
          <a:lstStyle>
            <a:lvl1pPr defTabSz="976681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6" tIns="48783" rIns="97566" bIns="48783" numCol="1" anchor="t" anchorCtr="0" compatLnSpc="1">
            <a:prstTxWarp prst="textNoShape">
              <a:avLst/>
            </a:prstTxWarp>
          </a:bodyPr>
          <a:lstStyle>
            <a:lvl1pPr algn="r" defTabSz="976681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6" tIns="48783" rIns="97566" bIns="48783" numCol="1" anchor="b" anchorCtr="0" compatLnSpc="1">
            <a:prstTxWarp prst="textNoShape">
              <a:avLst/>
            </a:prstTxWarp>
          </a:bodyPr>
          <a:lstStyle>
            <a:lvl1pPr defTabSz="976681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6" tIns="48783" rIns="97566" bIns="48783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defRPr sz="1400" smtClean="0"/>
            </a:lvl1pPr>
          </a:lstStyle>
          <a:p>
            <a:pPr>
              <a:defRPr/>
            </a:pPr>
            <a:fld id="{E76287AF-6CDF-41FB-85BF-80C5245EC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12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CB66709B-DC13-456E-AC4C-AE5D785A4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990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31AC48-005A-479D-9FA0-43BBF9DB009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9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72805D-210E-4FA5-96A1-9BAD01784BF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3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2F2FC-C1BE-44C0-B899-F7FFE8E96B2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81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EF3E45-DF53-41AE-8476-D66072C39CD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29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0E795-FEAE-49C7-9099-1195DE0CF18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94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8BBDAF-7626-493A-A463-37E2FE49A23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9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5F9159-1FBC-4011-909D-791C324DFD0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8B69CF-7AE2-4CD4-9610-FFA4EB25B20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6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2F99A0-D7A2-4B25-A8D9-A95E0CC24B0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29E1D6-43DB-4A8D-972D-3BACB113026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1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E125A5-5BBE-4EF1-AA43-CC752635745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3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413B75-F7FE-4DDF-A41B-CF61F3257A3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9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E38021-F323-427F-9353-03C197A1B85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9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D6C28-8720-4C1E-B7A0-DD49B4AFAE1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3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E6DCB-7DA5-4D7A-921E-F947283DA42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5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DBFA5-0E94-41DB-9CBE-201CC0E86D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47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D2AC3-9125-498B-B0DD-530EA46FDA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3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2BD704-C088-49F2-9E4C-4970BAD5A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8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B9D5B8-153B-43C2-8926-B587D6EFB7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92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75FC3-BAAC-4287-988E-D85A5F0718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85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917F6-89DC-40C6-8A3E-6D319DE22D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3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7092F-5569-4E94-9CB9-C6258E35FD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32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A21A8-123F-4070-AA6C-16B411EB38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3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31D77-FE67-4068-BA2A-018D581B81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19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762A9-8BB6-41B8-8589-8BF7965FFD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6E23A-507E-4491-BA52-F65F08E394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53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9261A-5B72-4620-9258-847693120E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8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57AF31-6FA5-4236-9DB8-D4481BB635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22363"/>
            <a:ext cx="10515600" cy="2387600"/>
          </a:xfrm>
        </p:spPr>
        <p:txBody>
          <a:bodyPr/>
          <a:lstStyle/>
          <a:p>
            <a:r>
              <a:rPr lang="en-US" altLang="en-US" sz="4800" dirty="0">
                <a:latin typeface="Georgia" panose="02040502050405020303" pitchFamily="18" charset="0"/>
              </a:rPr>
              <a:t>CS</a:t>
            </a:r>
            <a:r>
              <a:rPr lang="en-US" altLang="ko-KR" sz="4800" dirty="0">
                <a:latin typeface="Georgia" panose="02040502050405020303" pitchFamily="18" charset="0"/>
                <a:ea typeface="Gulim" panose="020B0600000101010101" pitchFamily="34" charset="-127"/>
              </a:rPr>
              <a:t>5542</a:t>
            </a:r>
            <a:r>
              <a:rPr lang="en-US" altLang="en-US" sz="4800" dirty="0">
                <a:latin typeface="Georgia" panose="02040502050405020303" pitchFamily="18" charset="0"/>
              </a:rPr>
              <a:t>: Big Data Analytics and Apps</a:t>
            </a:r>
            <a:br>
              <a:rPr lang="en-US" altLang="en-US" sz="4800" dirty="0">
                <a:latin typeface="Georgia" panose="02040502050405020303" pitchFamily="18" charset="0"/>
              </a:rPr>
            </a:br>
            <a:r>
              <a:rPr lang="en-US" altLang="en-US" sz="4000" dirty="0">
                <a:solidFill>
                  <a:srgbClr val="000000"/>
                </a:solidFill>
                <a:latin typeface="Georgia"/>
              </a:rPr>
              <a:t>K-Means</a:t>
            </a:r>
            <a:r>
              <a:rPr lang="en-US" altLang="en-US" sz="4000" dirty="0">
                <a:latin typeface="Georgia" panose="02040502050405020303" pitchFamily="18" charset="0"/>
              </a:rPr>
              <a:t> &amp; EM Clustering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3100" y="5715000"/>
            <a:ext cx="8610600" cy="762000"/>
          </a:xfrm>
        </p:spPr>
        <p:txBody>
          <a:bodyPr/>
          <a:lstStyle/>
          <a:p>
            <a:r>
              <a:rPr lang="en-US" altLang="en-US" sz="1600">
                <a:latin typeface="Georgia" panose="02040502050405020303" pitchFamily="18" charset="0"/>
              </a:rPr>
              <a:t>References: J. Han and M. Kamber, Data Mining: Concepts and Techniques</a:t>
            </a:r>
          </a:p>
          <a:p>
            <a:r>
              <a:rPr lang="en-US" altLang="en-US" sz="1600">
                <a:latin typeface="Georgia" panose="02040502050405020303" pitchFamily="18" charset="0"/>
              </a:rPr>
              <a:t>M. Dunham, Data Mining: Introductory and Advanced Topics</a:t>
            </a:r>
          </a:p>
          <a:p>
            <a:endParaRPr lang="en-US" altLang="en-US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  <a:ea typeface="Gulim" panose="020B0600000101010101" pitchFamily="34" charset="-127"/>
              </a:rPr>
              <a:t>Example: K Means Clustering (k = 2)</a:t>
            </a:r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3657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ko-KR">
              <a:latin typeface="Georgia" panose="02040502050405020303" pitchFamily="18" charset="0"/>
              <a:ea typeface="Gulim" panose="020B0600000101010101" pitchFamily="34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latin typeface="Georgia" panose="02040502050405020303" pitchFamily="18" charset="0"/>
                <a:ea typeface="Gulim" panose="020B0600000101010101" pitchFamily="34" charset="-127"/>
              </a:rPr>
              <a:t>Object  att1    att2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latin typeface="Georgia" panose="02040502050405020303" pitchFamily="18" charset="0"/>
                <a:ea typeface="Gulim" panose="020B0600000101010101" pitchFamily="34" charset="-127"/>
              </a:rPr>
              <a:t>Med-A     1        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latin typeface="Georgia" panose="02040502050405020303" pitchFamily="18" charset="0"/>
                <a:ea typeface="Gulim" panose="020B0600000101010101" pitchFamily="34" charset="-127"/>
              </a:rPr>
              <a:t>Med-B     2        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latin typeface="Georgia" panose="02040502050405020303" pitchFamily="18" charset="0"/>
                <a:ea typeface="Gulim" panose="020B0600000101010101" pitchFamily="34" charset="-127"/>
              </a:rPr>
              <a:t>Med-C     4        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latin typeface="Georgia" panose="02040502050405020303" pitchFamily="18" charset="0"/>
                <a:ea typeface="Gulim" panose="020B0600000101010101" pitchFamily="34" charset="-127"/>
              </a:rPr>
              <a:t>Med-D     5         4</a:t>
            </a:r>
            <a:endParaRPr lang="en-US" altLang="en-US">
              <a:latin typeface="Georgia" panose="02040502050405020303" pitchFamily="18" charset="0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1474788"/>
            <a:ext cx="5283200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2209800"/>
            <a:ext cx="628015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5207000"/>
            <a:ext cx="3867150" cy="14986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2230438"/>
            <a:ext cx="28162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2765425"/>
            <a:ext cx="28702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" t="9319"/>
          <a:stretch>
            <a:fillRect/>
          </a:stretch>
        </p:blipFill>
        <p:spPr bwMode="auto">
          <a:xfrm>
            <a:off x="6559550" y="3292475"/>
            <a:ext cx="410845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1736725" y="228600"/>
            <a:ext cx="5730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latin typeface="Arial" panose="020B0604020202020204" pitchFamily="34" charset="0"/>
                <a:ea typeface="Gulim" panose="020B0600000101010101" pitchFamily="34" charset="-127"/>
              </a:rPr>
              <a:t>Iteration 0: </a:t>
            </a: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889125" y="4789488"/>
            <a:ext cx="30146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i="1">
                <a:latin typeface="Arial" panose="020B0604020202020204" pitchFamily="34" charset="0"/>
              </a:rPr>
              <a:t>Objects clustering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1889125" y="1766888"/>
            <a:ext cx="446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i="1">
                <a:latin typeface="Arial" panose="020B0604020202020204" pitchFamily="34" charset="0"/>
              </a:rPr>
              <a:t>Objects-Centroids distance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2041525" y="750888"/>
            <a:ext cx="335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Gulim" panose="020B0600000101010101" pitchFamily="34" charset="-127"/>
              </a:rPr>
              <a:t>C</a:t>
            </a:r>
            <a:r>
              <a:rPr lang="en-US" altLang="en-US">
                <a:latin typeface="Arial" panose="020B0604020202020204" pitchFamily="34" charset="0"/>
              </a:rPr>
              <a:t>entroid coordinate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663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26781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70138"/>
            <a:ext cx="6435725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280025"/>
            <a:ext cx="374808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383857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43025"/>
            <a:ext cx="1060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7008"/>
          <a:stretch>
            <a:fillRect/>
          </a:stretch>
        </p:blipFill>
        <p:spPr bwMode="auto">
          <a:xfrm>
            <a:off x="6416675" y="3200400"/>
            <a:ext cx="407035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1736725" y="76200"/>
            <a:ext cx="5730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latin typeface="Arial" panose="020B0604020202020204" pitchFamily="34" charset="0"/>
                <a:ea typeface="Gulim" panose="020B0600000101010101" pitchFamily="34" charset="-127"/>
              </a:rPr>
              <a:t>Iteration 1: </a:t>
            </a:r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auto">
          <a:xfrm>
            <a:off x="1889125" y="4713288"/>
            <a:ext cx="364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i="1">
                <a:latin typeface="Arial" panose="020B0604020202020204" pitchFamily="34" charset="0"/>
                <a:ea typeface="Gulim" panose="020B0600000101010101" pitchFamily="34" charset="-127"/>
              </a:rPr>
              <a:t>S3: </a:t>
            </a:r>
            <a:r>
              <a:rPr lang="en-US" altLang="en-US" i="1">
                <a:latin typeface="Arial" panose="020B0604020202020204" pitchFamily="34" charset="0"/>
              </a:rPr>
              <a:t>Objects clustering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1905000" y="750888"/>
            <a:ext cx="399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Gulim" panose="020B0600000101010101" pitchFamily="34" charset="-127"/>
              </a:rPr>
              <a:t>S1: C</a:t>
            </a:r>
            <a:r>
              <a:rPr lang="en-US" altLang="en-US">
                <a:latin typeface="Arial" panose="020B0604020202020204" pitchFamily="34" charset="0"/>
              </a:rPr>
              <a:t>entroid coordinate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8682" name="Rectangle 12"/>
          <p:cNvSpPr>
            <a:spLocks noChangeArrowheads="1"/>
          </p:cNvSpPr>
          <p:nvPr/>
        </p:nvSpPr>
        <p:spPr bwMode="auto">
          <a:xfrm>
            <a:off x="1905000" y="19050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i="1">
                <a:latin typeface="Arial" panose="020B0604020202020204" pitchFamily="34" charset="0"/>
                <a:ea typeface="Gulim" panose="020B0600000101010101" pitchFamily="34" charset="-127"/>
              </a:rPr>
              <a:t>S2: </a:t>
            </a:r>
            <a:r>
              <a:rPr lang="en-US" altLang="en-US" i="1">
                <a:latin typeface="Arial" panose="020B0604020202020204" pitchFamily="34" charset="0"/>
              </a:rPr>
              <a:t>Objects-Centroids distance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28336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68413"/>
            <a:ext cx="31908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17763"/>
            <a:ext cx="6664325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987925"/>
            <a:ext cx="40957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9364" b="2341"/>
          <a:stretch>
            <a:fillRect/>
          </a:stretch>
        </p:blipFill>
        <p:spPr bwMode="auto">
          <a:xfrm>
            <a:off x="8318500" y="314325"/>
            <a:ext cx="3513269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736725" y="228600"/>
            <a:ext cx="57308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latin typeface="Arial" panose="020B0604020202020204" pitchFamily="34" charset="0"/>
                <a:ea typeface="Gulim" panose="020B0600000101010101" pitchFamily="34" charset="-127"/>
              </a:rPr>
              <a:t>Iteration 2: </a:t>
            </a:r>
            <a:endParaRPr lang="en-US" altLang="en-US" sz="3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1889125" y="4605338"/>
            <a:ext cx="36464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i="1">
                <a:latin typeface="Arial" panose="020B0604020202020204" pitchFamily="34" charset="0"/>
                <a:ea typeface="Gulim" panose="020B0600000101010101" pitchFamily="34" charset="-127"/>
              </a:rPr>
              <a:t>S3: </a:t>
            </a:r>
            <a:r>
              <a:rPr lang="en-US" altLang="en-US" i="1">
                <a:latin typeface="Arial" panose="020B0604020202020204" pitchFamily="34" charset="0"/>
              </a:rPr>
              <a:t>Objects clustering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29" name="Text Box 13"/>
          <p:cNvSpPr txBox="1">
            <a:spLocks noChangeArrowheads="1"/>
          </p:cNvSpPr>
          <p:nvPr/>
        </p:nvSpPr>
        <p:spPr bwMode="auto">
          <a:xfrm>
            <a:off x="6107097" y="5084763"/>
            <a:ext cx="503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G</a:t>
            </a:r>
            <a:r>
              <a:rPr lang="en-US" altLang="ko-KR" sz="2400" b="1" baseline="30000" dirty="0">
                <a:latin typeface="Arial" panose="020B0604020202020204" pitchFamily="34" charset="0"/>
                <a:ea typeface="Gulim" panose="020B0600000101010101" pitchFamily="34" charset="-127"/>
              </a:rPr>
              <a:t>1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 = G</a:t>
            </a:r>
            <a:r>
              <a:rPr lang="en-US" altLang="ko-KR" sz="2400" b="1" baseline="30000" dirty="0"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. so terminate the iteration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1828800" y="1919288"/>
            <a:ext cx="509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i="1">
                <a:latin typeface="Arial" panose="020B0604020202020204" pitchFamily="34" charset="0"/>
                <a:ea typeface="Gulim" panose="020B0600000101010101" pitchFamily="34" charset="-127"/>
              </a:rPr>
              <a:t>S2: </a:t>
            </a:r>
            <a:r>
              <a:rPr lang="en-US" altLang="en-US" i="1">
                <a:latin typeface="Arial" panose="020B0604020202020204" pitchFamily="34" charset="0"/>
              </a:rPr>
              <a:t>Objects-Centroids distance</a:t>
            </a:r>
          </a:p>
        </p:txBody>
      </p:sp>
      <p:sp>
        <p:nvSpPr>
          <p:cNvPr id="30731" name="Text Box 15"/>
          <p:cNvSpPr txBox="1">
            <a:spLocks noChangeArrowheads="1"/>
          </p:cNvSpPr>
          <p:nvPr/>
        </p:nvSpPr>
        <p:spPr bwMode="auto">
          <a:xfrm>
            <a:off x="1905000" y="750888"/>
            <a:ext cx="399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Gulim" panose="020B0600000101010101" pitchFamily="34" charset="-127"/>
              </a:rPr>
              <a:t>S1: C</a:t>
            </a:r>
            <a:r>
              <a:rPr lang="en-US" altLang="en-US">
                <a:latin typeface="Arial" panose="020B0604020202020204" pitchFamily="34" charset="0"/>
              </a:rPr>
              <a:t>entroid coordinate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229600" cy="8683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latin typeface="Georgia" panose="02040502050405020303" pitchFamily="18" charset="0"/>
              </a:rPr>
              <a:t>Limitations: K-means Clustering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914400"/>
            <a:ext cx="10515600" cy="51355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>
                <a:latin typeface="Georgia" panose="02040502050405020303" pitchFamily="18" charset="0"/>
                <a:ea typeface="Gulim" panose="020B0600000101010101" pitchFamily="34" charset="-127"/>
              </a:rPr>
              <a:t>Limitations:</a:t>
            </a:r>
          </a:p>
          <a:p>
            <a:pPr lvl="1">
              <a:spcBef>
                <a:spcPct val="0"/>
              </a:spcBef>
            </a:pPr>
            <a:r>
              <a:rPr lang="en-US" altLang="ko-KR" sz="2300" dirty="0">
                <a:latin typeface="Georgia" panose="02040502050405020303" pitchFamily="18" charset="0"/>
                <a:ea typeface="Gulim" panose="020B0600000101010101" pitchFamily="34" charset="-127"/>
              </a:rPr>
              <a:t>The k-means algorithm is sensitive to outliers since an object with an extremely large value may substantially distort the distribution of the data.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Georgia" panose="02040502050405020303" pitchFamily="18" charset="0"/>
              </a:rPr>
              <a:t>Applicable only when </a:t>
            </a:r>
            <a:r>
              <a:rPr lang="en-US" altLang="en-US" sz="2300" i="1" dirty="0">
                <a:latin typeface="Georgia" panose="02040502050405020303" pitchFamily="18" charset="0"/>
              </a:rPr>
              <a:t>mean</a:t>
            </a:r>
            <a:r>
              <a:rPr lang="en-US" altLang="en-US" sz="2300" dirty="0">
                <a:latin typeface="Georgia" panose="02040502050405020303" pitchFamily="18" charset="0"/>
              </a:rPr>
              <a:t> is defined, then what about categorical data?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Georgia" panose="02040502050405020303" pitchFamily="18" charset="0"/>
              </a:rPr>
              <a:t>Need to specify </a:t>
            </a:r>
            <a:r>
              <a:rPr lang="en-US" altLang="en-US" sz="2300" i="1" dirty="0">
                <a:latin typeface="Georgia" panose="02040502050405020303" pitchFamily="18" charset="0"/>
              </a:rPr>
              <a:t>k, </a:t>
            </a:r>
            <a:r>
              <a:rPr lang="en-US" altLang="en-US" sz="2300" dirty="0">
                <a:latin typeface="Georgia" panose="02040502050405020303" pitchFamily="18" charset="0"/>
              </a:rPr>
              <a:t>the </a:t>
            </a:r>
            <a:r>
              <a:rPr lang="en-US" altLang="en-US" sz="2300" i="1" dirty="0">
                <a:latin typeface="Georgia" panose="02040502050405020303" pitchFamily="18" charset="0"/>
              </a:rPr>
              <a:t>number</a:t>
            </a:r>
            <a:r>
              <a:rPr lang="en-US" altLang="en-US" sz="2300" dirty="0">
                <a:latin typeface="Georgia" panose="02040502050405020303" pitchFamily="18" charset="0"/>
              </a:rPr>
              <a:t> of clusters, in advance</a:t>
            </a:r>
          </a:p>
          <a:p>
            <a:pPr>
              <a:spcBef>
                <a:spcPct val="0"/>
              </a:spcBef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Georgia" panose="02040502050405020303" pitchFamily="18" charset="0"/>
              </a:rPr>
              <a:t>A few variants of the </a:t>
            </a:r>
            <a:r>
              <a:rPr lang="en-US" altLang="en-US" sz="2400" i="1" dirty="0">
                <a:latin typeface="Georgia" panose="02040502050405020303" pitchFamily="18" charset="0"/>
              </a:rPr>
              <a:t>k-means</a:t>
            </a:r>
            <a:r>
              <a:rPr lang="en-US" altLang="en-US" sz="2400" dirty="0">
                <a:latin typeface="Georgia" panose="02040502050405020303" pitchFamily="18" charset="0"/>
              </a:rPr>
              <a:t> which differ in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Georgia" panose="02040502050405020303" pitchFamily="18" charset="0"/>
              </a:rPr>
              <a:t>Selection of the initial </a:t>
            </a:r>
            <a:r>
              <a:rPr lang="en-US" altLang="en-US" sz="2300" i="1" dirty="0">
                <a:latin typeface="Georgia" panose="02040502050405020303" pitchFamily="18" charset="0"/>
              </a:rPr>
              <a:t>k</a:t>
            </a:r>
            <a:r>
              <a:rPr lang="en-US" altLang="en-US" sz="2300" dirty="0">
                <a:latin typeface="Georgia" panose="02040502050405020303" pitchFamily="18" charset="0"/>
              </a:rPr>
              <a:t> means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Georgia" panose="02040502050405020303" pitchFamily="18" charset="0"/>
              </a:rPr>
              <a:t>Dissimilarity calculations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Georgia" panose="02040502050405020303" pitchFamily="18" charset="0"/>
              </a:rPr>
              <a:t>Strategies to calculate cluster means</a:t>
            </a:r>
          </a:p>
          <a:p>
            <a:pPr>
              <a:spcBef>
                <a:spcPct val="0"/>
              </a:spcBef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Georgia" panose="02040502050405020303" pitchFamily="18" charset="0"/>
              </a:rPr>
              <a:t>PAM (Partitioning Around Medoids, 1987)</a:t>
            </a:r>
            <a:r>
              <a:rPr lang="en-US" altLang="ko-KR" sz="2400" dirty="0">
                <a:latin typeface="Georgia" panose="02040502050405020303" pitchFamily="18" charset="0"/>
                <a:ea typeface="Gulim" panose="020B0600000101010101" pitchFamily="34" charset="-127"/>
              </a:rPr>
              <a:t>:  Instead of taking the </a:t>
            </a:r>
            <a:r>
              <a:rPr lang="en-US" altLang="ko-KR" sz="2400" b="1" dirty="0">
                <a:latin typeface="Georgia" panose="02040502050405020303" pitchFamily="18" charset="0"/>
                <a:ea typeface="Gulim" panose="020B0600000101010101" pitchFamily="34" charset="-127"/>
              </a:rPr>
              <a:t>mean</a:t>
            </a:r>
            <a:r>
              <a:rPr lang="en-US" altLang="ko-KR" sz="2400" dirty="0">
                <a:latin typeface="Georgia" panose="02040502050405020303" pitchFamily="18" charset="0"/>
                <a:ea typeface="Gulim" panose="020B0600000101010101" pitchFamily="34" charset="-127"/>
              </a:rPr>
              <a:t> value of the object in a cluster as a reference point, </a:t>
            </a:r>
            <a:r>
              <a:rPr lang="en-US" altLang="ko-KR" sz="2400" b="1" dirty="0">
                <a:latin typeface="Georgia" panose="02040502050405020303" pitchFamily="18" charset="0"/>
                <a:ea typeface="Gulim" panose="020B0600000101010101" pitchFamily="34" charset="-127"/>
              </a:rPr>
              <a:t>medoids</a:t>
            </a:r>
            <a:r>
              <a:rPr lang="en-US" altLang="ko-KR" sz="2400" dirty="0">
                <a:latin typeface="Georgia" panose="02040502050405020303" pitchFamily="18" charset="0"/>
                <a:ea typeface="Gulim" panose="020B0600000101010101" pitchFamily="34" charset="-127"/>
              </a:rPr>
              <a:t> can be used, which is the </a:t>
            </a:r>
            <a:r>
              <a:rPr lang="en-US" altLang="ko-KR" sz="2400" b="1" dirty="0">
                <a:latin typeface="Georgia" panose="02040502050405020303" pitchFamily="18" charset="0"/>
                <a:ea typeface="Gulim" panose="020B0600000101010101" pitchFamily="34" charset="-127"/>
              </a:rPr>
              <a:t>most centrally located</a:t>
            </a:r>
            <a:r>
              <a:rPr lang="en-US" altLang="ko-KR" sz="2400" dirty="0">
                <a:latin typeface="Georgia" panose="02040502050405020303" pitchFamily="18" charset="0"/>
                <a:ea typeface="Gulim" panose="020B0600000101010101" pitchFamily="34" charset="-127"/>
              </a:rPr>
              <a:t> object in a cluster.</a:t>
            </a:r>
            <a:endParaRPr lang="en-US" altLang="en-US" sz="2400" dirty="0">
              <a:latin typeface="Georgia" panose="02040502050405020303" pitchFamily="18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Georgia" panose="02040502050405020303" pitchFamily="18" charset="0"/>
              </a:rPr>
              <a:t>What’s Clustering</a:t>
            </a:r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Georgia" panose="02040502050405020303" pitchFamily="18" charset="0"/>
              </a:rPr>
              <a:t>Organizes data in classes based on attribute values. (unsupervised classification) </a:t>
            </a:r>
          </a:p>
          <a:p>
            <a:r>
              <a:rPr lang="en-US" altLang="en-US">
                <a:latin typeface="Georgia" panose="02040502050405020303" pitchFamily="18" charset="0"/>
              </a:rPr>
              <a:t>Minimize inter-class similarity and maximize intra-class similarity</a:t>
            </a:r>
          </a:p>
          <a:p>
            <a:r>
              <a:rPr lang="en-US" altLang="en-US">
                <a:latin typeface="Georgia" panose="02040502050405020303" pitchFamily="18" charset="0"/>
              </a:rPr>
              <a:t>Comparison</a:t>
            </a:r>
          </a:p>
          <a:p>
            <a:pPr lvl="1"/>
            <a:r>
              <a:rPr lang="en-US" altLang="en-US" sz="2300" b="1">
                <a:latin typeface="Georgia" panose="02040502050405020303" pitchFamily="18" charset="0"/>
              </a:rPr>
              <a:t>Classification</a:t>
            </a:r>
            <a:r>
              <a:rPr lang="en-US" altLang="en-US" sz="2300">
                <a:latin typeface="Georgia" panose="02040502050405020303" pitchFamily="18" charset="0"/>
              </a:rPr>
              <a:t>: Organizes data in given classes based on attribute values. (supervised classification) </a:t>
            </a:r>
            <a:r>
              <a:rPr lang="en-US" altLang="en-US" sz="2300" i="1">
                <a:latin typeface="Georgia" panose="02040502050405020303" pitchFamily="18" charset="0"/>
              </a:rPr>
              <a:t>Ex: classify students based on final result.</a:t>
            </a:r>
          </a:p>
          <a:p>
            <a:pPr lvl="1"/>
            <a:r>
              <a:rPr lang="en-US" altLang="en-US" sz="2300" b="1">
                <a:latin typeface="Georgia" panose="02040502050405020303" pitchFamily="18" charset="0"/>
              </a:rPr>
              <a:t>Outlier analysis</a:t>
            </a:r>
            <a:r>
              <a:rPr lang="en-US" altLang="en-US" sz="2300">
                <a:latin typeface="Georgia" panose="02040502050405020303" pitchFamily="18" charset="0"/>
              </a:rPr>
              <a:t>: Identifies and explains exceptions (surprises)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eorgia" panose="02040502050405020303" pitchFamily="18" charset="0"/>
              </a:rPr>
              <a:t>Example: Clustering</a:t>
            </a:r>
          </a:p>
        </p:txBody>
      </p:sp>
      <p:graphicFrame>
        <p:nvGraphicFramePr>
          <p:cNvPr id="31854" name="Group 110"/>
          <p:cNvGraphicFramePr>
            <a:graphicFrameLocks noGrp="1"/>
          </p:cNvGraphicFramePr>
          <p:nvPr>
            <p:ph type="tbl" idx="1"/>
          </p:nvPr>
        </p:nvGraphicFramePr>
        <p:xfrm>
          <a:off x="1981200" y="1866900"/>
          <a:ext cx="5486400" cy="3951288"/>
        </p:xfrm>
        <a:graphic>
          <a:graphicData uri="http://schemas.openxmlformats.org/drawingml/2006/table">
            <a:tbl>
              <a:tblPr/>
              <a:tblGrid>
                <a:gridCol w="11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Children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Marital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$25,000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$15,000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Single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School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School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$20,000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$30,000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Single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Divorced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School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School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$20,000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Divorced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College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$70,000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$90,000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Married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College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Graduate School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$200,000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$100,000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Married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Divorced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Graduate school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College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87" name="Text Box 104"/>
          <p:cNvSpPr txBox="1">
            <a:spLocks noChangeArrowheads="1"/>
          </p:cNvSpPr>
          <p:nvPr/>
        </p:nvSpPr>
        <p:spPr bwMode="auto">
          <a:xfrm>
            <a:off x="7543800" y="2800350"/>
            <a:ext cx="2044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Georgia" panose="02040502050405020303" pitchFamily="18" charset="0"/>
              </a:rPr>
              <a:t>Young &amp; high school</a:t>
            </a:r>
          </a:p>
        </p:txBody>
      </p:sp>
      <p:sp>
        <p:nvSpPr>
          <p:cNvPr id="10288" name="Text Box 105"/>
          <p:cNvSpPr txBox="1">
            <a:spLocks noChangeArrowheads="1"/>
          </p:cNvSpPr>
          <p:nvPr/>
        </p:nvSpPr>
        <p:spPr bwMode="auto">
          <a:xfrm>
            <a:off x="7543800" y="3357563"/>
            <a:ext cx="22367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panose="020B0604020202020204" pitchFamily="34" charset="0"/>
              </a:rPr>
              <a:t>Young &amp; high school &amp;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panose="020B0604020202020204" pitchFamily="34" charset="0"/>
              </a:rPr>
              <a:t>No children</a:t>
            </a:r>
          </a:p>
        </p:txBody>
      </p:sp>
      <p:sp>
        <p:nvSpPr>
          <p:cNvPr id="10289" name="Text Box 106"/>
          <p:cNvSpPr txBox="1">
            <a:spLocks noChangeArrowheads="1"/>
          </p:cNvSpPr>
          <p:nvPr/>
        </p:nvSpPr>
        <p:spPr bwMode="auto">
          <a:xfrm>
            <a:off x="7467600" y="3967163"/>
            <a:ext cx="277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panose="020B0604020202020204" pitchFamily="34" charset="0"/>
              </a:rPr>
              <a:t> Children and college degree</a:t>
            </a:r>
          </a:p>
        </p:txBody>
      </p:sp>
      <p:sp>
        <p:nvSpPr>
          <p:cNvPr id="10290" name="Text Box 108"/>
          <p:cNvSpPr txBox="1">
            <a:spLocks noChangeArrowheads="1"/>
          </p:cNvSpPr>
          <p:nvPr/>
        </p:nvSpPr>
        <p:spPr bwMode="auto">
          <a:xfrm>
            <a:off x="7527925" y="4460875"/>
            <a:ext cx="2678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panose="020B0604020202020204" pitchFamily="34" charset="0"/>
              </a:rPr>
              <a:t>Higher incomes and degree</a:t>
            </a:r>
          </a:p>
        </p:txBody>
      </p:sp>
      <p:sp>
        <p:nvSpPr>
          <p:cNvPr id="10291" name="Text Box 109"/>
          <p:cNvSpPr txBox="1">
            <a:spLocks noChangeArrowheads="1"/>
          </p:cNvSpPr>
          <p:nvPr/>
        </p:nvSpPr>
        <p:spPr bwMode="auto">
          <a:xfrm>
            <a:off x="7543800" y="5010150"/>
            <a:ext cx="2724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panose="020B0604020202020204" pitchFamily="34" charset="0"/>
              </a:rPr>
              <a:t>Higher incomes &amp; degree &amp;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panose="020B0604020202020204" pitchFamily="34" charset="0"/>
              </a:rPr>
              <a:t>Children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eorgia" panose="02040502050405020303" pitchFamily="18" charset="0"/>
              </a:rPr>
              <a:t>Quality of Clustering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Georgia" panose="02040502050405020303" pitchFamily="18" charset="0"/>
              </a:rPr>
              <a:t>A good clustering method will produce high quality clusters with</a:t>
            </a:r>
          </a:p>
          <a:p>
            <a:pPr lvl="1"/>
            <a:r>
              <a:rPr lang="en-US" altLang="en-US">
                <a:latin typeface="Georgia" panose="02040502050405020303" pitchFamily="18" charset="0"/>
              </a:rPr>
              <a:t>high intra-class similarity</a:t>
            </a:r>
          </a:p>
          <a:p>
            <a:pPr lvl="1"/>
            <a:r>
              <a:rPr lang="en-US" altLang="en-US">
                <a:latin typeface="Georgia" panose="02040502050405020303" pitchFamily="18" charset="0"/>
              </a:rPr>
              <a:t>low inter-class similarity 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The quality of a clustering result depends on both the similarity measure used by the method and its implementation.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The quality of a clustering method is also measured by its ability to discover some or all of the hidden patterns.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>
                <a:latin typeface="Georgia" panose="02040502050405020303" pitchFamily="18" charset="0"/>
              </a:rPr>
              <a:t>Clustering &amp; Similarity Measures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9906000" cy="4525963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000" b="1">
                <a:latin typeface="Georgia" panose="02040502050405020303" pitchFamily="18" charset="0"/>
              </a:rPr>
              <a:t>Definition</a:t>
            </a:r>
            <a:r>
              <a:rPr lang="en-US" altLang="en-US" sz="2000">
                <a:latin typeface="Georgia" panose="02040502050405020303" pitchFamily="18" charset="0"/>
              </a:rPr>
              <a:t>: Given a set of </a:t>
            </a:r>
            <a:r>
              <a:rPr lang="en-US" altLang="en-US" sz="2000" i="1">
                <a:latin typeface="Georgia" panose="02040502050405020303" pitchFamily="18" charset="0"/>
              </a:rPr>
              <a:t>n</a:t>
            </a:r>
            <a:r>
              <a:rPr lang="en-US" altLang="en-US" sz="2000">
                <a:latin typeface="Georgia" panose="02040502050405020303" pitchFamily="18" charset="0"/>
              </a:rPr>
              <a:t> objects {X</a:t>
            </a:r>
            <a:r>
              <a:rPr lang="en-US" altLang="en-US" sz="2000" baseline="-25000">
                <a:latin typeface="Georgia" panose="02040502050405020303" pitchFamily="18" charset="0"/>
              </a:rPr>
              <a:t>1</a:t>
            </a:r>
            <a:r>
              <a:rPr lang="en-US" altLang="en-US" sz="2000">
                <a:latin typeface="Georgia" panose="02040502050405020303" pitchFamily="18" charset="0"/>
              </a:rPr>
              <a:t>,…,X</a:t>
            </a:r>
            <a:r>
              <a:rPr lang="en-US" altLang="en-US" sz="2000" baseline="-25000">
                <a:latin typeface="Georgia" panose="02040502050405020303" pitchFamily="18" charset="0"/>
              </a:rPr>
              <a:t>n</a:t>
            </a:r>
            <a:r>
              <a:rPr lang="en-US" altLang="en-US" sz="2000">
                <a:latin typeface="Georgia" panose="02040502050405020303" pitchFamily="18" charset="0"/>
              </a:rPr>
              <a:t>}, each represented by a </a:t>
            </a:r>
            <a:r>
              <a:rPr lang="en-US" altLang="en-US" sz="2000" i="1">
                <a:latin typeface="Georgia" panose="02040502050405020303" pitchFamily="18" charset="0"/>
              </a:rPr>
              <a:t>p</a:t>
            </a:r>
            <a:r>
              <a:rPr lang="en-US" altLang="en-US" sz="2000">
                <a:latin typeface="Georgia" panose="02040502050405020303" pitchFamily="18" charset="0"/>
              </a:rPr>
              <a:t>-dimensional vector on m attributes  X</a:t>
            </a:r>
            <a:r>
              <a:rPr lang="en-US" altLang="en-US" sz="2000" baseline="-25000">
                <a:latin typeface="Georgia" panose="02040502050405020303" pitchFamily="18" charset="0"/>
              </a:rPr>
              <a:t>i</a:t>
            </a:r>
            <a:r>
              <a:rPr lang="en-US" altLang="en-US" sz="2000">
                <a:latin typeface="Georgia" panose="02040502050405020303" pitchFamily="18" charset="0"/>
              </a:rPr>
              <a:t> = {x</a:t>
            </a:r>
            <a:r>
              <a:rPr lang="en-US" altLang="en-US" sz="2000" baseline="-25000">
                <a:latin typeface="Georgia" panose="02040502050405020303" pitchFamily="18" charset="0"/>
              </a:rPr>
              <a:t>i1</a:t>
            </a:r>
            <a:r>
              <a:rPr lang="en-US" altLang="en-US" sz="2000">
                <a:latin typeface="Georgia" panose="02040502050405020303" pitchFamily="18" charset="0"/>
              </a:rPr>
              <a:t>, …,x</a:t>
            </a:r>
            <a:r>
              <a:rPr lang="en-US" altLang="en-US" sz="2000" baseline="-25000">
                <a:latin typeface="Georgia" panose="02040502050405020303" pitchFamily="18" charset="0"/>
              </a:rPr>
              <a:t>ip</a:t>
            </a:r>
            <a:r>
              <a:rPr lang="en-US" altLang="en-US" sz="2000">
                <a:latin typeface="Georgia" panose="02040502050405020303" pitchFamily="18" charset="0"/>
              </a:rPr>
              <a:t>}, find </a:t>
            </a:r>
            <a:r>
              <a:rPr lang="en-US" altLang="en-US" sz="2000" i="1">
                <a:latin typeface="Georgia" panose="02040502050405020303" pitchFamily="18" charset="0"/>
              </a:rPr>
              <a:t>k</a:t>
            </a:r>
            <a:r>
              <a:rPr lang="en-US" altLang="en-US" sz="2000">
                <a:latin typeface="Georgia" panose="02040502050405020303" pitchFamily="18" charset="0"/>
              </a:rPr>
              <a:t> clusters classes such that the interclass similarity is minimized and intra-class similarity is maximized.</a:t>
            </a:r>
          </a:p>
          <a:p>
            <a:pPr>
              <a:lnSpc>
                <a:spcPct val="120000"/>
              </a:lnSpc>
            </a:pPr>
            <a:r>
              <a:rPr lang="en-US" altLang="en-US" sz="2000" b="1">
                <a:latin typeface="Georgia" panose="02040502050405020303" pitchFamily="18" charset="0"/>
              </a:rPr>
              <a:t>Distances</a:t>
            </a:r>
            <a:r>
              <a:rPr lang="en-US" altLang="en-US" sz="2000">
                <a:latin typeface="Georgia" panose="02040502050405020303" pitchFamily="18" charset="0"/>
              </a:rPr>
              <a:t> are normally used to measure the similarity or dissimilarity between two data objects</a:t>
            </a:r>
          </a:p>
          <a:p>
            <a:pPr lvl="1">
              <a:lnSpc>
                <a:spcPct val="120000"/>
              </a:lnSpc>
            </a:pPr>
            <a:r>
              <a:rPr lang="en-US" altLang="en-US" sz="1800" b="1">
                <a:latin typeface="Georgia" panose="02040502050405020303" pitchFamily="18" charset="0"/>
              </a:rPr>
              <a:t>Minkowski distance</a:t>
            </a:r>
            <a:r>
              <a:rPr lang="en-US" altLang="en-US" sz="1800">
                <a:latin typeface="Georgia" panose="02040502050405020303" pitchFamily="18" charset="0"/>
              </a:rPr>
              <a:t>: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latin typeface="Georgia" panose="02040502050405020303" pitchFamily="18" charset="0"/>
              </a:rPr>
              <a:t>where  </a:t>
            </a:r>
            <a:r>
              <a:rPr lang="en-US" altLang="en-US" sz="1700" i="1">
                <a:latin typeface="Georgia" panose="02040502050405020303" pitchFamily="18" charset="0"/>
              </a:rPr>
              <a:t>i</a:t>
            </a:r>
            <a:r>
              <a:rPr lang="en-US" altLang="en-US" sz="1700">
                <a:latin typeface="Georgia" panose="02040502050405020303" pitchFamily="18" charset="0"/>
              </a:rPr>
              <a:t> = (</a:t>
            </a:r>
            <a:r>
              <a:rPr lang="en-US" altLang="en-US" sz="1700" i="1">
                <a:latin typeface="Georgia" panose="02040502050405020303" pitchFamily="18" charset="0"/>
              </a:rPr>
              <a:t>x</a:t>
            </a:r>
            <a:r>
              <a:rPr lang="en-US" altLang="en-US" sz="1700" baseline="-25000">
                <a:latin typeface="Georgia" panose="02040502050405020303" pitchFamily="18" charset="0"/>
              </a:rPr>
              <a:t>i1</a:t>
            </a:r>
            <a:r>
              <a:rPr lang="en-US" altLang="en-US" sz="1700">
                <a:latin typeface="Georgia" panose="02040502050405020303" pitchFamily="18" charset="0"/>
              </a:rPr>
              <a:t>, </a:t>
            </a:r>
            <a:r>
              <a:rPr lang="en-US" altLang="en-US" sz="1700" i="1">
                <a:latin typeface="Georgia" panose="02040502050405020303" pitchFamily="18" charset="0"/>
              </a:rPr>
              <a:t>x</a:t>
            </a:r>
            <a:r>
              <a:rPr lang="en-US" altLang="en-US" sz="1700" baseline="-25000">
                <a:latin typeface="Georgia" panose="02040502050405020303" pitchFamily="18" charset="0"/>
              </a:rPr>
              <a:t>i2</a:t>
            </a:r>
            <a:r>
              <a:rPr lang="en-US" altLang="en-US" sz="1700">
                <a:latin typeface="Georgia" panose="02040502050405020303" pitchFamily="18" charset="0"/>
              </a:rPr>
              <a:t>, …, </a:t>
            </a:r>
            <a:r>
              <a:rPr lang="en-US" altLang="en-US" sz="1700" i="1">
                <a:latin typeface="Georgia" panose="02040502050405020303" pitchFamily="18" charset="0"/>
              </a:rPr>
              <a:t>x</a:t>
            </a:r>
            <a:r>
              <a:rPr lang="en-US" altLang="en-US" sz="1700" baseline="-25000">
                <a:latin typeface="Georgia" panose="02040502050405020303" pitchFamily="18" charset="0"/>
              </a:rPr>
              <a:t>ip</a:t>
            </a:r>
            <a:r>
              <a:rPr lang="en-US" altLang="en-US" sz="1700">
                <a:latin typeface="Georgia" panose="02040502050405020303" pitchFamily="18" charset="0"/>
              </a:rPr>
              <a:t>) and</a:t>
            </a:r>
            <a:r>
              <a:rPr lang="en-US" altLang="en-US" sz="1700" i="1">
                <a:latin typeface="Georgia" panose="02040502050405020303" pitchFamily="18" charset="0"/>
              </a:rPr>
              <a:t> j</a:t>
            </a:r>
            <a:r>
              <a:rPr lang="en-US" altLang="en-US" sz="1700">
                <a:latin typeface="Georgia" panose="02040502050405020303" pitchFamily="18" charset="0"/>
              </a:rPr>
              <a:t> = (</a:t>
            </a:r>
            <a:r>
              <a:rPr lang="en-US" altLang="en-US" sz="1700" i="1">
                <a:latin typeface="Georgia" panose="02040502050405020303" pitchFamily="18" charset="0"/>
              </a:rPr>
              <a:t>x</a:t>
            </a:r>
            <a:r>
              <a:rPr lang="en-US" altLang="en-US" sz="1700" baseline="-25000">
                <a:latin typeface="Georgia" panose="02040502050405020303" pitchFamily="18" charset="0"/>
              </a:rPr>
              <a:t>j1</a:t>
            </a:r>
            <a:r>
              <a:rPr lang="en-US" altLang="en-US" sz="1700">
                <a:latin typeface="Georgia" panose="02040502050405020303" pitchFamily="18" charset="0"/>
              </a:rPr>
              <a:t>, </a:t>
            </a:r>
            <a:r>
              <a:rPr lang="en-US" altLang="en-US" sz="1700" i="1">
                <a:latin typeface="Georgia" panose="02040502050405020303" pitchFamily="18" charset="0"/>
              </a:rPr>
              <a:t>x</a:t>
            </a:r>
            <a:r>
              <a:rPr lang="en-US" altLang="en-US" sz="1700" baseline="-25000">
                <a:latin typeface="Georgia" panose="02040502050405020303" pitchFamily="18" charset="0"/>
              </a:rPr>
              <a:t>j2</a:t>
            </a:r>
            <a:r>
              <a:rPr lang="en-US" altLang="en-US" sz="1700">
                <a:latin typeface="Georgia" panose="02040502050405020303" pitchFamily="18" charset="0"/>
              </a:rPr>
              <a:t>, …, </a:t>
            </a:r>
            <a:r>
              <a:rPr lang="en-US" altLang="en-US" sz="1700" i="1">
                <a:latin typeface="Georgia" panose="02040502050405020303" pitchFamily="18" charset="0"/>
              </a:rPr>
              <a:t>x</a:t>
            </a:r>
            <a:r>
              <a:rPr lang="en-US" altLang="en-US" sz="1700" baseline="-25000">
                <a:latin typeface="Georgia" panose="02040502050405020303" pitchFamily="18" charset="0"/>
              </a:rPr>
              <a:t>jp</a:t>
            </a:r>
            <a:r>
              <a:rPr lang="en-US" altLang="en-US" sz="1700">
                <a:latin typeface="Georgia" panose="02040502050405020303" pitchFamily="18" charset="0"/>
              </a:rPr>
              <a:t>) are two </a:t>
            </a:r>
            <a:r>
              <a:rPr lang="en-US" altLang="en-US" sz="1700" i="1">
                <a:latin typeface="Georgia" panose="02040502050405020303" pitchFamily="18" charset="0"/>
              </a:rPr>
              <a:t>p</a:t>
            </a:r>
            <a:r>
              <a:rPr lang="en-US" altLang="en-US" sz="1700">
                <a:latin typeface="Georgia" panose="02040502050405020303" pitchFamily="18" charset="0"/>
              </a:rPr>
              <a:t>-dimensional data objects, and </a:t>
            </a:r>
            <a:r>
              <a:rPr lang="en-US" altLang="en-US" sz="1700" i="1">
                <a:latin typeface="Georgia" panose="02040502050405020303" pitchFamily="18" charset="0"/>
              </a:rPr>
              <a:t>q</a:t>
            </a:r>
            <a:r>
              <a:rPr lang="en-US" altLang="en-US" sz="1700">
                <a:latin typeface="Georgia" panose="02040502050405020303" pitchFamily="18" charset="0"/>
              </a:rPr>
              <a:t> is a positive integer</a:t>
            </a:r>
          </a:p>
          <a:p>
            <a:pPr lvl="1">
              <a:lnSpc>
                <a:spcPct val="120000"/>
              </a:lnSpc>
            </a:pPr>
            <a:r>
              <a:rPr lang="en-US" altLang="en-US" sz="1800" b="1">
                <a:latin typeface="Georgia" panose="02040502050405020303" pitchFamily="18" charset="0"/>
              </a:rPr>
              <a:t>Manhattan distance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Georgia" panose="02040502050405020303" pitchFamily="18" charset="0"/>
              </a:rPr>
              <a:t>     </a:t>
            </a:r>
            <a:r>
              <a:rPr lang="en-US" altLang="en-US" sz="1600" i="1">
                <a:latin typeface="Georgia" panose="02040502050405020303" pitchFamily="18" charset="0"/>
              </a:rPr>
              <a:t>where q= 1</a:t>
            </a:r>
          </a:p>
          <a:p>
            <a:pPr lvl="1">
              <a:lnSpc>
                <a:spcPct val="120000"/>
              </a:lnSpc>
            </a:pPr>
            <a:r>
              <a:rPr lang="en-US" altLang="en-US" sz="1800" b="1">
                <a:latin typeface="Georgia" panose="02040502050405020303" pitchFamily="18" charset="0"/>
              </a:rPr>
              <a:t>Euclidean distance</a:t>
            </a:r>
            <a:endParaRPr lang="en-US" altLang="en-US" sz="1600" b="1" i="1">
              <a:latin typeface="Georgia" panose="02040502050405020303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600" i="1">
                <a:latin typeface="Georgia" panose="02040502050405020303" pitchFamily="18" charset="0"/>
              </a:rPr>
              <a:t>     where q= 2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 b="1">
              <a:latin typeface="Georgia" panose="02040502050405020303" pitchFamily="18" charset="0"/>
            </a:endParaRP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92738" y="3273425"/>
          <a:ext cx="40370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4" imgW="5181600" imgH="596900" progId="Equation.3">
                  <p:embed/>
                </p:oleObj>
              </mc:Choice>
              <mc:Fallback>
                <p:oleObj name="Equation" r:id="rId4" imgW="5181600" imgH="5969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273425"/>
                        <a:ext cx="403701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2738" y="4572000"/>
          <a:ext cx="403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6" imgW="4292600" imgH="431800" progId="Equation.3">
                  <p:embed/>
                </p:oleObj>
              </mc:Choice>
              <mc:Fallback>
                <p:oleObj name="Equation" r:id="rId6" imgW="4292600" imgH="4318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4572000"/>
                        <a:ext cx="403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5181600" y="5410200"/>
          <a:ext cx="4625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8" imgW="5168900" imgH="584200" progId="Equation.3">
                  <p:embed/>
                </p:oleObj>
              </mc:Choice>
              <mc:Fallback>
                <p:oleObj name="Equation" r:id="rId8" imgW="5168900" imgH="584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10200"/>
                        <a:ext cx="46259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eorgia" panose="02040502050405020303" pitchFamily="18" charset="0"/>
              </a:rPr>
              <a:t>Major Clustering Approaches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9220200" cy="4525963"/>
          </a:xfrm>
        </p:spPr>
        <p:txBody>
          <a:bodyPr/>
          <a:lstStyle/>
          <a:p>
            <a:r>
              <a:rPr lang="en-US" altLang="en-US" sz="2400" b="1">
                <a:latin typeface="Georgia" panose="02040502050405020303" pitchFamily="18" charset="0"/>
              </a:rPr>
              <a:t>Partitioning algorithms</a:t>
            </a:r>
            <a:r>
              <a:rPr lang="en-US" altLang="en-US" sz="2400">
                <a:latin typeface="Georgia" panose="02040502050405020303" pitchFamily="18" charset="0"/>
              </a:rPr>
              <a:t>: Construct various partitions and then evaluate them by some criterion (</a:t>
            </a:r>
            <a:r>
              <a:rPr lang="en-US" altLang="en-US" sz="2000" i="1" u="sng">
                <a:latin typeface="Georgia" panose="02040502050405020303" pitchFamily="18" charset="0"/>
              </a:rPr>
              <a:t>k-means, k-medoids)</a:t>
            </a:r>
            <a:endParaRPr lang="en-US" altLang="en-US" sz="2400">
              <a:latin typeface="Georgia" panose="02040502050405020303" pitchFamily="18" charset="0"/>
            </a:endParaRPr>
          </a:p>
          <a:p>
            <a:r>
              <a:rPr lang="en-US" altLang="en-US" sz="2400" b="1">
                <a:latin typeface="Georgia" panose="02040502050405020303" pitchFamily="18" charset="0"/>
              </a:rPr>
              <a:t>Hierarchy algorithms</a:t>
            </a:r>
            <a:r>
              <a:rPr lang="en-US" altLang="en-US" sz="2400">
                <a:latin typeface="Georgia" panose="02040502050405020303" pitchFamily="18" charset="0"/>
              </a:rPr>
              <a:t>: Create a hierarchical decomposition of the set of data objects using some criterion (</a:t>
            </a:r>
            <a:r>
              <a:rPr lang="en-US" altLang="en-US" sz="2400" i="1">
                <a:latin typeface="Georgia" panose="02040502050405020303" pitchFamily="18" charset="0"/>
              </a:rPr>
              <a:t>agglomerative</a:t>
            </a:r>
            <a:r>
              <a:rPr lang="en-US" altLang="en-US" sz="2400">
                <a:latin typeface="Georgia" panose="02040502050405020303" pitchFamily="18" charset="0"/>
              </a:rPr>
              <a:t>, </a:t>
            </a:r>
            <a:r>
              <a:rPr lang="en-US" altLang="en-US" sz="2400" i="1">
                <a:latin typeface="Georgia" panose="02040502050405020303" pitchFamily="18" charset="0"/>
              </a:rPr>
              <a:t>division</a:t>
            </a:r>
            <a:r>
              <a:rPr lang="en-US" altLang="en-US" sz="2400">
                <a:latin typeface="Georgia" panose="02040502050405020303" pitchFamily="18" charset="0"/>
              </a:rPr>
              <a:t>)</a:t>
            </a:r>
          </a:p>
          <a:p>
            <a:r>
              <a:rPr lang="en-US" altLang="en-US" sz="2400" b="1">
                <a:latin typeface="Georgia" panose="02040502050405020303" pitchFamily="18" charset="0"/>
              </a:rPr>
              <a:t>Density-based</a:t>
            </a:r>
            <a:r>
              <a:rPr lang="en-US" altLang="en-US" sz="2400">
                <a:latin typeface="Georgia" panose="02040502050405020303" pitchFamily="18" charset="0"/>
              </a:rPr>
              <a:t>: based on connectivity and density functions</a:t>
            </a:r>
          </a:p>
          <a:p>
            <a:r>
              <a:rPr lang="en-US" altLang="en-US" sz="2400" b="1">
                <a:latin typeface="Georgia" panose="02040502050405020303" pitchFamily="18" charset="0"/>
              </a:rPr>
              <a:t>Grid-based</a:t>
            </a:r>
            <a:r>
              <a:rPr lang="en-US" altLang="en-US" sz="2400">
                <a:latin typeface="Georgia" panose="02040502050405020303" pitchFamily="18" charset="0"/>
              </a:rPr>
              <a:t>: based on a multiple-level granularity structure</a:t>
            </a:r>
            <a:endParaRPr lang="en-US" altLang="en-US" sz="2400" b="1">
              <a:latin typeface="Georgia" panose="02040502050405020303" pitchFamily="18" charset="0"/>
            </a:endParaRPr>
          </a:p>
          <a:p>
            <a:r>
              <a:rPr lang="en-US" altLang="en-US" sz="2400" b="1">
                <a:latin typeface="Georgia" panose="02040502050405020303" pitchFamily="18" charset="0"/>
              </a:rPr>
              <a:t>Model-based</a:t>
            </a:r>
            <a:r>
              <a:rPr lang="en-US" altLang="en-US" sz="2400">
                <a:latin typeface="Georgia" panose="02040502050405020303" pitchFamily="18" charset="0"/>
              </a:rPr>
              <a:t>: A model is hypothesized for each of the clusters and the idea is to find the best fit of that model to each other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eorgia" panose="02040502050405020303" pitchFamily="18" charset="0"/>
              </a:rPr>
              <a:t>Partitioning: K-means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219200"/>
            <a:ext cx="102870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>
                <a:latin typeface="Georgia" panose="02040502050405020303" pitchFamily="18" charset="0"/>
              </a:rPr>
              <a:t>Basic Idea </a:t>
            </a:r>
            <a:r>
              <a:rPr lang="en-US" altLang="en-US">
                <a:latin typeface="Georgia" panose="02040502050405020303" pitchFamily="18" charset="0"/>
              </a:rPr>
              <a:t>(MacQueen’67)</a:t>
            </a:r>
            <a:r>
              <a:rPr lang="en-US" altLang="en-US" b="1">
                <a:latin typeface="Georgia" panose="02040502050405020303" pitchFamily="18" charset="0"/>
              </a:rPr>
              <a:t>:</a:t>
            </a:r>
            <a:r>
              <a:rPr lang="en-US" altLang="en-US">
                <a:latin typeface="Georgia" panose="02040502050405020303" pitchFamily="18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700">
                <a:latin typeface="Georgia" panose="02040502050405020303" pitchFamily="18" charset="0"/>
              </a:rPr>
              <a:t>Partitioning (k cluster center means to represent k cluster and assigning objects to the closest cluster center) where k is given</a:t>
            </a:r>
            <a:r>
              <a:rPr lang="en-US" altLang="en-US" sz="2100">
                <a:latin typeface="Georgia" panose="02040502050405020303" pitchFamily="18" charset="0"/>
              </a:rPr>
              <a:t> </a:t>
            </a:r>
            <a:endParaRPr lang="en-US" altLang="en-US" sz="170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700">
                <a:latin typeface="Georgia" panose="02040502050405020303" pitchFamily="18" charset="0"/>
              </a:rPr>
              <a:t>Similarity measure using Euclidian distance</a:t>
            </a:r>
            <a:endParaRPr lang="en-US" altLang="en-US" sz="290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>
                <a:latin typeface="Georgia" panose="02040502050405020303" pitchFamily="18" charset="0"/>
              </a:rPr>
              <a:t>Goal: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latin typeface="Georgia" panose="02040502050405020303" pitchFamily="18" charset="0"/>
              </a:rPr>
              <a:t> </a:t>
            </a:r>
            <a:r>
              <a:rPr lang="en-US" altLang="en-US" sz="1700">
                <a:latin typeface="Georgia" panose="02040502050405020303" pitchFamily="18" charset="0"/>
              </a:rPr>
              <a:t>Minimize squared error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70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latin typeface="Georgia" panose="02040502050405020303" pitchFamily="18" charset="0"/>
              </a:rPr>
              <a:t>where C(X</a:t>
            </a:r>
            <a:r>
              <a:rPr lang="en-US" altLang="en-US" sz="1700" baseline="-25000">
                <a:latin typeface="Georgia" panose="02040502050405020303" pitchFamily="18" charset="0"/>
              </a:rPr>
              <a:t>i</a:t>
            </a:r>
            <a:r>
              <a:rPr lang="en-US" altLang="en-US" sz="1700">
                <a:latin typeface="Georgia" panose="02040502050405020303" pitchFamily="18" charset="0"/>
              </a:rPr>
              <a:t>) is the closest center to X</a:t>
            </a:r>
            <a:r>
              <a:rPr lang="en-US" altLang="en-US" sz="1700" baseline="-25000">
                <a:latin typeface="Georgia" panose="02040502050405020303" pitchFamily="18" charset="0"/>
              </a:rPr>
              <a:t>i</a:t>
            </a:r>
            <a:r>
              <a:rPr lang="en-US" altLang="en-US" sz="1700">
                <a:latin typeface="Georgia" panose="02040502050405020303" pitchFamily="18" charset="0"/>
              </a:rPr>
              <a:t> and d is the squared Euclidean distances between each element in the cluster and the closest center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latin typeface="Georgia" panose="02040502050405020303" pitchFamily="18" charset="0"/>
              </a:rPr>
              <a:t>Algorithm:</a:t>
            </a:r>
          </a:p>
          <a:p>
            <a:pPr lvl="1">
              <a:lnSpc>
                <a:spcPct val="80000"/>
              </a:lnSpc>
            </a:pPr>
            <a:r>
              <a:rPr lang="en-US" altLang="en-US" sz="1700">
                <a:latin typeface="Georgia" panose="02040502050405020303" pitchFamily="18" charset="0"/>
              </a:rPr>
              <a:t>Step 1: Select an initial partition of k clusters</a:t>
            </a:r>
          </a:p>
          <a:p>
            <a:pPr lvl="1">
              <a:lnSpc>
                <a:spcPct val="80000"/>
              </a:lnSpc>
            </a:pPr>
            <a:r>
              <a:rPr lang="en-US" altLang="en-US" sz="1700">
                <a:latin typeface="Georgia" panose="02040502050405020303" pitchFamily="18" charset="0"/>
              </a:rPr>
              <a:t>Step 2: Assign each object to the cluster with the closest center</a:t>
            </a:r>
          </a:p>
          <a:p>
            <a:pPr lvl="1">
              <a:lnSpc>
                <a:spcPct val="80000"/>
              </a:lnSpc>
            </a:pPr>
            <a:r>
              <a:rPr lang="en-US" altLang="en-US" sz="1700">
                <a:latin typeface="Georgia" panose="02040502050405020303" pitchFamily="18" charset="0"/>
              </a:rPr>
              <a:t>Step 3: Compute the new centers of the clusters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70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70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170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700">
                <a:latin typeface="Georgia" panose="02040502050405020303" pitchFamily="18" charset="0"/>
              </a:rPr>
              <a:t>Step 4: Repeat Step 2 and  until no object changes cluster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5410200"/>
            <a:ext cx="4038600" cy="420688"/>
          </a:xfrm>
          <a:noFill/>
        </p:spPr>
      </p:pic>
      <p:pic>
        <p:nvPicPr>
          <p:cNvPr id="18437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755900"/>
            <a:ext cx="4038600" cy="65722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981200" y="492125"/>
            <a:ext cx="78898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400">
                <a:latin typeface="Georgia" panose="02040502050405020303" pitchFamily="18" charset="0"/>
                <a:ea typeface="Gulim" panose="020B0600000101010101" pitchFamily="34" charset="-127"/>
              </a:rPr>
              <a:t>The </a:t>
            </a:r>
            <a:r>
              <a:rPr lang="en-US" altLang="ko-KR" sz="3400" i="1">
                <a:latin typeface="Georgia" panose="02040502050405020303" pitchFamily="18" charset="0"/>
                <a:ea typeface="Gulim" panose="020B0600000101010101" pitchFamily="34" charset="-127"/>
              </a:rPr>
              <a:t>K-Means</a:t>
            </a:r>
            <a:r>
              <a:rPr lang="en-US" altLang="ko-KR" sz="3400">
                <a:latin typeface="Georgia" panose="02040502050405020303" pitchFamily="18" charset="0"/>
                <a:ea typeface="Gulim" panose="020B0600000101010101" pitchFamily="34" charset="-127"/>
              </a:rPr>
              <a:t> Clustering Method</a:t>
            </a:r>
            <a:r>
              <a:rPr lang="en-US" altLang="ko-KR" sz="2500" b="1">
                <a:latin typeface="Georgia" panose="02040502050405020303" pitchFamily="18" charset="0"/>
                <a:ea typeface="Gulim" panose="020B0600000101010101" pitchFamily="34" charset="-127"/>
              </a:rPr>
              <a:t> </a:t>
            </a:r>
            <a:endParaRPr lang="en-US" altLang="ko-KR" sz="3000">
              <a:latin typeface="Georgia" panose="02040502050405020303" pitchFamily="18" charset="0"/>
              <a:ea typeface="Gulim" panose="020B0600000101010101" pitchFamily="34" charset="-127"/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981200" y="13716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sz="3200">
                <a:solidFill>
                  <a:srgbClr val="000000"/>
                </a:solidFill>
                <a:latin typeface="Georgia" panose="02040502050405020303" pitchFamily="18" charset="0"/>
                <a:ea typeface="Gulim" panose="020B0600000101010101" pitchFamily="34" charset="-127"/>
              </a:rPr>
              <a:t>Example</a:t>
            </a:r>
          </a:p>
        </p:txBody>
      </p:sp>
      <p:grpSp>
        <p:nvGrpSpPr>
          <p:cNvPr id="20484" name="Group 6"/>
          <p:cNvGrpSpPr>
            <a:grpSpLocks/>
          </p:cNvGrpSpPr>
          <p:nvPr/>
        </p:nvGrpSpPr>
        <p:grpSpPr bwMode="auto">
          <a:xfrm>
            <a:off x="4724400" y="1981200"/>
            <a:ext cx="2286000" cy="2057400"/>
            <a:chOff x="528" y="240"/>
            <a:chExt cx="2142" cy="1872"/>
          </a:xfrm>
        </p:grpSpPr>
        <p:graphicFrame>
          <p:nvGraphicFramePr>
            <p:cNvPr id="20671" name="Object 7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6" name="Worksheet" r:id="rId4" imgW="3400654" imgH="2915107" progId="Excel.Sheet.8">
                    <p:embed/>
                  </p:oleObj>
                </mc:Choice>
                <mc:Fallback>
                  <p:oleObj name="Worksheet" r:id="rId4" imgW="3400654" imgH="2915107" progId="Excel.Shee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72" name="Freeform 8"/>
            <p:cNvSpPr>
              <a:spLocks/>
            </p:cNvSpPr>
            <p:nvPr/>
          </p:nvSpPr>
          <p:spPr bwMode="auto">
            <a:xfrm>
              <a:off x="1008" y="1019"/>
              <a:ext cx="173" cy="336"/>
            </a:xfrm>
            <a:custGeom>
              <a:avLst/>
              <a:gdLst>
                <a:gd name="T0" fmla="*/ 105 w 852"/>
                <a:gd name="T1" fmla="*/ 75 h 1260"/>
                <a:gd name="T2" fmla="*/ 80 w 852"/>
                <a:gd name="T3" fmla="*/ 10 h 1260"/>
                <a:gd name="T4" fmla="*/ 48 w 852"/>
                <a:gd name="T5" fmla="*/ 6 h 1260"/>
                <a:gd name="T6" fmla="*/ 27 w 852"/>
                <a:gd name="T7" fmla="*/ 19 h 1260"/>
                <a:gd name="T8" fmla="*/ 0 w 852"/>
                <a:gd name="T9" fmla="*/ 98 h 1260"/>
                <a:gd name="T10" fmla="*/ 9 w 852"/>
                <a:gd name="T11" fmla="*/ 183 h 1260"/>
                <a:gd name="T12" fmla="*/ 74 w 852"/>
                <a:gd name="T13" fmla="*/ 298 h 1260"/>
                <a:gd name="T14" fmla="*/ 87 w 852"/>
                <a:gd name="T15" fmla="*/ 304 h 1260"/>
                <a:gd name="T16" fmla="*/ 92 w 852"/>
                <a:gd name="T17" fmla="*/ 308 h 1260"/>
                <a:gd name="T18" fmla="*/ 107 w 852"/>
                <a:gd name="T19" fmla="*/ 314 h 1260"/>
                <a:gd name="T20" fmla="*/ 126 w 852"/>
                <a:gd name="T21" fmla="*/ 327 h 1260"/>
                <a:gd name="T22" fmla="*/ 161 w 852"/>
                <a:gd name="T23" fmla="*/ 331 h 1260"/>
                <a:gd name="T24" fmla="*/ 159 w 852"/>
                <a:gd name="T25" fmla="*/ 272 h 1260"/>
                <a:gd name="T26" fmla="*/ 152 w 852"/>
                <a:gd name="T27" fmla="*/ 254 h 1260"/>
                <a:gd name="T28" fmla="*/ 140 w 852"/>
                <a:gd name="T29" fmla="*/ 229 h 1260"/>
                <a:gd name="T30" fmla="*/ 126 w 852"/>
                <a:gd name="T31" fmla="*/ 203 h 1260"/>
                <a:gd name="T32" fmla="*/ 123 w 852"/>
                <a:gd name="T33" fmla="*/ 195 h 1260"/>
                <a:gd name="T34" fmla="*/ 120 w 852"/>
                <a:gd name="T35" fmla="*/ 189 h 1260"/>
                <a:gd name="T36" fmla="*/ 113 w 852"/>
                <a:gd name="T37" fmla="*/ 171 h 1260"/>
                <a:gd name="T38" fmla="*/ 110 w 852"/>
                <a:gd name="T39" fmla="*/ 166 h 1260"/>
                <a:gd name="T40" fmla="*/ 105 w 852"/>
                <a:gd name="T41" fmla="*/ 75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73" name="Freeform 9"/>
            <p:cNvSpPr>
              <a:spLocks/>
            </p:cNvSpPr>
            <p:nvPr/>
          </p:nvSpPr>
          <p:spPr bwMode="auto">
            <a:xfrm>
              <a:off x="1587" y="1036"/>
              <a:ext cx="173" cy="336"/>
            </a:xfrm>
            <a:custGeom>
              <a:avLst/>
              <a:gdLst>
                <a:gd name="T0" fmla="*/ 41 w 768"/>
                <a:gd name="T1" fmla="*/ 36 h 630"/>
                <a:gd name="T2" fmla="*/ 16 w 768"/>
                <a:gd name="T3" fmla="*/ 39 h 630"/>
                <a:gd name="T4" fmla="*/ 1 w 768"/>
                <a:gd name="T5" fmla="*/ 91 h 630"/>
                <a:gd name="T6" fmla="*/ 3 w 768"/>
                <a:gd name="T7" fmla="*/ 166 h 630"/>
                <a:gd name="T8" fmla="*/ 13 w 768"/>
                <a:gd name="T9" fmla="*/ 190 h 630"/>
                <a:gd name="T10" fmla="*/ 25 w 768"/>
                <a:gd name="T11" fmla="*/ 221 h 630"/>
                <a:gd name="T12" fmla="*/ 53 w 768"/>
                <a:gd name="T13" fmla="*/ 292 h 630"/>
                <a:gd name="T14" fmla="*/ 58 w 768"/>
                <a:gd name="T15" fmla="*/ 304 h 630"/>
                <a:gd name="T16" fmla="*/ 75 w 768"/>
                <a:gd name="T17" fmla="*/ 316 h 630"/>
                <a:gd name="T18" fmla="*/ 101 w 768"/>
                <a:gd name="T19" fmla="*/ 336 h 630"/>
                <a:gd name="T20" fmla="*/ 135 w 768"/>
                <a:gd name="T21" fmla="*/ 324 h 630"/>
                <a:gd name="T22" fmla="*/ 148 w 768"/>
                <a:gd name="T23" fmla="*/ 312 h 630"/>
                <a:gd name="T24" fmla="*/ 155 w 768"/>
                <a:gd name="T25" fmla="*/ 284 h 630"/>
                <a:gd name="T26" fmla="*/ 162 w 768"/>
                <a:gd name="T27" fmla="*/ 253 h 630"/>
                <a:gd name="T28" fmla="*/ 163 w 768"/>
                <a:gd name="T29" fmla="*/ 233 h 630"/>
                <a:gd name="T30" fmla="*/ 166 w 768"/>
                <a:gd name="T31" fmla="*/ 221 h 630"/>
                <a:gd name="T32" fmla="*/ 173 w 768"/>
                <a:gd name="T33" fmla="*/ 158 h 630"/>
                <a:gd name="T34" fmla="*/ 171 w 768"/>
                <a:gd name="T35" fmla="*/ 95 h 630"/>
                <a:gd name="T36" fmla="*/ 163 w 768"/>
                <a:gd name="T37" fmla="*/ 59 h 630"/>
                <a:gd name="T38" fmla="*/ 105 w 768"/>
                <a:gd name="T39" fmla="*/ 0 h 630"/>
                <a:gd name="T40" fmla="*/ 46 w 768"/>
                <a:gd name="T41" fmla="*/ 16 h 630"/>
                <a:gd name="T42" fmla="*/ 41 w 768"/>
                <a:gd name="T43" fmla="*/ 36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85" name="Group 10"/>
          <p:cNvGrpSpPr>
            <a:grpSpLocks/>
          </p:cNvGrpSpPr>
          <p:nvPr/>
        </p:nvGrpSpPr>
        <p:grpSpPr bwMode="auto">
          <a:xfrm>
            <a:off x="8102600" y="2008188"/>
            <a:ext cx="2222500" cy="1990725"/>
            <a:chOff x="4144" y="1265"/>
            <a:chExt cx="1400" cy="1254"/>
          </a:xfrm>
        </p:grpSpPr>
        <p:sp>
          <p:nvSpPr>
            <p:cNvPr id="20587" name="Rectangle 11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88" name="Rectangle 12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89" name="Line 13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0" name="Line 14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1" name="Line 15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2" name="Line 16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3" name="Line 17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4" name="Line 18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5" name="Line 19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6" name="Line 20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7" name="Line 21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8" name="Line 22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9" name="Line 23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0" name="Line 24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1" name="Line 25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2" name="Line 26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3" name="Line 27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4" name="Line 28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5" name="Line 29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6" name="Line 30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7" name="Line 31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8" name="Line 32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9" name="Rectangle 33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610" name="Line 34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1" name="Line 35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2" name="Line 36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3" name="Line 37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4" name="Line 38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5" name="Line 39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6" name="Line 40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7" name="Line 41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8" name="Line 42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9" name="Line 43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0" name="Line 44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1" name="Line 45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2" name="Line 46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3" name="Line 47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4" name="Line 48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5" name="Line 49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6" name="Line 50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7" name="Line 51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8" name="Line 52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9" name="Line 53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0" name="Line 54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1" name="Line 55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2" name="Line 56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3" name="Line 57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4" name="Freeform 58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5" name="Freeform 59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6" name="Freeform 60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7" name="Freeform 61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8" name="Freeform 62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9" name="Freeform 63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0" name="Freeform 64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1" name="Freeform 65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2" name="Freeform 66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3" name="Freeform 67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4" name="Oval 68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645" name="Oval 69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646" name="Rectangle 70"/>
            <p:cNvSpPr>
              <a:spLocks noChangeArrowheads="1"/>
            </p:cNvSpPr>
            <p:nvPr/>
          </p:nvSpPr>
          <p:spPr bwMode="auto">
            <a:xfrm>
              <a:off x="4221" y="233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47" name="Rectangle 71"/>
            <p:cNvSpPr>
              <a:spLocks noChangeArrowheads="1"/>
            </p:cNvSpPr>
            <p:nvPr/>
          </p:nvSpPr>
          <p:spPr bwMode="auto">
            <a:xfrm>
              <a:off x="4221" y="22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48" name="Rectangle 72"/>
            <p:cNvSpPr>
              <a:spLocks noChangeArrowheads="1"/>
            </p:cNvSpPr>
            <p:nvPr/>
          </p:nvSpPr>
          <p:spPr bwMode="auto">
            <a:xfrm>
              <a:off x="4221" y="213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49" name="Rectangle 73"/>
            <p:cNvSpPr>
              <a:spLocks noChangeArrowheads="1"/>
            </p:cNvSpPr>
            <p:nvPr/>
          </p:nvSpPr>
          <p:spPr bwMode="auto">
            <a:xfrm>
              <a:off x="4221" y="203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0" name="Rectangle 74"/>
            <p:cNvSpPr>
              <a:spLocks noChangeArrowheads="1"/>
            </p:cNvSpPr>
            <p:nvPr/>
          </p:nvSpPr>
          <p:spPr bwMode="auto">
            <a:xfrm>
              <a:off x="4221" y="1930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1" name="Rectangle 75"/>
            <p:cNvSpPr>
              <a:spLocks noChangeArrowheads="1"/>
            </p:cNvSpPr>
            <p:nvPr/>
          </p:nvSpPr>
          <p:spPr bwMode="auto">
            <a:xfrm>
              <a:off x="4221" y="182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2" name="Rectangle 76"/>
            <p:cNvSpPr>
              <a:spLocks noChangeArrowheads="1"/>
            </p:cNvSpPr>
            <p:nvPr/>
          </p:nvSpPr>
          <p:spPr bwMode="auto">
            <a:xfrm>
              <a:off x="4221" y="173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3" name="Rectangle 77"/>
            <p:cNvSpPr>
              <a:spLocks noChangeArrowheads="1"/>
            </p:cNvSpPr>
            <p:nvPr/>
          </p:nvSpPr>
          <p:spPr bwMode="auto">
            <a:xfrm>
              <a:off x="4221" y="1629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4" name="Rectangle 78"/>
            <p:cNvSpPr>
              <a:spLocks noChangeArrowheads="1"/>
            </p:cNvSpPr>
            <p:nvPr/>
          </p:nvSpPr>
          <p:spPr bwMode="auto">
            <a:xfrm>
              <a:off x="4221" y="152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5" name="Rectangle 79"/>
            <p:cNvSpPr>
              <a:spLocks noChangeArrowheads="1"/>
            </p:cNvSpPr>
            <p:nvPr/>
          </p:nvSpPr>
          <p:spPr bwMode="auto">
            <a:xfrm>
              <a:off x="4221" y="142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6" name="Rectangle 80"/>
            <p:cNvSpPr>
              <a:spLocks noChangeArrowheads="1"/>
            </p:cNvSpPr>
            <p:nvPr/>
          </p:nvSpPr>
          <p:spPr bwMode="auto">
            <a:xfrm>
              <a:off x="4197" y="1324"/>
              <a:ext cx="5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7" name="Rectangle 81"/>
            <p:cNvSpPr>
              <a:spLocks noChangeArrowheads="1"/>
            </p:cNvSpPr>
            <p:nvPr/>
          </p:nvSpPr>
          <p:spPr bwMode="auto">
            <a:xfrm>
              <a:off x="426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8" name="Rectangle 82"/>
            <p:cNvSpPr>
              <a:spLocks noChangeArrowheads="1"/>
            </p:cNvSpPr>
            <p:nvPr/>
          </p:nvSpPr>
          <p:spPr bwMode="auto">
            <a:xfrm>
              <a:off x="438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59" name="Rectangle 83"/>
            <p:cNvSpPr>
              <a:spLocks noChangeArrowheads="1"/>
            </p:cNvSpPr>
            <p:nvPr/>
          </p:nvSpPr>
          <p:spPr bwMode="auto">
            <a:xfrm>
              <a:off x="4504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60" name="Rectangle 84"/>
            <p:cNvSpPr>
              <a:spLocks noChangeArrowheads="1"/>
            </p:cNvSpPr>
            <p:nvPr/>
          </p:nvSpPr>
          <p:spPr bwMode="auto">
            <a:xfrm>
              <a:off x="462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61" name="Rectangle 85"/>
            <p:cNvSpPr>
              <a:spLocks noChangeArrowheads="1"/>
            </p:cNvSpPr>
            <p:nvPr/>
          </p:nvSpPr>
          <p:spPr bwMode="auto">
            <a:xfrm>
              <a:off x="474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62" name="Rectangle 86"/>
            <p:cNvSpPr>
              <a:spLocks noChangeArrowheads="1"/>
            </p:cNvSpPr>
            <p:nvPr/>
          </p:nvSpPr>
          <p:spPr bwMode="auto">
            <a:xfrm>
              <a:off x="4868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63" name="Rectangle 87"/>
            <p:cNvSpPr>
              <a:spLocks noChangeArrowheads="1"/>
            </p:cNvSpPr>
            <p:nvPr/>
          </p:nvSpPr>
          <p:spPr bwMode="auto">
            <a:xfrm>
              <a:off x="498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64" name="Rectangle 88"/>
            <p:cNvSpPr>
              <a:spLocks noChangeArrowheads="1"/>
            </p:cNvSpPr>
            <p:nvPr/>
          </p:nvSpPr>
          <p:spPr bwMode="auto">
            <a:xfrm>
              <a:off x="510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65" name="Rectangle 89"/>
            <p:cNvSpPr>
              <a:spLocks noChangeArrowheads="1"/>
            </p:cNvSpPr>
            <p:nvPr/>
          </p:nvSpPr>
          <p:spPr bwMode="auto">
            <a:xfrm>
              <a:off x="5228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66" name="Rectangle 90"/>
            <p:cNvSpPr>
              <a:spLocks noChangeArrowheads="1"/>
            </p:cNvSpPr>
            <p:nvPr/>
          </p:nvSpPr>
          <p:spPr bwMode="auto">
            <a:xfrm>
              <a:off x="534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67" name="Rectangle 91"/>
            <p:cNvSpPr>
              <a:spLocks noChangeArrowheads="1"/>
            </p:cNvSpPr>
            <p:nvPr/>
          </p:nvSpPr>
          <p:spPr bwMode="auto">
            <a:xfrm>
              <a:off x="5455" y="2404"/>
              <a:ext cx="5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68" name="Rectangle 92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669" name="Freeform 93"/>
            <p:cNvSpPr>
              <a:spLocks/>
            </p:cNvSpPr>
            <p:nvPr/>
          </p:nvSpPr>
          <p:spPr bwMode="auto">
            <a:xfrm>
              <a:off x="4426" y="1767"/>
              <a:ext cx="116" cy="233"/>
            </a:xfrm>
            <a:custGeom>
              <a:avLst/>
              <a:gdLst>
                <a:gd name="T0" fmla="*/ 71 w 852"/>
                <a:gd name="T1" fmla="*/ 52 h 1260"/>
                <a:gd name="T2" fmla="*/ 53 w 852"/>
                <a:gd name="T3" fmla="*/ 7 h 1260"/>
                <a:gd name="T4" fmla="*/ 32 w 852"/>
                <a:gd name="T5" fmla="*/ 4 h 1260"/>
                <a:gd name="T6" fmla="*/ 18 w 852"/>
                <a:gd name="T7" fmla="*/ 13 h 1260"/>
                <a:gd name="T8" fmla="*/ 0 w 852"/>
                <a:gd name="T9" fmla="*/ 68 h 1260"/>
                <a:gd name="T10" fmla="*/ 6 w 852"/>
                <a:gd name="T11" fmla="*/ 127 h 1260"/>
                <a:gd name="T12" fmla="*/ 49 w 852"/>
                <a:gd name="T13" fmla="*/ 207 h 1260"/>
                <a:gd name="T14" fmla="*/ 58 w 852"/>
                <a:gd name="T15" fmla="*/ 211 h 1260"/>
                <a:gd name="T16" fmla="*/ 61 w 852"/>
                <a:gd name="T17" fmla="*/ 213 h 1260"/>
                <a:gd name="T18" fmla="*/ 71 w 852"/>
                <a:gd name="T19" fmla="*/ 217 h 1260"/>
                <a:gd name="T20" fmla="*/ 85 w 852"/>
                <a:gd name="T21" fmla="*/ 227 h 1260"/>
                <a:gd name="T22" fmla="*/ 108 w 852"/>
                <a:gd name="T23" fmla="*/ 230 h 1260"/>
                <a:gd name="T24" fmla="*/ 107 w 852"/>
                <a:gd name="T25" fmla="*/ 189 h 1260"/>
                <a:gd name="T26" fmla="*/ 102 w 852"/>
                <a:gd name="T27" fmla="*/ 176 h 1260"/>
                <a:gd name="T28" fmla="*/ 94 w 852"/>
                <a:gd name="T29" fmla="*/ 159 h 1260"/>
                <a:gd name="T30" fmla="*/ 85 w 852"/>
                <a:gd name="T31" fmla="*/ 141 h 1260"/>
                <a:gd name="T32" fmla="*/ 83 w 852"/>
                <a:gd name="T33" fmla="*/ 135 h 1260"/>
                <a:gd name="T34" fmla="*/ 81 w 852"/>
                <a:gd name="T35" fmla="*/ 131 h 1260"/>
                <a:gd name="T36" fmla="*/ 76 w 852"/>
                <a:gd name="T37" fmla="*/ 119 h 1260"/>
                <a:gd name="T38" fmla="*/ 74 w 852"/>
                <a:gd name="T39" fmla="*/ 115 h 1260"/>
                <a:gd name="T40" fmla="*/ 71 w 852"/>
                <a:gd name="T41" fmla="*/ 52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70" name="Freeform 94"/>
            <p:cNvSpPr>
              <a:spLocks/>
            </p:cNvSpPr>
            <p:nvPr/>
          </p:nvSpPr>
          <p:spPr bwMode="auto">
            <a:xfrm>
              <a:off x="4846" y="1815"/>
              <a:ext cx="116" cy="233"/>
            </a:xfrm>
            <a:custGeom>
              <a:avLst/>
              <a:gdLst>
                <a:gd name="T0" fmla="*/ 28 w 768"/>
                <a:gd name="T1" fmla="*/ 25 h 630"/>
                <a:gd name="T2" fmla="*/ 11 w 768"/>
                <a:gd name="T3" fmla="*/ 27 h 630"/>
                <a:gd name="T4" fmla="*/ 1 w 768"/>
                <a:gd name="T5" fmla="*/ 63 h 630"/>
                <a:gd name="T6" fmla="*/ 2 w 768"/>
                <a:gd name="T7" fmla="*/ 115 h 630"/>
                <a:gd name="T8" fmla="*/ 9 w 768"/>
                <a:gd name="T9" fmla="*/ 132 h 630"/>
                <a:gd name="T10" fmla="*/ 16 w 768"/>
                <a:gd name="T11" fmla="*/ 153 h 630"/>
                <a:gd name="T12" fmla="*/ 35 w 768"/>
                <a:gd name="T13" fmla="*/ 203 h 630"/>
                <a:gd name="T14" fmla="*/ 39 w 768"/>
                <a:gd name="T15" fmla="*/ 211 h 630"/>
                <a:gd name="T16" fmla="*/ 50 w 768"/>
                <a:gd name="T17" fmla="*/ 219 h 630"/>
                <a:gd name="T18" fmla="*/ 68 w 768"/>
                <a:gd name="T19" fmla="*/ 233 h 630"/>
                <a:gd name="T20" fmla="*/ 90 w 768"/>
                <a:gd name="T21" fmla="*/ 224 h 630"/>
                <a:gd name="T22" fmla="*/ 99 w 768"/>
                <a:gd name="T23" fmla="*/ 216 h 630"/>
                <a:gd name="T24" fmla="*/ 104 w 768"/>
                <a:gd name="T25" fmla="*/ 197 h 630"/>
                <a:gd name="T26" fmla="*/ 108 w 768"/>
                <a:gd name="T27" fmla="*/ 175 h 630"/>
                <a:gd name="T28" fmla="*/ 109 w 768"/>
                <a:gd name="T29" fmla="*/ 162 h 630"/>
                <a:gd name="T30" fmla="*/ 112 w 768"/>
                <a:gd name="T31" fmla="*/ 153 h 630"/>
                <a:gd name="T32" fmla="*/ 116 w 768"/>
                <a:gd name="T33" fmla="*/ 109 h 630"/>
                <a:gd name="T34" fmla="*/ 115 w 768"/>
                <a:gd name="T35" fmla="*/ 66 h 630"/>
                <a:gd name="T36" fmla="*/ 109 w 768"/>
                <a:gd name="T37" fmla="*/ 41 h 630"/>
                <a:gd name="T38" fmla="*/ 70 w 768"/>
                <a:gd name="T39" fmla="*/ 0 h 630"/>
                <a:gd name="T40" fmla="*/ 31 w 768"/>
                <a:gd name="T41" fmla="*/ 11 h 630"/>
                <a:gd name="T42" fmla="*/ 28 w 768"/>
                <a:gd name="T43" fmla="*/ 25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486" name="Line 95"/>
          <p:cNvSpPr>
            <a:spLocks noChangeShapeType="1"/>
          </p:cNvSpPr>
          <p:nvPr/>
        </p:nvSpPr>
        <p:spPr bwMode="auto">
          <a:xfrm>
            <a:off x="7162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96"/>
          <p:cNvGrpSpPr>
            <a:grpSpLocks/>
          </p:cNvGrpSpPr>
          <p:nvPr/>
        </p:nvGrpSpPr>
        <p:grpSpPr bwMode="auto">
          <a:xfrm>
            <a:off x="8153400" y="4114800"/>
            <a:ext cx="2286000" cy="2286000"/>
            <a:chOff x="3312" y="2640"/>
            <a:chExt cx="1440" cy="1440"/>
          </a:xfrm>
        </p:grpSpPr>
        <p:graphicFrame>
          <p:nvGraphicFramePr>
            <p:cNvPr id="20585" name="Object 97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7" name="Worksheet" r:id="rId6" imgW="3419856" imgH="2934005" progId="Excel.Sheet.8">
                    <p:embed/>
                  </p:oleObj>
                </mc:Choice>
                <mc:Fallback>
                  <p:oleObj name="Worksheet" r:id="rId6" imgW="3419856" imgH="2934005" progId="Excel.Sheet.8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6" name="Line 98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8" name="Group 99"/>
          <p:cNvGrpSpPr>
            <a:grpSpLocks/>
          </p:cNvGrpSpPr>
          <p:nvPr/>
        </p:nvGrpSpPr>
        <p:grpSpPr bwMode="auto">
          <a:xfrm>
            <a:off x="4800600" y="4419600"/>
            <a:ext cx="3200400" cy="1981200"/>
            <a:chOff x="1200" y="2832"/>
            <a:chExt cx="2016" cy="1248"/>
          </a:xfrm>
        </p:grpSpPr>
        <p:grpSp>
          <p:nvGrpSpPr>
            <p:cNvPr id="20580" name="Group 100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20582" name="Object 101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8" name="Worksheet" r:id="rId8" imgW="3410407" imgH="2924556" progId="Excel.Sheet.8">
                      <p:embed/>
                    </p:oleObj>
                  </mc:Choice>
                  <mc:Fallback>
                    <p:oleObj name="Worksheet" r:id="rId8" imgW="3410407" imgH="2924556" progId="Excel.Sheet.8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83" name="Freeform 102"/>
              <p:cNvSpPr>
                <a:spLocks/>
              </p:cNvSpPr>
              <p:nvPr/>
            </p:nvSpPr>
            <p:spPr bwMode="auto">
              <a:xfrm>
                <a:off x="3638" y="2845"/>
                <a:ext cx="174" cy="349"/>
              </a:xfrm>
              <a:custGeom>
                <a:avLst/>
                <a:gdLst>
                  <a:gd name="T0" fmla="*/ 48 w 728"/>
                  <a:gd name="T1" fmla="*/ 3 h 896"/>
                  <a:gd name="T2" fmla="*/ 26 w 728"/>
                  <a:gd name="T3" fmla="*/ 37 h 896"/>
                  <a:gd name="T4" fmla="*/ 19 w 728"/>
                  <a:gd name="T5" fmla="*/ 55 h 896"/>
                  <a:gd name="T6" fmla="*/ 16 w 728"/>
                  <a:gd name="T7" fmla="*/ 63 h 896"/>
                  <a:gd name="T8" fmla="*/ 5 w 728"/>
                  <a:gd name="T9" fmla="*/ 118 h 896"/>
                  <a:gd name="T10" fmla="*/ 16 w 728"/>
                  <a:gd name="T11" fmla="*/ 274 h 896"/>
                  <a:gd name="T12" fmla="*/ 26 w 728"/>
                  <a:gd name="T13" fmla="*/ 297 h 896"/>
                  <a:gd name="T14" fmla="*/ 79 w 728"/>
                  <a:gd name="T15" fmla="*/ 349 h 896"/>
                  <a:gd name="T16" fmla="*/ 118 w 728"/>
                  <a:gd name="T17" fmla="*/ 331 h 896"/>
                  <a:gd name="T18" fmla="*/ 152 w 728"/>
                  <a:gd name="T19" fmla="*/ 277 h 896"/>
                  <a:gd name="T20" fmla="*/ 164 w 728"/>
                  <a:gd name="T21" fmla="*/ 236 h 896"/>
                  <a:gd name="T22" fmla="*/ 168 w 728"/>
                  <a:gd name="T23" fmla="*/ 219 h 896"/>
                  <a:gd name="T24" fmla="*/ 170 w 728"/>
                  <a:gd name="T25" fmla="*/ 210 h 896"/>
                  <a:gd name="T26" fmla="*/ 163 w 728"/>
                  <a:gd name="T27" fmla="*/ 115 h 896"/>
                  <a:gd name="T28" fmla="*/ 136 w 728"/>
                  <a:gd name="T29" fmla="*/ 52 h 896"/>
                  <a:gd name="T30" fmla="*/ 122 w 728"/>
                  <a:gd name="T31" fmla="*/ 34 h 896"/>
                  <a:gd name="T32" fmla="*/ 111 w 728"/>
                  <a:gd name="T33" fmla="*/ 23 h 896"/>
                  <a:gd name="T34" fmla="*/ 71 w 728"/>
                  <a:gd name="T35" fmla="*/ 0 h 896"/>
                  <a:gd name="T36" fmla="*/ 49 w 728"/>
                  <a:gd name="T37" fmla="*/ 3 h 896"/>
                  <a:gd name="T38" fmla="*/ 44 w 728"/>
                  <a:gd name="T39" fmla="*/ 5 h 896"/>
                  <a:gd name="T40" fmla="*/ 48 w 728"/>
                  <a:gd name="T41" fmla="*/ 3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84" name="Freeform 103"/>
              <p:cNvSpPr>
                <a:spLocks/>
              </p:cNvSpPr>
              <p:nvPr/>
            </p:nvSpPr>
            <p:spPr bwMode="auto">
              <a:xfrm>
                <a:off x="4090" y="3204"/>
                <a:ext cx="174" cy="349"/>
              </a:xfrm>
              <a:custGeom>
                <a:avLst/>
                <a:gdLst>
                  <a:gd name="T0" fmla="*/ 111 w 802"/>
                  <a:gd name="T1" fmla="*/ 17 h 889"/>
                  <a:gd name="T2" fmla="*/ 82 w 802"/>
                  <a:gd name="T3" fmla="*/ 69 h 889"/>
                  <a:gd name="T4" fmla="*/ 51 w 802"/>
                  <a:gd name="T5" fmla="*/ 116 h 889"/>
                  <a:gd name="T6" fmla="*/ 48 w 802"/>
                  <a:gd name="T7" fmla="*/ 125 h 889"/>
                  <a:gd name="T8" fmla="*/ 43 w 802"/>
                  <a:gd name="T9" fmla="*/ 131 h 889"/>
                  <a:gd name="T10" fmla="*/ 41 w 802"/>
                  <a:gd name="T11" fmla="*/ 139 h 889"/>
                  <a:gd name="T12" fmla="*/ 37 w 802"/>
                  <a:gd name="T13" fmla="*/ 151 h 889"/>
                  <a:gd name="T14" fmla="*/ 29 w 802"/>
                  <a:gd name="T15" fmla="*/ 195 h 889"/>
                  <a:gd name="T16" fmla="*/ 24 w 802"/>
                  <a:gd name="T17" fmla="*/ 203 h 889"/>
                  <a:gd name="T18" fmla="*/ 17 w 802"/>
                  <a:gd name="T19" fmla="*/ 221 h 889"/>
                  <a:gd name="T20" fmla="*/ 9 w 802"/>
                  <a:gd name="T21" fmla="*/ 247 h 889"/>
                  <a:gd name="T22" fmla="*/ 3 w 802"/>
                  <a:gd name="T23" fmla="*/ 276 h 889"/>
                  <a:gd name="T24" fmla="*/ 8 w 802"/>
                  <a:gd name="T25" fmla="*/ 331 h 889"/>
                  <a:gd name="T26" fmla="*/ 17 w 802"/>
                  <a:gd name="T27" fmla="*/ 343 h 889"/>
                  <a:gd name="T28" fmla="*/ 27 w 802"/>
                  <a:gd name="T29" fmla="*/ 349 h 889"/>
                  <a:gd name="T30" fmla="*/ 77 w 802"/>
                  <a:gd name="T31" fmla="*/ 343 h 889"/>
                  <a:gd name="T32" fmla="*/ 112 w 802"/>
                  <a:gd name="T33" fmla="*/ 323 h 889"/>
                  <a:gd name="T34" fmla="*/ 123 w 802"/>
                  <a:gd name="T35" fmla="*/ 311 h 889"/>
                  <a:gd name="T36" fmla="*/ 146 w 802"/>
                  <a:gd name="T37" fmla="*/ 256 h 889"/>
                  <a:gd name="T38" fmla="*/ 151 w 802"/>
                  <a:gd name="T39" fmla="*/ 236 h 889"/>
                  <a:gd name="T40" fmla="*/ 162 w 802"/>
                  <a:gd name="T41" fmla="*/ 209 h 889"/>
                  <a:gd name="T42" fmla="*/ 170 w 802"/>
                  <a:gd name="T43" fmla="*/ 177 h 889"/>
                  <a:gd name="T44" fmla="*/ 173 w 802"/>
                  <a:gd name="T45" fmla="*/ 151 h 889"/>
                  <a:gd name="T46" fmla="*/ 141 w 802"/>
                  <a:gd name="T47" fmla="*/ 0 h 889"/>
                  <a:gd name="T48" fmla="*/ 115 w 802"/>
                  <a:gd name="T49" fmla="*/ 9 h 889"/>
                  <a:gd name="T50" fmla="*/ 111 w 802"/>
                  <a:gd name="T51" fmla="*/ 17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81" name="Line 104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Rectangle 105"/>
          <p:cNvSpPr>
            <a:spLocks noChangeArrowheads="1"/>
          </p:cNvSpPr>
          <p:nvPr/>
        </p:nvSpPr>
        <p:spPr bwMode="auto">
          <a:xfrm>
            <a:off x="1625600" y="20843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0" name="Rectangle 106"/>
          <p:cNvSpPr>
            <a:spLocks noChangeArrowheads="1"/>
          </p:cNvSpPr>
          <p:nvPr/>
        </p:nvSpPr>
        <p:spPr bwMode="auto">
          <a:xfrm>
            <a:off x="1838325" y="22256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1" name="Line 107"/>
          <p:cNvSpPr>
            <a:spLocks noChangeShapeType="1"/>
          </p:cNvSpPr>
          <p:nvPr/>
        </p:nvSpPr>
        <p:spPr bwMode="auto">
          <a:xfrm>
            <a:off x="1838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08"/>
          <p:cNvSpPr>
            <a:spLocks noChangeShapeType="1"/>
          </p:cNvSpPr>
          <p:nvPr/>
        </p:nvSpPr>
        <p:spPr bwMode="auto">
          <a:xfrm>
            <a:off x="1838325" y="35099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09"/>
          <p:cNvSpPr>
            <a:spLocks noChangeShapeType="1"/>
          </p:cNvSpPr>
          <p:nvPr/>
        </p:nvSpPr>
        <p:spPr bwMode="auto">
          <a:xfrm>
            <a:off x="1838325" y="33480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10"/>
          <p:cNvSpPr>
            <a:spLocks noChangeShapeType="1"/>
          </p:cNvSpPr>
          <p:nvPr/>
        </p:nvSpPr>
        <p:spPr bwMode="auto">
          <a:xfrm>
            <a:off x="1838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11"/>
          <p:cNvSpPr>
            <a:spLocks noChangeShapeType="1"/>
          </p:cNvSpPr>
          <p:nvPr/>
        </p:nvSpPr>
        <p:spPr bwMode="auto">
          <a:xfrm>
            <a:off x="1838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12"/>
          <p:cNvSpPr>
            <a:spLocks noChangeShapeType="1"/>
          </p:cNvSpPr>
          <p:nvPr/>
        </p:nvSpPr>
        <p:spPr bwMode="auto">
          <a:xfrm>
            <a:off x="1838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13"/>
          <p:cNvSpPr>
            <a:spLocks noChangeShapeType="1"/>
          </p:cNvSpPr>
          <p:nvPr/>
        </p:nvSpPr>
        <p:spPr bwMode="auto">
          <a:xfrm>
            <a:off x="1838325" y="27098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14"/>
          <p:cNvSpPr>
            <a:spLocks noChangeShapeType="1"/>
          </p:cNvSpPr>
          <p:nvPr/>
        </p:nvSpPr>
        <p:spPr bwMode="auto">
          <a:xfrm>
            <a:off x="1838325" y="25479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15"/>
          <p:cNvSpPr>
            <a:spLocks noChangeShapeType="1"/>
          </p:cNvSpPr>
          <p:nvPr/>
        </p:nvSpPr>
        <p:spPr bwMode="auto">
          <a:xfrm>
            <a:off x="1838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116"/>
          <p:cNvSpPr>
            <a:spLocks noChangeShapeType="1"/>
          </p:cNvSpPr>
          <p:nvPr/>
        </p:nvSpPr>
        <p:spPr bwMode="auto">
          <a:xfrm>
            <a:off x="1838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Line 117"/>
          <p:cNvSpPr>
            <a:spLocks noChangeShapeType="1"/>
          </p:cNvSpPr>
          <p:nvPr/>
        </p:nvSpPr>
        <p:spPr bwMode="auto">
          <a:xfrm>
            <a:off x="2030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118"/>
          <p:cNvSpPr>
            <a:spLocks noChangeShapeType="1"/>
          </p:cNvSpPr>
          <p:nvPr/>
        </p:nvSpPr>
        <p:spPr bwMode="auto">
          <a:xfrm>
            <a:off x="2216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119"/>
          <p:cNvSpPr>
            <a:spLocks noChangeShapeType="1"/>
          </p:cNvSpPr>
          <p:nvPr/>
        </p:nvSpPr>
        <p:spPr bwMode="auto">
          <a:xfrm>
            <a:off x="2409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Line 120"/>
          <p:cNvSpPr>
            <a:spLocks noChangeShapeType="1"/>
          </p:cNvSpPr>
          <p:nvPr/>
        </p:nvSpPr>
        <p:spPr bwMode="auto">
          <a:xfrm>
            <a:off x="2601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121"/>
          <p:cNvSpPr>
            <a:spLocks noChangeShapeType="1"/>
          </p:cNvSpPr>
          <p:nvPr/>
        </p:nvSpPr>
        <p:spPr bwMode="auto">
          <a:xfrm>
            <a:off x="2794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Line 122"/>
          <p:cNvSpPr>
            <a:spLocks noChangeShapeType="1"/>
          </p:cNvSpPr>
          <p:nvPr/>
        </p:nvSpPr>
        <p:spPr bwMode="auto">
          <a:xfrm>
            <a:off x="2981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123"/>
          <p:cNvSpPr>
            <a:spLocks noChangeShapeType="1"/>
          </p:cNvSpPr>
          <p:nvPr/>
        </p:nvSpPr>
        <p:spPr bwMode="auto">
          <a:xfrm>
            <a:off x="3173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124"/>
          <p:cNvSpPr>
            <a:spLocks noChangeShapeType="1"/>
          </p:cNvSpPr>
          <p:nvPr/>
        </p:nvSpPr>
        <p:spPr bwMode="auto">
          <a:xfrm>
            <a:off x="3365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125"/>
          <p:cNvSpPr>
            <a:spLocks noChangeShapeType="1"/>
          </p:cNvSpPr>
          <p:nvPr/>
        </p:nvSpPr>
        <p:spPr bwMode="auto">
          <a:xfrm>
            <a:off x="3552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126"/>
          <p:cNvSpPr>
            <a:spLocks noChangeShapeType="1"/>
          </p:cNvSpPr>
          <p:nvPr/>
        </p:nvSpPr>
        <p:spPr bwMode="auto">
          <a:xfrm>
            <a:off x="3744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Rectangle 127"/>
          <p:cNvSpPr>
            <a:spLocks noChangeArrowheads="1"/>
          </p:cNvSpPr>
          <p:nvPr/>
        </p:nvSpPr>
        <p:spPr bwMode="auto">
          <a:xfrm>
            <a:off x="1838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512" name="Line 128"/>
          <p:cNvSpPr>
            <a:spLocks noChangeShapeType="1"/>
          </p:cNvSpPr>
          <p:nvPr/>
        </p:nvSpPr>
        <p:spPr bwMode="auto">
          <a:xfrm>
            <a:off x="1838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Line 129"/>
          <p:cNvSpPr>
            <a:spLocks noChangeShapeType="1"/>
          </p:cNvSpPr>
          <p:nvPr/>
        </p:nvSpPr>
        <p:spPr bwMode="auto">
          <a:xfrm>
            <a:off x="1819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130"/>
          <p:cNvSpPr>
            <a:spLocks noChangeShapeType="1"/>
          </p:cNvSpPr>
          <p:nvPr/>
        </p:nvSpPr>
        <p:spPr bwMode="auto">
          <a:xfrm>
            <a:off x="1819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Line 131"/>
          <p:cNvSpPr>
            <a:spLocks noChangeShapeType="1"/>
          </p:cNvSpPr>
          <p:nvPr/>
        </p:nvSpPr>
        <p:spPr bwMode="auto">
          <a:xfrm>
            <a:off x="1819275" y="35099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Line 132"/>
          <p:cNvSpPr>
            <a:spLocks noChangeShapeType="1"/>
          </p:cNvSpPr>
          <p:nvPr/>
        </p:nvSpPr>
        <p:spPr bwMode="auto">
          <a:xfrm>
            <a:off x="1819275" y="33480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7" name="Line 133"/>
          <p:cNvSpPr>
            <a:spLocks noChangeShapeType="1"/>
          </p:cNvSpPr>
          <p:nvPr/>
        </p:nvSpPr>
        <p:spPr bwMode="auto">
          <a:xfrm>
            <a:off x="1819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Line 134"/>
          <p:cNvSpPr>
            <a:spLocks noChangeShapeType="1"/>
          </p:cNvSpPr>
          <p:nvPr/>
        </p:nvSpPr>
        <p:spPr bwMode="auto">
          <a:xfrm>
            <a:off x="1819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135"/>
          <p:cNvSpPr>
            <a:spLocks noChangeShapeType="1"/>
          </p:cNvSpPr>
          <p:nvPr/>
        </p:nvSpPr>
        <p:spPr bwMode="auto">
          <a:xfrm>
            <a:off x="1819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136"/>
          <p:cNvSpPr>
            <a:spLocks noChangeShapeType="1"/>
          </p:cNvSpPr>
          <p:nvPr/>
        </p:nvSpPr>
        <p:spPr bwMode="auto">
          <a:xfrm>
            <a:off x="1819275" y="27098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Line 137"/>
          <p:cNvSpPr>
            <a:spLocks noChangeShapeType="1"/>
          </p:cNvSpPr>
          <p:nvPr/>
        </p:nvSpPr>
        <p:spPr bwMode="auto">
          <a:xfrm>
            <a:off x="1819275" y="25479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138"/>
          <p:cNvSpPr>
            <a:spLocks noChangeShapeType="1"/>
          </p:cNvSpPr>
          <p:nvPr/>
        </p:nvSpPr>
        <p:spPr bwMode="auto">
          <a:xfrm>
            <a:off x="1819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Line 139"/>
          <p:cNvSpPr>
            <a:spLocks noChangeShapeType="1"/>
          </p:cNvSpPr>
          <p:nvPr/>
        </p:nvSpPr>
        <p:spPr bwMode="auto">
          <a:xfrm>
            <a:off x="1819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140"/>
          <p:cNvSpPr>
            <a:spLocks noChangeShapeType="1"/>
          </p:cNvSpPr>
          <p:nvPr/>
        </p:nvSpPr>
        <p:spPr bwMode="auto">
          <a:xfrm>
            <a:off x="1838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Line 141"/>
          <p:cNvSpPr>
            <a:spLocks noChangeShapeType="1"/>
          </p:cNvSpPr>
          <p:nvPr/>
        </p:nvSpPr>
        <p:spPr bwMode="auto">
          <a:xfrm flipV="1">
            <a:off x="1838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Line 142"/>
          <p:cNvSpPr>
            <a:spLocks noChangeShapeType="1"/>
          </p:cNvSpPr>
          <p:nvPr/>
        </p:nvSpPr>
        <p:spPr bwMode="auto">
          <a:xfrm flipV="1">
            <a:off x="2030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Line 143"/>
          <p:cNvSpPr>
            <a:spLocks noChangeShapeType="1"/>
          </p:cNvSpPr>
          <p:nvPr/>
        </p:nvSpPr>
        <p:spPr bwMode="auto">
          <a:xfrm flipV="1">
            <a:off x="2216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Line 144"/>
          <p:cNvSpPr>
            <a:spLocks noChangeShapeType="1"/>
          </p:cNvSpPr>
          <p:nvPr/>
        </p:nvSpPr>
        <p:spPr bwMode="auto">
          <a:xfrm flipV="1">
            <a:off x="2409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9" name="Line 145"/>
          <p:cNvSpPr>
            <a:spLocks noChangeShapeType="1"/>
          </p:cNvSpPr>
          <p:nvPr/>
        </p:nvSpPr>
        <p:spPr bwMode="auto">
          <a:xfrm flipV="1">
            <a:off x="2601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Line 146"/>
          <p:cNvSpPr>
            <a:spLocks noChangeShapeType="1"/>
          </p:cNvSpPr>
          <p:nvPr/>
        </p:nvSpPr>
        <p:spPr bwMode="auto">
          <a:xfrm flipV="1">
            <a:off x="2794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Line 147"/>
          <p:cNvSpPr>
            <a:spLocks noChangeShapeType="1"/>
          </p:cNvSpPr>
          <p:nvPr/>
        </p:nvSpPr>
        <p:spPr bwMode="auto">
          <a:xfrm flipV="1">
            <a:off x="2981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Line 148"/>
          <p:cNvSpPr>
            <a:spLocks noChangeShapeType="1"/>
          </p:cNvSpPr>
          <p:nvPr/>
        </p:nvSpPr>
        <p:spPr bwMode="auto">
          <a:xfrm flipV="1">
            <a:off x="3173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Line 149"/>
          <p:cNvSpPr>
            <a:spLocks noChangeShapeType="1"/>
          </p:cNvSpPr>
          <p:nvPr/>
        </p:nvSpPr>
        <p:spPr bwMode="auto">
          <a:xfrm flipV="1">
            <a:off x="3365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4" name="Line 150"/>
          <p:cNvSpPr>
            <a:spLocks noChangeShapeType="1"/>
          </p:cNvSpPr>
          <p:nvPr/>
        </p:nvSpPr>
        <p:spPr bwMode="auto">
          <a:xfrm flipV="1">
            <a:off x="3552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Line 151"/>
          <p:cNvSpPr>
            <a:spLocks noChangeShapeType="1"/>
          </p:cNvSpPr>
          <p:nvPr/>
        </p:nvSpPr>
        <p:spPr bwMode="auto">
          <a:xfrm flipV="1">
            <a:off x="3744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6" name="Freeform 152"/>
          <p:cNvSpPr>
            <a:spLocks/>
          </p:cNvSpPr>
          <p:nvPr/>
        </p:nvSpPr>
        <p:spPr bwMode="auto">
          <a:xfrm>
            <a:off x="2363788" y="2824163"/>
            <a:ext cx="90487" cy="93662"/>
          </a:xfrm>
          <a:custGeom>
            <a:avLst/>
            <a:gdLst>
              <a:gd name="T0" fmla="*/ 46037 w 57"/>
              <a:gd name="T1" fmla="*/ 0 h 59"/>
              <a:gd name="T2" fmla="*/ 90487 w 57"/>
              <a:gd name="T3" fmla="*/ 46037 h 59"/>
              <a:gd name="T4" fmla="*/ 46037 w 57"/>
              <a:gd name="T5" fmla="*/ 93662 h 59"/>
              <a:gd name="T6" fmla="*/ 0 w 57"/>
              <a:gd name="T7" fmla="*/ 46037 h 59"/>
              <a:gd name="T8" fmla="*/ 4603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7" name="Freeform 153"/>
          <p:cNvSpPr>
            <a:spLocks/>
          </p:cNvSpPr>
          <p:nvPr/>
        </p:nvSpPr>
        <p:spPr bwMode="auto">
          <a:xfrm>
            <a:off x="3128963" y="3302000"/>
            <a:ext cx="88900" cy="93663"/>
          </a:xfrm>
          <a:custGeom>
            <a:avLst/>
            <a:gdLst>
              <a:gd name="T0" fmla="*/ 44450 w 56"/>
              <a:gd name="T1" fmla="*/ 0 h 59"/>
              <a:gd name="T2" fmla="*/ 88900 w 56"/>
              <a:gd name="T3" fmla="*/ 46038 h 59"/>
              <a:gd name="T4" fmla="*/ 44450 w 56"/>
              <a:gd name="T5" fmla="*/ 93663 h 59"/>
              <a:gd name="T6" fmla="*/ 0 w 56"/>
              <a:gd name="T7" fmla="*/ 46038 h 59"/>
              <a:gd name="T8" fmla="*/ 44450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8" name="Freeform 154"/>
          <p:cNvSpPr>
            <a:spLocks/>
          </p:cNvSpPr>
          <p:nvPr/>
        </p:nvSpPr>
        <p:spPr bwMode="auto">
          <a:xfrm>
            <a:off x="2557463" y="2662238"/>
            <a:ext cx="88900" cy="93662"/>
          </a:xfrm>
          <a:custGeom>
            <a:avLst/>
            <a:gdLst>
              <a:gd name="T0" fmla="*/ 44450 w 56"/>
              <a:gd name="T1" fmla="*/ 0 h 59"/>
              <a:gd name="T2" fmla="*/ 88900 w 56"/>
              <a:gd name="T3" fmla="*/ 47625 h 59"/>
              <a:gd name="T4" fmla="*/ 44450 w 56"/>
              <a:gd name="T5" fmla="*/ 93662 h 59"/>
              <a:gd name="T6" fmla="*/ 0 w 56"/>
              <a:gd name="T7" fmla="*/ 47625 h 59"/>
              <a:gd name="T8" fmla="*/ 44450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9" name="Freeform 155"/>
          <p:cNvSpPr>
            <a:spLocks/>
          </p:cNvSpPr>
          <p:nvPr/>
        </p:nvSpPr>
        <p:spPr bwMode="auto">
          <a:xfrm>
            <a:off x="2363788" y="2501900"/>
            <a:ext cx="90487" cy="93663"/>
          </a:xfrm>
          <a:custGeom>
            <a:avLst/>
            <a:gdLst>
              <a:gd name="T0" fmla="*/ 46037 w 57"/>
              <a:gd name="T1" fmla="*/ 0 h 59"/>
              <a:gd name="T2" fmla="*/ 90487 w 57"/>
              <a:gd name="T3" fmla="*/ 46038 h 59"/>
              <a:gd name="T4" fmla="*/ 46037 w 57"/>
              <a:gd name="T5" fmla="*/ 93663 h 59"/>
              <a:gd name="T6" fmla="*/ 0 w 57"/>
              <a:gd name="T7" fmla="*/ 46038 h 59"/>
              <a:gd name="T8" fmla="*/ 4603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0" name="Freeform 156"/>
          <p:cNvSpPr>
            <a:spLocks/>
          </p:cNvSpPr>
          <p:nvPr/>
        </p:nvSpPr>
        <p:spPr bwMode="auto">
          <a:xfrm>
            <a:off x="3321050" y="2984500"/>
            <a:ext cx="90488" cy="95250"/>
          </a:xfrm>
          <a:custGeom>
            <a:avLst/>
            <a:gdLst>
              <a:gd name="T0" fmla="*/ 44450 w 57"/>
              <a:gd name="T1" fmla="*/ 0 h 60"/>
              <a:gd name="T2" fmla="*/ 90488 w 57"/>
              <a:gd name="T3" fmla="*/ 47625 h 60"/>
              <a:gd name="T4" fmla="*/ 44450 w 57"/>
              <a:gd name="T5" fmla="*/ 95250 h 60"/>
              <a:gd name="T6" fmla="*/ 0 w 57"/>
              <a:gd name="T7" fmla="*/ 47625 h 60"/>
              <a:gd name="T8" fmla="*/ 44450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1" name="Freeform 157"/>
          <p:cNvSpPr>
            <a:spLocks/>
          </p:cNvSpPr>
          <p:nvPr/>
        </p:nvSpPr>
        <p:spPr bwMode="auto">
          <a:xfrm>
            <a:off x="2557463" y="2984500"/>
            <a:ext cx="88900" cy="95250"/>
          </a:xfrm>
          <a:custGeom>
            <a:avLst/>
            <a:gdLst>
              <a:gd name="T0" fmla="*/ 44450 w 56"/>
              <a:gd name="T1" fmla="*/ 0 h 60"/>
              <a:gd name="T2" fmla="*/ 88900 w 56"/>
              <a:gd name="T3" fmla="*/ 47625 h 60"/>
              <a:gd name="T4" fmla="*/ 44450 w 56"/>
              <a:gd name="T5" fmla="*/ 95250 h 60"/>
              <a:gd name="T6" fmla="*/ 0 w 56"/>
              <a:gd name="T7" fmla="*/ 47625 h 60"/>
              <a:gd name="T8" fmla="*/ 44450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2" name="Freeform 158"/>
          <p:cNvSpPr>
            <a:spLocks/>
          </p:cNvSpPr>
          <p:nvPr/>
        </p:nvSpPr>
        <p:spPr bwMode="auto">
          <a:xfrm>
            <a:off x="2749550" y="3624263"/>
            <a:ext cx="90488" cy="93662"/>
          </a:xfrm>
          <a:custGeom>
            <a:avLst/>
            <a:gdLst>
              <a:gd name="T0" fmla="*/ 44450 w 57"/>
              <a:gd name="T1" fmla="*/ 0 h 59"/>
              <a:gd name="T2" fmla="*/ 90488 w 57"/>
              <a:gd name="T3" fmla="*/ 46037 h 59"/>
              <a:gd name="T4" fmla="*/ 44450 w 57"/>
              <a:gd name="T5" fmla="*/ 93662 h 59"/>
              <a:gd name="T6" fmla="*/ 0 w 57"/>
              <a:gd name="T7" fmla="*/ 46037 h 59"/>
              <a:gd name="T8" fmla="*/ 44450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3" name="Freeform 159"/>
          <p:cNvSpPr>
            <a:spLocks/>
          </p:cNvSpPr>
          <p:nvPr/>
        </p:nvSpPr>
        <p:spPr bwMode="auto">
          <a:xfrm>
            <a:off x="2749550" y="2984500"/>
            <a:ext cx="90488" cy="95250"/>
          </a:xfrm>
          <a:custGeom>
            <a:avLst/>
            <a:gdLst>
              <a:gd name="T0" fmla="*/ 44450 w 57"/>
              <a:gd name="T1" fmla="*/ 0 h 60"/>
              <a:gd name="T2" fmla="*/ 90488 w 57"/>
              <a:gd name="T3" fmla="*/ 47625 h 60"/>
              <a:gd name="T4" fmla="*/ 44450 w 57"/>
              <a:gd name="T5" fmla="*/ 95250 h 60"/>
              <a:gd name="T6" fmla="*/ 0 w 57"/>
              <a:gd name="T7" fmla="*/ 47625 h 60"/>
              <a:gd name="T8" fmla="*/ 44450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Rectangle 160"/>
          <p:cNvSpPr>
            <a:spLocks noChangeArrowheads="1"/>
          </p:cNvSpPr>
          <p:nvPr/>
        </p:nvSpPr>
        <p:spPr bwMode="auto">
          <a:xfrm>
            <a:off x="1747838" y="378460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0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45" name="Rectangle 161"/>
          <p:cNvSpPr>
            <a:spLocks noChangeArrowheads="1"/>
          </p:cNvSpPr>
          <p:nvPr/>
        </p:nvSpPr>
        <p:spPr bwMode="auto">
          <a:xfrm>
            <a:off x="1747838" y="3624263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1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46" name="Rectangle 162"/>
          <p:cNvSpPr>
            <a:spLocks noChangeArrowheads="1"/>
          </p:cNvSpPr>
          <p:nvPr/>
        </p:nvSpPr>
        <p:spPr bwMode="auto">
          <a:xfrm>
            <a:off x="1747838" y="34623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47" name="Rectangle 163"/>
          <p:cNvSpPr>
            <a:spLocks noChangeArrowheads="1"/>
          </p:cNvSpPr>
          <p:nvPr/>
        </p:nvSpPr>
        <p:spPr bwMode="auto">
          <a:xfrm>
            <a:off x="1747838" y="330200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3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48" name="Rectangle 164"/>
          <p:cNvSpPr>
            <a:spLocks noChangeArrowheads="1"/>
          </p:cNvSpPr>
          <p:nvPr/>
        </p:nvSpPr>
        <p:spPr bwMode="auto">
          <a:xfrm>
            <a:off x="1747838" y="3140075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4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49" name="Rectangle 165"/>
          <p:cNvSpPr>
            <a:spLocks noChangeArrowheads="1"/>
          </p:cNvSpPr>
          <p:nvPr/>
        </p:nvSpPr>
        <p:spPr bwMode="auto">
          <a:xfrm>
            <a:off x="1747838" y="29781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5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0" name="Rectangle 166"/>
          <p:cNvSpPr>
            <a:spLocks noChangeArrowheads="1"/>
          </p:cNvSpPr>
          <p:nvPr/>
        </p:nvSpPr>
        <p:spPr bwMode="auto">
          <a:xfrm>
            <a:off x="1747838" y="2824163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6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1" name="Rectangle 167"/>
          <p:cNvSpPr>
            <a:spLocks noChangeArrowheads="1"/>
          </p:cNvSpPr>
          <p:nvPr/>
        </p:nvSpPr>
        <p:spPr bwMode="auto">
          <a:xfrm>
            <a:off x="1747838" y="26622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7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2" name="Rectangle 168"/>
          <p:cNvSpPr>
            <a:spLocks noChangeArrowheads="1"/>
          </p:cNvSpPr>
          <p:nvPr/>
        </p:nvSpPr>
        <p:spPr bwMode="auto">
          <a:xfrm>
            <a:off x="1747838" y="250190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8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3" name="Rectangle 169"/>
          <p:cNvSpPr>
            <a:spLocks noChangeArrowheads="1"/>
          </p:cNvSpPr>
          <p:nvPr/>
        </p:nvSpPr>
        <p:spPr bwMode="auto">
          <a:xfrm>
            <a:off x="1747838" y="2339975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9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4" name="Rectangle 170"/>
          <p:cNvSpPr>
            <a:spLocks noChangeArrowheads="1"/>
          </p:cNvSpPr>
          <p:nvPr/>
        </p:nvSpPr>
        <p:spPr bwMode="auto">
          <a:xfrm>
            <a:off x="1709738" y="2178050"/>
            <a:ext cx="873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10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5" name="Rectangle 171"/>
          <p:cNvSpPr>
            <a:spLocks noChangeArrowheads="1"/>
          </p:cNvSpPr>
          <p:nvPr/>
        </p:nvSpPr>
        <p:spPr bwMode="auto">
          <a:xfrm>
            <a:off x="1819275" y="389255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0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6" name="Rectangle 172"/>
          <p:cNvSpPr>
            <a:spLocks noChangeArrowheads="1"/>
          </p:cNvSpPr>
          <p:nvPr/>
        </p:nvSpPr>
        <p:spPr bwMode="auto">
          <a:xfrm>
            <a:off x="2011363" y="38925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1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7" name="Rectangle 173"/>
          <p:cNvSpPr>
            <a:spLocks noChangeArrowheads="1"/>
          </p:cNvSpPr>
          <p:nvPr/>
        </p:nvSpPr>
        <p:spPr bwMode="auto">
          <a:xfrm>
            <a:off x="2197100" y="389255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8" name="Rectangle 174"/>
          <p:cNvSpPr>
            <a:spLocks noChangeArrowheads="1"/>
          </p:cNvSpPr>
          <p:nvPr/>
        </p:nvSpPr>
        <p:spPr bwMode="auto">
          <a:xfrm>
            <a:off x="2390775" y="389255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3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59" name="Rectangle 175"/>
          <p:cNvSpPr>
            <a:spLocks noChangeArrowheads="1"/>
          </p:cNvSpPr>
          <p:nvPr/>
        </p:nvSpPr>
        <p:spPr bwMode="auto">
          <a:xfrm>
            <a:off x="2582863" y="38925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4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60" name="Rectangle 176"/>
          <p:cNvSpPr>
            <a:spLocks noChangeArrowheads="1"/>
          </p:cNvSpPr>
          <p:nvPr/>
        </p:nvSpPr>
        <p:spPr bwMode="auto">
          <a:xfrm>
            <a:off x="2774950" y="389255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5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61" name="Rectangle 177"/>
          <p:cNvSpPr>
            <a:spLocks noChangeArrowheads="1"/>
          </p:cNvSpPr>
          <p:nvPr/>
        </p:nvSpPr>
        <p:spPr bwMode="auto">
          <a:xfrm>
            <a:off x="2962275" y="389255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6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62" name="Rectangle 178"/>
          <p:cNvSpPr>
            <a:spLocks noChangeArrowheads="1"/>
          </p:cNvSpPr>
          <p:nvPr/>
        </p:nvSpPr>
        <p:spPr bwMode="auto">
          <a:xfrm>
            <a:off x="3154363" y="38925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7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63" name="Rectangle 179"/>
          <p:cNvSpPr>
            <a:spLocks noChangeArrowheads="1"/>
          </p:cNvSpPr>
          <p:nvPr/>
        </p:nvSpPr>
        <p:spPr bwMode="auto">
          <a:xfrm>
            <a:off x="3346450" y="389255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8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64" name="Rectangle 180"/>
          <p:cNvSpPr>
            <a:spLocks noChangeArrowheads="1"/>
          </p:cNvSpPr>
          <p:nvPr/>
        </p:nvSpPr>
        <p:spPr bwMode="auto">
          <a:xfrm>
            <a:off x="3533775" y="389255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9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65" name="Rectangle 181"/>
          <p:cNvSpPr>
            <a:spLocks noChangeArrowheads="1"/>
          </p:cNvSpPr>
          <p:nvPr/>
        </p:nvSpPr>
        <p:spPr bwMode="auto">
          <a:xfrm>
            <a:off x="3706813" y="3892550"/>
            <a:ext cx="873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10</a:t>
            </a:r>
            <a:endParaRPr lang="ko-KR" altLang="en-US" sz="240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66" name="Rectangle 182"/>
          <p:cNvSpPr>
            <a:spLocks noChangeArrowheads="1"/>
          </p:cNvSpPr>
          <p:nvPr/>
        </p:nvSpPr>
        <p:spPr bwMode="auto">
          <a:xfrm>
            <a:off x="1625600" y="20843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567" name="Text Box 183"/>
          <p:cNvSpPr txBox="1">
            <a:spLocks noChangeArrowheads="1"/>
          </p:cNvSpPr>
          <p:nvPr/>
        </p:nvSpPr>
        <p:spPr bwMode="auto">
          <a:xfrm>
            <a:off x="1752600" y="4572000"/>
            <a:ext cx="1905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Gulim" panose="020B0600000101010101" pitchFamily="34" charset="-127"/>
              </a:rPr>
              <a:t>K=2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Gulim" panose="020B0600000101010101" pitchFamily="34" charset="-127"/>
              </a:rPr>
              <a:t>Arbitrarily choose K object as initial cluster center</a:t>
            </a:r>
          </a:p>
        </p:txBody>
      </p:sp>
      <p:sp>
        <p:nvSpPr>
          <p:cNvPr id="20568" name="Line 184"/>
          <p:cNvSpPr>
            <a:spLocks noChangeShapeType="1"/>
          </p:cNvSpPr>
          <p:nvPr/>
        </p:nvSpPr>
        <p:spPr bwMode="auto">
          <a:xfrm flipV="1">
            <a:off x="2590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69" name="Line 185"/>
          <p:cNvSpPr>
            <a:spLocks noChangeShapeType="1"/>
          </p:cNvSpPr>
          <p:nvPr/>
        </p:nvSpPr>
        <p:spPr bwMode="auto">
          <a:xfrm>
            <a:off x="3962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70" name="Text Box 186"/>
          <p:cNvSpPr txBox="1">
            <a:spLocks noChangeArrowheads="1"/>
          </p:cNvSpPr>
          <p:nvPr/>
        </p:nvSpPr>
        <p:spPr bwMode="auto">
          <a:xfrm>
            <a:off x="3886200" y="3124200"/>
            <a:ext cx="838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Gulim" panose="020B0600000101010101" pitchFamily="34" charset="-127"/>
              </a:rPr>
              <a:t>Assign each objects to most similar center</a:t>
            </a:r>
          </a:p>
        </p:txBody>
      </p:sp>
      <p:sp>
        <p:nvSpPr>
          <p:cNvPr id="20571" name="Text Box 187"/>
          <p:cNvSpPr txBox="1">
            <a:spLocks noChangeArrowheads="1"/>
          </p:cNvSpPr>
          <p:nvPr/>
        </p:nvSpPr>
        <p:spPr bwMode="auto">
          <a:xfrm>
            <a:off x="7162800" y="3048000"/>
            <a:ext cx="83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Gulim" panose="020B0600000101010101" pitchFamily="34" charset="-127"/>
              </a:rPr>
              <a:t>Update the cluster means</a:t>
            </a:r>
          </a:p>
        </p:txBody>
      </p:sp>
      <p:sp>
        <p:nvSpPr>
          <p:cNvPr id="20572" name="Freeform 188"/>
          <p:cNvSpPr>
            <a:spLocks/>
          </p:cNvSpPr>
          <p:nvPr/>
        </p:nvSpPr>
        <p:spPr bwMode="auto">
          <a:xfrm>
            <a:off x="2362200" y="3136900"/>
            <a:ext cx="88900" cy="95250"/>
          </a:xfrm>
          <a:custGeom>
            <a:avLst/>
            <a:gdLst>
              <a:gd name="T0" fmla="*/ 44450 w 56"/>
              <a:gd name="T1" fmla="*/ 0 h 60"/>
              <a:gd name="T2" fmla="*/ 88900 w 56"/>
              <a:gd name="T3" fmla="*/ 47625 h 60"/>
              <a:gd name="T4" fmla="*/ 44450 w 56"/>
              <a:gd name="T5" fmla="*/ 95250 h 60"/>
              <a:gd name="T6" fmla="*/ 0 w 56"/>
              <a:gd name="T7" fmla="*/ 47625 h 60"/>
              <a:gd name="T8" fmla="*/ 44450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3" name="Freeform 189"/>
          <p:cNvSpPr>
            <a:spLocks/>
          </p:cNvSpPr>
          <p:nvPr/>
        </p:nvSpPr>
        <p:spPr bwMode="auto">
          <a:xfrm>
            <a:off x="3124200" y="2971800"/>
            <a:ext cx="88900" cy="93663"/>
          </a:xfrm>
          <a:custGeom>
            <a:avLst/>
            <a:gdLst>
              <a:gd name="T0" fmla="*/ 44450 w 56"/>
              <a:gd name="T1" fmla="*/ 0 h 59"/>
              <a:gd name="T2" fmla="*/ 88900 w 56"/>
              <a:gd name="T3" fmla="*/ 46038 h 59"/>
              <a:gd name="T4" fmla="*/ 44450 w 56"/>
              <a:gd name="T5" fmla="*/ 93663 h 59"/>
              <a:gd name="T6" fmla="*/ 0 w 56"/>
              <a:gd name="T7" fmla="*/ 46038 h 59"/>
              <a:gd name="T8" fmla="*/ 44450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4" name="Oval 190"/>
          <p:cNvSpPr>
            <a:spLocks noChangeArrowheads="1"/>
          </p:cNvSpPr>
          <p:nvPr/>
        </p:nvSpPr>
        <p:spPr bwMode="auto">
          <a:xfrm>
            <a:off x="1981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575" name="Oval 191"/>
          <p:cNvSpPr>
            <a:spLocks noChangeArrowheads="1"/>
          </p:cNvSpPr>
          <p:nvPr/>
        </p:nvSpPr>
        <p:spPr bwMode="auto">
          <a:xfrm>
            <a:off x="3497263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576" name="Text Box 192"/>
          <p:cNvSpPr txBox="1">
            <a:spLocks noChangeArrowheads="1"/>
          </p:cNvSpPr>
          <p:nvPr/>
        </p:nvSpPr>
        <p:spPr bwMode="auto">
          <a:xfrm>
            <a:off x="7162800" y="5334000"/>
            <a:ext cx="83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Gulim" panose="020B0600000101010101" pitchFamily="34" charset="-127"/>
              </a:rPr>
              <a:t>Update the cluster means</a:t>
            </a:r>
          </a:p>
        </p:txBody>
      </p:sp>
      <p:sp>
        <p:nvSpPr>
          <p:cNvPr id="20577" name="Text Box 193"/>
          <p:cNvSpPr txBox="1">
            <a:spLocks noChangeArrowheads="1"/>
          </p:cNvSpPr>
          <p:nvPr/>
        </p:nvSpPr>
        <p:spPr bwMode="auto">
          <a:xfrm>
            <a:off x="9372600" y="4114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Gulim" panose="020B0600000101010101" pitchFamily="34" charset="-127"/>
              </a:rPr>
              <a:t>reassign</a:t>
            </a:r>
          </a:p>
        </p:txBody>
      </p:sp>
      <p:sp>
        <p:nvSpPr>
          <p:cNvPr id="20578" name="Line 194"/>
          <p:cNvSpPr>
            <a:spLocks noChangeShapeType="1"/>
          </p:cNvSpPr>
          <p:nvPr/>
        </p:nvSpPr>
        <p:spPr bwMode="auto">
          <a:xfrm flipV="1">
            <a:off x="5791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79" name="Text Box 195"/>
          <p:cNvSpPr txBox="1">
            <a:spLocks noChangeArrowheads="1"/>
          </p:cNvSpPr>
          <p:nvPr/>
        </p:nvSpPr>
        <p:spPr bwMode="auto">
          <a:xfrm>
            <a:off x="5943600" y="4114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Gulim" panose="020B0600000101010101" pitchFamily="34" charset="-127"/>
              </a:rPr>
              <a:t>reassign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pPr algn="r"/>
            <a:r>
              <a:rPr lang="en-US" altLang="en-US">
                <a:latin typeface="Georgia" panose="02040502050405020303" pitchFamily="18" charset="0"/>
              </a:rPr>
              <a:t>K-Means Clustering </a:t>
            </a:r>
          </a:p>
        </p:txBody>
      </p:sp>
      <p:pic>
        <p:nvPicPr>
          <p:cNvPr id="22531" name="Picture 5" descr="Algorithm_clip_image002_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910388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629150" y="1066800"/>
            <a:ext cx="67230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Georgia" panose="02040502050405020303" pitchFamily="18" charset="0"/>
              </a:rPr>
              <a:t>Iterate until </a:t>
            </a:r>
            <a:r>
              <a:rPr lang="en-US" altLang="en-US" sz="2000" i="1">
                <a:latin typeface="Georgia" panose="02040502050405020303" pitchFamily="18" charset="0"/>
              </a:rPr>
              <a:t>stable </a:t>
            </a:r>
            <a:r>
              <a:rPr lang="en-US" altLang="en-US" sz="2000">
                <a:latin typeface="Georgia" panose="02040502050405020303" pitchFamily="18" charset="0"/>
              </a:rPr>
              <a:t>(= no object move group):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Georgia" panose="02040502050405020303" pitchFamily="18" charset="0"/>
              </a:rPr>
              <a:t>Determine the centroid coordinate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Georgia" panose="02040502050405020303" pitchFamily="18" charset="0"/>
              </a:rPr>
              <a:t>Determine the distance of each object to the centroids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Georgia" panose="02040502050405020303" pitchFamily="18" charset="0"/>
              </a:rPr>
              <a:t>Group the object based on minimum distance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endParaRPr lang="en-US" altLang="en-US" sz="200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K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KC" id="{CDACD7C4-5D3C-4B2E-9EF5-EB6D794DBDAC}" vid="{73BBF3D7-D6DA-4429-8A2A-6DD888905F5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</Template>
  <TotalTime>1676</TotalTime>
  <Words>878</Words>
  <Application>Microsoft Office PowerPoint</Application>
  <PresentationFormat>Widescreen</PresentationFormat>
  <Paragraphs>208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Georgia</vt:lpstr>
      <vt:lpstr>Helvetica</vt:lpstr>
      <vt:lpstr>Tahoma</vt:lpstr>
      <vt:lpstr>Wingdings</vt:lpstr>
      <vt:lpstr>UMKC</vt:lpstr>
      <vt:lpstr>Equation</vt:lpstr>
      <vt:lpstr>Worksheet</vt:lpstr>
      <vt:lpstr>CS5542: Big Data Analytics and Apps K-Means &amp; EM Clustering</vt:lpstr>
      <vt:lpstr>What’s Clustering</vt:lpstr>
      <vt:lpstr>Example: Clustering</vt:lpstr>
      <vt:lpstr>Quality of Clustering</vt:lpstr>
      <vt:lpstr>Clustering &amp; Similarity Measures</vt:lpstr>
      <vt:lpstr>Major Clustering Approaches</vt:lpstr>
      <vt:lpstr>Partitioning: K-means Clustering</vt:lpstr>
      <vt:lpstr>PowerPoint Presentation</vt:lpstr>
      <vt:lpstr>K-Means Clustering </vt:lpstr>
      <vt:lpstr>Example: K Means Clustering (k = 2)</vt:lpstr>
      <vt:lpstr>PowerPoint Presentation</vt:lpstr>
      <vt:lpstr>PowerPoint Presentation</vt:lpstr>
      <vt:lpstr>PowerPoint Presentation</vt:lpstr>
      <vt:lpstr>Limitations: K-means Clustering</vt:lpstr>
    </vt:vector>
  </TitlesOfParts>
  <Company>UMKC SICE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CS690L: Cluster Analysis</dc:title>
  <dc:creator>Yugi Lee</dc:creator>
  <cp:lastModifiedBy>Chandra Shekar, Mayanka (UMKC-Student)</cp:lastModifiedBy>
  <cp:revision>105</cp:revision>
  <dcterms:created xsi:type="dcterms:W3CDTF">2003-04-16T15:12:49Z</dcterms:created>
  <dcterms:modified xsi:type="dcterms:W3CDTF">2019-03-13T00:20:15Z</dcterms:modified>
</cp:coreProperties>
</file>