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80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EF0823-4F95-4221-9A71-B0B39A1FD1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E565D626-8085-4532-B21F-9060240C0A26}">
      <dgm:prSet/>
      <dgm:spPr/>
      <dgm:t>
        <a:bodyPr/>
        <a:lstStyle/>
        <a:p>
          <a:r>
            <a:rPr lang="en-US"/>
            <a:t>Search (written and spoken)</a:t>
          </a:r>
        </a:p>
      </dgm:t>
    </dgm:pt>
    <dgm:pt modelId="{627F51AA-E727-4E2A-A868-D4D303ADB78F}" type="parTrans" cxnId="{DE8E37A7-7B42-49BE-82BE-AF26CC66720B}">
      <dgm:prSet/>
      <dgm:spPr/>
      <dgm:t>
        <a:bodyPr/>
        <a:lstStyle/>
        <a:p>
          <a:endParaRPr lang="en-US"/>
        </a:p>
      </dgm:t>
    </dgm:pt>
    <dgm:pt modelId="{467B5ABD-840D-4F17-A33B-51C033593E1B}" type="sibTrans" cxnId="{DE8E37A7-7B42-49BE-82BE-AF26CC66720B}">
      <dgm:prSet/>
      <dgm:spPr/>
      <dgm:t>
        <a:bodyPr/>
        <a:lstStyle/>
        <a:p>
          <a:endParaRPr lang="en-US"/>
        </a:p>
      </dgm:t>
    </dgm:pt>
    <dgm:pt modelId="{E2FF4346-3E95-42F9-AADD-D015D9FADDFA}">
      <dgm:prSet/>
      <dgm:spPr/>
      <dgm:t>
        <a:bodyPr/>
        <a:lstStyle/>
        <a:p>
          <a:r>
            <a:rPr lang="en-US"/>
            <a:t>Online advertisement matching</a:t>
          </a:r>
        </a:p>
      </dgm:t>
    </dgm:pt>
    <dgm:pt modelId="{394418B1-660B-44E7-9780-5FFF6BAEEC4C}" type="parTrans" cxnId="{3365E17E-D8A2-4E63-9678-58A84D826507}">
      <dgm:prSet/>
      <dgm:spPr/>
      <dgm:t>
        <a:bodyPr/>
        <a:lstStyle/>
        <a:p>
          <a:endParaRPr lang="en-US"/>
        </a:p>
      </dgm:t>
    </dgm:pt>
    <dgm:pt modelId="{95E25A43-16A1-421D-BF1F-6DE5132744AB}" type="sibTrans" cxnId="{3365E17E-D8A2-4E63-9678-58A84D826507}">
      <dgm:prSet/>
      <dgm:spPr/>
      <dgm:t>
        <a:bodyPr/>
        <a:lstStyle/>
        <a:p>
          <a:endParaRPr lang="en-US"/>
        </a:p>
      </dgm:t>
    </dgm:pt>
    <dgm:pt modelId="{24DDB138-B935-4F41-B54C-416F26BA1FB6}">
      <dgm:prSet/>
      <dgm:spPr/>
      <dgm:t>
        <a:bodyPr/>
        <a:lstStyle/>
        <a:p>
          <a:r>
            <a:rPr lang="en-US"/>
            <a:t>Automated/assisted translation</a:t>
          </a:r>
        </a:p>
      </dgm:t>
    </dgm:pt>
    <dgm:pt modelId="{5436B6EE-DEAA-4DE0-A2AD-CA9BF762D9FD}" type="parTrans" cxnId="{63161D86-26E3-48CF-AC18-4B8804185A8A}">
      <dgm:prSet/>
      <dgm:spPr/>
      <dgm:t>
        <a:bodyPr/>
        <a:lstStyle/>
        <a:p>
          <a:endParaRPr lang="en-US"/>
        </a:p>
      </dgm:t>
    </dgm:pt>
    <dgm:pt modelId="{8E4DBFE1-B7CA-481E-9827-5F07E8C3B0C6}" type="sibTrans" cxnId="{63161D86-26E3-48CF-AC18-4B8804185A8A}">
      <dgm:prSet/>
      <dgm:spPr/>
      <dgm:t>
        <a:bodyPr/>
        <a:lstStyle/>
        <a:p>
          <a:endParaRPr lang="en-US"/>
        </a:p>
      </dgm:t>
    </dgm:pt>
    <dgm:pt modelId="{95C9A916-FB06-4BED-96AE-FCF953F2423B}">
      <dgm:prSet/>
      <dgm:spPr/>
      <dgm:t>
        <a:bodyPr/>
        <a:lstStyle/>
        <a:p>
          <a:r>
            <a:rPr lang="en-US"/>
            <a:t>Sentiment analysis for marketing or finance/trading</a:t>
          </a:r>
        </a:p>
      </dgm:t>
    </dgm:pt>
    <dgm:pt modelId="{BF336E8B-0CD1-45E6-9CB7-E5FDECC8E539}" type="parTrans" cxnId="{41AE388E-6314-4FB7-B6E2-D2461DC5726B}">
      <dgm:prSet/>
      <dgm:spPr/>
      <dgm:t>
        <a:bodyPr/>
        <a:lstStyle/>
        <a:p>
          <a:endParaRPr lang="en-US"/>
        </a:p>
      </dgm:t>
    </dgm:pt>
    <dgm:pt modelId="{F1E7D6E2-AFAB-45AE-BE3E-67CB0EB3C32E}" type="sibTrans" cxnId="{41AE388E-6314-4FB7-B6E2-D2461DC5726B}">
      <dgm:prSet/>
      <dgm:spPr/>
      <dgm:t>
        <a:bodyPr/>
        <a:lstStyle/>
        <a:p>
          <a:endParaRPr lang="en-US"/>
        </a:p>
      </dgm:t>
    </dgm:pt>
    <dgm:pt modelId="{91FCA67C-ADA9-4A78-A47C-BFBBC8B277F9}">
      <dgm:prSet/>
      <dgm:spPr/>
      <dgm:t>
        <a:bodyPr/>
        <a:lstStyle/>
        <a:p>
          <a:r>
            <a:rPr lang="en-US"/>
            <a:t>Speech recognition</a:t>
          </a:r>
        </a:p>
      </dgm:t>
    </dgm:pt>
    <dgm:pt modelId="{0EAF63AE-F2FA-4FAE-AB2A-DD87031097BD}" type="parTrans" cxnId="{C087F723-8AE3-4AB8-817D-E5B1C6DAD1EC}">
      <dgm:prSet/>
      <dgm:spPr/>
      <dgm:t>
        <a:bodyPr/>
        <a:lstStyle/>
        <a:p>
          <a:endParaRPr lang="en-US"/>
        </a:p>
      </dgm:t>
    </dgm:pt>
    <dgm:pt modelId="{A0217C99-C7F7-44EB-95C8-42A8D52FA8F1}" type="sibTrans" cxnId="{C087F723-8AE3-4AB8-817D-E5B1C6DAD1EC}">
      <dgm:prSet/>
      <dgm:spPr/>
      <dgm:t>
        <a:bodyPr/>
        <a:lstStyle/>
        <a:p>
          <a:endParaRPr lang="en-US"/>
        </a:p>
      </dgm:t>
    </dgm:pt>
    <dgm:pt modelId="{78480597-9AA0-4476-B6D7-4D1140FCB01A}">
      <dgm:prSet/>
      <dgm:spPr/>
      <dgm:t>
        <a:bodyPr/>
        <a:lstStyle/>
        <a:p>
          <a:r>
            <a:rPr lang="en-US"/>
            <a:t>Chatbots / Dialog agents</a:t>
          </a:r>
        </a:p>
      </dgm:t>
    </dgm:pt>
    <dgm:pt modelId="{0D20FB46-7A63-479B-875F-98E3E87105DB}" type="parTrans" cxnId="{15D2B7E1-9C39-4054-B36D-7BED7989A918}">
      <dgm:prSet/>
      <dgm:spPr/>
      <dgm:t>
        <a:bodyPr/>
        <a:lstStyle/>
        <a:p>
          <a:endParaRPr lang="en-US"/>
        </a:p>
      </dgm:t>
    </dgm:pt>
    <dgm:pt modelId="{2D90A2D8-79DD-47DF-816C-D88AE60C1150}" type="sibTrans" cxnId="{15D2B7E1-9C39-4054-B36D-7BED7989A918}">
      <dgm:prSet/>
      <dgm:spPr/>
      <dgm:t>
        <a:bodyPr/>
        <a:lstStyle/>
        <a:p>
          <a:endParaRPr lang="en-US"/>
        </a:p>
      </dgm:t>
    </dgm:pt>
    <dgm:pt modelId="{71F0839C-940E-4547-A211-446192919BA0}">
      <dgm:prSet/>
      <dgm:spPr/>
      <dgm:t>
        <a:bodyPr/>
        <a:lstStyle/>
        <a:p>
          <a:r>
            <a:rPr lang="en-US"/>
            <a:t>Automating customer support</a:t>
          </a:r>
        </a:p>
      </dgm:t>
    </dgm:pt>
    <dgm:pt modelId="{49EF1BB0-9461-44A7-A7D9-02E8D2A31E32}" type="parTrans" cxnId="{694805FA-BBF8-4789-A0A4-C574E8E317CD}">
      <dgm:prSet/>
      <dgm:spPr/>
      <dgm:t>
        <a:bodyPr/>
        <a:lstStyle/>
        <a:p>
          <a:endParaRPr lang="en-US"/>
        </a:p>
      </dgm:t>
    </dgm:pt>
    <dgm:pt modelId="{E576AAE4-15AC-45FD-897F-DE8AEC3C6E04}" type="sibTrans" cxnId="{694805FA-BBF8-4789-A0A4-C574E8E317CD}">
      <dgm:prSet/>
      <dgm:spPr/>
      <dgm:t>
        <a:bodyPr/>
        <a:lstStyle/>
        <a:p>
          <a:endParaRPr lang="en-US"/>
        </a:p>
      </dgm:t>
    </dgm:pt>
    <dgm:pt modelId="{AE7852B2-A6B6-4E5D-AB2E-DF1165ADF7DA}">
      <dgm:prSet/>
      <dgm:spPr/>
      <dgm:t>
        <a:bodyPr/>
        <a:lstStyle/>
        <a:p>
          <a:r>
            <a:rPr lang="en-US"/>
            <a:t>Controlling devices</a:t>
          </a:r>
        </a:p>
      </dgm:t>
    </dgm:pt>
    <dgm:pt modelId="{929B62AF-4232-4EA9-8BB1-11E5CE3017CA}" type="parTrans" cxnId="{53966E70-2B02-4186-9687-05CE43A00832}">
      <dgm:prSet/>
      <dgm:spPr/>
      <dgm:t>
        <a:bodyPr/>
        <a:lstStyle/>
        <a:p>
          <a:endParaRPr lang="en-US"/>
        </a:p>
      </dgm:t>
    </dgm:pt>
    <dgm:pt modelId="{C364073B-065F-45E3-A1E9-3A6641801FC3}" type="sibTrans" cxnId="{53966E70-2B02-4186-9687-05CE43A00832}">
      <dgm:prSet/>
      <dgm:spPr/>
      <dgm:t>
        <a:bodyPr/>
        <a:lstStyle/>
        <a:p>
          <a:endParaRPr lang="en-US"/>
        </a:p>
      </dgm:t>
    </dgm:pt>
    <dgm:pt modelId="{02C97B6B-ABAC-411D-9B38-17D1D3D0468D}">
      <dgm:prSet/>
      <dgm:spPr/>
      <dgm:t>
        <a:bodyPr/>
        <a:lstStyle/>
        <a:p>
          <a:r>
            <a:rPr lang="en-US"/>
            <a:t>Ordering goods</a:t>
          </a:r>
        </a:p>
      </dgm:t>
    </dgm:pt>
    <dgm:pt modelId="{5021CDCD-0677-4476-A4CE-5277851AB090}" type="parTrans" cxnId="{F017444F-4004-44BA-8BF4-013CCB69050C}">
      <dgm:prSet/>
      <dgm:spPr/>
      <dgm:t>
        <a:bodyPr/>
        <a:lstStyle/>
        <a:p>
          <a:endParaRPr lang="en-US"/>
        </a:p>
      </dgm:t>
    </dgm:pt>
    <dgm:pt modelId="{A10C9337-CCCE-4D8A-B346-03B1C8A2CBFB}" type="sibTrans" cxnId="{F017444F-4004-44BA-8BF4-013CCB69050C}">
      <dgm:prSet/>
      <dgm:spPr/>
      <dgm:t>
        <a:bodyPr/>
        <a:lstStyle/>
        <a:p>
          <a:endParaRPr lang="en-US"/>
        </a:p>
      </dgm:t>
    </dgm:pt>
    <dgm:pt modelId="{9B988A9B-DBA2-4F12-937E-3FD8CF3D92F5}" type="pres">
      <dgm:prSet presAssocID="{BFEF0823-4F95-4221-9A71-B0B39A1FD1C5}" presName="root" presStyleCnt="0">
        <dgm:presLayoutVars>
          <dgm:dir/>
          <dgm:resizeHandles val="exact"/>
        </dgm:presLayoutVars>
      </dgm:prSet>
      <dgm:spPr/>
    </dgm:pt>
    <dgm:pt modelId="{3A07DD84-F701-4CB6-87DB-2641C8797CAD}" type="pres">
      <dgm:prSet presAssocID="{E565D626-8085-4532-B21F-9060240C0A26}" presName="compNode" presStyleCnt="0"/>
      <dgm:spPr/>
    </dgm:pt>
    <dgm:pt modelId="{68DBFDFE-DAFE-4137-A419-D296F9298A18}" type="pres">
      <dgm:prSet presAssocID="{E565D626-8085-4532-B21F-9060240C0A26}" presName="bgRect" presStyleLbl="bgShp" presStyleIdx="0" presStyleCnt="6"/>
      <dgm:spPr/>
    </dgm:pt>
    <dgm:pt modelId="{8B39AA0E-8F53-47A4-8C2B-28E1D44817EE}" type="pres">
      <dgm:prSet presAssocID="{E565D626-8085-4532-B21F-9060240C0A2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A2AB2ADF-032B-4631-8678-E2A72ACFCFD3}" type="pres">
      <dgm:prSet presAssocID="{E565D626-8085-4532-B21F-9060240C0A26}" presName="spaceRect" presStyleCnt="0"/>
      <dgm:spPr/>
    </dgm:pt>
    <dgm:pt modelId="{29D7D8F4-3EFE-4D5F-BAE1-F962038CA075}" type="pres">
      <dgm:prSet presAssocID="{E565D626-8085-4532-B21F-9060240C0A26}" presName="parTx" presStyleLbl="revTx" presStyleIdx="0" presStyleCnt="7">
        <dgm:presLayoutVars>
          <dgm:chMax val="0"/>
          <dgm:chPref val="0"/>
        </dgm:presLayoutVars>
      </dgm:prSet>
      <dgm:spPr/>
    </dgm:pt>
    <dgm:pt modelId="{38F81A63-A8A5-4EA2-94FD-B8E324BD4322}" type="pres">
      <dgm:prSet presAssocID="{467B5ABD-840D-4F17-A33B-51C033593E1B}" presName="sibTrans" presStyleCnt="0"/>
      <dgm:spPr/>
    </dgm:pt>
    <dgm:pt modelId="{9235465B-C777-45D0-8EB4-26FF27131E6D}" type="pres">
      <dgm:prSet presAssocID="{E2FF4346-3E95-42F9-AADD-D015D9FADDFA}" presName="compNode" presStyleCnt="0"/>
      <dgm:spPr/>
    </dgm:pt>
    <dgm:pt modelId="{2F6061CD-7616-484E-8341-65610DBC1F76}" type="pres">
      <dgm:prSet presAssocID="{E2FF4346-3E95-42F9-AADD-D015D9FADDFA}" presName="bgRect" presStyleLbl="bgShp" presStyleIdx="1" presStyleCnt="6"/>
      <dgm:spPr/>
    </dgm:pt>
    <dgm:pt modelId="{B6E442E5-8893-437D-9324-E120FC910E54}" type="pres">
      <dgm:prSet presAssocID="{E2FF4346-3E95-42F9-AADD-D015D9FADDF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B6C2A29-55E7-4FB0-88D8-A84084FC7C0B}" type="pres">
      <dgm:prSet presAssocID="{E2FF4346-3E95-42F9-AADD-D015D9FADDFA}" presName="spaceRect" presStyleCnt="0"/>
      <dgm:spPr/>
    </dgm:pt>
    <dgm:pt modelId="{BC81A156-1331-45E9-952D-E41D97E16C3B}" type="pres">
      <dgm:prSet presAssocID="{E2FF4346-3E95-42F9-AADD-D015D9FADDFA}" presName="parTx" presStyleLbl="revTx" presStyleIdx="1" presStyleCnt="7">
        <dgm:presLayoutVars>
          <dgm:chMax val="0"/>
          <dgm:chPref val="0"/>
        </dgm:presLayoutVars>
      </dgm:prSet>
      <dgm:spPr/>
    </dgm:pt>
    <dgm:pt modelId="{38888802-8A5C-4BE2-BFDF-ED4FD883FEEF}" type="pres">
      <dgm:prSet presAssocID="{95E25A43-16A1-421D-BF1F-6DE5132744AB}" presName="sibTrans" presStyleCnt="0"/>
      <dgm:spPr/>
    </dgm:pt>
    <dgm:pt modelId="{57B673C7-1379-4D72-BB33-BFAEACD2EAF0}" type="pres">
      <dgm:prSet presAssocID="{24DDB138-B935-4F41-B54C-416F26BA1FB6}" presName="compNode" presStyleCnt="0"/>
      <dgm:spPr/>
    </dgm:pt>
    <dgm:pt modelId="{483298DB-47E8-40EA-BCB8-14560BB9DF89}" type="pres">
      <dgm:prSet presAssocID="{24DDB138-B935-4F41-B54C-416F26BA1FB6}" presName="bgRect" presStyleLbl="bgShp" presStyleIdx="2" presStyleCnt="6"/>
      <dgm:spPr/>
    </dgm:pt>
    <dgm:pt modelId="{FC3B363E-861B-4C82-9D89-F25CF00404CB}" type="pres">
      <dgm:prSet presAssocID="{24DDB138-B935-4F41-B54C-416F26BA1FB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162DBA2-E80D-4F5E-9CA2-64D3F2D93E3F}" type="pres">
      <dgm:prSet presAssocID="{24DDB138-B935-4F41-B54C-416F26BA1FB6}" presName="spaceRect" presStyleCnt="0"/>
      <dgm:spPr/>
    </dgm:pt>
    <dgm:pt modelId="{FEB1BDC7-8A36-4BA0-960E-CC0E43E8149D}" type="pres">
      <dgm:prSet presAssocID="{24DDB138-B935-4F41-B54C-416F26BA1FB6}" presName="parTx" presStyleLbl="revTx" presStyleIdx="2" presStyleCnt="7">
        <dgm:presLayoutVars>
          <dgm:chMax val="0"/>
          <dgm:chPref val="0"/>
        </dgm:presLayoutVars>
      </dgm:prSet>
      <dgm:spPr/>
    </dgm:pt>
    <dgm:pt modelId="{69D83B15-E516-405D-8424-0AB3FAAA5CB2}" type="pres">
      <dgm:prSet presAssocID="{8E4DBFE1-B7CA-481E-9827-5F07E8C3B0C6}" presName="sibTrans" presStyleCnt="0"/>
      <dgm:spPr/>
    </dgm:pt>
    <dgm:pt modelId="{AEA3BF80-7506-4139-92F6-A4AA29EBB1B3}" type="pres">
      <dgm:prSet presAssocID="{95C9A916-FB06-4BED-96AE-FCF953F2423B}" presName="compNode" presStyleCnt="0"/>
      <dgm:spPr/>
    </dgm:pt>
    <dgm:pt modelId="{F5D399A9-E856-4EEC-9FFF-ACA618984F05}" type="pres">
      <dgm:prSet presAssocID="{95C9A916-FB06-4BED-96AE-FCF953F2423B}" presName="bgRect" presStyleLbl="bgShp" presStyleIdx="3" presStyleCnt="6"/>
      <dgm:spPr/>
    </dgm:pt>
    <dgm:pt modelId="{8DFD1E51-F4AC-4FF5-AC54-14AB67BC7B55}" type="pres">
      <dgm:prSet presAssocID="{95C9A916-FB06-4BED-96AE-FCF953F2423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741AC00-CDF5-4037-B56D-544BED5A5170}" type="pres">
      <dgm:prSet presAssocID="{95C9A916-FB06-4BED-96AE-FCF953F2423B}" presName="spaceRect" presStyleCnt="0"/>
      <dgm:spPr/>
    </dgm:pt>
    <dgm:pt modelId="{A3D867D1-9AED-467E-9274-0BA7F37E79EB}" type="pres">
      <dgm:prSet presAssocID="{95C9A916-FB06-4BED-96AE-FCF953F2423B}" presName="parTx" presStyleLbl="revTx" presStyleIdx="3" presStyleCnt="7">
        <dgm:presLayoutVars>
          <dgm:chMax val="0"/>
          <dgm:chPref val="0"/>
        </dgm:presLayoutVars>
      </dgm:prSet>
      <dgm:spPr/>
    </dgm:pt>
    <dgm:pt modelId="{590594C3-68C5-404A-A75C-C0019F22D1A9}" type="pres">
      <dgm:prSet presAssocID="{F1E7D6E2-AFAB-45AE-BE3E-67CB0EB3C32E}" presName="sibTrans" presStyleCnt="0"/>
      <dgm:spPr/>
    </dgm:pt>
    <dgm:pt modelId="{AC35760A-5898-48CF-85EA-A6758E44C889}" type="pres">
      <dgm:prSet presAssocID="{91FCA67C-ADA9-4A78-A47C-BFBBC8B277F9}" presName="compNode" presStyleCnt="0"/>
      <dgm:spPr/>
    </dgm:pt>
    <dgm:pt modelId="{BF060C4C-0E54-43C2-8D83-58CD28F85FE9}" type="pres">
      <dgm:prSet presAssocID="{91FCA67C-ADA9-4A78-A47C-BFBBC8B277F9}" presName="bgRect" presStyleLbl="bgShp" presStyleIdx="4" presStyleCnt="6"/>
      <dgm:spPr/>
    </dgm:pt>
    <dgm:pt modelId="{962AD4EF-1D1A-4A8D-ABDB-68DC0C14AA9C}" type="pres">
      <dgm:prSet presAssocID="{91FCA67C-ADA9-4A78-A47C-BFBBC8B277F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0FF13F24-C33A-41FB-9634-75119729755A}" type="pres">
      <dgm:prSet presAssocID="{91FCA67C-ADA9-4A78-A47C-BFBBC8B277F9}" presName="spaceRect" presStyleCnt="0"/>
      <dgm:spPr/>
    </dgm:pt>
    <dgm:pt modelId="{03C06DFC-3496-444F-9B44-168A874F6E88}" type="pres">
      <dgm:prSet presAssocID="{91FCA67C-ADA9-4A78-A47C-BFBBC8B277F9}" presName="parTx" presStyleLbl="revTx" presStyleIdx="4" presStyleCnt="7">
        <dgm:presLayoutVars>
          <dgm:chMax val="0"/>
          <dgm:chPref val="0"/>
        </dgm:presLayoutVars>
      </dgm:prSet>
      <dgm:spPr/>
    </dgm:pt>
    <dgm:pt modelId="{18D81EB5-F9F5-4923-9C58-46C299074623}" type="pres">
      <dgm:prSet presAssocID="{A0217C99-C7F7-44EB-95C8-42A8D52FA8F1}" presName="sibTrans" presStyleCnt="0"/>
      <dgm:spPr/>
    </dgm:pt>
    <dgm:pt modelId="{4B86C9A0-4BCE-44B6-8E1E-6371C7DD7EF8}" type="pres">
      <dgm:prSet presAssocID="{78480597-9AA0-4476-B6D7-4D1140FCB01A}" presName="compNode" presStyleCnt="0"/>
      <dgm:spPr/>
    </dgm:pt>
    <dgm:pt modelId="{E54A752F-2B5A-489E-803A-46E170C86B84}" type="pres">
      <dgm:prSet presAssocID="{78480597-9AA0-4476-B6D7-4D1140FCB01A}" presName="bgRect" presStyleLbl="bgShp" presStyleIdx="5" presStyleCnt="6"/>
      <dgm:spPr/>
    </dgm:pt>
    <dgm:pt modelId="{1827E193-F240-4203-A90D-55D22573A5A8}" type="pres">
      <dgm:prSet presAssocID="{78480597-9AA0-4476-B6D7-4D1140FCB01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23DCA7E9-A8FD-4274-85A2-7693571C0FF9}" type="pres">
      <dgm:prSet presAssocID="{78480597-9AA0-4476-B6D7-4D1140FCB01A}" presName="spaceRect" presStyleCnt="0"/>
      <dgm:spPr/>
    </dgm:pt>
    <dgm:pt modelId="{720DFE38-E34A-4260-A13C-5B0AB02622C7}" type="pres">
      <dgm:prSet presAssocID="{78480597-9AA0-4476-B6D7-4D1140FCB01A}" presName="parTx" presStyleLbl="revTx" presStyleIdx="5" presStyleCnt="7">
        <dgm:presLayoutVars>
          <dgm:chMax val="0"/>
          <dgm:chPref val="0"/>
        </dgm:presLayoutVars>
      </dgm:prSet>
      <dgm:spPr/>
    </dgm:pt>
    <dgm:pt modelId="{5603307F-7F18-4CF0-937B-E20C34AA7A32}" type="pres">
      <dgm:prSet presAssocID="{78480597-9AA0-4476-B6D7-4D1140FCB01A}" presName="desTx" presStyleLbl="revTx" presStyleIdx="6" presStyleCnt="7">
        <dgm:presLayoutVars/>
      </dgm:prSet>
      <dgm:spPr/>
    </dgm:pt>
  </dgm:ptLst>
  <dgm:cxnLst>
    <dgm:cxn modelId="{C087F723-8AE3-4AB8-817D-E5B1C6DAD1EC}" srcId="{BFEF0823-4F95-4221-9A71-B0B39A1FD1C5}" destId="{91FCA67C-ADA9-4A78-A47C-BFBBC8B277F9}" srcOrd="4" destOrd="0" parTransId="{0EAF63AE-F2FA-4FAE-AB2A-DD87031097BD}" sibTransId="{A0217C99-C7F7-44EB-95C8-42A8D52FA8F1}"/>
    <dgm:cxn modelId="{3302BD41-4765-4D81-86E2-8A7266DDFE6C}" type="presOf" srcId="{BFEF0823-4F95-4221-9A71-B0B39A1FD1C5}" destId="{9B988A9B-DBA2-4F12-937E-3FD8CF3D92F5}" srcOrd="0" destOrd="0" presId="urn:microsoft.com/office/officeart/2018/2/layout/IconVerticalSolidList"/>
    <dgm:cxn modelId="{11C04862-8168-46B1-AF24-9787F6AAA5F7}" type="presOf" srcId="{71F0839C-940E-4547-A211-446192919BA0}" destId="{5603307F-7F18-4CF0-937B-E20C34AA7A32}" srcOrd="0" destOrd="0" presId="urn:microsoft.com/office/officeart/2018/2/layout/IconVerticalSolidList"/>
    <dgm:cxn modelId="{FED7B443-71C5-4F6B-965A-986D1A73496C}" type="presOf" srcId="{91FCA67C-ADA9-4A78-A47C-BFBBC8B277F9}" destId="{03C06DFC-3496-444F-9B44-168A874F6E88}" srcOrd="0" destOrd="0" presId="urn:microsoft.com/office/officeart/2018/2/layout/IconVerticalSolidList"/>
    <dgm:cxn modelId="{F017444F-4004-44BA-8BF4-013CCB69050C}" srcId="{78480597-9AA0-4476-B6D7-4D1140FCB01A}" destId="{02C97B6B-ABAC-411D-9B38-17D1D3D0468D}" srcOrd="2" destOrd="0" parTransId="{5021CDCD-0677-4476-A4CE-5277851AB090}" sibTransId="{A10C9337-CCCE-4D8A-B346-03B1C8A2CBFB}"/>
    <dgm:cxn modelId="{53966E70-2B02-4186-9687-05CE43A00832}" srcId="{78480597-9AA0-4476-B6D7-4D1140FCB01A}" destId="{AE7852B2-A6B6-4E5D-AB2E-DF1165ADF7DA}" srcOrd="1" destOrd="0" parTransId="{929B62AF-4232-4EA9-8BB1-11E5CE3017CA}" sibTransId="{C364073B-065F-45E3-A1E9-3A6641801FC3}"/>
    <dgm:cxn modelId="{67EA2D57-5013-46E9-B869-7EFC8A94E606}" type="presOf" srcId="{78480597-9AA0-4476-B6D7-4D1140FCB01A}" destId="{720DFE38-E34A-4260-A13C-5B0AB02622C7}" srcOrd="0" destOrd="0" presId="urn:microsoft.com/office/officeart/2018/2/layout/IconVerticalSolidList"/>
    <dgm:cxn modelId="{3365E17E-D8A2-4E63-9678-58A84D826507}" srcId="{BFEF0823-4F95-4221-9A71-B0B39A1FD1C5}" destId="{E2FF4346-3E95-42F9-AADD-D015D9FADDFA}" srcOrd="1" destOrd="0" parTransId="{394418B1-660B-44E7-9780-5FFF6BAEEC4C}" sibTransId="{95E25A43-16A1-421D-BF1F-6DE5132744AB}"/>
    <dgm:cxn modelId="{63161D86-26E3-48CF-AC18-4B8804185A8A}" srcId="{BFEF0823-4F95-4221-9A71-B0B39A1FD1C5}" destId="{24DDB138-B935-4F41-B54C-416F26BA1FB6}" srcOrd="2" destOrd="0" parTransId="{5436B6EE-DEAA-4DE0-A2AD-CA9BF762D9FD}" sibTransId="{8E4DBFE1-B7CA-481E-9827-5F07E8C3B0C6}"/>
    <dgm:cxn modelId="{AA1F568A-4D09-424C-B68E-9A65746FFAB6}" type="presOf" srcId="{E2FF4346-3E95-42F9-AADD-D015D9FADDFA}" destId="{BC81A156-1331-45E9-952D-E41D97E16C3B}" srcOrd="0" destOrd="0" presId="urn:microsoft.com/office/officeart/2018/2/layout/IconVerticalSolidList"/>
    <dgm:cxn modelId="{41AE388E-6314-4FB7-B6E2-D2461DC5726B}" srcId="{BFEF0823-4F95-4221-9A71-B0B39A1FD1C5}" destId="{95C9A916-FB06-4BED-96AE-FCF953F2423B}" srcOrd="3" destOrd="0" parTransId="{BF336E8B-0CD1-45E6-9CB7-E5FDECC8E539}" sibTransId="{F1E7D6E2-AFAB-45AE-BE3E-67CB0EB3C32E}"/>
    <dgm:cxn modelId="{D3414199-ECE7-4F89-B7DE-6855F3C66970}" type="presOf" srcId="{02C97B6B-ABAC-411D-9B38-17D1D3D0468D}" destId="{5603307F-7F18-4CF0-937B-E20C34AA7A32}" srcOrd="0" destOrd="2" presId="urn:microsoft.com/office/officeart/2018/2/layout/IconVerticalSolidList"/>
    <dgm:cxn modelId="{B65A10A7-D27C-43E4-A065-4935EC255C62}" type="presOf" srcId="{E565D626-8085-4532-B21F-9060240C0A26}" destId="{29D7D8F4-3EFE-4D5F-BAE1-F962038CA075}" srcOrd="0" destOrd="0" presId="urn:microsoft.com/office/officeart/2018/2/layout/IconVerticalSolidList"/>
    <dgm:cxn modelId="{DE8E37A7-7B42-49BE-82BE-AF26CC66720B}" srcId="{BFEF0823-4F95-4221-9A71-B0B39A1FD1C5}" destId="{E565D626-8085-4532-B21F-9060240C0A26}" srcOrd="0" destOrd="0" parTransId="{627F51AA-E727-4E2A-A868-D4D303ADB78F}" sibTransId="{467B5ABD-840D-4F17-A33B-51C033593E1B}"/>
    <dgm:cxn modelId="{83F1A0AC-BEEA-404B-8AA7-D2A8C4B67C5B}" type="presOf" srcId="{95C9A916-FB06-4BED-96AE-FCF953F2423B}" destId="{A3D867D1-9AED-467E-9274-0BA7F37E79EB}" srcOrd="0" destOrd="0" presId="urn:microsoft.com/office/officeart/2018/2/layout/IconVerticalSolidList"/>
    <dgm:cxn modelId="{4A91D0D7-8D35-438E-9DBC-8D9FF56D1193}" type="presOf" srcId="{AE7852B2-A6B6-4E5D-AB2E-DF1165ADF7DA}" destId="{5603307F-7F18-4CF0-937B-E20C34AA7A32}" srcOrd="0" destOrd="1" presId="urn:microsoft.com/office/officeart/2018/2/layout/IconVerticalSolidList"/>
    <dgm:cxn modelId="{7F498AD8-C23E-4790-B9FC-B3F12F5729DD}" type="presOf" srcId="{24DDB138-B935-4F41-B54C-416F26BA1FB6}" destId="{FEB1BDC7-8A36-4BA0-960E-CC0E43E8149D}" srcOrd="0" destOrd="0" presId="urn:microsoft.com/office/officeart/2018/2/layout/IconVerticalSolidList"/>
    <dgm:cxn modelId="{15D2B7E1-9C39-4054-B36D-7BED7989A918}" srcId="{BFEF0823-4F95-4221-9A71-B0B39A1FD1C5}" destId="{78480597-9AA0-4476-B6D7-4D1140FCB01A}" srcOrd="5" destOrd="0" parTransId="{0D20FB46-7A63-479B-875F-98E3E87105DB}" sibTransId="{2D90A2D8-79DD-47DF-816C-D88AE60C1150}"/>
    <dgm:cxn modelId="{694805FA-BBF8-4789-A0A4-C574E8E317CD}" srcId="{78480597-9AA0-4476-B6D7-4D1140FCB01A}" destId="{71F0839C-940E-4547-A211-446192919BA0}" srcOrd="0" destOrd="0" parTransId="{49EF1BB0-9461-44A7-A7D9-02E8D2A31E32}" sibTransId="{E576AAE4-15AC-45FD-897F-DE8AEC3C6E04}"/>
    <dgm:cxn modelId="{319DA58E-76E6-4F14-8913-2686D879EDD3}" type="presParOf" srcId="{9B988A9B-DBA2-4F12-937E-3FD8CF3D92F5}" destId="{3A07DD84-F701-4CB6-87DB-2641C8797CAD}" srcOrd="0" destOrd="0" presId="urn:microsoft.com/office/officeart/2018/2/layout/IconVerticalSolidList"/>
    <dgm:cxn modelId="{7D5D3DB3-B200-4356-A4DA-F7869A37E62C}" type="presParOf" srcId="{3A07DD84-F701-4CB6-87DB-2641C8797CAD}" destId="{68DBFDFE-DAFE-4137-A419-D296F9298A18}" srcOrd="0" destOrd="0" presId="urn:microsoft.com/office/officeart/2018/2/layout/IconVerticalSolidList"/>
    <dgm:cxn modelId="{73936B61-7524-40E2-BF34-5CE53D967B19}" type="presParOf" srcId="{3A07DD84-F701-4CB6-87DB-2641C8797CAD}" destId="{8B39AA0E-8F53-47A4-8C2B-28E1D44817EE}" srcOrd="1" destOrd="0" presId="urn:microsoft.com/office/officeart/2018/2/layout/IconVerticalSolidList"/>
    <dgm:cxn modelId="{27B87FB6-1BED-41EC-91F3-A2E29FE2C51A}" type="presParOf" srcId="{3A07DD84-F701-4CB6-87DB-2641C8797CAD}" destId="{A2AB2ADF-032B-4631-8678-E2A72ACFCFD3}" srcOrd="2" destOrd="0" presId="urn:microsoft.com/office/officeart/2018/2/layout/IconVerticalSolidList"/>
    <dgm:cxn modelId="{B521A141-F8FE-4654-888E-395780DC3ABD}" type="presParOf" srcId="{3A07DD84-F701-4CB6-87DB-2641C8797CAD}" destId="{29D7D8F4-3EFE-4D5F-BAE1-F962038CA075}" srcOrd="3" destOrd="0" presId="urn:microsoft.com/office/officeart/2018/2/layout/IconVerticalSolidList"/>
    <dgm:cxn modelId="{219D8B73-3315-49C8-832C-6E8AC1E0ABCD}" type="presParOf" srcId="{9B988A9B-DBA2-4F12-937E-3FD8CF3D92F5}" destId="{38F81A63-A8A5-4EA2-94FD-B8E324BD4322}" srcOrd="1" destOrd="0" presId="urn:microsoft.com/office/officeart/2018/2/layout/IconVerticalSolidList"/>
    <dgm:cxn modelId="{59541457-A8AE-4177-8157-96BD168ACBBC}" type="presParOf" srcId="{9B988A9B-DBA2-4F12-937E-3FD8CF3D92F5}" destId="{9235465B-C777-45D0-8EB4-26FF27131E6D}" srcOrd="2" destOrd="0" presId="urn:microsoft.com/office/officeart/2018/2/layout/IconVerticalSolidList"/>
    <dgm:cxn modelId="{A467CD3B-D482-49AA-8757-D22F3341E14E}" type="presParOf" srcId="{9235465B-C777-45D0-8EB4-26FF27131E6D}" destId="{2F6061CD-7616-484E-8341-65610DBC1F76}" srcOrd="0" destOrd="0" presId="urn:microsoft.com/office/officeart/2018/2/layout/IconVerticalSolidList"/>
    <dgm:cxn modelId="{79058C27-6A52-411C-8CCB-4B4AE9B013A5}" type="presParOf" srcId="{9235465B-C777-45D0-8EB4-26FF27131E6D}" destId="{B6E442E5-8893-437D-9324-E120FC910E54}" srcOrd="1" destOrd="0" presId="urn:microsoft.com/office/officeart/2018/2/layout/IconVerticalSolidList"/>
    <dgm:cxn modelId="{CA9D2DE9-5997-4502-A6FA-E40FEF583CED}" type="presParOf" srcId="{9235465B-C777-45D0-8EB4-26FF27131E6D}" destId="{3B6C2A29-55E7-4FB0-88D8-A84084FC7C0B}" srcOrd="2" destOrd="0" presId="urn:microsoft.com/office/officeart/2018/2/layout/IconVerticalSolidList"/>
    <dgm:cxn modelId="{AEDD5313-A36F-4CAC-97C6-A60600A04ED7}" type="presParOf" srcId="{9235465B-C777-45D0-8EB4-26FF27131E6D}" destId="{BC81A156-1331-45E9-952D-E41D97E16C3B}" srcOrd="3" destOrd="0" presId="urn:microsoft.com/office/officeart/2018/2/layout/IconVerticalSolidList"/>
    <dgm:cxn modelId="{69BC8920-A637-4DC9-A12C-E0B015F31151}" type="presParOf" srcId="{9B988A9B-DBA2-4F12-937E-3FD8CF3D92F5}" destId="{38888802-8A5C-4BE2-BFDF-ED4FD883FEEF}" srcOrd="3" destOrd="0" presId="urn:microsoft.com/office/officeart/2018/2/layout/IconVerticalSolidList"/>
    <dgm:cxn modelId="{431A821F-BBA0-432C-A349-B900D4781C4C}" type="presParOf" srcId="{9B988A9B-DBA2-4F12-937E-3FD8CF3D92F5}" destId="{57B673C7-1379-4D72-BB33-BFAEACD2EAF0}" srcOrd="4" destOrd="0" presId="urn:microsoft.com/office/officeart/2018/2/layout/IconVerticalSolidList"/>
    <dgm:cxn modelId="{303C22CC-2738-4349-94B7-2B86147FD3B0}" type="presParOf" srcId="{57B673C7-1379-4D72-BB33-BFAEACD2EAF0}" destId="{483298DB-47E8-40EA-BCB8-14560BB9DF89}" srcOrd="0" destOrd="0" presId="urn:microsoft.com/office/officeart/2018/2/layout/IconVerticalSolidList"/>
    <dgm:cxn modelId="{A47839C4-9707-4EC2-9B52-C26E1CFE3A42}" type="presParOf" srcId="{57B673C7-1379-4D72-BB33-BFAEACD2EAF0}" destId="{FC3B363E-861B-4C82-9D89-F25CF00404CB}" srcOrd="1" destOrd="0" presId="urn:microsoft.com/office/officeart/2018/2/layout/IconVerticalSolidList"/>
    <dgm:cxn modelId="{D9B825BC-6C66-4664-BC1D-C38153559E86}" type="presParOf" srcId="{57B673C7-1379-4D72-BB33-BFAEACD2EAF0}" destId="{5162DBA2-E80D-4F5E-9CA2-64D3F2D93E3F}" srcOrd="2" destOrd="0" presId="urn:microsoft.com/office/officeart/2018/2/layout/IconVerticalSolidList"/>
    <dgm:cxn modelId="{A3003D13-23D0-43B9-AA77-D7357483432B}" type="presParOf" srcId="{57B673C7-1379-4D72-BB33-BFAEACD2EAF0}" destId="{FEB1BDC7-8A36-4BA0-960E-CC0E43E8149D}" srcOrd="3" destOrd="0" presId="urn:microsoft.com/office/officeart/2018/2/layout/IconVerticalSolidList"/>
    <dgm:cxn modelId="{50B67F22-AE12-4031-B079-3C354B9972FF}" type="presParOf" srcId="{9B988A9B-DBA2-4F12-937E-3FD8CF3D92F5}" destId="{69D83B15-E516-405D-8424-0AB3FAAA5CB2}" srcOrd="5" destOrd="0" presId="urn:microsoft.com/office/officeart/2018/2/layout/IconVerticalSolidList"/>
    <dgm:cxn modelId="{B5D2CFC8-E590-4532-B865-E827BAB21A44}" type="presParOf" srcId="{9B988A9B-DBA2-4F12-937E-3FD8CF3D92F5}" destId="{AEA3BF80-7506-4139-92F6-A4AA29EBB1B3}" srcOrd="6" destOrd="0" presId="urn:microsoft.com/office/officeart/2018/2/layout/IconVerticalSolidList"/>
    <dgm:cxn modelId="{144752D2-107B-4387-877C-2B9D22B1D398}" type="presParOf" srcId="{AEA3BF80-7506-4139-92F6-A4AA29EBB1B3}" destId="{F5D399A9-E856-4EEC-9FFF-ACA618984F05}" srcOrd="0" destOrd="0" presId="urn:microsoft.com/office/officeart/2018/2/layout/IconVerticalSolidList"/>
    <dgm:cxn modelId="{59B51911-09E7-411C-B081-23FFC91E2BEB}" type="presParOf" srcId="{AEA3BF80-7506-4139-92F6-A4AA29EBB1B3}" destId="{8DFD1E51-F4AC-4FF5-AC54-14AB67BC7B55}" srcOrd="1" destOrd="0" presId="urn:microsoft.com/office/officeart/2018/2/layout/IconVerticalSolidList"/>
    <dgm:cxn modelId="{56B30F15-B9C1-44AE-AA04-CCA18C14086E}" type="presParOf" srcId="{AEA3BF80-7506-4139-92F6-A4AA29EBB1B3}" destId="{B741AC00-CDF5-4037-B56D-544BED5A5170}" srcOrd="2" destOrd="0" presId="urn:microsoft.com/office/officeart/2018/2/layout/IconVerticalSolidList"/>
    <dgm:cxn modelId="{19D67C07-C9B1-4245-AB08-B57CFFFAA49C}" type="presParOf" srcId="{AEA3BF80-7506-4139-92F6-A4AA29EBB1B3}" destId="{A3D867D1-9AED-467E-9274-0BA7F37E79EB}" srcOrd="3" destOrd="0" presId="urn:microsoft.com/office/officeart/2018/2/layout/IconVerticalSolidList"/>
    <dgm:cxn modelId="{236203B3-8AF9-4EAA-9A1C-D6CB49FA9A0E}" type="presParOf" srcId="{9B988A9B-DBA2-4F12-937E-3FD8CF3D92F5}" destId="{590594C3-68C5-404A-A75C-C0019F22D1A9}" srcOrd="7" destOrd="0" presId="urn:microsoft.com/office/officeart/2018/2/layout/IconVerticalSolidList"/>
    <dgm:cxn modelId="{8090363A-4599-4F18-A590-DD5CA2220DEF}" type="presParOf" srcId="{9B988A9B-DBA2-4F12-937E-3FD8CF3D92F5}" destId="{AC35760A-5898-48CF-85EA-A6758E44C889}" srcOrd="8" destOrd="0" presId="urn:microsoft.com/office/officeart/2018/2/layout/IconVerticalSolidList"/>
    <dgm:cxn modelId="{19EC2725-4B38-43A3-AEF8-C663F1A91289}" type="presParOf" srcId="{AC35760A-5898-48CF-85EA-A6758E44C889}" destId="{BF060C4C-0E54-43C2-8D83-58CD28F85FE9}" srcOrd="0" destOrd="0" presId="urn:microsoft.com/office/officeart/2018/2/layout/IconVerticalSolidList"/>
    <dgm:cxn modelId="{5E98E801-B251-46E4-87A3-7C499E48CEC9}" type="presParOf" srcId="{AC35760A-5898-48CF-85EA-A6758E44C889}" destId="{962AD4EF-1D1A-4A8D-ABDB-68DC0C14AA9C}" srcOrd="1" destOrd="0" presId="urn:microsoft.com/office/officeart/2018/2/layout/IconVerticalSolidList"/>
    <dgm:cxn modelId="{E70EF574-BCC3-48C2-9CA7-BCD8DFC9D38A}" type="presParOf" srcId="{AC35760A-5898-48CF-85EA-A6758E44C889}" destId="{0FF13F24-C33A-41FB-9634-75119729755A}" srcOrd="2" destOrd="0" presId="urn:microsoft.com/office/officeart/2018/2/layout/IconVerticalSolidList"/>
    <dgm:cxn modelId="{4F5901ED-45CB-4364-8767-132D4586B8A4}" type="presParOf" srcId="{AC35760A-5898-48CF-85EA-A6758E44C889}" destId="{03C06DFC-3496-444F-9B44-168A874F6E88}" srcOrd="3" destOrd="0" presId="urn:microsoft.com/office/officeart/2018/2/layout/IconVerticalSolidList"/>
    <dgm:cxn modelId="{F7F4723F-CBF4-48ED-9B87-C4A85F5BD428}" type="presParOf" srcId="{9B988A9B-DBA2-4F12-937E-3FD8CF3D92F5}" destId="{18D81EB5-F9F5-4923-9C58-46C299074623}" srcOrd="9" destOrd="0" presId="urn:microsoft.com/office/officeart/2018/2/layout/IconVerticalSolidList"/>
    <dgm:cxn modelId="{7F9E1F2A-2E54-4A3F-86C0-648FDF36E29D}" type="presParOf" srcId="{9B988A9B-DBA2-4F12-937E-3FD8CF3D92F5}" destId="{4B86C9A0-4BCE-44B6-8E1E-6371C7DD7EF8}" srcOrd="10" destOrd="0" presId="urn:microsoft.com/office/officeart/2018/2/layout/IconVerticalSolidList"/>
    <dgm:cxn modelId="{5FBD5786-5600-4828-A84A-37CC0DAE0270}" type="presParOf" srcId="{4B86C9A0-4BCE-44B6-8E1E-6371C7DD7EF8}" destId="{E54A752F-2B5A-489E-803A-46E170C86B84}" srcOrd="0" destOrd="0" presId="urn:microsoft.com/office/officeart/2018/2/layout/IconVerticalSolidList"/>
    <dgm:cxn modelId="{A9C907BE-D644-4623-A624-177EA4F2A5D7}" type="presParOf" srcId="{4B86C9A0-4BCE-44B6-8E1E-6371C7DD7EF8}" destId="{1827E193-F240-4203-A90D-55D22573A5A8}" srcOrd="1" destOrd="0" presId="urn:microsoft.com/office/officeart/2018/2/layout/IconVerticalSolidList"/>
    <dgm:cxn modelId="{7190AB4D-E679-462D-9CD7-375D1A58514A}" type="presParOf" srcId="{4B86C9A0-4BCE-44B6-8E1E-6371C7DD7EF8}" destId="{23DCA7E9-A8FD-4274-85A2-7693571C0FF9}" srcOrd="2" destOrd="0" presId="urn:microsoft.com/office/officeart/2018/2/layout/IconVerticalSolidList"/>
    <dgm:cxn modelId="{ED7B523F-6473-4027-A418-619F619C2005}" type="presParOf" srcId="{4B86C9A0-4BCE-44B6-8E1E-6371C7DD7EF8}" destId="{720DFE38-E34A-4260-A13C-5B0AB02622C7}" srcOrd="3" destOrd="0" presId="urn:microsoft.com/office/officeart/2018/2/layout/IconVerticalSolidList"/>
    <dgm:cxn modelId="{430DD1F0-17C1-49DF-B587-A3549D872F36}" type="presParOf" srcId="{4B86C9A0-4BCE-44B6-8E1E-6371C7DD7EF8}" destId="{5603307F-7F18-4CF0-937B-E20C34AA7A3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BFDFE-DAFE-4137-A419-D296F9298A18}">
      <dsp:nvSpPr>
        <dsp:cNvPr id="0" name=""/>
        <dsp:cNvSpPr/>
      </dsp:nvSpPr>
      <dsp:spPr>
        <a:xfrm>
          <a:off x="0" y="4784"/>
          <a:ext cx="4941519" cy="8120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39AA0E-8F53-47A4-8C2B-28E1D44817EE}">
      <dsp:nvSpPr>
        <dsp:cNvPr id="0" name=""/>
        <dsp:cNvSpPr/>
      </dsp:nvSpPr>
      <dsp:spPr>
        <a:xfrm>
          <a:off x="245637" y="187490"/>
          <a:ext cx="446613" cy="446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7D8F4-3EFE-4D5F-BAE1-F962038CA075}">
      <dsp:nvSpPr>
        <dsp:cNvPr id="0" name=""/>
        <dsp:cNvSpPr/>
      </dsp:nvSpPr>
      <dsp:spPr>
        <a:xfrm>
          <a:off x="937887" y="4784"/>
          <a:ext cx="4002714" cy="812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39" tIns="85939" rIns="85939" bIns="85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Search (written and spoken)</a:t>
          </a:r>
        </a:p>
      </dsp:txBody>
      <dsp:txXfrm>
        <a:off x="937887" y="4784"/>
        <a:ext cx="4002714" cy="812023"/>
      </dsp:txXfrm>
    </dsp:sp>
    <dsp:sp modelId="{2F6061CD-7616-484E-8341-65610DBC1F76}">
      <dsp:nvSpPr>
        <dsp:cNvPr id="0" name=""/>
        <dsp:cNvSpPr/>
      </dsp:nvSpPr>
      <dsp:spPr>
        <a:xfrm>
          <a:off x="0" y="1019814"/>
          <a:ext cx="4941519" cy="8120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442E5-8893-437D-9324-E120FC910E54}">
      <dsp:nvSpPr>
        <dsp:cNvPr id="0" name=""/>
        <dsp:cNvSpPr/>
      </dsp:nvSpPr>
      <dsp:spPr>
        <a:xfrm>
          <a:off x="245637" y="1202520"/>
          <a:ext cx="446613" cy="446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1A156-1331-45E9-952D-E41D97E16C3B}">
      <dsp:nvSpPr>
        <dsp:cNvPr id="0" name=""/>
        <dsp:cNvSpPr/>
      </dsp:nvSpPr>
      <dsp:spPr>
        <a:xfrm>
          <a:off x="937887" y="1019814"/>
          <a:ext cx="4002714" cy="812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39" tIns="85939" rIns="85939" bIns="85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Online advertisement matching</a:t>
          </a:r>
        </a:p>
      </dsp:txBody>
      <dsp:txXfrm>
        <a:off x="937887" y="1019814"/>
        <a:ext cx="4002714" cy="812023"/>
      </dsp:txXfrm>
    </dsp:sp>
    <dsp:sp modelId="{483298DB-47E8-40EA-BCB8-14560BB9DF89}">
      <dsp:nvSpPr>
        <dsp:cNvPr id="0" name=""/>
        <dsp:cNvSpPr/>
      </dsp:nvSpPr>
      <dsp:spPr>
        <a:xfrm>
          <a:off x="0" y="2034844"/>
          <a:ext cx="4941519" cy="8120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B363E-861B-4C82-9D89-F25CF00404CB}">
      <dsp:nvSpPr>
        <dsp:cNvPr id="0" name=""/>
        <dsp:cNvSpPr/>
      </dsp:nvSpPr>
      <dsp:spPr>
        <a:xfrm>
          <a:off x="245637" y="2217550"/>
          <a:ext cx="446613" cy="446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1BDC7-8A36-4BA0-960E-CC0E43E8149D}">
      <dsp:nvSpPr>
        <dsp:cNvPr id="0" name=""/>
        <dsp:cNvSpPr/>
      </dsp:nvSpPr>
      <dsp:spPr>
        <a:xfrm>
          <a:off x="937887" y="2034844"/>
          <a:ext cx="4002714" cy="812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39" tIns="85939" rIns="85939" bIns="85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Automated/assisted translation</a:t>
          </a:r>
        </a:p>
      </dsp:txBody>
      <dsp:txXfrm>
        <a:off x="937887" y="2034844"/>
        <a:ext cx="4002714" cy="812023"/>
      </dsp:txXfrm>
    </dsp:sp>
    <dsp:sp modelId="{F5D399A9-E856-4EEC-9FFF-ACA618984F05}">
      <dsp:nvSpPr>
        <dsp:cNvPr id="0" name=""/>
        <dsp:cNvSpPr/>
      </dsp:nvSpPr>
      <dsp:spPr>
        <a:xfrm>
          <a:off x="0" y="3049874"/>
          <a:ext cx="4941519" cy="8120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FD1E51-F4AC-4FF5-AC54-14AB67BC7B55}">
      <dsp:nvSpPr>
        <dsp:cNvPr id="0" name=""/>
        <dsp:cNvSpPr/>
      </dsp:nvSpPr>
      <dsp:spPr>
        <a:xfrm>
          <a:off x="245637" y="3232579"/>
          <a:ext cx="446613" cy="446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867D1-9AED-467E-9274-0BA7F37E79EB}">
      <dsp:nvSpPr>
        <dsp:cNvPr id="0" name=""/>
        <dsp:cNvSpPr/>
      </dsp:nvSpPr>
      <dsp:spPr>
        <a:xfrm>
          <a:off x="937887" y="3049874"/>
          <a:ext cx="4002714" cy="812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39" tIns="85939" rIns="85939" bIns="85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Sentiment analysis for marketing or finance/trading</a:t>
          </a:r>
        </a:p>
      </dsp:txBody>
      <dsp:txXfrm>
        <a:off x="937887" y="3049874"/>
        <a:ext cx="4002714" cy="812023"/>
      </dsp:txXfrm>
    </dsp:sp>
    <dsp:sp modelId="{BF060C4C-0E54-43C2-8D83-58CD28F85FE9}">
      <dsp:nvSpPr>
        <dsp:cNvPr id="0" name=""/>
        <dsp:cNvSpPr/>
      </dsp:nvSpPr>
      <dsp:spPr>
        <a:xfrm>
          <a:off x="0" y="4064904"/>
          <a:ext cx="4941519" cy="8120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AD4EF-1D1A-4A8D-ABDB-68DC0C14AA9C}">
      <dsp:nvSpPr>
        <dsp:cNvPr id="0" name=""/>
        <dsp:cNvSpPr/>
      </dsp:nvSpPr>
      <dsp:spPr>
        <a:xfrm>
          <a:off x="245637" y="4247609"/>
          <a:ext cx="446613" cy="4466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06DFC-3496-444F-9B44-168A874F6E88}">
      <dsp:nvSpPr>
        <dsp:cNvPr id="0" name=""/>
        <dsp:cNvSpPr/>
      </dsp:nvSpPr>
      <dsp:spPr>
        <a:xfrm>
          <a:off x="937887" y="4064904"/>
          <a:ext cx="4002714" cy="812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39" tIns="85939" rIns="85939" bIns="85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Speech recognition</a:t>
          </a:r>
        </a:p>
      </dsp:txBody>
      <dsp:txXfrm>
        <a:off x="937887" y="4064904"/>
        <a:ext cx="4002714" cy="812023"/>
      </dsp:txXfrm>
    </dsp:sp>
    <dsp:sp modelId="{E54A752F-2B5A-489E-803A-46E170C86B84}">
      <dsp:nvSpPr>
        <dsp:cNvPr id="0" name=""/>
        <dsp:cNvSpPr/>
      </dsp:nvSpPr>
      <dsp:spPr>
        <a:xfrm>
          <a:off x="0" y="5079934"/>
          <a:ext cx="4941519" cy="8120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27E193-F240-4203-A90D-55D22573A5A8}">
      <dsp:nvSpPr>
        <dsp:cNvPr id="0" name=""/>
        <dsp:cNvSpPr/>
      </dsp:nvSpPr>
      <dsp:spPr>
        <a:xfrm>
          <a:off x="245637" y="5262639"/>
          <a:ext cx="446613" cy="44661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DFE38-E34A-4260-A13C-5B0AB02622C7}">
      <dsp:nvSpPr>
        <dsp:cNvPr id="0" name=""/>
        <dsp:cNvSpPr/>
      </dsp:nvSpPr>
      <dsp:spPr>
        <a:xfrm>
          <a:off x="937887" y="5079934"/>
          <a:ext cx="2223683" cy="812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39" tIns="85939" rIns="85939" bIns="85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Chatbots / Dialog agents</a:t>
          </a:r>
        </a:p>
      </dsp:txBody>
      <dsp:txXfrm>
        <a:off x="937887" y="5079934"/>
        <a:ext cx="2223683" cy="812023"/>
      </dsp:txXfrm>
    </dsp:sp>
    <dsp:sp modelId="{5603307F-7F18-4CF0-937B-E20C34AA7A32}">
      <dsp:nvSpPr>
        <dsp:cNvPr id="0" name=""/>
        <dsp:cNvSpPr/>
      </dsp:nvSpPr>
      <dsp:spPr>
        <a:xfrm>
          <a:off x="3161571" y="5079934"/>
          <a:ext cx="1779031" cy="812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39" tIns="85939" rIns="85939" bIns="8593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Automating customer support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Controlling devices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Ordering goods</a:t>
          </a:r>
        </a:p>
      </dsp:txBody>
      <dsp:txXfrm>
        <a:off x="3161571" y="5079934"/>
        <a:ext cx="1779031" cy="812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66F5E-1A8E-4FBA-9744-A86C14F2553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4B71B-EB7F-42B8-92FA-BDA6D9A3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0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4B71B-EB7F-42B8-92FA-BDA6D9A33F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10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10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10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10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71600" y="0"/>
            <a:ext cx="6391592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10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1085" y="927100"/>
            <a:ext cx="702182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104074"/>
            <a:ext cx="6231890" cy="441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36740" y="6427714"/>
            <a:ext cx="524509" cy="242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58140" y="6302628"/>
            <a:ext cx="257175" cy="367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10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png"/><Relationship Id="rId4" Type="http://schemas.openxmlformats.org/officeDocument/2006/relationships/image" Target="../media/image27.jpg"/><Relationship Id="rId9" Type="http://schemas.openxmlformats.org/officeDocument/2006/relationships/image" Target="../media/image3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04E85489-8956-4893-9FF7-5C2432488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59" r="35516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149350" marR="5080" indent="-1136650" algn="l" rtl="0">
              <a:lnSpc>
                <a:spcPct val="90000"/>
              </a:lnSpc>
              <a:spcBef>
                <a:spcPct val="0"/>
              </a:spcBef>
            </a:pPr>
            <a:r>
              <a:rPr lang="en-US" sz="2300" kern="1200" spc="170" dirty="0">
                <a:latin typeface="+mj-lt"/>
                <a:cs typeface="+mj-cs"/>
              </a:rPr>
              <a:t>Natural </a:t>
            </a:r>
            <a:r>
              <a:rPr lang="en-US" sz="2300" kern="1200" spc="265" dirty="0">
                <a:latin typeface="+mj-lt"/>
                <a:cs typeface="+mj-cs"/>
              </a:rPr>
              <a:t>Language</a:t>
            </a:r>
            <a:r>
              <a:rPr lang="en-US" sz="2300" kern="1200" spc="-80" dirty="0">
                <a:latin typeface="+mj-lt"/>
                <a:cs typeface="+mj-cs"/>
              </a:rPr>
              <a:t> </a:t>
            </a:r>
            <a:r>
              <a:rPr lang="en-US" sz="2300" kern="1200" spc="240" dirty="0">
                <a:latin typeface="+mj-lt"/>
                <a:cs typeface="+mj-cs"/>
              </a:rPr>
              <a:t>Processing  </a:t>
            </a:r>
            <a:r>
              <a:rPr lang="en-US" sz="2300" kern="1200" spc="155" dirty="0">
                <a:latin typeface="+mj-lt"/>
                <a:cs typeface="+mj-cs"/>
              </a:rPr>
              <a:t>with </a:t>
            </a:r>
            <a:r>
              <a:rPr lang="en-US" sz="2300" kern="1200" spc="225" dirty="0">
                <a:latin typeface="+mj-lt"/>
                <a:cs typeface="+mj-cs"/>
              </a:rPr>
              <a:t>Deep</a:t>
            </a:r>
            <a:r>
              <a:rPr lang="en-US" sz="2300" kern="1200" spc="-50" dirty="0">
                <a:latin typeface="+mj-lt"/>
                <a:cs typeface="+mj-cs"/>
              </a:rPr>
              <a:t> </a:t>
            </a:r>
            <a:r>
              <a:rPr lang="en-US" sz="2300" kern="1200" spc="195" dirty="0">
                <a:latin typeface="+mj-lt"/>
                <a:cs typeface="+mj-cs"/>
              </a:rPr>
              <a:t>Learning</a:t>
            </a:r>
            <a:br>
              <a:rPr lang="en-US" sz="2300" kern="1200" spc="195" dirty="0">
                <a:latin typeface="+mj-lt"/>
                <a:cs typeface="+mj-cs"/>
              </a:rPr>
            </a:br>
            <a:br>
              <a:rPr lang="en-US" sz="2300" kern="1200" spc="195" dirty="0">
                <a:latin typeface="+mj-lt"/>
                <a:cs typeface="+mj-cs"/>
              </a:rPr>
            </a:br>
            <a:r>
              <a:rPr lang="en-US" sz="2300" b="1" kern="1200" spc="254" dirty="0">
                <a:latin typeface="+mj-lt"/>
                <a:cs typeface="+mj-cs"/>
              </a:rPr>
              <a:t>CS5542- Lecture 4 </a:t>
            </a:r>
            <a:br>
              <a:rPr lang="en-US" sz="2300" b="1" kern="1200" spc="254" dirty="0">
                <a:latin typeface="+mj-lt"/>
                <a:cs typeface="+mj-cs"/>
              </a:rPr>
            </a:br>
            <a:endParaRPr lang="en-US" sz="2300" kern="1200" dirty="0">
              <a:latin typeface="+mj-lt"/>
              <a:cs typeface="+mj-cs"/>
            </a:endParaRP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50190"/>
            <a:ext cx="6188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A87FF"/>
                </a:solidFill>
              </a:rPr>
              <a:t>Reasons </a:t>
            </a:r>
            <a:r>
              <a:rPr dirty="0">
                <a:solidFill>
                  <a:srgbClr val="3A87FF"/>
                </a:solidFill>
              </a:rPr>
              <a:t>for </a:t>
            </a:r>
            <a:r>
              <a:rPr spc="-5" dirty="0">
                <a:solidFill>
                  <a:srgbClr val="3A87FF"/>
                </a:solidFill>
              </a:rPr>
              <a:t>Exploring Deep 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04074"/>
            <a:ext cx="7595870" cy="44894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449580" indent="-342900">
              <a:lnSpc>
                <a:spcPct val="100699"/>
              </a:lnSpc>
              <a:spcBef>
                <a:spcPts val="8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Manually designed </a:t>
            </a:r>
            <a:r>
              <a:rPr sz="2400" dirty="0">
                <a:latin typeface="Carlito"/>
                <a:cs typeface="Carlito"/>
              </a:rPr>
              <a:t>features are often </a:t>
            </a:r>
            <a:r>
              <a:rPr sz="2400" spc="-5" dirty="0">
                <a:latin typeface="Carlito"/>
                <a:cs typeface="Carlito"/>
              </a:rPr>
              <a:t>over-specified,  incomplete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take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long time to design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validate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0000"/>
              </a:buClr>
              <a:buFont typeface="Times New Roman"/>
              <a:buChar char="•"/>
            </a:pPr>
            <a:endParaRPr sz="32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rlito"/>
                <a:cs typeface="Carlito"/>
              </a:rPr>
              <a:t>Learned Features </a:t>
            </a:r>
            <a:r>
              <a:rPr sz="2400" dirty="0">
                <a:latin typeface="Carlito"/>
                <a:cs typeface="Carlito"/>
              </a:rPr>
              <a:t>are easy </a:t>
            </a:r>
            <a:r>
              <a:rPr sz="2400" spc="-5" dirty="0">
                <a:latin typeface="Carlito"/>
                <a:cs typeface="Carlito"/>
              </a:rPr>
              <a:t>to adapt, </a:t>
            </a:r>
            <a:r>
              <a:rPr sz="2400" dirty="0">
                <a:latin typeface="Carlito"/>
                <a:cs typeface="Carlito"/>
              </a:rPr>
              <a:t>fast </a:t>
            </a:r>
            <a:r>
              <a:rPr sz="2400" spc="-5" dirty="0">
                <a:latin typeface="Carlito"/>
                <a:cs typeface="Carlito"/>
              </a:rPr>
              <a:t>to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learn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Times New Roman"/>
              <a:buChar char="•"/>
            </a:pPr>
            <a:endParaRPr sz="3400">
              <a:latin typeface="Carlito"/>
              <a:cs typeface="Carlito"/>
            </a:endParaRPr>
          </a:p>
          <a:p>
            <a:pPr marL="355600" marR="5080" indent="-342900">
              <a:lnSpc>
                <a:spcPts val="2870"/>
              </a:lnSpc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Deep </a:t>
            </a:r>
            <a:r>
              <a:rPr sz="2400" spc="-5" dirty="0">
                <a:latin typeface="Carlito"/>
                <a:cs typeface="Carlito"/>
              </a:rPr>
              <a:t>learning provides </a:t>
            </a:r>
            <a:r>
              <a:rPr sz="2400" dirty="0">
                <a:latin typeface="Carlito"/>
                <a:cs typeface="Carlito"/>
              </a:rPr>
              <a:t>a very </a:t>
            </a:r>
            <a:r>
              <a:rPr sz="2400" spc="-5" dirty="0">
                <a:latin typeface="Carlito"/>
                <a:cs typeface="Carlito"/>
              </a:rPr>
              <a:t>flexible, (almost?) universal,  learnable framework </a:t>
            </a:r>
            <a:r>
              <a:rPr sz="2400" dirty="0">
                <a:latin typeface="Carlito"/>
                <a:cs typeface="Carlito"/>
              </a:rPr>
              <a:t>for </a:t>
            </a:r>
            <a:r>
              <a:rPr sz="2400" b="1" spc="-5" dirty="0">
                <a:latin typeface="Carlito"/>
                <a:cs typeface="Carlito"/>
              </a:rPr>
              <a:t>representing </a:t>
            </a:r>
            <a:r>
              <a:rPr sz="2400" spc="-5" dirty="0">
                <a:latin typeface="Carlito"/>
                <a:cs typeface="Carlito"/>
              </a:rPr>
              <a:t>world, visual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5" dirty="0">
                <a:latin typeface="Carlito"/>
                <a:cs typeface="Carlito"/>
              </a:rPr>
              <a:t>linguistic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information.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0000"/>
              </a:buClr>
              <a:buFont typeface="Times New Roman"/>
              <a:buChar char="•"/>
            </a:pP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ts val="2875"/>
              </a:lnSpc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Deep </a:t>
            </a:r>
            <a:r>
              <a:rPr sz="2400" spc="-5" dirty="0">
                <a:latin typeface="Carlito"/>
                <a:cs typeface="Carlito"/>
              </a:rPr>
              <a:t>learning can </a:t>
            </a:r>
            <a:r>
              <a:rPr sz="2400" dirty="0">
                <a:latin typeface="Carlito"/>
                <a:cs typeface="Carlito"/>
              </a:rPr>
              <a:t>learn </a:t>
            </a:r>
            <a:r>
              <a:rPr sz="2400" b="1" spc="-5" dirty="0">
                <a:latin typeface="Carlito"/>
                <a:cs typeface="Carlito"/>
              </a:rPr>
              <a:t>unsupervised </a:t>
            </a:r>
            <a:r>
              <a:rPr sz="2400" spc="-5" dirty="0">
                <a:latin typeface="Carlito"/>
                <a:cs typeface="Carlito"/>
              </a:rPr>
              <a:t>(from </a:t>
            </a:r>
            <a:r>
              <a:rPr sz="2400" dirty="0">
                <a:latin typeface="Carlito"/>
                <a:cs typeface="Carlito"/>
              </a:rPr>
              <a:t>raw </a:t>
            </a:r>
            <a:r>
              <a:rPr sz="2400" spc="-5" dirty="0">
                <a:latin typeface="Carlito"/>
                <a:cs typeface="Carlito"/>
              </a:rPr>
              <a:t>text)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ts val="2875"/>
              </a:lnSpc>
            </a:pPr>
            <a:r>
              <a:rPr sz="2400" b="1" spc="-5" dirty="0">
                <a:latin typeface="Carlito"/>
                <a:cs typeface="Carlito"/>
              </a:rPr>
              <a:t>supervised </a:t>
            </a:r>
            <a:r>
              <a:rPr sz="2400" spc="-5" dirty="0">
                <a:latin typeface="Carlito"/>
                <a:cs typeface="Carlito"/>
              </a:rPr>
              <a:t>(with specific labels like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positive/negative)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50190"/>
            <a:ext cx="6188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A87FF"/>
                </a:solidFill>
              </a:rPr>
              <a:t>Reasons </a:t>
            </a:r>
            <a:r>
              <a:rPr dirty="0">
                <a:solidFill>
                  <a:srgbClr val="3A87FF"/>
                </a:solidFill>
              </a:rPr>
              <a:t>for </a:t>
            </a:r>
            <a:r>
              <a:rPr spc="-5" dirty="0">
                <a:solidFill>
                  <a:srgbClr val="3A87FF"/>
                </a:solidFill>
              </a:rPr>
              <a:t>Exploring Deep 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04074"/>
            <a:ext cx="8385809" cy="5077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144780" indent="-342900">
              <a:lnSpc>
                <a:spcPct val="100699"/>
              </a:lnSpc>
              <a:spcBef>
                <a:spcPts val="8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In ~2010 </a:t>
            </a:r>
            <a:r>
              <a:rPr sz="2400" b="1" dirty="0">
                <a:latin typeface="Carlito"/>
                <a:cs typeface="Carlito"/>
              </a:rPr>
              <a:t>deep </a:t>
            </a:r>
            <a:r>
              <a:rPr sz="2400" spc="-5" dirty="0">
                <a:latin typeface="Carlito"/>
                <a:cs typeface="Carlito"/>
              </a:rPr>
              <a:t>learning techniques started outperforming other  machine learning techniques. </a:t>
            </a:r>
            <a:r>
              <a:rPr sz="2400" dirty="0">
                <a:latin typeface="Carlito"/>
                <a:cs typeface="Carlito"/>
              </a:rPr>
              <a:t>Why </a:t>
            </a:r>
            <a:r>
              <a:rPr sz="2400" spc="-5" dirty="0">
                <a:latin typeface="Carlito"/>
                <a:cs typeface="Carlito"/>
              </a:rPr>
              <a:t>this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decade?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0000"/>
              </a:buClr>
              <a:buFont typeface="Times New Roman"/>
              <a:buChar char="•"/>
            </a:pPr>
            <a:endParaRPr sz="32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Large amounts of training data </a:t>
            </a:r>
            <a:r>
              <a:rPr sz="2400" dirty="0">
                <a:latin typeface="Carlito"/>
                <a:cs typeface="Carlito"/>
              </a:rPr>
              <a:t>favor deep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learning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Faster machines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multicore CPU/GPUs </a:t>
            </a:r>
            <a:r>
              <a:rPr sz="2400" dirty="0">
                <a:latin typeface="Carlito"/>
                <a:cs typeface="Carlito"/>
              </a:rPr>
              <a:t>favor Deep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Learning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New </a:t>
            </a:r>
            <a:r>
              <a:rPr sz="2400" spc="-5" dirty="0">
                <a:latin typeface="Carlito"/>
                <a:cs typeface="Carlito"/>
              </a:rPr>
              <a:t>models, algorithms,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ideas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550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sz="2400" spc="-5" dirty="0">
                <a:latin typeface="Carlito"/>
                <a:cs typeface="Carlito"/>
              </a:rPr>
              <a:t>Better, more flexible learning of intermediate</a:t>
            </a:r>
            <a:r>
              <a:rPr sz="2400" spc="114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representations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590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sz="2400" dirty="0">
                <a:latin typeface="Carlito"/>
                <a:cs typeface="Carlito"/>
              </a:rPr>
              <a:t>Effective </a:t>
            </a:r>
            <a:r>
              <a:rPr sz="2400" spc="-5" dirty="0">
                <a:latin typeface="Carlito"/>
                <a:cs typeface="Carlito"/>
              </a:rPr>
              <a:t>end-to-end joint system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learning</a:t>
            </a:r>
            <a:endParaRPr sz="2400">
              <a:latin typeface="Carlito"/>
              <a:cs typeface="Carlito"/>
            </a:endParaRPr>
          </a:p>
          <a:p>
            <a:pPr marL="698500" marR="15240" lvl="1" indent="-228600">
              <a:lnSpc>
                <a:spcPts val="2870"/>
              </a:lnSpc>
              <a:spcBef>
                <a:spcPts val="690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sz="2400" dirty="0">
                <a:latin typeface="Carlito"/>
                <a:cs typeface="Carlito"/>
              </a:rPr>
              <a:t>Effective </a:t>
            </a:r>
            <a:r>
              <a:rPr sz="2400" spc="-5" dirty="0">
                <a:latin typeface="Carlito"/>
                <a:cs typeface="Carlito"/>
              </a:rPr>
              <a:t>learning methods </a:t>
            </a:r>
            <a:r>
              <a:rPr sz="240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using contexts </a:t>
            </a:r>
            <a:r>
              <a:rPr sz="2400" dirty="0">
                <a:latin typeface="Carlito"/>
                <a:cs typeface="Carlito"/>
              </a:rPr>
              <a:t>and transferring  between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tasks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490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sz="2400" spc="-5" dirty="0">
                <a:latin typeface="Carlito"/>
                <a:cs typeface="Carlito"/>
              </a:rPr>
              <a:t>Better regularization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optimization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methods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rlito"/>
                <a:cs typeface="Carlito"/>
              </a:rPr>
              <a:t>Improved performance </a:t>
            </a:r>
            <a:r>
              <a:rPr sz="2400" spc="-5" dirty="0">
                <a:latin typeface="Carlito"/>
                <a:cs typeface="Carlito"/>
              </a:rPr>
              <a:t>(first in </a:t>
            </a:r>
            <a:r>
              <a:rPr sz="2400" dirty="0">
                <a:latin typeface="Carlito"/>
                <a:cs typeface="Carlito"/>
              </a:rPr>
              <a:t>speech and </a:t>
            </a:r>
            <a:r>
              <a:rPr sz="2400" spc="-5" dirty="0">
                <a:latin typeface="Carlito"/>
                <a:cs typeface="Carlito"/>
              </a:rPr>
              <a:t>vision, </a:t>
            </a:r>
            <a:r>
              <a:rPr sz="2400" dirty="0">
                <a:latin typeface="Carlito"/>
                <a:cs typeface="Carlito"/>
              </a:rPr>
              <a:t>then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NLP)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50190"/>
            <a:ext cx="43313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A87FF"/>
                </a:solidFill>
              </a:rPr>
              <a:t>Deep Learning </a:t>
            </a:r>
            <a:r>
              <a:rPr dirty="0">
                <a:solidFill>
                  <a:srgbClr val="3A87FF"/>
                </a:solidFill>
              </a:rPr>
              <a:t>for</a:t>
            </a:r>
            <a:r>
              <a:rPr spc="-50" dirty="0">
                <a:solidFill>
                  <a:srgbClr val="3A87FF"/>
                </a:solidFill>
              </a:rPr>
              <a:t> </a:t>
            </a:r>
            <a:r>
              <a:rPr spc="-5" dirty="0">
                <a:solidFill>
                  <a:srgbClr val="3A87FF"/>
                </a:solidFill>
              </a:rPr>
              <a:t>Speech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04074"/>
            <a:ext cx="4371975" cy="3024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spcBef>
                <a:spcPts val="9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first breakthrough results of  </a:t>
            </a:r>
            <a:r>
              <a:rPr sz="2400" dirty="0">
                <a:latin typeface="Carlito"/>
                <a:cs typeface="Carlito"/>
              </a:rPr>
              <a:t>“deep </a:t>
            </a:r>
            <a:r>
              <a:rPr sz="2400" spc="-5" dirty="0">
                <a:latin typeface="Carlito"/>
                <a:cs typeface="Carlito"/>
              </a:rPr>
              <a:t>learning” on large  datasets happened in speech  recognition</a:t>
            </a:r>
            <a:endParaRPr sz="2400">
              <a:latin typeface="Carlito"/>
              <a:cs typeface="Carlito"/>
            </a:endParaRPr>
          </a:p>
          <a:p>
            <a:pPr marL="355600" marR="22225" indent="-342900">
              <a:lnSpc>
                <a:spcPct val="99900"/>
              </a:lnSpc>
              <a:spcBef>
                <a:spcPts val="55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Context-Dependent Pre-trained  </a:t>
            </a:r>
            <a:r>
              <a:rPr sz="2400" dirty="0">
                <a:latin typeface="Carlito"/>
                <a:cs typeface="Carlito"/>
              </a:rPr>
              <a:t>Deep Neural </a:t>
            </a:r>
            <a:r>
              <a:rPr sz="2400" spc="-5" dirty="0">
                <a:latin typeface="Carlito"/>
                <a:cs typeface="Carlito"/>
              </a:rPr>
              <a:t>Networks </a:t>
            </a:r>
            <a:r>
              <a:rPr sz="2400" dirty="0">
                <a:latin typeface="Carlito"/>
                <a:cs typeface="Carlito"/>
              </a:rPr>
              <a:t>for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Large  Vocabulary </a:t>
            </a:r>
            <a:r>
              <a:rPr sz="2400" dirty="0">
                <a:latin typeface="Carlito"/>
                <a:cs typeface="Carlito"/>
              </a:rPr>
              <a:t>Speech </a:t>
            </a:r>
            <a:r>
              <a:rPr sz="2400" spc="-5" dirty="0">
                <a:latin typeface="Carlito"/>
                <a:cs typeface="Carlito"/>
              </a:rPr>
              <a:t>Recognition  Dahl </a:t>
            </a:r>
            <a:r>
              <a:rPr sz="2400" dirty="0">
                <a:latin typeface="Carlito"/>
                <a:cs typeface="Carlito"/>
              </a:rPr>
              <a:t>et al.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(2010)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48300" y="3955211"/>
            <a:ext cx="3219450" cy="1888489"/>
            <a:chOff x="5448300" y="3955211"/>
            <a:chExt cx="3219450" cy="1888489"/>
          </a:xfrm>
        </p:grpSpPr>
        <p:sp>
          <p:nvSpPr>
            <p:cNvPr id="5" name="object 5"/>
            <p:cNvSpPr/>
            <p:nvPr/>
          </p:nvSpPr>
          <p:spPr>
            <a:xfrm>
              <a:off x="5448300" y="4507572"/>
              <a:ext cx="3218951" cy="13355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46024" y="3955211"/>
              <a:ext cx="609600" cy="558800"/>
            </a:xfrm>
            <a:custGeom>
              <a:avLst/>
              <a:gdLst/>
              <a:ahLst/>
              <a:cxnLst/>
              <a:rect l="l" t="t" r="r" b="b"/>
              <a:pathLst>
                <a:path w="609600" h="558800">
                  <a:moveTo>
                    <a:pt x="304800" y="0"/>
                  </a:moveTo>
                  <a:lnTo>
                    <a:pt x="0" y="279400"/>
                  </a:lnTo>
                  <a:lnTo>
                    <a:pt x="152400" y="279400"/>
                  </a:lnTo>
                  <a:lnTo>
                    <a:pt x="152400" y="558800"/>
                  </a:lnTo>
                  <a:lnTo>
                    <a:pt x="457200" y="558800"/>
                  </a:lnTo>
                  <a:lnTo>
                    <a:pt x="457200" y="279400"/>
                  </a:lnTo>
                  <a:lnTo>
                    <a:pt x="609600" y="279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702617" y="2751404"/>
            <a:ext cx="2717800" cy="1117600"/>
            <a:chOff x="5702617" y="2751404"/>
            <a:chExt cx="2717800" cy="1117600"/>
          </a:xfrm>
        </p:grpSpPr>
        <p:sp>
          <p:nvSpPr>
            <p:cNvPr id="8" name="object 8"/>
            <p:cNvSpPr/>
            <p:nvPr/>
          </p:nvSpPr>
          <p:spPr>
            <a:xfrm>
              <a:off x="5702617" y="3310204"/>
              <a:ext cx="2717800" cy="558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2617" y="2751404"/>
              <a:ext cx="2717800" cy="558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6746023" y="2123325"/>
            <a:ext cx="609600" cy="558800"/>
          </a:xfrm>
          <a:custGeom>
            <a:avLst/>
            <a:gdLst/>
            <a:ahLst/>
            <a:cxnLst/>
            <a:rect l="l" t="t" r="r" b="b"/>
            <a:pathLst>
              <a:path w="609600" h="558800">
                <a:moveTo>
                  <a:pt x="304800" y="0"/>
                </a:moveTo>
                <a:lnTo>
                  <a:pt x="0" y="279400"/>
                </a:lnTo>
                <a:lnTo>
                  <a:pt x="152400" y="279400"/>
                </a:lnTo>
                <a:lnTo>
                  <a:pt x="152400" y="558800"/>
                </a:lnTo>
                <a:lnTo>
                  <a:pt x="457200" y="558800"/>
                </a:lnTo>
                <a:lnTo>
                  <a:pt x="457200" y="279400"/>
                </a:lnTo>
                <a:lnTo>
                  <a:pt x="609600" y="279400"/>
                </a:lnTo>
                <a:lnTo>
                  <a:pt x="30480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22340" y="1510551"/>
            <a:ext cx="2248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rlito"/>
                <a:cs typeface="Carlito"/>
              </a:rPr>
              <a:t>Phonemes/Words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50190"/>
            <a:ext cx="5946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A87FF"/>
                </a:solidFill>
              </a:rPr>
              <a:t>Deep Learning </a:t>
            </a:r>
            <a:r>
              <a:rPr dirty="0">
                <a:solidFill>
                  <a:srgbClr val="3A87FF"/>
                </a:solidFill>
              </a:rPr>
              <a:t>for </a:t>
            </a:r>
            <a:r>
              <a:rPr spc="-5" dirty="0">
                <a:solidFill>
                  <a:srgbClr val="3A87FF"/>
                </a:solidFill>
              </a:rPr>
              <a:t>Computer</a:t>
            </a:r>
            <a:r>
              <a:rPr spc="-45" dirty="0">
                <a:solidFill>
                  <a:srgbClr val="3A87FF"/>
                </a:solidFill>
              </a:rPr>
              <a:t> </a:t>
            </a:r>
            <a:r>
              <a:rPr spc="-5" dirty="0">
                <a:solidFill>
                  <a:srgbClr val="3A87FF"/>
                </a:solidFill>
              </a:rPr>
              <a:t>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04074"/>
            <a:ext cx="4272280" cy="32575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939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latin typeface="Carlito"/>
                <a:cs typeface="Carlito"/>
              </a:rPr>
              <a:t>First major focus of </a:t>
            </a:r>
            <a:r>
              <a:rPr sz="2400" dirty="0">
                <a:latin typeface="Carlito"/>
                <a:cs typeface="Carlito"/>
              </a:rPr>
              <a:t>deep </a:t>
            </a:r>
            <a:r>
              <a:rPr sz="2400" spc="-5" dirty="0">
                <a:latin typeface="Carlito"/>
                <a:cs typeface="Carlito"/>
              </a:rPr>
              <a:t>learning  groups was computer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vision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300">
              <a:latin typeface="Carlito"/>
              <a:cs typeface="Carlito"/>
            </a:endParaRPr>
          </a:p>
          <a:p>
            <a:pPr marL="12700" marR="5080">
              <a:lnSpc>
                <a:spcPct val="99800"/>
              </a:lnSpc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breakthrough DL </a:t>
            </a:r>
            <a:r>
              <a:rPr sz="2400" dirty="0">
                <a:latin typeface="Carlito"/>
                <a:cs typeface="Carlito"/>
              </a:rPr>
              <a:t>paper:  </a:t>
            </a:r>
            <a:r>
              <a:rPr sz="2400" spc="-5" dirty="0">
                <a:latin typeface="Carlito"/>
                <a:cs typeface="Carlito"/>
              </a:rPr>
              <a:t>ImageNet Classification with </a:t>
            </a:r>
            <a:r>
              <a:rPr sz="2400" dirty="0">
                <a:latin typeface="Carlito"/>
                <a:cs typeface="Carlito"/>
              </a:rPr>
              <a:t>Deep  </a:t>
            </a:r>
            <a:r>
              <a:rPr sz="2400" spc="-5" dirty="0">
                <a:latin typeface="Carlito"/>
                <a:cs typeface="Carlito"/>
              </a:rPr>
              <a:t>Convolutional </a:t>
            </a:r>
            <a:r>
              <a:rPr sz="2400" dirty="0">
                <a:latin typeface="Carlito"/>
                <a:cs typeface="Carlito"/>
              </a:rPr>
              <a:t>Neural </a:t>
            </a:r>
            <a:r>
              <a:rPr sz="2400" spc="-5" dirty="0">
                <a:latin typeface="Carlito"/>
                <a:cs typeface="Carlito"/>
              </a:rPr>
              <a:t>Networks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by  </a:t>
            </a:r>
            <a:r>
              <a:rPr sz="2400" spc="-5" dirty="0">
                <a:latin typeface="Carlito"/>
                <a:cs typeface="Carlito"/>
              </a:rPr>
              <a:t>Krizhevsky, Sutskever, </a:t>
            </a:r>
            <a:r>
              <a:rPr sz="2400" dirty="0">
                <a:latin typeface="Carlito"/>
                <a:cs typeface="Carlito"/>
              </a:rPr>
              <a:t>&amp; </a:t>
            </a:r>
            <a:r>
              <a:rPr sz="2400" spc="-5" dirty="0">
                <a:latin typeface="Carlito"/>
                <a:cs typeface="Carlito"/>
              </a:rPr>
              <a:t>Hinton,  2012, U. Toronto. 37% </a:t>
            </a:r>
            <a:r>
              <a:rPr sz="2400" dirty="0">
                <a:latin typeface="Carlito"/>
                <a:cs typeface="Carlito"/>
              </a:rPr>
              <a:t>error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red.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6194" y="6035126"/>
            <a:ext cx="2262505" cy="35201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800" spc="-10" dirty="0">
                <a:latin typeface="Carlito"/>
                <a:cs typeface="Carlito"/>
              </a:rPr>
              <a:t>Zeiler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Fergus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(2013)</a:t>
            </a:r>
          </a:p>
        </p:txBody>
      </p:sp>
      <p:sp>
        <p:nvSpPr>
          <p:cNvPr id="5" name="object 5"/>
          <p:cNvSpPr/>
          <p:nvPr/>
        </p:nvSpPr>
        <p:spPr>
          <a:xfrm>
            <a:off x="336502" y="4429842"/>
            <a:ext cx="4115737" cy="957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11317" y="5284490"/>
            <a:ext cx="195580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i="1" spc="120" dirty="0">
                <a:latin typeface="Arial"/>
                <a:cs typeface="Arial"/>
              </a:rPr>
              <a:t>···</a:t>
            </a:r>
            <a:r>
              <a:rPr sz="950" i="1" spc="-100" dirty="0">
                <a:latin typeface="Arial"/>
                <a:cs typeface="Arial"/>
              </a:rPr>
              <a:t> 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9542" y="5488447"/>
            <a:ext cx="4109777" cy="959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08235" y="6344301"/>
            <a:ext cx="195580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i="1" spc="120" dirty="0">
                <a:latin typeface="Arial"/>
                <a:cs typeface="Arial"/>
              </a:rPr>
              <a:t>···</a:t>
            </a:r>
            <a:r>
              <a:rPr sz="950" i="1" spc="-100" dirty="0">
                <a:latin typeface="Arial"/>
                <a:cs typeface="Arial"/>
              </a:rPr>
              <a:t> 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48225" y="4600620"/>
            <a:ext cx="2260600" cy="1393190"/>
            <a:chOff x="4848225" y="4600620"/>
            <a:chExt cx="2260600" cy="1393190"/>
          </a:xfrm>
        </p:grpSpPr>
        <p:sp>
          <p:nvSpPr>
            <p:cNvPr id="10" name="object 10"/>
            <p:cNvSpPr/>
            <p:nvPr/>
          </p:nvSpPr>
          <p:spPr>
            <a:xfrm>
              <a:off x="4848225" y="4600620"/>
              <a:ext cx="2260003" cy="13843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48225" y="5805610"/>
              <a:ext cx="417122" cy="1879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848225" y="2744660"/>
            <a:ext cx="4070350" cy="1718945"/>
            <a:chOff x="4848225" y="2744660"/>
            <a:chExt cx="4070350" cy="1718945"/>
          </a:xfrm>
        </p:grpSpPr>
        <p:sp>
          <p:nvSpPr>
            <p:cNvPr id="13" name="object 13"/>
            <p:cNvSpPr/>
            <p:nvPr/>
          </p:nvSpPr>
          <p:spPr>
            <a:xfrm>
              <a:off x="4848225" y="2744660"/>
              <a:ext cx="4069765" cy="171853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68824" y="4283209"/>
              <a:ext cx="396527" cy="1731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7187450" y="4573672"/>
            <a:ext cx="1730552" cy="14003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48225" y="1092200"/>
            <a:ext cx="4069765" cy="15106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50190"/>
            <a:ext cx="33712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A87FF"/>
                </a:solidFill>
              </a:rPr>
              <a:t>4. </a:t>
            </a:r>
            <a:r>
              <a:rPr spc="-5" dirty="0">
                <a:solidFill>
                  <a:srgbClr val="3A87FF"/>
                </a:solidFill>
              </a:rPr>
              <a:t>Why </a:t>
            </a:r>
            <a:r>
              <a:rPr dirty="0">
                <a:solidFill>
                  <a:srgbClr val="3A87FF"/>
                </a:solidFill>
              </a:rPr>
              <a:t>is </a:t>
            </a:r>
            <a:r>
              <a:rPr spc="-5" dirty="0">
                <a:solidFill>
                  <a:srgbClr val="3A87FF"/>
                </a:solidFill>
              </a:rPr>
              <a:t>NLP</a:t>
            </a:r>
            <a:r>
              <a:rPr spc="-80" dirty="0">
                <a:solidFill>
                  <a:srgbClr val="3A87FF"/>
                </a:solidFill>
              </a:rPr>
              <a:t> </a:t>
            </a:r>
            <a:r>
              <a:rPr spc="-10" dirty="0">
                <a:solidFill>
                  <a:srgbClr val="3A87FF"/>
                </a:solidFill>
              </a:rPr>
              <a:t>hard?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04074"/>
            <a:ext cx="7388225" cy="11957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>
              <a:lnSpc>
                <a:spcPct val="100699"/>
              </a:lnSpc>
              <a:spcBef>
                <a:spcPts val="8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Complexity in representing, learning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using  linguistic/situational/contextual/world/visual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knowledge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But interpretation </a:t>
            </a:r>
            <a:r>
              <a:rPr sz="2400" dirty="0">
                <a:latin typeface="Carlito"/>
                <a:cs typeface="Carlito"/>
              </a:rPr>
              <a:t>depends </a:t>
            </a:r>
            <a:r>
              <a:rPr sz="2400" spc="-5" dirty="0">
                <a:latin typeface="Carlito"/>
                <a:cs typeface="Carlito"/>
              </a:rPr>
              <a:t>on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these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229140"/>
            <a:ext cx="7675880" cy="16319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55600" marR="5080" indent="-342900">
              <a:lnSpc>
                <a:spcPts val="2870"/>
              </a:lnSpc>
              <a:spcBef>
                <a:spcPts val="20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Human languages </a:t>
            </a:r>
            <a:r>
              <a:rPr sz="2400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ambiguous (unlike programming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5" dirty="0">
                <a:latin typeface="Carlito"/>
                <a:cs typeface="Carlito"/>
              </a:rPr>
              <a:t>other formal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languages)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C0000"/>
              </a:buClr>
              <a:buFont typeface="Times New Roman"/>
              <a:buChar char="•"/>
            </a:pP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E.g. “I made </a:t>
            </a:r>
            <a:r>
              <a:rPr sz="2400" dirty="0">
                <a:latin typeface="Carlito"/>
                <a:cs typeface="Carlito"/>
              </a:rPr>
              <a:t>her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duck.”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50190"/>
            <a:ext cx="5913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A87FF"/>
                </a:solidFill>
              </a:rPr>
              <a:t>5. </a:t>
            </a:r>
            <a:r>
              <a:rPr spc="-5" dirty="0">
                <a:solidFill>
                  <a:srgbClr val="3A87FF"/>
                </a:solidFill>
              </a:rPr>
              <a:t>Deep NLP </a:t>
            </a:r>
            <a:r>
              <a:rPr dirty="0">
                <a:solidFill>
                  <a:srgbClr val="3A87FF"/>
                </a:solidFill>
              </a:rPr>
              <a:t>= </a:t>
            </a:r>
            <a:r>
              <a:rPr spc="-5" dirty="0">
                <a:solidFill>
                  <a:srgbClr val="3A87FF"/>
                </a:solidFill>
              </a:rPr>
              <a:t>Deep Learning </a:t>
            </a:r>
            <a:r>
              <a:rPr dirty="0">
                <a:solidFill>
                  <a:srgbClr val="3A87FF"/>
                </a:solidFill>
              </a:rPr>
              <a:t>+</a:t>
            </a:r>
            <a:r>
              <a:rPr spc="-50" dirty="0">
                <a:solidFill>
                  <a:srgbClr val="3A87FF"/>
                </a:solidFill>
              </a:rPr>
              <a:t> </a:t>
            </a:r>
            <a:r>
              <a:rPr spc="-5" dirty="0">
                <a:solidFill>
                  <a:srgbClr val="3A87FF"/>
                </a:solidFill>
              </a:rPr>
              <a:t>NLP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04074"/>
            <a:ext cx="8297545" cy="3756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latin typeface="Carlito"/>
                <a:cs typeface="Carlito"/>
              </a:rPr>
              <a:t>Combine </a:t>
            </a:r>
            <a:r>
              <a:rPr sz="2400" dirty="0">
                <a:latin typeface="Carlito"/>
                <a:cs typeface="Carlito"/>
              </a:rPr>
              <a:t>ideas and </a:t>
            </a:r>
            <a:r>
              <a:rPr sz="2400" spc="-5" dirty="0">
                <a:latin typeface="Carlito"/>
                <a:cs typeface="Carlito"/>
              </a:rPr>
              <a:t>goals of </a:t>
            </a:r>
            <a:r>
              <a:rPr sz="2400" dirty="0">
                <a:latin typeface="Carlito"/>
                <a:cs typeface="Carlito"/>
              </a:rPr>
              <a:t>NLP </a:t>
            </a:r>
            <a:r>
              <a:rPr sz="2400" spc="-5" dirty="0">
                <a:latin typeface="Carlito"/>
                <a:cs typeface="Carlito"/>
              </a:rPr>
              <a:t>with using representation learning  </a:t>
            </a:r>
            <a:r>
              <a:rPr sz="2400" dirty="0">
                <a:latin typeface="Carlito"/>
                <a:cs typeface="Carlito"/>
              </a:rPr>
              <a:t>and deep </a:t>
            </a:r>
            <a:r>
              <a:rPr sz="2400" spc="-5" dirty="0">
                <a:latin typeface="Carlito"/>
                <a:cs typeface="Carlito"/>
              </a:rPr>
              <a:t>learning methods to solve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them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Several </a:t>
            </a:r>
            <a:r>
              <a:rPr sz="2400" spc="-5" dirty="0">
                <a:latin typeface="Carlito"/>
                <a:cs typeface="Carlito"/>
              </a:rPr>
              <a:t>big improvements in </a:t>
            </a:r>
            <a:r>
              <a:rPr sz="2400" dirty="0">
                <a:latin typeface="Carlito"/>
                <a:cs typeface="Carlito"/>
              </a:rPr>
              <a:t>recent years </a:t>
            </a:r>
            <a:r>
              <a:rPr sz="2400" spc="-5" dirty="0">
                <a:latin typeface="Carlito"/>
                <a:cs typeface="Carlito"/>
              </a:rPr>
              <a:t>in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NLP</a:t>
            </a:r>
            <a:endParaRPr sz="2400">
              <a:latin typeface="Carlito"/>
              <a:cs typeface="Carlito"/>
            </a:endParaRPr>
          </a:p>
          <a:p>
            <a:pPr marL="698500" indent="-228600">
              <a:lnSpc>
                <a:spcPct val="100000"/>
              </a:lnSpc>
              <a:spcBef>
                <a:spcPts val="585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sz="2400" b="1" spc="-5" dirty="0">
                <a:latin typeface="Carlito"/>
                <a:cs typeface="Carlito"/>
              </a:rPr>
              <a:t>Linguistic levels</a:t>
            </a:r>
            <a:r>
              <a:rPr sz="2400" spc="-5" dirty="0">
                <a:latin typeface="Carlito"/>
                <a:cs typeface="Carlito"/>
              </a:rPr>
              <a:t>: (speech), words, syntax, semantics</a:t>
            </a:r>
            <a:endParaRPr sz="2400">
              <a:latin typeface="Carlito"/>
              <a:cs typeface="Carlito"/>
            </a:endParaRPr>
          </a:p>
          <a:p>
            <a:pPr marL="698500" indent="-228600">
              <a:lnSpc>
                <a:spcPct val="100000"/>
              </a:lnSpc>
              <a:spcBef>
                <a:spcPts val="555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sz="2400" b="1" spc="-5" dirty="0">
                <a:latin typeface="Carlito"/>
                <a:cs typeface="Carlito"/>
              </a:rPr>
              <a:t>Intermediate </a:t>
            </a:r>
            <a:r>
              <a:rPr sz="2400" b="1" dirty="0">
                <a:latin typeface="Carlito"/>
                <a:cs typeface="Carlito"/>
              </a:rPr>
              <a:t>tasks/tools: </a:t>
            </a:r>
            <a:r>
              <a:rPr sz="2400" spc="-5" dirty="0">
                <a:latin typeface="Carlito"/>
                <a:cs typeface="Carlito"/>
              </a:rPr>
              <a:t>parts-of-speech, entities,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parsing</a:t>
            </a:r>
            <a:endParaRPr sz="2400">
              <a:latin typeface="Carlito"/>
              <a:cs typeface="Carlito"/>
            </a:endParaRPr>
          </a:p>
          <a:p>
            <a:pPr marL="698500" marR="440690" indent="-228600">
              <a:lnSpc>
                <a:spcPts val="2870"/>
              </a:lnSpc>
              <a:spcBef>
                <a:spcPts val="690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sz="2400" b="1" spc="-5" dirty="0">
                <a:latin typeface="Carlito"/>
                <a:cs typeface="Carlito"/>
              </a:rPr>
              <a:t>Full applications</a:t>
            </a:r>
            <a:r>
              <a:rPr sz="2400" spc="-5" dirty="0">
                <a:latin typeface="Carlito"/>
                <a:cs typeface="Carlito"/>
              </a:rPr>
              <a:t>: sentiment analysis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,</a:t>
            </a:r>
            <a:r>
              <a:rPr sz="2400" spc="-5" dirty="0">
                <a:latin typeface="Carlito"/>
                <a:cs typeface="Carlito"/>
              </a:rPr>
              <a:t> question answering,  dialogue agents, machine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translation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127" y="1243998"/>
            <a:ext cx="9112250" cy="5612130"/>
            <a:chOff x="32127" y="1243998"/>
            <a:chExt cx="9112250" cy="5612130"/>
          </a:xfrm>
        </p:grpSpPr>
        <p:sp>
          <p:nvSpPr>
            <p:cNvPr id="3" name="object 3"/>
            <p:cNvSpPr/>
            <p:nvPr/>
          </p:nvSpPr>
          <p:spPr>
            <a:xfrm>
              <a:off x="931556" y="1244001"/>
              <a:ext cx="7642580" cy="50043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1243998"/>
              <a:ext cx="8534387" cy="4445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263" y="1244001"/>
              <a:ext cx="9002191" cy="50043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127" y="1368174"/>
              <a:ext cx="9058910" cy="5488305"/>
            </a:xfrm>
            <a:custGeom>
              <a:avLst/>
              <a:gdLst/>
              <a:ahLst/>
              <a:cxnLst/>
              <a:rect l="l" t="t" r="r" b="b"/>
              <a:pathLst>
                <a:path w="9058910" h="5488305">
                  <a:moveTo>
                    <a:pt x="9058325" y="0"/>
                  </a:moveTo>
                  <a:lnTo>
                    <a:pt x="0" y="0"/>
                  </a:lnTo>
                  <a:lnTo>
                    <a:pt x="0" y="5487911"/>
                  </a:lnTo>
                  <a:lnTo>
                    <a:pt x="9058325" y="5487911"/>
                  </a:lnTo>
                  <a:lnTo>
                    <a:pt x="9058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88271" y="1333325"/>
              <a:ext cx="5622328" cy="463537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3540" y="295910"/>
            <a:ext cx="823849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solidFill>
                  <a:srgbClr val="3A87FF"/>
                </a:solidFill>
              </a:rPr>
              <a:t>Word meaning </a:t>
            </a:r>
            <a:r>
              <a:rPr sz="2900" dirty="0">
                <a:solidFill>
                  <a:srgbClr val="3A87FF"/>
                </a:solidFill>
              </a:rPr>
              <a:t>as a </a:t>
            </a:r>
            <a:r>
              <a:rPr sz="2900" spc="-5" dirty="0">
                <a:solidFill>
                  <a:srgbClr val="3A87FF"/>
                </a:solidFill>
              </a:rPr>
              <a:t>neural word vector </a:t>
            </a:r>
            <a:r>
              <a:rPr sz="2900" dirty="0">
                <a:solidFill>
                  <a:srgbClr val="3A87FF"/>
                </a:solidFill>
              </a:rPr>
              <a:t>–</a:t>
            </a:r>
            <a:r>
              <a:rPr sz="2900" spc="-25" dirty="0">
                <a:solidFill>
                  <a:srgbClr val="3A87FF"/>
                </a:solidFill>
              </a:rPr>
              <a:t> </a:t>
            </a:r>
            <a:r>
              <a:rPr sz="2900" spc="-5" dirty="0">
                <a:solidFill>
                  <a:srgbClr val="3A87FF"/>
                </a:solidFill>
              </a:rPr>
              <a:t>visualization</a:t>
            </a:r>
            <a:endParaRPr sz="2900"/>
          </a:p>
        </p:txBody>
      </p:sp>
      <p:sp>
        <p:nvSpPr>
          <p:cNvPr id="9" name="object 9"/>
          <p:cNvSpPr txBox="1"/>
          <p:nvPr/>
        </p:nvSpPr>
        <p:spPr>
          <a:xfrm>
            <a:off x="1973719" y="2316018"/>
            <a:ext cx="598805" cy="2247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30"/>
              </a:spcBef>
            </a:pPr>
            <a:r>
              <a:rPr sz="1600" spc="10" dirty="0">
                <a:latin typeface="Carlito"/>
                <a:cs typeface="Carlito"/>
              </a:rPr>
              <a:t>0</a:t>
            </a:r>
            <a:r>
              <a:rPr sz="1600" spc="5" dirty="0">
                <a:latin typeface="Carlito"/>
                <a:cs typeface="Carlito"/>
              </a:rPr>
              <a:t>.</a:t>
            </a:r>
            <a:r>
              <a:rPr sz="1600" spc="10" dirty="0">
                <a:latin typeface="Carlito"/>
                <a:cs typeface="Carlito"/>
              </a:rPr>
              <a:t>286</a:t>
            </a:r>
            <a:endParaRPr sz="1600">
              <a:latin typeface="Carlito"/>
              <a:cs typeface="Carlito"/>
            </a:endParaRPr>
          </a:p>
          <a:p>
            <a:pPr marL="114300">
              <a:lnSpc>
                <a:spcPct val="100000"/>
              </a:lnSpc>
              <a:spcBef>
                <a:spcPts val="50"/>
              </a:spcBef>
            </a:pPr>
            <a:r>
              <a:rPr sz="1600" spc="10" dirty="0">
                <a:latin typeface="Carlito"/>
                <a:cs typeface="Carlito"/>
              </a:rPr>
              <a:t>0</a:t>
            </a:r>
            <a:r>
              <a:rPr sz="1600" spc="5" dirty="0">
                <a:latin typeface="Carlito"/>
                <a:cs typeface="Carlito"/>
              </a:rPr>
              <a:t>.</a:t>
            </a:r>
            <a:r>
              <a:rPr sz="1600" spc="10" dirty="0">
                <a:latin typeface="Carlito"/>
                <a:cs typeface="Carlito"/>
              </a:rPr>
              <a:t>792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dirty="0">
                <a:latin typeface="Carlito"/>
                <a:cs typeface="Carlito"/>
              </a:rPr>
              <a:t>−</a:t>
            </a:r>
            <a:r>
              <a:rPr sz="1600" spc="10" dirty="0">
                <a:latin typeface="Carlito"/>
                <a:cs typeface="Carlito"/>
              </a:rPr>
              <a:t>0</a:t>
            </a:r>
            <a:r>
              <a:rPr sz="1600" spc="5" dirty="0">
                <a:latin typeface="Carlito"/>
                <a:cs typeface="Carlito"/>
              </a:rPr>
              <a:t>.</a:t>
            </a:r>
            <a:r>
              <a:rPr sz="1600" spc="10" dirty="0">
                <a:latin typeface="Carlito"/>
                <a:cs typeface="Carlito"/>
              </a:rPr>
              <a:t>17</a:t>
            </a:r>
            <a:r>
              <a:rPr sz="1600" spc="15" dirty="0">
                <a:latin typeface="Carlito"/>
                <a:cs typeface="Carlito"/>
              </a:rPr>
              <a:t>7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dirty="0">
                <a:latin typeface="Carlito"/>
                <a:cs typeface="Carlito"/>
              </a:rPr>
              <a:t>−</a:t>
            </a:r>
            <a:r>
              <a:rPr sz="1600" spc="10" dirty="0">
                <a:latin typeface="Carlito"/>
                <a:cs typeface="Carlito"/>
              </a:rPr>
              <a:t>0</a:t>
            </a:r>
            <a:r>
              <a:rPr sz="1600" spc="5" dirty="0">
                <a:latin typeface="Carlito"/>
                <a:cs typeface="Carlito"/>
              </a:rPr>
              <a:t>.</a:t>
            </a:r>
            <a:r>
              <a:rPr sz="1600" spc="10" dirty="0">
                <a:latin typeface="Carlito"/>
                <a:cs typeface="Carlito"/>
              </a:rPr>
              <a:t>10</a:t>
            </a:r>
            <a:r>
              <a:rPr sz="1600" spc="15" dirty="0">
                <a:latin typeface="Carlito"/>
                <a:cs typeface="Carlito"/>
              </a:rPr>
              <a:t>7</a:t>
            </a:r>
            <a:endParaRPr sz="1600">
              <a:latin typeface="Carlito"/>
              <a:cs typeface="Carlito"/>
            </a:endParaRPr>
          </a:p>
          <a:p>
            <a:pPr marL="114300">
              <a:lnSpc>
                <a:spcPct val="100000"/>
              </a:lnSpc>
              <a:spcBef>
                <a:spcPts val="15"/>
              </a:spcBef>
            </a:pPr>
            <a:r>
              <a:rPr sz="1600" spc="10" dirty="0">
                <a:latin typeface="Carlito"/>
                <a:cs typeface="Carlito"/>
              </a:rPr>
              <a:t>0</a:t>
            </a:r>
            <a:r>
              <a:rPr sz="1600" spc="5" dirty="0">
                <a:latin typeface="Carlito"/>
                <a:cs typeface="Carlito"/>
              </a:rPr>
              <a:t>.</a:t>
            </a:r>
            <a:r>
              <a:rPr sz="1600" spc="10" dirty="0">
                <a:latin typeface="Carlito"/>
                <a:cs typeface="Carlito"/>
              </a:rPr>
              <a:t>109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dirty="0">
                <a:latin typeface="Carlito"/>
                <a:cs typeface="Carlito"/>
              </a:rPr>
              <a:t>−</a:t>
            </a:r>
            <a:r>
              <a:rPr sz="1600" spc="10" dirty="0">
                <a:latin typeface="Carlito"/>
                <a:cs typeface="Carlito"/>
              </a:rPr>
              <a:t>0</a:t>
            </a:r>
            <a:r>
              <a:rPr sz="1600" spc="5" dirty="0">
                <a:latin typeface="Carlito"/>
                <a:cs typeface="Carlito"/>
              </a:rPr>
              <a:t>.</a:t>
            </a:r>
            <a:r>
              <a:rPr sz="1600" spc="10" dirty="0">
                <a:latin typeface="Carlito"/>
                <a:cs typeface="Carlito"/>
              </a:rPr>
              <a:t>54</a:t>
            </a:r>
            <a:r>
              <a:rPr sz="1600" spc="15" dirty="0">
                <a:latin typeface="Carlito"/>
                <a:cs typeface="Carlito"/>
              </a:rPr>
              <a:t>2</a:t>
            </a:r>
            <a:endParaRPr sz="1600">
              <a:latin typeface="Carlito"/>
              <a:cs typeface="Carlito"/>
            </a:endParaRPr>
          </a:p>
          <a:p>
            <a:pPr marL="114300">
              <a:lnSpc>
                <a:spcPct val="100000"/>
              </a:lnSpc>
              <a:spcBef>
                <a:spcPts val="15"/>
              </a:spcBef>
            </a:pPr>
            <a:r>
              <a:rPr sz="1600" spc="10" dirty="0">
                <a:latin typeface="Carlito"/>
                <a:cs typeface="Carlito"/>
              </a:rPr>
              <a:t>0</a:t>
            </a:r>
            <a:r>
              <a:rPr sz="1600" spc="5" dirty="0">
                <a:latin typeface="Carlito"/>
                <a:cs typeface="Carlito"/>
              </a:rPr>
              <a:t>.</a:t>
            </a:r>
            <a:r>
              <a:rPr sz="1600" spc="10" dirty="0">
                <a:latin typeface="Carlito"/>
                <a:cs typeface="Carlito"/>
              </a:rPr>
              <a:t>349</a:t>
            </a:r>
            <a:endParaRPr sz="1600">
              <a:latin typeface="Carlito"/>
              <a:cs typeface="Carlito"/>
            </a:endParaRPr>
          </a:p>
          <a:p>
            <a:pPr marL="114300">
              <a:lnSpc>
                <a:spcPct val="100000"/>
              </a:lnSpc>
              <a:spcBef>
                <a:spcPts val="10"/>
              </a:spcBef>
            </a:pPr>
            <a:r>
              <a:rPr sz="1600" spc="10" dirty="0">
                <a:latin typeface="Carlito"/>
                <a:cs typeface="Carlito"/>
              </a:rPr>
              <a:t>0</a:t>
            </a:r>
            <a:r>
              <a:rPr sz="1600" spc="5" dirty="0">
                <a:latin typeface="Carlito"/>
                <a:cs typeface="Carlito"/>
              </a:rPr>
              <a:t>.</a:t>
            </a:r>
            <a:r>
              <a:rPr sz="1600" spc="10" dirty="0">
                <a:latin typeface="Carlito"/>
                <a:cs typeface="Carlito"/>
              </a:rPr>
              <a:t>271</a:t>
            </a:r>
            <a:endParaRPr sz="1600">
              <a:latin typeface="Carlito"/>
              <a:cs typeface="Carlito"/>
            </a:endParaRPr>
          </a:p>
          <a:p>
            <a:pPr marL="114300">
              <a:lnSpc>
                <a:spcPct val="100000"/>
              </a:lnSpc>
              <a:spcBef>
                <a:spcPts val="15"/>
              </a:spcBef>
            </a:pPr>
            <a:r>
              <a:rPr sz="1600" spc="10" dirty="0">
                <a:latin typeface="Carlito"/>
                <a:cs typeface="Carlito"/>
              </a:rPr>
              <a:t>0</a:t>
            </a:r>
            <a:r>
              <a:rPr sz="1600" spc="5" dirty="0">
                <a:latin typeface="Carlito"/>
                <a:cs typeface="Carlito"/>
              </a:rPr>
              <a:t>.</a:t>
            </a:r>
            <a:r>
              <a:rPr sz="1600" spc="10" dirty="0">
                <a:latin typeface="Carlito"/>
                <a:cs typeface="Carlito"/>
              </a:rPr>
              <a:t>487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11667" y="2299931"/>
            <a:ext cx="1083945" cy="2308225"/>
          </a:xfrm>
          <a:custGeom>
            <a:avLst/>
            <a:gdLst/>
            <a:ahLst/>
            <a:cxnLst/>
            <a:rect l="l" t="t" r="r" b="b"/>
            <a:pathLst>
              <a:path w="1083945" h="2308225">
                <a:moveTo>
                  <a:pt x="180661" y="2308211"/>
                </a:moveTo>
                <a:lnTo>
                  <a:pt x="132634" y="2301757"/>
                </a:lnTo>
                <a:lnTo>
                  <a:pt x="89477" y="2283544"/>
                </a:lnTo>
                <a:lnTo>
                  <a:pt x="52914" y="2255295"/>
                </a:lnTo>
                <a:lnTo>
                  <a:pt x="24665" y="2218731"/>
                </a:lnTo>
                <a:lnTo>
                  <a:pt x="6453" y="2175575"/>
                </a:lnTo>
                <a:lnTo>
                  <a:pt x="0" y="2127551"/>
                </a:lnTo>
                <a:lnTo>
                  <a:pt x="0" y="180661"/>
                </a:lnTo>
                <a:lnTo>
                  <a:pt x="6453" y="132634"/>
                </a:lnTo>
                <a:lnTo>
                  <a:pt x="24665" y="89477"/>
                </a:lnTo>
                <a:lnTo>
                  <a:pt x="52914" y="52914"/>
                </a:lnTo>
                <a:lnTo>
                  <a:pt x="89477" y="24665"/>
                </a:lnTo>
                <a:lnTo>
                  <a:pt x="132634" y="6453"/>
                </a:lnTo>
                <a:lnTo>
                  <a:pt x="180661" y="0"/>
                </a:lnTo>
              </a:path>
              <a:path w="1083945" h="2308225">
                <a:moveTo>
                  <a:pt x="903278" y="0"/>
                </a:moveTo>
                <a:lnTo>
                  <a:pt x="951303" y="6453"/>
                </a:lnTo>
                <a:lnTo>
                  <a:pt x="994459" y="24665"/>
                </a:lnTo>
                <a:lnTo>
                  <a:pt x="1031024" y="52914"/>
                </a:lnTo>
                <a:lnTo>
                  <a:pt x="1059273" y="89477"/>
                </a:lnTo>
                <a:lnTo>
                  <a:pt x="1077486" y="132634"/>
                </a:lnTo>
                <a:lnTo>
                  <a:pt x="1083940" y="180661"/>
                </a:lnTo>
                <a:lnTo>
                  <a:pt x="1083940" y="2127551"/>
                </a:lnTo>
                <a:lnTo>
                  <a:pt x="1077486" y="2175575"/>
                </a:lnTo>
                <a:lnTo>
                  <a:pt x="1059273" y="2218731"/>
                </a:lnTo>
                <a:lnTo>
                  <a:pt x="1031024" y="2255295"/>
                </a:lnTo>
                <a:lnTo>
                  <a:pt x="994459" y="2283544"/>
                </a:lnTo>
                <a:lnTo>
                  <a:pt x="951303" y="2301757"/>
                </a:lnTo>
                <a:lnTo>
                  <a:pt x="903278" y="230821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4209" y="3332725"/>
            <a:ext cx="828040" cy="294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i="1" spc="-5" dirty="0">
                <a:solidFill>
                  <a:srgbClr val="3A87FF"/>
                </a:solidFill>
                <a:latin typeface="Carlito"/>
                <a:cs typeface="Carlito"/>
              </a:rPr>
              <a:t>expect</a:t>
            </a:r>
            <a:r>
              <a:rPr sz="1750" i="1" spc="325" dirty="0">
                <a:solidFill>
                  <a:srgbClr val="3A87FF"/>
                </a:solidFill>
                <a:latin typeface="Carlito"/>
                <a:cs typeface="Carlito"/>
              </a:rPr>
              <a:t> </a:t>
            </a:r>
            <a:r>
              <a:rPr sz="1750" spc="5" dirty="0">
                <a:latin typeface="Carlito"/>
                <a:cs typeface="Carlito"/>
              </a:rPr>
              <a:t>=</a:t>
            </a:r>
            <a:endParaRPr sz="17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021" y="2167268"/>
            <a:ext cx="279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Nearest </a:t>
            </a:r>
            <a:r>
              <a:rPr sz="2400" spc="-15" dirty="0">
                <a:latin typeface="Carlito"/>
                <a:cs typeface="Carlito"/>
              </a:rPr>
              <a:t>words to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365C0"/>
                </a:solidFill>
                <a:latin typeface="Carlito"/>
                <a:cs typeface="Carlito"/>
              </a:rPr>
              <a:t>frog</a:t>
            </a:r>
            <a:r>
              <a:rPr sz="2400" spc="-10" dirty="0"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2359" y="3113202"/>
            <a:ext cx="2559685" cy="258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indent="-29908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11785" algn="l"/>
              </a:tabLst>
            </a:pPr>
            <a:r>
              <a:rPr sz="2400" spc="-15" dirty="0">
                <a:latin typeface="Carlito"/>
                <a:cs typeface="Carlito"/>
              </a:rPr>
              <a:t>frogs</a:t>
            </a:r>
            <a:endParaRPr sz="2400">
              <a:latin typeface="Carlito"/>
              <a:cs typeface="Carlito"/>
            </a:endParaRPr>
          </a:p>
          <a:p>
            <a:pPr marL="311150" indent="-299085">
              <a:lnSpc>
                <a:spcPts val="2875"/>
              </a:lnSpc>
              <a:spcBef>
                <a:spcPts val="20"/>
              </a:spcBef>
              <a:buAutoNum type="arabicPeriod"/>
              <a:tabLst>
                <a:tab pos="311785" algn="l"/>
              </a:tabLst>
            </a:pPr>
            <a:r>
              <a:rPr sz="2400" spc="-10" dirty="0">
                <a:latin typeface="Carlito"/>
                <a:cs typeface="Carlito"/>
              </a:rPr>
              <a:t>toad</a:t>
            </a:r>
            <a:endParaRPr sz="2400">
              <a:latin typeface="Carlito"/>
              <a:cs typeface="Carlito"/>
            </a:endParaRPr>
          </a:p>
          <a:p>
            <a:pPr marL="311150" indent="-298450">
              <a:lnSpc>
                <a:spcPts val="2875"/>
              </a:lnSpc>
              <a:buAutoNum type="arabicPeriod"/>
              <a:tabLst>
                <a:tab pos="311150" algn="l"/>
              </a:tabLst>
            </a:pPr>
            <a:r>
              <a:rPr sz="2400" spc="-10" dirty="0">
                <a:latin typeface="Carlito"/>
                <a:cs typeface="Carlito"/>
              </a:rPr>
              <a:t>litoria</a:t>
            </a:r>
            <a:endParaRPr sz="2400">
              <a:latin typeface="Carlito"/>
              <a:cs typeface="Carlito"/>
            </a:endParaRPr>
          </a:p>
          <a:p>
            <a:pPr marL="311150" indent="-298450">
              <a:lnSpc>
                <a:spcPts val="2875"/>
              </a:lnSpc>
              <a:spcBef>
                <a:spcPts val="20"/>
              </a:spcBef>
              <a:buAutoNum type="arabicPeriod"/>
              <a:tabLst>
                <a:tab pos="311150" algn="l"/>
              </a:tabLst>
            </a:pPr>
            <a:r>
              <a:rPr sz="2400" spc="-5" dirty="0">
                <a:latin typeface="Carlito"/>
                <a:cs typeface="Carlito"/>
              </a:rPr>
              <a:t>leptodactylidae</a:t>
            </a:r>
            <a:endParaRPr sz="2400">
              <a:latin typeface="Carlito"/>
              <a:cs typeface="Carlito"/>
            </a:endParaRPr>
          </a:p>
          <a:p>
            <a:pPr marL="311150" indent="-298450">
              <a:lnSpc>
                <a:spcPts val="2865"/>
              </a:lnSpc>
              <a:buAutoNum type="arabicPeriod"/>
              <a:tabLst>
                <a:tab pos="311150" algn="l"/>
              </a:tabLst>
            </a:pPr>
            <a:r>
              <a:rPr sz="2400" spc="-15" dirty="0">
                <a:latin typeface="Carlito"/>
                <a:cs typeface="Carlito"/>
              </a:rPr>
              <a:t>rana</a:t>
            </a:r>
            <a:endParaRPr sz="2400">
              <a:latin typeface="Carlito"/>
              <a:cs typeface="Carlito"/>
            </a:endParaRPr>
          </a:p>
          <a:p>
            <a:pPr marL="311150" indent="-299085">
              <a:lnSpc>
                <a:spcPts val="2875"/>
              </a:lnSpc>
              <a:buAutoNum type="arabicPeriod"/>
              <a:tabLst>
                <a:tab pos="311785" algn="l"/>
              </a:tabLst>
            </a:pPr>
            <a:r>
              <a:rPr sz="2400" spc="-15" dirty="0">
                <a:latin typeface="Carlito"/>
                <a:cs typeface="Carlito"/>
              </a:rPr>
              <a:t>lizard</a:t>
            </a:r>
            <a:endParaRPr sz="2400">
              <a:latin typeface="Carlito"/>
              <a:cs typeface="Carlito"/>
            </a:endParaRPr>
          </a:p>
          <a:p>
            <a:pPr marL="311150" indent="-29845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11150" algn="l"/>
              </a:tabLst>
            </a:pPr>
            <a:r>
              <a:rPr sz="2400" spc="-5" dirty="0">
                <a:latin typeface="Carlito"/>
                <a:cs typeface="Carlito"/>
              </a:rPr>
              <a:t>eleutherodactylus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0190"/>
            <a:ext cx="29108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A87FF"/>
                </a:solidFill>
              </a:rPr>
              <a:t>Word</a:t>
            </a:r>
            <a:r>
              <a:rPr spc="-60" dirty="0">
                <a:solidFill>
                  <a:srgbClr val="3A87FF"/>
                </a:solidFill>
              </a:rPr>
              <a:t> </a:t>
            </a:r>
            <a:r>
              <a:rPr spc="-5" dirty="0">
                <a:solidFill>
                  <a:srgbClr val="3A87FF"/>
                </a:solidFill>
              </a:rPr>
              <a:t>similarities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08753" y="3464001"/>
            <a:ext cx="747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litoria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7985" y="3448710"/>
            <a:ext cx="19392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leptodactylidae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28019" y="4446716"/>
            <a:ext cx="1421739" cy="1421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81138" y="4446720"/>
            <a:ext cx="1512722" cy="1430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05384" y="5596623"/>
            <a:ext cx="2261235" cy="936625"/>
          </a:xfrm>
          <a:prstGeom prst="rect">
            <a:avLst/>
          </a:prstGeom>
        </p:spPr>
        <p:txBody>
          <a:bodyPr vert="horz" wrap="square" lIns="0" tIns="222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400" spc="-5" dirty="0">
                <a:latin typeface="Carlito"/>
                <a:cs typeface="Carlito"/>
              </a:rPr>
              <a:t>eleutherodactylus</a:t>
            </a:r>
            <a:endParaRPr sz="2400">
              <a:latin typeface="Carlito"/>
              <a:cs typeface="Carlito"/>
            </a:endParaRPr>
          </a:p>
          <a:p>
            <a:pPr marL="443865">
              <a:lnSpc>
                <a:spcPct val="100000"/>
              </a:lnSpc>
              <a:spcBef>
                <a:spcPts val="960"/>
              </a:spcBef>
            </a:pPr>
            <a:r>
              <a:rPr sz="1400" spc="-5" dirty="0">
                <a:latin typeface="Carlito"/>
                <a:cs typeface="Carlito"/>
              </a:rPr>
              <a:t>1/9/18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84052" y="1981200"/>
            <a:ext cx="1176558" cy="14823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13067" y="1981200"/>
            <a:ext cx="1677288" cy="1491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240" y="6579618"/>
            <a:ext cx="4881245" cy="17145"/>
          </a:xfrm>
          <a:custGeom>
            <a:avLst/>
            <a:gdLst/>
            <a:ahLst/>
            <a:cxnLst/>
            <a:rect l="l" t="t" r="r" b="b"/>
            <a:pathLst>
              <a:path w="4881245" h="17145">
                <a:moveTo>
                  <a:pt x="4881029" y="0"/>
                </a:moveTo>
                <a:lnTo>
                  <a:pt x="0" y="0"/>
                </a:lnTo>
                <a:lnTo>
                  <a:pt x="0" y="16932"/>
                </a:lnTo>
                <a:lnTo>
                  <a:pt x="4881029" y="16932"/>
                </a:lnTo>
                <a:lnTo>
                  <a:pt x="4881029" y="0"/>
                </a:lnTo>
                <a:close/>
              </a:path>
            </a:pathLst>
          </a:custGeom>
          <a:solidFill>
            <a:srgbClr val="EF8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8140" y="5747653"/>
            <a:ext cx="5190490" cy="874394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599305">
              <a:lnSpc>
                <a:spcPct val="100000"/>
              </a:lnSpc>
              <a:spcBef>
                <a:spcPts val="560"/>
              </a:spcBef>
            </a:pPr>
            <a:r>
              <a:rPr sz="2400" spc="-15" dirty="0">
                <a:latin typeface="Carlito"/>
                <a:cs typeface="Carlito"/>
              </a:rPr>
              <a:t>rana</a:t>
            </a:r>
            <a:endParaRPr sz="2400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  <a:spcBef>
                <a:spcPts val="459"/>
              </a:spcBef>
            </a:pPr>
            <a:r>
              <a:rPr sz="2100" spc="-67" baseline="19841" dirty="0">
                <a:latin typeface="Carlito"/>
                <a:cs typeface="Carlito"/>
              </a:rPr>
              <a:t>2</a:t>
            </a:r>
            <a:r>
              <a:rPr sz="2400" spc="-45" dirty="0">
                <a:solidFill>
                  <a:srgbClr val="EF8E1C"/>
                </a:solidFill>
                <a:latin typeface="Carlito"/>
                <a:cs typeface="Carlito"/>
              </a:rPr>
              <a:t>h</a:t>
            </a:r>
            <a:r>
              <a:rPr sz="2100" spc="-67" baseline="19841" dirty="0">
                <a:latin typeface="Carlito"/>
                <a:cs typeface="Carlito"/>
              </a:rPr>
              <a:t>9</a:t>
            </a:r>
            <a:r>
              <a:rPr sz="2400" spc="-45" dirty="0">
                <a:solidFill>
                  <a:srgbClr val="EF8E1C"/>
                </a:solidFill>
                <a:latin typeface="Carlito"/>
                <a:cs typeface="Carlito"/>
              </a:rPr>
              <a:t>ttp://nlp.stanford.edu/projects/glove/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50190"/>
            <a:ext cx="73875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A87FF"/>
                </a:solidFill>
              </a:rPr>
              <a:t>Representations </a:t>
            </a:r>
            <a:r>
              <a:rPr dirty="0">
                <a:solidFill>
                  <a:srgbClr val="3A87FF"/>
                </a:solidFill>
              </a:rPr>
              <a:t>of NLP </a:t>
            </a:r>
            <a:r>
              <a:rPr spc="-5" dirty="0">
                <a:solidFill>
                  <a:srgbClr val="3A87FF"/>
                </a:solidFill>
              </a:rPr>
              <a:t>Levels: Morphology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9127" y="1104074"/>
            <a:ext cx="694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s</a:t>
            </a:r>
            <a:r>
              <a:rPr sz="2400" dirty="0">
                <a:latin typeface="Carlito"/>
                <a:cs typeface="Carlito"/>
              </a:rPr>
              <a:t>u</a:t>
            </a:r>
            <a:r>
              <a:rPr sz="2400" spc="5" dirty="0">
                <a:latin typeface="Carlito"/>
                <a:cs typeface="Carlito"/>
              </a:rPr>
              <a:t>ff</a:t>
            </a:r>
            <a:r>
              <a:rPr sz="2400" dirty="0">
                <a:latin typeface="Carlito"/>
                <a:cs typeface="Carlito"/>
              </a:rPr>
              <a:t>ix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104074"/>
            <a:ext cx="6128385" cy="760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715" indent="-342900">
              <a:lnSpc>
                <a:spcPct val="100699"/>
              </a:lnSpc>
              <a:spcBef>
                <a:spcPts val="8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  <a:tab pos="2798445" algn="l"/>
                <a:tab pos="4584065" algn="l"/>
                <a:tab pos="5498465" algn="l"/>
              </a:tabLst>
            </a:pPr>
            <a:r>
              <a:rPr sz="2400" spc="5" dirty="0">
                <a:latin typeface="Carlito"/>
                <a:cs typeface="Carlito"/>
              </a:rPr>
              <a:t>T</a:t>
            </a:r>
            <a:r>
              <a:rPr sz="2400" dirty="0">
                <a:latin typeface="Carlito"/>
                <a:cs typeface="Carlito"/>
              </a:rPr>
              <a:t>rad</a:t>
            </a:r>
            <a:r>
              <a:rPr sz="2400" spc="-5" dirty="0">
                <a:latin typeface="Carlito"/>
                <a:cs typeface="Carlito"/>
              </a:rPr>
              <a:t>itio</a:t>
            </a:r>
            <a:r>
              <a:rPr sz="2400" dirty="0">
                <a:latin typeface="Carlito"/>
                <a:cs typeface="Carlito"/>
              </a:rPr>
              <a:t>na</a:t>
            </a:r>
            <a:r>
              <a:rPr sz="2400" spc="-5" dirty="0">
                <a:latin typeface="Carlito"/>
                <a:cs typeface="Carlito"/>
              </a:rPr>
              <a:t>l</a:t>
            </a:r>
            <a:r>
              <a:rPr sz="2400" dirty="0">
                <a:latin typeface="Carlito"/>
                <a:cs typeface="Carlito"/>
              </a:rPr>
              <a:t>: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</a:t>
            </a:r>
            <a:r>
              <a:rPr sz="2400" spc="-5" dirty="0">
                <a:latin typeface="Carlito"/>
                <a:cs typeface="Carlito"/>
              </a:rPr>
              <a:t>o</a:t>
            </a:r>
            <a:r>
              <a:rPr sz="2400" dirty="0">
                <a:latin typeface="Carlito"/>
                <a:cs typeface="Carlito"/>
              </a:rPr>
              <a:t>rds	are	pr</a:t>
            </a:r>
            <a:r>
              <a:rPr sz="2400" spc="5" dirty="0">
                <a:latin typeface="Carlito"/>
                <a:cs typeface="Carlito"/>
              </a:rPr>
              <a:t>ef</a:t>
            </a:r>
            <a:r>
              <a:rPr sz="2400" spc="-5" dirty="0">
                <a:latin typeface="Carlito"/>
                <a:cs typeface="Carlito"/>
              </a:rPr>
              <a:t>i</a:t>
            </a:r>
            <a:r>
              <a:rPr sz="2400" dirty="0">
                <a:latin typeface="Carlito"/>
                <a:cs typeface="Carlito"/>
              </a:rPr>
              <a:t>x	</a:t>
            </a:r>
            <a:r>
              <a:rPr sz="2400" spc="-5" dirty="0">
                <a:latin typeface="Carlito"/>
                <a:cs typeface="Carlito"/>
              </a:rPr>
              <a:t>st</a:t>
            </a:r>
            <a:r>
              <a:rPr sz="2400" dirty="0">
                <a:latin typeface="Carlito"/>
                <a:cs typeface="Carlito"/>
              </a:rPr>
              <a:t>em  </a:t>
            </a:r>
            <a:r>
              <a:rPr sz="2400" spc="-5" dirty="0">
                <a:latin typeface="Carlito"/>
                <a:cs typeface="Carlito"/>
              </a:rPr>
              <a:t>made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morphemes	</a:t>
            </a:r>
            <a:r>
              <a:rPr sz="2400" dirty="0">
                <a:latin typeface="Carlito"/>
                <a:cs typeface="Carlito"/>
              </a:rPr>
              <a:t>un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9940" y="1472400"/>
            <a:ext cx="1507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0465" algn="l"/>
              </a:tabLst>
            </a:pPr>
            <a:r>
              <a:rPr sz="2400" spc="-5" dirty="0">
                <a:latin typeface="Carlito"/>
                <a:cs typeface="Carlito"/>
              </a:rPr>
              <a:t>i</a:t>
            </a:r>
            <a:r>
              <a:rPr sz="2400" dirty="0">
                <a:latin typeface="Carlito"/>
                <a:cs typeface="Carlito"/>
              </a:rPr>
              <a:t>n</a:t>
            </a:r>
            <a:r>
              <a:rPr sz="2400" spc="-5" dirty="0">
                <a:latin typeface="Carlito"/>
                <a:cs typeface="Carlito"/>
              </a:rPr>
              <a:t>t</a:t>
            </a:r>
            <a:r>
              <a:rPr sz="2400" spc="5" dirty="0">
                <a:latin typeface="Carlito"/>
                <a:cs typeface="Carlito"/>
              </a:rPr>
              <a:t>e</a:t>
            </a:r>
            <a:r>
              <a:rPr sz="2400" dirty="0">
                <a:latin typeface="Carlito"/>
                <a:cs typeface="Carlito"/>
              </a:rPr>
              <a:t>r</a:t>
            </a:r>
            <a:r>
              <a:rPr sz="2400" spc="5" dirty="0">
                <a:latin typeface="Carlito"/>
                <a:cs typeface="Carlito"/>
              </a:rPr>
              <a:t>e</a:t>
            </a:r>
            <a:r>
              <a:rPr sz="2400" spc="-5" dirty="0">
                <a:latin typeface="Carlito"/>
                <a:cs typeface="Carlito"/>
              </a:rPr>
              <a:t>s</a:t>
            </a:r>
            <a:r>
              <a:rPr sz="2400" dirty="0">
                <a:latin typeface="Carlito"/>
                <a:cs typeface="Carlito"/>
              </a:rPr>
              <a:t>t	</a:t>
            </a:r>
            <a:r>
              <a:rPr sz="2400" spc="5" dirty="0">
                <a:latin typeface="Carlito"/>
                <a:cs typeface="Carlito"/>
              </a:rPr>
              <a:t>ed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3158819"/>
            <a:ext cx="4172585" cy="21424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DL: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555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sz="2400" dirty="0">
                <a:latin typeface="Carlito"/>
                <a:cs typeface="Carlito"/>
              </a:rPr>
              <a:t>every </a:t>
            </a:r>
            <a:r>
              <a:rPr sz="2400" spc="-5" dirty="0">
                <a:latin typeface="Carlito"/>
                <a:cs typeface="Carlito"/>
              </a:rPr>
              <a:t>morpheme is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vector</a:t>
            </a:r>
            <a:endParaRPr sz="2400">
              <a:latin typeface="Carlito"/>
              <a:cs typeface="Carlito"/>
            </a:endParaRPr>
          </a:p>
          <a:p>
            <a:pPr marL="698500" marR="53975" lvl="1" indent="-228600">
              <a:lnSpc>
                <a:spcPts val="2870"/>
              </a:lnSpc>
              <a:spcBef>
                <a:spcPts val="690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sz="2400" dirty="0">
                <a:latin typeface="Carlito"/>
                <a:cs typeface="Carlito"/>
              </a:rPr>
              <a:t>a neural </a:t>
            </a:r>
            <a:r>
              <a:rPr sz="2400" spc="-5" dirty="0">
                <a:latin typeface="Carlito"/>
                <a:cs typeface="Carlito"/>
              </a:rPr>
              <a:t>network combines  two vectors into one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vector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490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sz="2400" spc="-5" dirty="0">
                <a:latin typeface="Carlito"/>
                <a:cs typeface="Carlito"/>
              </a:rPr>
              <a:t>Luong </a:t>
            </a:r>
            <a:r>
              <a:rPr sz="2400" dirty="0">
                <a:latin typeface="Carlito"/>
                <a:cs typeface="Carlito"/>
              </a:rPr>
              <a:t>et </a:t>
            </a:r>
            <a:r>
              <a:rPr sz="2400" spc="-5" dirty="0">
                <a:latin typeface="Carlito"/>
                <a:cs typeface="Carlito"/>
              </a:rPr>
              <a:t>al.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2013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4452" y="5645716"/>
            <a:ext cx="66421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300" spc="-232" baseline="13888" dirty="0">
                <a:latin typeface="Trebuchet MS"/>
                <a:cs typeface="Trebuchet MS"/>
              </a:rPr>
              <a:t>un</a:t>
            </a:r>
            <a:r>
              <a:rPr sz="1450" spc="-155" dirty="0">
                <a:latin typeface="Arial"/>
                <a:cs typeface="Arial"/>
              </a:rPr>
              <a:t>PRE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12943" y="5399036"/>
            <a:ext cx="810895" cy="257175"/>
            <a:chOff x="5212943" y="5399036"/>
            <a:chExt cx="810895" cy="257175"/>
          </a:xfrm>
        </p:grpSpPr>
        <p:sp>
          <p:nvSpPr>
            <p:cNvPr id="9" name="object 9"/>
            <p:cNvSpPr/>
            <p:nvPr/>
          </p:nvSpPr>
          <p:spPr>
            <a:xfrm>
              <a:off x="5283288" y="5454802"/>
              <a:ext cx="135877" cy="1357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62828" y="5454802"/>
              <a:ext cx="135864" cy="1357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44794" y="5454802"/>
              <a:ext cx="135851" cy="1357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26747" y="5454802"/>
              <a:ext cx="135864" cy="1357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12943" y="5399036"/>
              <a:ext cx="810895" cy="257175"/>
            </a:xfrm>
            <a:custGeom>
              <a:avLst/>
              <a:gdLst/>
              <a:ahLst/>
              <a:cxnLst/>
              <a:rect l="l" t="t" r="r" b="b"/>
              <a:pathLst>
                <a:path w="810895" h="257175">
                  <a:moveTo>
                    <a:pt x="773938" y="252101"/>
                  </a:moveTo>
                  <a:lnTo>
                    <a:pt x="36385" y="252101"/>
                  </a:lnTo>
                  <a:lnTo>
                    <a:pt x="43662" y="254530"/>
                  </a:lnTo>
                  <a:lnTo>
                    <a:pt x="46100" y="256940"/>
                  </a:lnTo>
                  <a:lnTo>
                    <a:pt x="764235" y="256940"/>
                  </a:lnTo>
                  <a:lnTo>
                    <a:pt x="766648" y="254530"/>
                  </a:lnTo>
                  <a:lnTo>
                    <a:pt x="773938" y="252101"/>
                  </a:lnTo>
                  <a:close/>
                </a:path>
                <a:path w="810895" h="257175">
                  <a:moveTo>
                    <a:pt x="783628" y="247247"/>
                  </a:moveTo>
                  <a:lnTo>
                    <a:pt x="26682" y="247247"/>
                  </a:lnTo>
                  <a:lnTo>
                    <a:pt x="31546" y="252101"/>
                  </a:lnTo>
                  <a:lnTo>
                    <a:pt x="776351" y="252101"/>
                  </a:lnTo>
                  <a:lnTo>
                    <a:pt x="783628" y="247247"/>
                  </a:lnTo>
                  <a:close/>
                </a:path>
                <a:path w="810895" h="257175">
                  <a:moveTo>
                    <a:pt x="793330" y="239975"/>
                  </a:moveTo>
                  <a:lnTo>
                    <a:pt x="16979" y="239975"/>
                  </a:lnTo>
                  <a:lnTo>
                    <a:pt x="16979" y="242408"/>
                  </a:lnTo>
                  <a:lnTo>
                    <a:pt x="21843" y="244834"/>
                  </a:lnTo>
                  <a:lnTo>
                    <a:pt x="24256" y="247247"/>
                  </a:lnTo>
                  <a:lnTo>
                    <a:pt x="786066" y="247247"/>
                  </a:lnTo>
                  <a:lnTo>
                    <a:pt x="786066" y="244834"/>
                  </a:lnTo>
                  <a:lnTo>
                    <a:pt x="793330" y="242408"/>
                  </a:lnTo>
                  <a:lnTo>
                    <a:pt x="793330" y="239975"/>
                  </a:lnTo>
                  <a:close/>
                </a:path>
                <a:path w="810895" h="257175">
                  <a:moveTo>
                    <a:pt x="795769" y="16967"/>
                  </a:moveTo>
                  <a:lnTo>
                    <a:pt x="14541" y="16967"/>
                  </a:lnTo>
                  <a:lnTo>
                    <a:pt x="9702" y="21831"/>
                  </a:lnTo>
                  <a:lnTo>
                    <a:pt x="9702" y="24257"/>
                  </a:lnTo>
                  <a:lnTo>
                    <a:pt x="7264" y="26670"/>
                  </a:lnTo>
                  <a:lnTo>
                    <a:pt x="4864" y="31521"/>
                  </a:lnTo>
                  <a:lnTo>
                    <a:pt x="4864" y="33934"/>
                  </a:lnTo>
                  <a:lnTo>
                    <a:pt x="2425" y="36360"/>
                  </a:lnTo>
                  <a:lnTo>
                    <a:pt x="2425" y="41224"/>
                  </a:lnTo>
                  <a:lnTo>
                    <a:pt x="0" y="43637"/>
                  </a:lnTo>
                  <a:lnTo>
                    <a:pt x="0" y="213311"/>
                  </a:lnTo>
                  <a:lnTo>
                    <a:pt x="2425" y="213311"/>
                  </a:lnTo>
                  <a:lnTo>
                    <a:pt x="2425" y="220578"/>
                  </a:lnTo>
                  <a:lnTo>
                    <a:pt x="4864" y="220578"/>
                  </a:lnTo>
                  <a:lnTo>
                    <a:pt x="4864" y="223010"/>
                  </a:lnTo>
                  <a:lnTo>
                    <a:pt x="7264" y="230276"/>
                  </a:lnTo>
                  <a:lnTo>
                    <a:pt x="9702" y="230276"/>
                  </a:lnTo>
                  <a:lnTo>
                    <a:pt x="9702" y="232709"/>
                  </a:lnTo>
                  <a:lnTo>
                    <a:pt x="14541" y="239975"/>
                  </a:lnTo>
                  <a:lnTo>
                    <a:pt x="795769" y="239975"/>
                  </a:lnTo>
                  <a:lnTo>
                    <a:pt x="798194" y="232709"/>
                  </a:lnTo>
                  <a:lnTo>
                    <a:pt x="800633" y="232709"/>
                  </a:lnTo>
                  <a:lnTo>
                    <a:pt x="800633" y="230276"/>
                  </a:lnTo>
                  <a:lnTo>
                    <a:pt x="805472" y="223010"/>
                  </a:lnTo>
                  <a:lnTo>
                    <a:pt x="805472" y="220578"/>
                  </a:lnTo>
                  <a:lnTo>
                    <a:pt x="807096" y="215738"/>
                  </a:lnTo>
                  <a:lnTo>
                    <a:pt x="48526" y="215738"/>
                  </a:lnTo>
                  <a:lnTo>
                    <a:pt x="43612" y="210854"/>
                  </a:lnTo>
                  <a:lnTo>
                    <a:pt x="41249" y="208473"/>
                  </a:lnTo>
                  <a:lnTo>
                    <a:pt x="38823" y="201207"/>
                  </a:lnTo>
                  <a:lnTo>
                    <a:pt x="41249" y="201207"/>
                  </a:lnTo>
                  <a:lnTo>
                    <a:pt x="41249" y="53327"/>
                  </a:lnTo>
                  <a:lnTo>
                    <a:pt x="38823" y="53327"/>
                  </a:lnTo>
                  <a:lnTo>
                    <a:pt x="43662" y="43637"/>
                  </a:lnTo>
                  <a:lnTo>
                    <a:pt x="46100" y="43637"/>
                  </a:lnTo>
                  <a:lnTo>
                    <a:pt x="50939" y="38798"/>
                  </a:lnTo>
                  <a:lnTo>
                    <a:pt x="806694" y="38798"/>
                  </a:lnTo>
                  <a:lnTo>
                    <a:pt x="805472" y="36360"/>
                  </a:lnTo>
                  <a:lnTo>
                    <a:pt x="805472" y="31521"/>
                  </a:lnTo>
                  <a:lnTo>
                    <a:pt x="800633" y="26670"/>
                  </a:lnTo>
                  <a:lnTo>
                    <a:pt x="800633" y="24257"/>
                  </a:lnTo>
                  <a:lnTo>
                    <a:pt x="798194" y="21831"/>
                  </a:lnTo>
                  <a:lnTo>
                    <a:pt x="795769" y="16967"/>
                  </a:lnTo>
                  <a:close/>
                </a:path>
                <a:path w="810895" h="257175">
                  <a:moveTo>
                    <a:pt x="46100" y="213311"/>
                  </a:moveTo>
                  <a:lnTo>
                    <a:pt x="48526" y="215738"/>
                  </a:lnTo>
                  <a:lnTo>
                    <a:pt x="50939" y="215738"/>
                  </a:lnTo>
                  <a:lnTo>
                    <a:pt x="46100" y="213311"/>
                  </a:lnTo>
                  <a:close/>
                </a:path>
                <a:path w="810895" h="257175">
                  <a:moveTo>
                    <a:pt x="48526" y="213311"/>
                  </a:moveTo>
                  <a:lnTo>
                    <a:pt x="50939" y="215738"/>
                  </a:lnTo>
                  <a:lnTo>
                    <a:pt x="55803" y="215738"/>
                  </a:lnTo>
                  <a:lnTo>
                    <a:pt x="48526" y="213311"/>
                  </a:lnTo>
                  <a:close/>
                </a:path>
                <a:path w="810895" h="257175">
                  <a:moveTo>
                    <a:pt x="761809" y="213311"/>
                  </a:moveTo>
                  <a:lnTo>
                    <a:pt x="754532" y="215738"/>
                  </a:lnTo>
                  <a:lnTo>
                    <a:pt x="759371" y="215738"/>
                  </a:lnTo>
                  <a:lnTo>
                    <a:pt x="761809" y="213311"/>
                  </a:lnTo>
                  <a:close/>
                </a:path>
                <a:path w="810895" h="257175">
                  <a:moveTo>
                    <a:pt x="764235" y="213311"/>
                  </a:moveTo>
                  <a:lnTo>
                    <a:pt x="759371" y="215738"/>
                  </a:lnTo>
                  <a:lnTo>
                    <a:pt x="761809" y="215738"/>
                  </a:lnTo>
                  <a:lnTo>
                    <a:pt x="764235" y="213311"/>
                  </a:lnTo>
                  <a:close/>
                </a:path>
                <a:path w="810895" h="257175">
                  <a:moveTo>
                    <a:pt x="810310" y="208473"/>
                  </a:moveTo>
                  <a:lnTo>
                    <a:pt x="769073" y="208473"/>
                  </a:lnTo>
                  <a:lnTo>
                    <a:pt x="761809" y="215738"/>
                  </a:lnTo>
                  <a:lnTo>
                    <a:pt x="807096" y="215738"/>
                  </a:lnTo>
                  <a:lnTo>
                    <a:pt x="807910" y="213311"/>
                  </a:lnTo>
                  <a:lnTo>
                    <a:pt x="810310" y="210905"/>
                  </a:lnTo>
                  <a:lnTo>
                    <a:pt x="810310" y="208473"/>
                  </a:lnTo>
                  <a:close/>
                </a:path>
                <a:path w="810895" h="257175">
                  <a:moveTo>
                    <a:pt x="43637" y="210854"/>
                  </a:moveTo>
                  <a:lnTo>
                    <a:pt x="46100" y="213311"/>
                  </a:lnTo>
                  <a:lnTo>
                    <a:pt x="43637" y="210854"/>
                  </a:lnTo>
                  <a:close/>
                </a:path>
                <a:path w="810895" h="257175">
                  <a:moveTo>
                    <a:pt x="41249" y="208473"/>
                  </a:moveTo>
                  <a:lnTo>
                    <a:pt x="43662" y="210905"/>
                  </a:lnTo>
                  <a:lnTo>
                    <a:pt x="41249" y="208473"/>
                  </a:lnTo>
                  <a:close/>
                </a:path>
                <a:path w="810895" h="257175">
                  <a:moveTo>
                    <a:pt x="767861" y="47282"/>
                  </a:moveTo>
                  <a:lnTo>
                    <a:pt x="769073" y="50927"/>
                  </a:lnTo>
                  <a:lnTo>
                    <a:pt x="769073" y="206046"/>
                  </a:lnTo>
                  <a:lnTo>
                    <a:pt x="766654" y="210892"/>
                  </a:lnTo>
                  <a:lnTo>
                    <a:pt x="769073" y="208473"/>
                  </a:lnTo>
                  <a:lnTo>
                    <a:pt x="810310" y="208473"/>
                  </a:lnTo>
                  <a:lnTo>
                    <a:pt x="810310" y="48501"/>
                  </a:lnTo>
                  <a:lnTo>
                    <a:pt x="769073" y="48501"/>
                  </a:lnTo>
                  <a:lnTo>
                    <a:pt x="767861" y="47282"/>
                  </a:lnTo>
                  <a:close/>
                </a:path>
                <a:path w="810895" h="257175">
                  <a:moveTo>
                    <a:pt x="41249" y="206046"/>
                  </a:moveTo>
                  <a:lnTo>
                    <a:pt x="41249" y="208473"/>
                  </a:lnTo>
                  <a:lnTo>
                    <a:pt x="43637" y="210854"/>
                  </a:lnTo>
                  <a:lnTo>
                    <a:pt x="41249" y="206046"/>
                  </a:lnTo>
                  <a:close/>
                </a:path>
                <a:path w="810895" h="257175">
                  <a:moveTo>
                    <a:pt x="769073" y="201207"/>
                  </a:moveTo>
                  <a:lnTo>
                    <a:pt x="766648" y="208473"/>
                  </a:lnTo>
                  <a:lnTo>
                    <a:pt x="769073" y="206046"/>
                  </a:lnTo>
                  <a:lnTo>
                    <a:pt x="769073" y="201207"/>
                  </a:lnTo>
                  <a:close/>
                </a:path>
                <a:path w="810895" h="257175">
                  <a:moveTo>
                    <a:pt x="41249" y="201207"/>
                  </a:moveTo>
                  <a:lnTo>
                    <a:pt x="38823" y="201207"/>
                  </a:lnTo>
                  <a:lnTo>
                    <a:pt x="41249" y="206046"/>
                  </a:lnTo>
                  <a:lnTo>
                    <a:pt x="41249" y="201207"/>
                  </a:lnTo>
                  <a:close/>
                </a:path>
                <a:path w="810895" h="257175">
                  <a:moveTo>
                    <a:pt x="41249" y="50927"/>
                  </a:moveTo>
                  <a:lnTo>
                    <a:pt x="38823" y="53327"/>
                  </a:lnTo>
                  <a:lnTo>
                    <a:pt x="41249" y="53327"/>
                  </a:lnTo>
                  <a:lnTo>
                    <a:pt x="41249" y="50927"/>
                  </a:lnTo>
                  <a:close/>
                </a:path>
                <a:path w="810895" h="257175">
                  <a:moveTo>
                    <a:pt x="766648" y="48501"/>
                  </a:moveTo>
                  <a:lnTo>
                    <a:pt x="769073" y="53327"/>
                  </a:lnTo>
                  <a:lnTo>
                    <a:pt x="769073" y="50927"/>
                  </a:lnTo>
                  <a:lnTo>
                    <a:pt x="766648" y="48501"/>
                  </a:lnTo>
                  <a:close/>
                </a:path>
                <a:path w="810895" h="257175">
                  <a:moveTo>
                    <a:pt x="42451" y="47296"/>
                  </a:moveTo>
                  <a:lnTo>
                    <a:pt x="41249" y="48501"/>
                  </a:lnTo>
                  <a:lnTo>
                    <a:pt x="41249" y="50927"/>
                  </a:lnTo>
                  <a:lnTo>
                    <a:pt x="42451" y="47296"/>
                  </a:lnTo>
                  <a:close/>
                </a:path>
                <a:path w="810895" h="257175">
                  <a:moveTo>
                    <a:pt x="43662" y="43637"/>
                  </a:moveTo>
                  <a:lnTo>
                    <a:pt x="41249" y="48501"/>
                  </a:lnTo>
                  <a:lnTo>
                    <a:pt x="42456" y="47282"/>
                  </a:lnTo>
                  <a:lnTo>
                    <a:pt x="43662" y="43637"/>
                  </a:lnTo>
                  <a:close/>
                </a:path>
                <a:path w="810895" h="257175">
                  <a:moveTo>
                    <a:pt x="766648" y="43637"/>
                  </a:moveTo>
                  <a:lnTo>
                    <a:pt x="767875" y="47296"/>
                  </a:lnTo>
                  <a:lnTo>
                    <a:pt x="769073" y="48501"/>
                  </a:lnTo>
                  <a:lnTo>
                    <a:pt x="766648" y="43637"/>
                  </a:lnTo>
                  <a:close/>
                </a:path>
                <a:path w="810895" h="257175">
                  <a:moveTo>
                    <a:pt x="810310" y="43637"/>
                  </a:moveTo>
                  <a:lnTo>
                    <a:pt x="766648" y="43637"/>
                  </a:lnTo>
                  <a:lnTo>
                    <a:pt x="769073" y="48501"/>
                  </a:lnTo>
                  <a:lnTo>
                    <a:pt x="810310" y="48501"/>
                  </a:lnTo>
                  <a:lnTo>
                    <a:pt x="810310" y="43637"/>
                  </a:lnTo>
                  <a:close/>
                </a:path>
                <a:path w="810895" h="257175">
                  <a:moveTo>
                    <a:pt x="46100" y="43637"/>
                  </a:moveTo>
                  <a:lnTo>
                    <a:pt x="43661" y="43641"/>
                  </a:lnTo>
                  <a:lnTo>
                    <a:pt x="42451" y="47296"/>
                  </a:lnTo>
                  <a:lnTo>
                    <a:pt x="43681" y="46062"/>
                  </a:lnTo>
                  <a:lnTo>
                    <a:pt x="46100" y="43637"/>
                  </a:lnTo>
                  <a:close/>
                </a:path>
                <a:path w="810895" h="257175">
                  <a:moveTo>
                    <a:pt x="806694" y="38798"/>
                  </a:moveTo>
                  <a:lnTo>
                    <a:pt x="759371" y="38798"/>
                  </a:lnTo>
                  <a:lnTo>
                    <a:pt x="764239" y="43641"/>
                  </a:lnTo>
                  <a:lnTo>
                    <a:pt x="767861" y="47282"/>
                  </a:lnTo>
                  <a:lnTo>
                    <a:pt x="766648" y="43637"/>
                  </a:lnTo>
                  <a:lnTo>
                    <a:pt x="807910" y="43637"/>
                  </a:lnTo>
                  <a:lnTo>
                    <a:pt x="807910" y="41224"/>
                  </a:lnTo>
                  <a:lnTo>
                    <a:pt x="806694" y="38798"/>
                  </a:lnTo>
                  <a:close/>
                </a:path>
                <a:path w="810895" h="257175">
                  <a:moveTo>
                    <a:pt x="46096" y="43641"/>
                  </a:moveTo>
                  <a:lnTo>
                    <a:pt x="43662" y="46062"/>
                  </a:lnTo>
                  <a:lnTo>
                    <a:pt x="46096" y="43641"/>
                  </a:lnTo>
                  <a:close/>
                </a:path>
                <a:path w="810895" h="257175">
                  <a:moveTo>
                    <a:pt x="55803" y="38798"/>
                  </a:moveTo>
                  <a:lnTo>
                    <a:pt x="50939" y="38798"/>
                  </a:lnTo>
                  <a:lnTo>
                    <a:pt x="48526" y="41224"/>
                  </a:lnTo>
                  <a:lnTo>
                    <a:pt x="55803" y="38798"/>
                  </a:lnTo>
                  <a:close/>
                </a:path>
                <a:path w="810895" h="257175">
                  <a:moveTo>
                    <a:pt x="58229" y="38798"/>
                  </a:moveTo>
                  <a:lnTo>
                    <a:pt x="55803" y="38798"/>
                  </a:lnTo>
                  <a:lnTo>
                    <a:pt x="50939" y="41224"/>
                  </a:lnTo>
                  <a:lnTo>
                    <a:pt x="58229" y="38798"/>
                  </a:lnTo>
                  <a:close/>
                </a:path>
                <a:path w="810895" h="257175">
                  <a:moveTo>
                    <a:pt x="759371" y="38798"/>
                  </a:moveTo>
                  <a:lnTo>
                    <a:pt x="754532" y="38798"/>
                  </a:lnTo>
                  <a:lnTo>
                    <a:pt x="761809" y="41224"/>
                  </a:lnTo>
                  <a:lnTo>
                    <a:pt x="759371" y="38798"/>
                  </a:lnTo>
                  <a:close/>
                </a:path>
                <a:path w="810895" h="257175">
                  <a:moveTo>
                    <a:pt x="766648" y="0"/>
                  </a:moveTo>
                  <a:lnTo>
                    <a:pt x="43662" y="0"/>
                  </a:lnTo>
                  <a:lnTo>
                    <a:pt x="36385" y="2438"/>
                  </a:lnTo>
                  <a:lnTo>
                    <a:pt x="33959" y="2438"/>
                  </a:lnTo>
                  <a:lnTo>
                    <a:pt x="33959" y="4864"/>
                  </a:lnTo>
                  <a:lnTo>
                    <a:pt x="31546" y="4864"/>
                  </a:lnTo>
                  <a:lnTo>
                    <a:pt x="26682" y="7277"/>
                  </a:lnTo>
                  <a:lnTo>
                    <a:pt x="24256" y="7277"/>
                  </a:lnTo>
                  <a:lnTo>
                    <a:pt x="24256" y="9702"/>
                  </a:lnTo>
                  <a:lnTo>
                    <a:pt x="21843" y="9702"/>
                  </a:lnTo>
                  <a:lnTo>
                    <a:pt x="16979" y="14566"/>
                  </a:lnTo>
                  <a:lnTo>
                    <a:pt x="16979" y="16967"/>
                  </a:lnTo>
                  <a:lnTo>
                    <a:pt x="793330" y="16967"/>
                  </a:lnTo>
                  <a:lnTo>
                    <a:pt x="793330" y="14566"/>
                  </a:lnTo>
                  <a:lnTo>
                    <a:pt x="786066" y="9702"/>
                  </a:lnTo>
                  <a:lnTo>
                    <a:pt x="783628" y="7277"/>
                  </a:lnTo>
                  <a:lnTo>
                    <a:pt x="776351" y="4864"/>
                  </a:lnTo>
                  <a:lnTo>
                    <a:pt x="773938" y="2438"/>
                  </a:lnTo>
                  <a:lnTo>
                    <a:pt x="76664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419448" y="5577845"/>
            <a:ext cx="150495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200" spc="-100" dirty="0">
                <a:latin typeface="Trebuchet MS"/>
                <a:cs typeface="Trebuchet MS"/>
              </a:rPr>
              <a:t>fortunate</a:t>
            </a:r>
            <a:r>
              <a:rPr sz="2175" spc="-150" baseline="-21072" dirty="0">
                <a:latin typeface="Arial"/>
                <a:cs typeface="Arial"/>
              </a:rPr>
              <a:t>STM</a:t>
            </a:r>
            <a:endParaRPr sz="2175" baseline="-21072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613247" y="4761547"/>
            <a:ext cx="1769110" cy="894715"/>
            <a:chOff x="5613247" y="4761547"/>
            <a:chExt cx="1769110" cy="894715"/>
          </a:xfrm>
        </p:grpSpPr>
        <p:sp>
          <p:nvSpPr>
            <p:cNvPr id="16" name="object 16"/>
            <p:cNvSpPr/>
            <p:nvPr/>
          </p:nvSpPr>
          <p:spPr>
            <a:xfrm>
              <a:off x="5613247" y="4761547"/>
              <a:ext cx="675005" cy="662305"/>
            </a:xfrm>
            <a:custGeom>
              <a:avLst/>
              <a:gdLst/>
              <a:ahLst/>
              <a:cxnLst/>
              <a:rect l="l" t="t" r="r" b="b"/>
              <a:pathLst>
                <a:path w="675004" h="662304">
                  <a:moveTo>
                    <a:pt x="653942" y="22109"/>
                  </a:moveTo>
                  <a:lnTo>
                    <a:pt x="635188" y="26792"/>
                  </a:lnTo>
                  <a:lnTo>
                    <a:pt x="0" y="652056"/>
                  </a:lnTo>
                  <a:lnTo>
                    <a:pt x="9702" y="661746"/>
                  </a:lnTo>
                  <a:lnTo>
                    <a:pt x="649907" y="36215"/>
                  </a:lnTo>
                  <a:lnTo>
                    <a:pt x="653942" y="22109"/>
                  </a:lnTo>
                  <a:close/>
                </a:path>
                <a:path w="675004" h="662304">
                  <a:moveTo>
                    <a:pt x="673121" y="4838"/>
                  </a:moveTo>
                  <a:lnTo>
                    <a:pt x="657491" y="4838"/>
                  </a:lnTo>
                  <a:lnTo>
                    <a:pt x="669607" y="16967"/>
                  </a:lnTo>
                  <a:lnTo>
                    <a:pt x="649907" y="36215"/>
                  </a:lnTo>
                  <a:lnTo>
                    <a:pt x="618667" y="145427"/>
                  </a:lnTo>
                  <a:lnTo>
                    <a:pt x="618667" y="147866"/>
                  </a:lnTo>
                  <a:lnTo>
                    <a:pt x="621093" y="152717"/>
                  </a:lnTo>
                  <a:lnTo>
                    <a:pt x="623506" y="152717"/>
                  </a:lnTo>
                  <a:lnTo>
                    <a:pt x="628370" y="155130"/>
                  </a:lnTo>
                  <a:lnTo>
                    <a:pt x="633222" y="152717"/>
                  </a:lnTo>
                  <a:lnTo>
                    <a:pt x="633222" y="147866"/>
                  </a:lnTo>
                  <a:lnTo>
                    <a:pt x="673121" y="4838"/>
                  </a:lnTo>
                  <a:close/>
                </a:path>
                <a:path w="675004" h="662304">
                  <a:moveTo>
                    <a:pt x="674471" y="0"/>
                  </a:moveTo>
                  <a:lnTo>
                    <a:pt x="526465" y="38773"/>
                  </a:lnTo>
                  <a:lnTo>
                    <a:pt x="521614" y="38773"/>
                  </a:lnTo>
                  <a:lnTo>
                    <a:pt x="519188" y="43637"/>
                  </a:lnTo>
                  <a:lnTo>
                    <a:pt x="519188" y="46062"/>
                  </a:lnTo>
                  <a:lnTo>
                    <a:pt x="521614" y="50901"/>
                  </a:lnTo>
                  <a:lnTo>
                    <a:pt x="526465" y="53339"/>
                  </a:lnTo>
                  <a:lnTo>
                    <a:pt x="528891" y="53339"/>
                  </a:lnTo>
                  <a:lnTo>
                    <a:pt x="635188" y="26792"/>
                  </a:lnTo>
                  <a:lnTo>
                    <a:pt x="657491" y="4838"/>
                  </a:lnTo>
                  <a:lnTo>
                    <a:pt x="673121" y="4838"/>
                  </a:lnTo>
                  <a:lnTo>
                    <a:pt x="674471" y="0"/>
                  </a:lnTo>
                  <a:close/>
                </a:path>
                <a:path w="675004" h="662304">
                  <a:moveTo>
                    <a:pt x="662350" y="9702"/>
                  </a:moveTo>
                  <a:lnTo>
                    <a:pt x="657491" y="9702"/>
                  </a:lnTo>
                  <a:lnTo>
                    <a:pt x="664768" y="19405"/>
                  </a:lnTo>
                  <a:lnTo>
                    <a:pt x="653942" y="22109"/>
                  </a:lnTo>
                  <a:lnTo>
                    <a:pt x="649907" y="36215"/>
                  </a:lnTo>
                  <a:lnTo>
                    <a:pt x="669607" y="16967"/>
                  </a:lnTo>
                  <a:lnTo>
                    <a:pt x="662350" y="9702"/>
                  </a:lnTo>
                  <a:close/>
                </a:path>
                <a:path w="675004" h="662304">
                  <a:moveTo>
                    <a:pt x="657491" y="4838"/>
                  </a:moveTo>
                  <a:lnTo>
                    <a:pt x="635188" y="26792"/>
                  </a:lnTo>
                  <a:lnTo>
                    <a:pt x="653942" y="22109"/>
                  </a:lnTo>
                  <a:lnTo>
                    <a:pt x="657491" y="9702"/>
                  </a:lnTo>
                  <a:lnTo>
                    <a:pt x="662350" y="9702"/>
                  </a:lnTo>
                  <a:lnTo>
                    <a:pt x="657491" y="4838"/>
                  </a:lnTo>
                  <a:close/>
                </a:path>
                <a:path w="675004" h="662304">
                  <a:moveTo>
                    <a:pt x="657491" y="9702"/>
                  </a:moveTo>
                  <a:lnTo>
                    <a:pt x="653942" y="22109"/>
                  </a:lnTo>
                  <a:lnTo>
                    <a:pt x="664768" y="19405"/>
                  </a:lnTo>
                  <a:lnTo>
                    <a:pt x="657491" y="9702"/>
                  </a:lnTo>
                  <a:close/>
                </a:path>
              </a:pathLst>
            </a:custGeom>
            <a:solidFill>
              <a:srgbClr val="98B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41922" y="5454802"/>
              <a:ext cx="135864" cy="1357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23887" y="5454802"/>
              <a:ext cx="135851" cy="1357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03402" y="5454802"/>
              <a:ext cx="135864" cy="1357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85368" y="5454802"/>
              <a:ext cx="135877" cy="1357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71576" y="5399036"/>
              <a:ext cx="810895" cy="257175"/>
            </a:xfrm>
            <a:custGeom>
              <a:avLst/>
              <a:gdLst/>
              <a:ahLst/>
              <a:cxnLst/>
              <a:rect l="l" t="t" r="r" b="b"/>
              <a:pathLst>
                <a:path w="810895" h="257175">
                  <a:moveTo>
                    <a:pt x="773912" y="252101"/>
                  </a:moveTo>
                  <a:lnTo>
                    <a:pt x="36385" y="252101"/>
                  </a:lnTo>
                  <a:lnTo>
                    <a:pt x="43662" y="254530"/>
                  </a:lnTo>
                  <a:lnTo>
                    <a:pt x="46088" y="256940"/>
                  </a:lnTo>
                  <a:lnTo>
                    <a:pt x="764209" y="256940"/>
                  </a:lnTo>
                  <a:lnTo>
                    <a:pt x="766648" y="254530"/>
                  </a:lnTo>
                  <a:lnTo>
                    <a:pt x="773912" y="252101"/>
                  </a:lnTo>
                  <a:close/>
                </a:path>
                <a:path w="810895" h="257175">
                  <a:moveTo>
                    <a:pt x="783628" y="247247"/>
                  </a:moveTo>
                  <a:lnTo>
                    <a:pt x="26682" y="247247"/>
                  </a:lnTo>
                  <a:lnTo>
                    <a:pt x="33947" y="252101"/>
                  </a:lnTo>
                  <a:lnTo>
                    <a:pt x="778776" y="252101"/>
                  </a:lnTo>
                  <a:lnTo>
                    <a:pt x="783628" y="247247"/>
                  </a:lnTo>
                  <a:close/>
                </a:path>
                <a:path w="810895" h="257175">
                  <a:moveTo>
                    <a:pt x="793330" y="239975"/>
                  </a:moveTo>
                  <a:lnTo>
                    <a:pt x="16979" y="239975"/>
                  </a:lnTo>
                  <a:lnTo>
                    <a:pt x="19405" y="242408"/>
                  </a:lnTo>
                  <a:lnTo>
                    <a:pt x="24244" y="244834"/>
                  </a:lnTo>
                  <a:lnTo>
                    <a:pt x="24244" y="247247"/>
                  </a:lnTo>
                  <a:lnTo>
                    <a:pt x="786053" y="247247"/>
                  </a:lnTo>
                  <a:lnTo>
                    <a:pt x="788466" y="244834"/>
                  </a:lnTo>
                  <a:lnTo>
                    <a:pt x="793330" y="242408"/>
                  </a:lnTo>
                  <a:lnTo>
                    <a:pt x="793330" y="239975"/>
                  </a:lnTo>
                  <a:close/>
                </a:path>
                <a:path w="810895" h="257175">
                  <a:moveTo>
                    <a:pt x="766648" y="0"/>
                  </a:moveTo>
                  <a:lnTo>
                    <a:pt x="43662" y="0"/>
                  </a:lnTo>
                  <a:lnTo>
                    <a:pt x="36385" y="2438"/>
                  </a:lnTo>
                  <a:lnTo>
                    <a:pt x="33947" y="4864"/>
                  </a:lnTo>
                  <a:lnTo>
                    <a:pt x="26682" y="7277"/>
                  </a:lnTo>
                  <a:lnTo>
                    <a:pt x="19405" y="14566"/>
                  </a:lnTo>
                  <a:lnTo>
                    <a:pt x="16979" y="14566"/>
                  </a:lnTo>
                  <a:lnTo>
                    <a:pt x="16979" y="16967"/>
                  </a:lnTo>
                  <a:lnTo>
                    <a:pt x="14541" y="16967"/>
                  </a:lnTo>
                  <a:lnTo>
                    <a:pt x="12128" y="21831"/>
                  </a:lnTo>
                  <a:lnTo>
                    <a:pt x="9702" y="24257"/>
                  </a:lnTo>
                  <a:lnTo>
                    <a:pt x="9702" y="26670"/>
                  </a:lnTo>
                  <a:lnTo>
                    <a:pt x="4838" y="31521"/>
                  </a:lnTo>
                  <a:lnTo>
                    <a:pt x="4838" y="36360"/>
                  </a:lnTo>
                  <a:lnTo>
                    <a:pt x="2425" y="41224"/>
                  </a:lnTo>
                  <a:lnTo>
                    <a:pt x="2419" y="43643"/>
                  </a:lnTo>
                  <a:lnTo>
                    <a:pt x="0" y="46062"/>
                  </a:lnTo>
                  <a:lnTo>
                    <a:pt x="0" y="210905"/>
                  </a:lnTo>
                  <a:lnTo>
                    <a:pt x="2425" y="210905"/>
                  </a:lnTo>
                  <a:lnTo>
                    <a:pt x="2425" y="213311"/>
                  </a:lnTo>
                  <a:lnTo>
                    <a:pt x="4838" y="220578"/>
                  </a:lnTo>
                  <a:lnTo>
                    <a:pt x="4838" y="223010"/>
                  </a:lnTo>
                  <a:lnTo>
                    <a:pt x="9702" y="230276"/>
                  </a:lnTo>
                  <a:lnTo>
                    <a:pt x="9702" y="232709"/>
                  </a:lnTo>
                  <a:lnTo>
                    <a:pt x="12128" y="232709"/>
                  </a:lnTo>
                  <a:lnTo>
                    <a:pt x="14541" y="239975"/>
                  </a:lnTo>
                  <a:lnTo>
                    <a:pt x="795769" y="239975"/>
                  </a:lnTo>
                  <a:lnTo>
                    <a:pt x="800607" y="232709"/>
                  </a:lnTo>
                  <a:lnTo>
                    <a:pt x="800607" y="230276"/>
                  </a:lnTo>
                  <a:lnTo>
                    <a:pt x="803033" y="230276"/>
                  </a:lnTo>
                  <a:lnTo>
                    <a:pt x="805472" y="223010"/>
                  </a:lnTo>
                  <a:lnTo>
                    <a:pt x="805472" y="220578"/>
                  </a:lnTo>
                  <a:lnTo>
                    <a:pt x="807885" y="220578"/>
                  </a:lnTo>
                  <a:lnTo>
                    <a:pt x="807885" y="215738"/>
                  </a:lnTo>
                  <a:lnTo>
                    <a:pt x="48501" y="215738"/>
                  </a:lnTo>
                  <a:lnTo>
                    <a:pt x="41236" y="208473"/>
                  </a:lnTo>
                  <a:lnTo>
                    <a:pt x="42448" y="208473"/>
                  </a:lnTo>
                  <a:lnTo>
                    <a:pt x="41236" y="206046"/>
                  </a:lnTo>
                  <a:lnTo>
                    <a:pt x="41236" y="50927"/>
                  </a:lnTo>
                  <a:lnTo>
                    <a:pt x="42044" y="48501"/>
                  </a:lnTo>
                  <a:lnTo>
                    <a:pt x="41236" y="48501"/>
                  </a:lnTo>
                  <a:lnTo>
                    <a:pt x="43662" y="43637"/>
                  </a:lnTo>
                  <a:lnTo>
                    <a:pt x="46088" y="43637"/>
                  </a:lnTo>
                  <a:lnTo>
                    <a:pt x="48501" y="41224"/>
                  </a:lnTo>
                  <a:lnTo>
                    <a:pt x="53365" y="38798"/>
                  </a:lnTo>
                  <a:lnTo>
                    <a:pt x="807885" y="38798"/>
                  </a:lnTo>
                  <a:lnTo>
                    <a:pt x="807885" y="36360"/>
                  </a:lnTo>
                  <a:lnTo>
                    <a:pt x="805472" y="33934"/>
                  </a:lnTo>
                  <a:lnTo>
                    <a:pt x="805472" y="31521"/>
                  </a:lnTo>
                  <a:lnTo>
                    <a:pt x="803033" y="26670"/>
                  </a:lnTo>
                  <a:lnTo>
                    <a:pt x="800607" y="24257"/>
                  </a:lnTo>
                  <a:lnTo>
                    <a:pt x="800607" y="21831"/>
                  </a:lnTo>
                  <a:lnTo>
                    <a:pt x="795769" y="16967"/>
                  </a:lnTo>
                  <a:lnTo>
                    <a:pt x="793330" y="14566"/>
                  </a:lnTo>
                  <a:lnTo>
                    <a:pt x="788466" y="9702"/>
                  </a:lnTo>
                  <a:lnTo>
                    <a:pt x="786053" y="9702"/>
                  </a:lnTo>
                  <a:lnTo>
                    <a:pt x="786053" y="7277"/>
                  </a:lnTo>
                  <a:lnTo>
                    <a:pt x="783628" y="7277"/>
                  </a:lnTo>
                  <a:lnTo>
                    <a:pt x="778776" y="4864"/>
                  </a:lnTo>
                  <a:lnTo>
                    <a:pt x="776351" y="4864"/>
                  </a:lnTo>
                  <a:lnTo>
                    <a:pt x="776351" y="2438"/>
                  </a:lnTo>
                  <a:lnTo>
                    <a:pt x="773912" y="2438"/>
                  </a:lnTo>
                  <a:lnTo>
                    <a:pt x="766648" y="0"/>
                  </a:lnTo>
                  <a:close/>
                </a:path>
                <a:path w="810895" h="257175">
                  <a:moveTo>
                    <a:pt x="46088" y="213311"/>
                  </a:moveTo>
                  <a:lnTo>
                    <a:pt x="48501" y="215738"/>
                  </a:lnTo>
                  <a:lnTo>
                    <a:pt x="53365" y="215738"/>
                  </a:lnTo>
                  <a:lnTo>
                    <a:pt x="46088" y="213311"/>
                  </a:lnTo>
                  <a:close/>
                </a:path>
                <a:path w="810895" h="257175">
                  <a:moveTo>
                    <a:pt x="48501" y="213311"/>
                  </a:moveTo>
                  <a:lnTo>
                    <a:pt x="53365" y="215738"/>
                  </a:lnTo>
                  <a:lnTo>
                    <a:pt x="55791" y="215738"/>
                  </a:lnTo>
                  <a:lnTo>
                    <a:pt x="48501" y="213311"/>
                  </a:lnTo>
                  <a:close/>
                </a:path>
                <a:path w="810895" h="257175">
                  <a:moveTo>
                    <a:pt x="761784" y="213311"/>
                  </a:moveTo>
                  <a:lnTo>
                    <a:pt x="754506" y="215738"/>
                  </a:lnTo>
                  <a:lnTo>
                    <a:pt x="759371" y="215738"/>
                  </a:lnTo>
                  <a:lnTo>
                    <a:pt x="761784" y="213311"/>
                  </a:lnTo>
                  <a:close/>
                </a:path>
                <a:path w="810895" h="257175">
                  <a:moveTo>
                    <a:pt x="764209" y="213311"/>
                  </a:moveTo>
                  <a:lnTo>
                    <a:pt x="759371" y="215738"/>
                  </a:lnTo>
                  <a:lnTo>
                    <a:pt x="761784" y="215738"/>
                  </a:lnTo>
                  <a:lnTo>
                    <a:pt x="764209" y="213311"/>
                  </a:lnTo>
                  <a:close/>
                </a:path>
                <a:path w="810895" h="257175">
                  <a:moveTo>
                    <a:pt x="769073" y="50927"/>
                  </a:moveTo>
                  <a:lnTo>
                    <a:pt x="771486" y="58191"/>
                  </a:lnTo>
                  <a:lnTo>
                    <a:pt x="771486" y="201207"/>
                  </a:lnTo>
                  <a:lnTo>
                    <a:pt x="769073" y="208473"/>
                  </a:lnTo>
                  <a:lnTo>
                    <a:pt x="761784" y="215738"/>
                  </a:lnTo>
                  <a:lnTo>
                    <a:pt x="807885" y="215738"/>
                  </a:lnTo>
                  <a:lnTo>
                    <a:pt x="807885" y="213311"/>
                  </a:lnTo>
                  <a:lnTo>
                    <a:pt x="810310" y="213311"/>
                  </a:lnTo>
                  <a:lnTo>
                    <a:pt x="810310" y="53327"/>
                  </a:lnTo>
                  <a:lnTo>
                    <a:pt x="771486" y="53327"/>
                  </a:lnTo>
                  <a:lnTo>
                    <a:pt x="769073" y="50927"/>
                  </a:lnTo>
                  <a:close/>
                </a:path>
                <a:path w="810895" h="257175">
                  <a:moveTo>
                    <a:pt x="766667" y="210867"/>
                  </a:moveTo>
                  <a:lnTo>
                    <a:pt x="764209" y="213311"/>
                  </a:lnTo>
                  <a:lnTo>
                    <a:pt x="766648" y="210905"/>
                  </a:lnTo>
                  <a:close/>
                </a:path>
                <a:path w="810895" h="257175">
                  <a:moveTo>
                    <a:pt x="769073" y="208473"/>
                  </a:moveTo>
                  <a:lnTo>
                    <a:pt x="766667" y="210867"/>
                  </a:lnTo>
                  <a:lnTo>
                    <a:pt x="769073" y="208473"/>
                  </a:lnTo>
                  <a:close/>
                </a:path>
                <a:path w="810895" h="257175">
                  <a:moveTo>
                    <a:pt x="42448" y="208473"/>
                  </a:moveTo>
                  <a:lnTo>
                    <a:pt x="41236" y="208473"/>
                  </a:lnTo>
                  <a:lnTo>
                    <a:pt x="43649" y="210879"/>
                  </a:lnTo>
                  <a:lnTo>
                    <a:pt x="42448" y="208473"/>
                  </a:lnTo>
                  <a:close/>
                </a:path>
                <a:path w="810895" h="257175">
                  <a:moveTo>
                    <a:pt x="769073" y="206046"/>
                  </a:moveTo>
                  <a:lnTo>
                    <a:pt x="766667" y="210867"/>
                  </a:lnTo>
                  <a:lnTo>
                    <a:pt x="769073" y="208473"/>
                  </a:lnTo>
                  <a:lnTo>
                    <a:pt x="769073" y="206046"/>
                  </a:lnTo>
                  <a:close/>
                </a:path>
                <a:path w="810895" h="257175">
                  <a:moveTo>
                    <a:pt x="41236" y="201207"/>
                  </a:moveTo>
                  <a:lnTo>
                    <a:pt x="41236" y="206046"/>
                  </a:lnTo>
                  <a:lnTo>
                    <a:pt x="43662" y="208473"/>
                  </a:lnTo>
                  <a:lnTo>
                    <a:pt x="41236" y="201207"/>
                  </a:lnTo>
                  <a:close/>
                </a:path>
                <a:path w="810895" h="257175">
                  <a:moveTo>
                    <a:pt x="43662" y="48501"/>
                  </a:moveTo>
                  <a:lnTo>
                    <a:pt x="41236" y="50927"/>
                  </a:lnTo>
                  <a:lnTo>
                    <a:pt x="41236" y="53327"/>
                  </a:lnTo>
                  <a:lnTo>
                    <a:pt x="43662" y="48501"/>
                  </a:lnTo>
                  <a:close/>
                </a:path>
                <a:path w="810895" h="257175">
                  <a:moveTo>
                    <a:pt x="810310" y="43637"/>
                  </a:moveTo>
                  <a:lnTo>
                    <a:pt x="766648" y="43637"/>
                  </a:lnTo>
                  <a:lnTo>
                    <a:pt x="771486" y="53327"/>
                  </a:lnTo>
                  <a:lnTo>
                    <a:pt x="810310" y="53327"/>
                  </a:lnTo>
                  <a:lnTo>
                    <a:pt x="810310" y="43637"/>
                  </a:lnTo>
                  <a:close/>
                </a:path>
                <a:path w="810895" h="257175">
                  <a:moveTo>
                    <a:pt x="767864" y="47291"/>
                  </a:moveTo>
                  <a:lnTo>
                    <a:pt x="769073" y="50927"/>
                  </a:lnTo>
                  <a:lnTo>
                    <a:pt x="769073" y="48501"/>
                  </a:lnTo>
                  <a:lnTo>
                    <a:pt x="767864" y="47291"/>
                  </a:lnTo>
                  <a:close/>
                </a:path>
                <a:path w="810895" h="257175">
                  <a:moveTo>
                    <a:pt x="43662" y="43637"/>
                  </a:moveTo>
                  <a:lnTo>
                    <a:pt x="41236" y="48501"/>
                  </a:lnTo>
                  <a:lnTo>
                    <a:pt x="42448" y="47286"/>
                  </a:lnTo>
                  <a:lnTo>
                    <a:pt x="43662" y="43637"/>
                  </a:lnTo>
                  <a:close/>
                </a:path>
                <a:path w="810895" h="257175">
                  <a:moveTo>
                    <a:pt x="42448" y="47286"/>
                  </a:moveTo>
                  <a:lnTo>
                    <a:pt x="41236" y="48501"/>
                  </a:lnTo>
                  <a:lnTo>
                    <a:pt x="42044" y="48501"/>
                  </a:lnTo>
                  <a:lnTo>
                    <a:pt x="42448" y="47286"/>
                  </a:lnTo>
                  <a:close/>
                </a:path>
                <a:path w="810895" h="257175">
                  <a:moveTo>
                    <a:pt x="766648" y="43637"/>
                  </a:moveTo>
                  <a:lnTo>
                    <a:pt x="767864" y="47291"/>
                  </a:lnTo>
                  <a:lnTo>
                    <a:pt x="769073" y="48501"/>
                  </a:lnTo>
                  <a:lnTo>
                    <a:pt x="766648" y="43637"/>
                  </a:lnTo>
                  <a:close/>
                </a:path>
                <a:path w="810895" h="257175">
                  <a:moveTo>
                    <a:pt x="807885" y="38798"/>
                  </a:moveTo>
                  <a:lnTo>
                    <a:pt x="759371" y="38798"/>
                  </a:lnTo>
                  <a:lnTo>
                    <a:pt x="766648" y="46062"/>
                  </a:lnTo>
                  <a:lnTo>
                    <a:pt x="767864" y="47291"/>
                  </a:lnTo>
                  <a:lnTo>
                    <a:pt x="766648" y="43637"/>
                  </a:lnTo>
                  <a:lnTo>
                    <a:pt x="810310" y="43637"/>
                  </a:lnTo>
                  <a:lnTo>
                    <a:pt x="807885" y="41224"/>
                  </a:lnTo>
                  <a:lnTo>
                    <a:pt x="807885" y="38798"/>
                  </a:lnTo>
                  <a:close/>
                </a:path>
                <a:path w="810895" h="257175">
                  <a:moveTo>
                    <a:pt x="46088" y="43637"/>
                  </a:moveTo>
                  <a:lnTo>
                    <a:pt x="43660" y="43643"/>
                  </a:lnTo>
                  <a:lnTo>
                    <a:pt x="42448" y="47286"/>
                  </a:lnTo>
                  <a:lnTo>
                    <a:pt x="43668" y="46062"/>
                  </a:lnTo>
                  <a:lnTo>
                    <a:pt x="46088" y="43637"/>
                  </a:lnTo>
                  <a:close/>
                </a:path>
                <a:path w="810895" h="257175">
                  <a:moveTo>
                    <a:pt x="764216" y="43643"/>
                  </a:moveTo>
                  <a:lnTo>
                    <a:pt x="766635" y="46062"/>
                  </a:lnTo>
                  <a:lnTo>
                    <a:pt x="764216" y="43643"/>
                  </a:lnTo>
                  <a:close/>
                </a:path>
                <a:path w="810895" h="257175">
                  <a:moveTo>
                    <a:pt x="50935" y="40414"/>
                  </a:moveTo>
                  <a:lnTo>
                    <a:pt x="48501" y="41224"/>
                  </a:lnTo>
                  <a:lnTo>
                    <a:pt x="46088" y="43637"/>
                  </a:lnTo>
                  <a:lnTo>
                    <a:pt x="50935" y="40414"/>
                  </a:lnTo>
                  <a:close/>
                </a:path>
                <a:path w="810895" h="257175">
                  <a:moveTo>
                    <a:pt x="53365" y="38798"/>
                  </a:moveTo>
                  <a:lnTo>
                    <a:pt x="48501" y="41224"/>
                  </a:lnTo>
                  <a:lnTo>
                    <a:pt x="50935" y="40414"/>
                  </a:lnTo>
                  <a:lnTo>
                    <a:pt x="53365" y="38798"/>
                  </a:lnTo>
                  <a:close/>
                </a:path>
                <a:path w="810895" h="257175">
                  <a:moveTo>
                    <a:pt x="58216" y="38798"/>
                  </a:moveTo>
                  <a:lnTo>
                    <a:pt x="55791" y="38798"/>
                  </a:lnTo>
                  <a:lnTo>
                    <a:pt x="50939" y="41224"/>
                  </a:lnTo>
                  <a:lnTo>
                    <a:pt x="58216" y="38798"/>
                  </a:lnTo>
                  <a:close/>
                </a:path>
                <a:path w="810895" h="257175">
                  <a:moveTo>
                    <a:pt x="759371" y="38798"/>
                  </a:moveTo>
                  <a:lnTo>
                    <a:pt x="754506" y="38798"/>
                  </a:lnTo>
                  <a:lnTo>
                    <a:pt x="761784" y="41224"/>
                  </a:lnTo>
                  <a:lnTo>
                    <a:pt x="759371" y="38798"/>
                  </a:lnTo>
                  <a:close/>
                </a:path>
                <a:path w="810895" h="257175">
                  <a:moveTo>
                    <a:pt x="55791" y="38798"/>
                  </a:moveTo>
                  <a:lnTo>
                    <a:pt x="53365" y="38798"/>
                  </a:lnTo>
                  <a:lnTo>
                    <a:pt x="50935" y="40414"/>
                  </a:lnTo>
                  <a:lnTo>
                    <a:pt x="55791" y="38798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87719" y="4761547"/>
              <a:ext cx="694055" cy="662305"/>
            </a:xfrm>
            <a:custGeom>
              <a:avLst/>
              <a:gdLst/>
              <a:ahLst/>
              <a:cxnLst/>
              <a:rect l="l" t="t" r="r" b="b"/>
              <a:pathLst>
                <a:path w="694054" h="662304">
                  <a:moveTo>
                    <a:pt x="20024" y="19545"/>
                  </a:moveTo>
                  <a:lnTo>
                    <a:pt x="25207" y="36299"/>
                  </a:lnTo>
                  <a:lnTo>
                    <a:pt x="684161" y="661746"/>
                  </a:lnTo>
                  <a:lnTo>
                    <a:pt x="693864" y="652056"/>
                  </a:lnTo>
                  <a:lnTo>
                    <a:pt x="36723" y="23716"/>
                  </a:lnTo>
                  <a:lnTo>
                    <a:pt x="20024" y="19545"/>
                  </a:lnTo>
                  <a:close/>
                </a:path>
                <a:path w="694054" h="662304">
                  <a:moveTo>
                    <a:pt x="5076" y="17193"/>
                  </a:moveTo>
                  <a:lnTo>
                    <a:pt x="43662" y="147866"/>
                  </a:lnTo>
                  <a:lnTo>
                    <a:pt x="43662" y="152717"/>
                  </a:lnTo>
                  <a:lnTo>
                    <a:pt x="48513" y="155130"/>
                  </a:lnTo>
                  <a:lnTo>
                    <a:pt x="50939" y="152717"/>
                  </a:lnTo>
                  <a:lnTo>
                    <a:pt x="55803" y="152717"/>
                  </a:lnTo>
                  <a:lnTo>
                    <a:pt x="58216" y="147866"/>
                  </a:lnTo>
                  <a:lnTo>
                    <a:pt x="58216" y="143014"/>
                  </a:lnTo>
                  <a:lnTo>
                    <a:pt x="25207" y="36299"/>
                  </a:lnTo>
                  <a:lnTo>
                    <a:pt x="5076" y="17193"/>
                  </a:lnTo>
                  <a:close/>
                </a:path>
                <a:path w="694054" h="662304">
                  <a:moveTo>
                    <a:pt x="19692" y="4838"/>
                  </a:moveTo>
                  <a:lnTo>
                    <a:pt x="16979" y="4838"/>
                  </a:lnTo>
                  <a:lnTo>
                    <a:pt x="36723" y="23716"/>
                  </a:lnTo>
                  <a:lnTo>
                    <a:pt x="145554" y="50901"/>
                  </a:lnTo>
                  <a:lnTo>
                    <a:pt x="150418" y="50901"/>
                  </a:lnTo>
                  <a:lnTo>
                    <a:pt x="155257" y="46062"/>
                  </a:lnTo>
                  <a:lnTo>
                    <a:pt x="155257" y="41198"/>
                  </a:lnTo>
                  <a:lnTo>
                    <a:pt x="152844" y="36360"/>
                  </a:lnTo>
                  <a:lnTo>
                    <a:pt x="147980" y="36360"/>
                  </a:lnTo>
                  <a:lnTo>
                    <a:pt x="19692" y="4838"/>
                  </a:lnTo>
                  <a:close/>
                </a:path>
                <a:path w="694054" h="662304">
                  <a:moveTo>
                    <a:pt x="16979" y="4838"/>
                  </a:moveTo>
                  <a:lnTo>
                    <a:pt x="4971" y="16834"/>
                  </a:lnTo>
                  <a:lnTo>
                    <a:pt x="5076" y="17193"/>
                  </a:lnTo>
                  <a:lnTo>
                    <a:pt x="25207" y="36299"/>
                  </a:lnTo>
                  <a:lnTo>
                    <a:pt x="20024" y="19545"/>
                  </a:lnTo>
                  <a:lnTo>
                    <a:pt x="9702" y="16967"/>
                  </a:lnTo>
                  <a:lnTo>
                    <a:pt x="16979" y="9702"/>
                  </a:lnTo>
                  <a:lnTo>
                    <a:pt x="22066" y="9702"/>
                  </a:lnTo>
                  <a:lnTo>
                    <a:pt x="16979" y="4838"/>
                  </a:lnTo>
                  <a:close/>
                </a:path>
                <a:path w="694054" h="662304">
                  <a:moveTo>
                    <a:pt x="22066" y="9702"/>
                  </a:moveTo>
                  <a:lnTo>
                    <a:pt x="16979" y="9702"/>
                  </a:lnTo>
                  <a:lnTo>
                    <a:pt x="20024" y="19545"/>
                  </a:lnTo>
                  <a:lnTo>
                    <a:pt x="36723" y="23716"/>
                  </a:lnTo>
                  <a:lnTo>
                    <a:pt x="22066" y="9702"/>
                  </a:lnTo>
                  <a:close/>
                </a:path>
                <a:path w="694054" h="662304">
                  <a:moveTo>
                    <a:pt x="16979" y="9702"/>
                  </a:moveTo>
                  <a:lnTo>
                    <a:pt x="9702" y="16967"/>
                  </a:lnTo>
                  <a:lnTo>
                    <a:pt x="20024" y="19545"/>
                  </a:lnTo>
                  <a:lnTo>
                    <a:pt x="16979" y="9702"/>
                  </a:lnTo>
                  <a:close/>
                </a:path>
                <a:path w="694054" h="662304">
                  <a:moveTo>
                    <a:pt x="4971" y="16834"/>
                  </a:moveTo>
                  <a:lnTo>
                    <a:pt x="4838" y="16967"/>
                  </a:lnTo>
                  <a:lnTo>
                    <a:pt x="5076" y="17193"/>
                  </a:lnTo>
                  <a:lnTo>
                    <a:pt x="4971" y="16834"/>
                  </a:lnTo>
                  <a:close/>
                </a:path>
                <a:path w="694054" h="662304">
                  <a:moveTo>
                    <a:pt x="0" y="0"/>
                  </a:moveTo>
                  <a:lnTo>
                    <a:pt x="4971" y="16834"/>
                  </a:lnTo>
                  <a:lnTo>
                    <a:pt x="16979" y="4838"/>
                  </a:lnTo>
                  <a:lnTo>
                    <a:pt x="19692" y="4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B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904395" y="4206468"/>
            <a:ext cx="810895" cy="257175"/>
            <a:chOff x="5904395" y="4206468"/>
            <a:chExt cx="810895" cy="257175"/>
          </a:xfrm>
        </p:grpSpPr>
        <p:sp>
          <p:nvSpPr>
            <p:cNvPr id="24" name="object 24"/>
            <p:cNvSpPr/>
            <p:nvPr/>
          </p:nvSpPr>
          <p:spPr>
            <a:xfrm>
              <a:off x="5974753" y="4262221"/>
              <a:ext cx="135864" cy="13573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69888" y="4257357"/>
              <a:ext cx="145567" cy="14544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54280" y="4262221"/>
              <a:ext cx="135864" cy="13573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49416" y="4257357"/>
              <a:ext cx="145580" cy="14544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36233" y="4262221"/>
              <a:ext cx="135864" cy="13573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31381" y="4257357"/>
              <a:ext cx="145580" cy="14544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18198" y="4262221"/>
              <a:ext cx="135864" cy="13573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13334" y="4257357"/>
              <a:ext cx="145567" cy="14544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04395" y="4206468"/>
              <a:ext cx="810895" cy="257175"/>
            </a:xfrm>
            <a:custGeom>
              <a:avLst/>
              <a:gdLst/>
              <a:ahLst/>
              <a:cxnLst/>
              <a:rect l="l" t="t" r="r" b="b"/>
              <a:pathLst>
                <a:path w="810895" h="257175">
                  <a:moveTo>
                    <a:pt x="766648" y="254520"/>
                  </a:moveTo>
                  <a:lnTo>
                    <a:pt x="41236" y="254520"/>
                  </a:lnTo>
                  <a:lnTo>
                    <a:pt x="43662" y="256933"/>
                  </a:lnTo>
                  <a:lnTo>
                    <a:pt x="764209" y="256933"/>
                  </a:lnTo>
                  <a:lnTo>
                    <a:pt x="766648" y="254520"/>
                  </a:lnTo>
                  <a:close/>
                </a:path>
                <a:path w="810895" h="257175">
                  <a:moveTo>
                    <a:pt x="773925" y="252095"/>
                  </a:moveTo>
                  <a:lnTo>
                    <a:pt x="33959" y="252095"/>
                  </a:lnTo>
                  <a:lnTo>
                    <a:pt x="36385" y="254520"/>
                  </a:lnTo>
                  <a:lnTo>
                    <a:pt x="773925" y="254520"/>
                  </a:lnTo>
                  <a:lnTo>
                    <a:pt x="773925" y="252095"/>
                  </a:lnTo>
                  <a:close/>
                </a:path>
                <a:path w="810895" h="257175">
                  <a:moveTo>
                    <a:pt x="783628" y="247230"/>
                  </a:moveTo>
                  <a:lnTo>
                    <a:pt x="24256" y="247230"/>
                  </a:lnTo>
                  <a:lnTo>
                    <a:pt x="26682" y="249656"/>
                  </a:lnTo>
                  <a:lnTo>
                    <a:pt x="31521" y="252095"/>
                  </a:lnTo>
                  <a:lnTo>
                    <a:pt x="776351" y="252095"/>
                  </a:lnTo>
                  <a:lnTo>
                    <a:pt x="783628" y="249656"/>
                  </a:lnTo>
                  <a:lnTo>
                    <a:pt x="783628" y="247230"/>
                  </a:lnTo>
                  <a:close/>
                </a:path>
                <a:path w="810895" h="257175">
                  <a:moveTo>
                    <a:pt x="786053" y="9690"/>
                  </a:moveTo>
                  <a:lnTo>
                    <a:pt x="21818" y="9690"/>
                  </a:lnTo>
                  <a:lnTo>
                    <a:pt x="16979" y="14554"/>
                  </a:lnTo>
                  <a:lnTo>
                    <a:pt x="16979" y="16967"/>
                  </a:lnTo>
                  <a:lnTo>
                    <a:pt x="14541" y="16967"/>
                  </a:lnTo>
                  <a:lnTo>
                    <a:pt x="9702" y="21818"/>
                  </a:lnTo>
                  <a:lnTo>
                    <a:pt x="9702" y="24231"/>
                  </a:lnTo>
                  <a:lnTo>
                    <a:pt x="7277" y="26657"/>
                  </a:lnTo>
                  <a:lnTo>
                    <a:pt x="4838" y="31508"/>
                  </a:lnTo>
                  <a:lnTo>
                    <a:pt x="4838" y="33921"/>
                  </a:lnTo>
                  <a:lnTo>
                    <a:pt x="2425" y="33921"/>
                  </a:lnTo>
                  <a:lnTo>
                    <a:pt x="2425" y="36347"/>
                  </a:lnTo>
                  <a:lnTo>
                    <a:pt x="0" y="43624"/>
                  </a:lnTo>
                  <a:lnTo>
                    <a:pt x="0" y="213296"/>
                  </a:lnTo>
                  <a:lnTo>
                    <a:pt x="2425" y="220573"/>
                  </a:lnTo>
                  <a:lnTo>
                    <a:pt x="2425" y="222999"/>
                  </a:lnTo>
                  <a:lnTo>
                    <a:pt x="4838" y="222999"/>
                  </a:lnTo>
                  <a:lnTo>
                    <a:pt x="4838" y="225425"/>
                  </a:lnTo>
                  <a:lnTo>
                    <a:pt x="7277" y="230263"/>
                  </a:lnTo>
                  <a:lnTo>
                    <a:pt x="9702" y="232702"/>
                  </a:lnTo>
                  <a:lnTo>
                    <a:pt x="9702" y="235127"/>
                  </a:lnTo>
                  <a:lnTo>
                    <a:pt x="21818" y="247230"/>
                  </a:lnTo>
                  <a:lnTo>
                    <a:pt x="786053" y="247230"/>
                  </a:lnTo>
                  <a:lnTo>
                    <a:pt x="790905" y="242392"/>
                  </a:lnTo>
                  <a:lnTo>
                    <a:pt x="793330" y="242392"/>
                  </a:lnTo>
                  <a:lnTo>
                    <a:pt x="793330" y="239966"/>
                  </a:lnTo>
                  <a:lnTo>
                    <a:pt x="800607" y="232702"/>
                  </a:lnTo>
                  <a:lnTo>
                    <a:pt x="800607" y="230263"/>
                  </a:lnTo>
                  <a:lnTo>
                    <a:pt x="805446" y="225425"/>
                  </a:lnTo>
                  <a:lnTo>
                    <a:pt x="805446" y="220573"/>
                  </a:lnTo>
                  <a:lnTo>
                    <a:pt x="806255" y="218160"/>
                  </a:lnTo>
                  <a:lnTo>
                    <a:pt x="53365" y="218160"/>
                  </a:lnTo>
                  <a:lnTo>
                    <a:pt x="48513" y="215734"/>
                  </a:lnTo>
                  <a:lnTo>
                    <a:pt x="41236" y="208457"/>
                  </a:lnTo>
                  <a:lnTo>
                    <a:pt x="38798" y="201193"/>
                  </a:lnTo>
                  <a:lnTo>
                    <a:pt x="39612" y="201193"/>
                  </a:lnTo>
                  <a:lnTo>
                    <a:pt x="38798" y="198767"/>
                  </a:lnTo>
                  <a:lnTo>
                    <a:pt x="38798" y="55753"/>
                  </a:lnTo>
                  <a:lnTo>
                    <a:pt x="41236" y="48488"/>
                  </a:lnTo>
                  <a:lnTo>
                    <a:pt x="48513" y="41211"/>
                  </a:lnTo>
                  <a:lnTo>
                    <a:pt x="53365" y="38785"/>
                  </a:lnTo>
                  <a:lnTo>
                    <a:pt x="806263" y="38785"/>
                  </a:lnTo>
                  <a:lnTo>
                    <a:pt x="805446" y="36347"/>
                  </a:lnTo>
                  <a:lnTo>
                    <a:pt x="805446" y="31508"/>
                  </a:lnTo>
                  <a:lnTo>
                    <a:pt x="800607" y="26657"/>
                  </a:lnTo>
                  <a:lnTo>
                    <a:pt x="800607" y="24231"/>
                  </a:lnTo>
                  <a:lnTo>
                    <a:pt x="786053" y="9690"/>
                  </a:lnTo>
                  <a:close/>
                </a:path>
                <a:path w="810895" h="257175">
                  <a:moveTo>
                    <a:pt x="50939" y="215734"/>
                  </a:moveTo>
                  <a:lnTo>
                    <a:pt x="53365" y="218160"/>
                  </a:lnTo>
                  <a:lnTo>
                    <a:pt x="55803" y="218160"/>
                  </a:lnTo>
                  <a:lnTo>
                    <a:pt x="50939" y="215734"/>
                  </a:lnTo>
                  <a:close/>
                </a:path>
                <a:path w="810895" h="257175">
                  <a:moveTo>
                    <a:pt x="759371" y="215734"/>
                  </a:moveTo>
                  <a:lnTo>
                    <a:pt x="752081" y="218160"/>
                  </a:lnTo>
                  <a:lnTo>
                    <a:pt x="754506" y="218160"/>
                  </a:lnTo>
                  <a:lnTo>
                    <a:pt x="759371" y="215734"/>
                  </a:lnTo>
                  <a:close/>
                </a:path>
                <a:path w="810895" h="257175">
                  <a:moveTo>
                    <a:pt x="806263" y="38785"/>
                  </a:moveTo>
                  <a:lnTo>
                    <a:pt x="754506" y="38785"/>
                  </a:lnTo>
                  <a:lnTo>
                    <a:pt x="761784" y="41211"/>
                  </a:lnTo>
                  <a:lnTo>
                    <a:pt x="766660" y="46075"/>
                  </a:lnTo>
                  <a:lnTo>
                    <a:pt x="769061" y="50888"/>
                  </a:lnTo>
                  <a:lnTo>
                    <a:pt x="769061" y="206032"/>
                  </a:lnTo>
                  <a:lnTo>
                    <a:pt x="766643" y="210875"/>
                  </a:lnTo>
                  <a:lnTo>
                    <a:pt x="761784" y="215734"/>
                  </a:lnTo>
                  <a:lnTo>
                    <a:pt x="754506" y="218160"/>
                  </a:lnTo>
                  <a:lnTo>
                    <a:pt x="806255" y="218160"/>
                  </a:lnTo>
                  <a:lnTo>
                    <a:pt x="807885" y="213296"/>
                  </a:lnTo>
                  <a:lnTo>
                    <a:pt x="807885" y="210870"/>
                  </a:lnTo>
                  <a:lnTo>
                    <a:pt x="810310" y="201193"/>
                  </a:lnTo>
                  <a:lnTo>
                    <a:pt x="810310" y="53327"/>
                  </a:lnTo>
                  <a:lnTo>
                    <a:pt x="807893" y="46075"/>
                  </a:lnTo>
                  <a:lnTo>
                    <a:pt x="807885" y="43624"/>
                  </a:lnTo>
                  <a:lnTo>
                    <a:pt x="806263" y="38785"/>
                  </a:lnTo>
                  <a:close/>
                </a:path>
                <a:path w="810895" h="257175">
                  <a:moveTo>
                    <a:pt x="46100" y="213296"/>
                  </a:moveTo>
                  <a:lnTo>
                    <a:pt x="48513" y="215734"/>
                  </a:lnTo>
                  <a:lnTo>
                    <a:pt x="50939" y="215734"/>
                  </a:lnTo>
                  <a:lnTo>
                    <a:pt x="46100" y="213296"/>
                  </a:lnTo>
                  <a:close/>
                </a:path>
                <a:path w="810895" h="257175">
                  <a:moveTo>
                    <a:pt x="764209" y="213296"/>
                  </a:moveTo>
                  <a:lnTo>
                    <a:pt x="756945" y="215734"/>
                  </a:lnTo>
                  <a:lnTo>
                    <a:pt x="761784" y="215734"/>
                  </a:lnTo>
                  <a:lnTo>
                    <a:pt x="764209" y="213296"/>
                  </a:lnTo>
                  <a:close/>
                </a:path>
                <a:path w="810895" h="257175">
                  <a:moveTo>
                    <a:pt x="766648" y="208457"/>
                  </a:moveTo>
                  <a:lnTo>
                    <a:pt x="764209" y="213296"/>
                  </a:lnTo>
                  <a:lnTo>
                    <a:pt x="766643" y="210875"/>
                  </a:lnTo>
                  <a:lnTo>
                    <a:pt x="766648" y="208457"/>
                  </a:lnTo>
                  <a:close/>
                </a:path>
                <a:path w="810895" h="257175">
                  <a:moveTo>
                    <a:pt x="41236" y="206032"/>
                  </a:moveTo>
                  <a:lnTo>
                    <a:pt x="41236" y="208457"/>
                  </a:lnTo>
                  <a:lnTo>
                    <a:pt x="43662" y="210870"/>
                  </a:lnTo>
                  <a:lnTo>
                    <a:pt x="41236" y="206032"/>
                  </a:lnTo>
                  <a:close/>
                </a:path>
                <a:path w="810895" h="257175">
                  <a:moveTo>
                    <a:pt x="769061" y="201193"/>
                  </a:moveTo>
                  <a:lnTo>
                    <a:pt x="766648" y="208457"/>
                  </a:lnTo>
                  <a:lnTo>
                    <a:pt x="769061" y="206032"/>
                  </a:lnTo>
                  <a:lnTo>
                    <a:pt x="769061" y="201193"/>
                  </a:lnTo>
                  <a:close/>
                </a:path>
                <a:path w="810895" h="257175">
                  <a:moveTo>
                    <a:pt x="39612" y="201193"/>
                  </a:moveTo>
                  <a:lnTo>
                    <a:pt x="38798" y="201193"/>
                  </a:lnTo>
                  <a:lnTo>
                    <a:pt x="41236" y="206032"/>
                  </a:lnTo>
                  <a:lnTo>
                    <a:pt x="39612" y="201193"/>
                  </a:lnTo>
                  <a:close/>
                </a:path>
                <a:path w="810895" h="257175">
                  <a:moveTo>
                    <a:pt x="766648" y="48488"/>
                  </a:moveTo>
                  <a:lnTo>
                    <a:pt x="769061" y="55753"/>
                  </a:lnTo>
                  <a:lnTo>
                    <a:pt x="769061" y="50888"/>
                  </a:lnTo>
                  <a:lnTo>
                    <a:pt x="766648" y="48488"/>
                  </a:lnTo>
                  <a:close/>
                </a:path>
                <a:path w="810895" h="257175">
                  <a:moveTo>
                    <a:pt x="43649" y="46075"/>
                  </a:moveTo>
                  <a:lnTo>
                    <a:pt x="41236" y="48488"/>
                  </a:lnTo>
                  <a:lnTo>
                    <a:pt x="41236" y="50888"/>
                  </a:lnTo>
                  <a:lnTo>
                    <a:pt x="43649" y="46075"/>
                  </a:lnTo>
                  <a:close/>
                </a:path>
                <a:path w="810895" h="257175">
                  <a:moveTo>
                    <a:pt x="764209" y="43624"/>
                  </a:moveTo>
                  <a:lnTo>
                    <a:pt x="766648" y="48488"/>
                  </a:lnTo>
                  <a:lnTo>
                    <a:pt x="766648" y="46050"/>
                  </a:lnTo>
                  <a:lnTo>
                    <a:pt x="764209" y="43624"/>
                  </a:lnTo>
                  <a:close/>
                </a:path>
                <a:path w="810895" h="257175">
                  <a:moveTo>
                    <a:pt x="50939" y="41211"/>
                  </a:moveTo>
                  <a:lnTo>
                    <a:pt x="48513" y="41211"/>
                  </a:lnTo>
                  <a:lnTo>
                    <a:pt x="46100" y="43624"/>
                  </a:lnTo>
                  <a:lnTo>
                    <a:pt x="50939" y="41211"/>
                  </a:lnTo>
                  <a:close/>
                </a:path>
                <a:path w="810895" h="257175">
                  <a:moveTo>
                    <a:pt x="761784" y="41211"/>
                  </a:moveTo>
                  <a:lnTo>
                    <a:pt x="756945" y="41211"/>
                  </a:lnTo>
                  <a:lnTo>
                    <a:pt x="764209" y="43624"/>
                  </a:lnTo>
                  <a:lnTo>
                    <a:pt x="761784" y="41211"/>
                  </a:lnTo>
                  <a:close/>
                </a:path>
                <a:path w="810895" h="257175">
                  <a:moveTo>
                    <a:pt x="754506" y="38785"/>
                  </a:moveTo>
                  <a:lnTo>
                    <a:pt x="53365" y="38785"/>
                  </a:lnTo>
                  <a:lnTo>
                    <a:pt x="50939" y="41211"/>
                  </a:lnTo>
                  <a:lnTo>
                    <a:pt x="759371" y="41211"/>
                  </a:lnTo>
                  <a:lnTo>
                    <a:pt x="754506" y="38785"/>
                  </a:lnTo>
                  <a:close/>
                </a:path>
                <a:path w="810895" h="257175">
                  <a:moveTo>
                    <a:pt x="776351" y="4851"/>
                  </a:moveTo>
                  <a:lnTo>
                    <a:pt x="31521" y="4851"/>
                  </a:lnTo>
                  <a:lnTo>
                    <a:pt x="26682" y="7264"/>
                  </a:lnTo>
                  <a:lnTo>
                    <a:pt x="24256" y="9690"/>
                  </a:lnTo>
                  <a:lnTo>
                    <a:pt x="783628" y="9690"/>
                  </a:lnTo>
                  <a:lnTo>
                    <a:pt x="783628" y="7264"/>
                  </a:lnTo>
                  <a:lnTo>
                    <a:pt x="776351" y="4851"/>
                  </a:lnTo>
                  <a:close/>
                </a:path>
                <a:path w="810895" h="257175">
                  <a:moveTo>
                    <a:pt x="773925" y="2425"/>
                  </a:moveTo>
                  <a:lnTo>
                    <a:pt x="36385" y="2425"/>
                  </a:lnTo>
                  <a:lnTo>
                    <a:pt x="33959" y="4851"/>
                  </a:lnTo>
                  <a:lnTo>
                    <a:pt x="773925" y="4851"/>
                  </a:lnTo>
                  <a:lnTo>
                    <a:pt x="773925" y="2425"/>
                  </a:lnTo>
                  <a:close/>
                </a:path>
                <a:path w="810895" h="257175">
                  <a:moveTo>
                    <a:pt x="764209" y="0"/>
                  </a:moveTo>
                  <a:lnTo>
                    <a:pt x="43662" y="0"/>
                  </a:lnTo>
                  <a:lnTo>
                    <a:pt x="41236" y="2425"/>
                  </a:lnTo>
                  <a:lnTo>
                    <a:pt x="766648" y="2425"/>
                  </a:lnTo>
                  <a:lnTo>
                    <a:pt x="76420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496641" y="4453129"/>
            <a:ext cx="56642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300" spc="-240" baseline="13888" dirty="0">
                <a:latin typeface="Trebuchet MS"/>
                <a:cs typeface="Trebuchet MS"/>
              </a:rPr>
              <a:t>ly</a:t>
            </a:r>
            <a:r>
              <a:rPr sz="1450" spc="-160" dirty="0">
                <a:latin typeface="Arial"/>
                <a:cs typeface="Arial"/>
              </a:rPr>
              <a:t>SUF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304699" y="3772585"/>
            <a:ext cx="1720214" cy="690880"/>
            <a:chOff x="6304699" y="3772585"/>
            <a:chExt cx="1720214" cy="690880"/>
          </a:xfrm>
        </p:grpSpPr>
        <p:sp>
          <p:nvSpPr>
            <p:cNvPr id="35" name="object 35"/>
            <p:cNvSpPr/>
            <p:nvPr/>
          </p:nvSpPr>
          <p:spPr>
            <a:xfrm>
              <a:off x="6304699" y="3772585"/>
              <a:ext cx="626110" cy="461009"/>
            </a:xfrm>
            <a:custGeom>
              <a:avLst/>
              <a:gdLst/>
              <a:ahLst/>
              <a:cxnLst/>
              <a:rect l="l" t="t" r="r" b="b"/>
              <a:pathLst>
                <a:path w="626109" h="461010">
                  <a:moveTo>
                    <a:pt x="602827" y="18352"/>
                  </a:moveTo>
                  <a:lnTo>
                    <a:pt x="587354" y="19951"/>
                  </a:lnTo>
                  <a:lnTo>
                    <a:pt x="0" y="448437"/>
                  </a:lnTo>
                  <a:lnTo>
                    <a:pt x="9702" y="460540"/>
                  </a:lnTo>
                  <a:lnTo>
                    <a:pt x="597562" y="29968"/>
                  </a:lnTo>
                  <a:lnTo>
                    <a:pt x="602827" y="18352"/>
                  </a:lnTo>
                  <a:close/>
                </a:path>
                <a:path w="626109" h="461010">
                  <a:moveTo>
                    <a:pt x="624898" y="2425"/>
                  </a:moveTo>
                  <a:lnTo>
                    <a:pt x="611377" y="2425"/>
                  </a:lnTo>
                  <a:lnTo>
                    <a:pt x="618642" y="14528"/>
                  </a:lnTo>
                  <a:lnTo>
                    <a:pt x="615949" y="16501"/>
                  </a:lnTo>
                  <a:lnTo>
                    <a:pt x="616229" y="16967"/>
                  </a:lnTo>
                  <a:lnTo>
                    <a:pt x="615162" y="17077"/>
                  </a:lnTo>
                  <a:lnTo>
                    <a:pt x="597562" y="29968"/>
                  </a:lnTo>
                  <a:lnTo>
                    <a:pt x="550722" y="133311"/>
                  </a:lnTo>
                  <a:lnTo>
                    <a:pt x="550722" y="143014"/>
                  </a:lnTo>
                  <a:lnTo>
                    <a:pt x="555586" y="143014"/>
                  </a:lnTo>
                  <a:lnTo>
                    <a:pt x="560425" y="145440"/>
                  </a:lnTo>
                  <a:lnTo>
                    <a:pt x="562864" y="143014"/>
                  </a:lnTo>
                  <a:lnTo>
                    <a:pt x="565276" y="140576"/>
                  </a:lnTo>
                  <a:lnTo>
                    <a:pt x="624898" y="2425"/>
                  </a:lnTo>
                  <a:close/>
                </a:path>
                <a:path w="626109" h="461010">
                  <a:moveTo>
                    <a:pt x="625944" y="0"/>
                  </a:moveTo>
                  <a:lnTo>
                    <a:pt x="473087" y="14528"/>
                  </a:lnTo>
                  <a:lnTo>
                    <a:pt x="468223" y="19392"/>
                  </a:lnTo>
                  <a:lnTo>
                    <a:pt x="468223" y="29083"/>
                  </a:lnTo>
                  <a:lnTo>
                    <a:pt x="470662" y="31508"/>
                  </a:lnTo>
                  <a:lnTo>
                    <a:pt x="475526" y="31508"/>
                  </a:lnTo>
                  <a:lnTo>
                    <a:pt x="587354" y="19951"/>
                  </a:lnTo>
                  <a:lnTo>
                    <a:pt x="611377" y="2425"/>
                  </a:lnTo>
                  <a:lnTo>
                    <a:pt x="624898" y="2425"/>
                  </a:lnTo>
                  <a:lnTo>
                    <a:pt x="625944" y="0"/>
                  </a:lnTo>
                  <a:close/>
                </a:path>
                <a:path w="626109" h="461010">
                  <a:moveTo>
                    <a:pt x="615162" y="17077"/>
                  </a:moveTo>
                  <a:lnTo>
                    <a:pt x="602827" y="18352"/>
                  </a:lnTo>
                  <a:lnTo>
                    <a:pt x="597562" y="29968"/>
                  </a:lnTo>
                  <a:lnTo>
                    <a:pt x="615162" y="17077"/>
                  </a:lnTo>
                  <a:close/>
                </a:path>
                <a:path w="626109" h="461010">
                  <a:moveTo>
                    <a:pt x="611377" y="2425"/>
                  </a:moveTo>
                  <a:lnTo>
                    <a:pt x="587354" y="19951"/>
                  </a:lnTo>
                  <a:lnTo>
                    <a:pt x="602827" y="18352"/>
                  </a:lnTo>
                  <a:lnTo>
                    <a:pt x="608952" y="4838"/>
                  </a:lnTo>
                  <a:lnTo>
                    <a:pt x="612826" y="4838"/>
                  </a:lnTo>
                  <a:lnTo>
                    <a:pt x="611377" y="2425"/>
                  </a:lnTo>
                  <a:close/>
                </a:path>
                <a:path w="626109" h="461010">
                  <a:moveTo>
                    <a:pt x="608952" y="4838"/>
                  </a:moveTo>
                  <a:lnTo>
                    <a:pt x="602827" y="18352"/>
                  </a:lnTo>
                  <a:lnTo>
                    <a:pt x="615162" y="17077"/>
                  </a:lnTo>
                  <a:lnTo>
                    <a:pt x="615949" y="16501"/>
                  </a:lnTo>
                  <a:lnTo>
                    <a:pt x="608952" y="4838"/>
                  </a:lnTo>
                  <a:close/>
                </a:path>
                <a:path w="626109" h="461010">
                  <a:moveTo>
                    <a:pt x="615949" y="16501"/>
                  </a:moveTo>
                  <a:lnTo>
                    <a:pt x="615162" y="17077"/>
                  </a:lnTo>
                  <a:lnTo>
                    <a:pt x="616229" y="16967"/>
                  </a:lnTo>
                  <a:lnTo>
                    <a:pt x="615949" y="16501"/>
                  </a:lnTo>
                  <a:close/>
                </a:path>
                <a:path w="626109" h="461010">
                  <a:moveTo>
                    <a:pt x="612826" y="4838"/>
                  </a:moveTo>
                  <a:lnTo>
                    <a:pt x="608952" y="4838"/>
                  </a:lnTo>
                  <a:lnTo>
                    <a:pt x="615949" y="16501"/>
                  </a:lnTo>
                  <a:lnTo>
                    <a:pt x="618642" y="14528"/>
                  </a:lnTo>
                  <a:lnTo>
                    <a:pt x="612826" y="4838"/>
                  </a:lnTo>
                  <a:close/>
                </a:path>
              </a:pathLst>
            </a:custGeom>
            <a:solidFill>
              <a:srgbClr val="98B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84847" y="4262221"/>
              <a:ext cx="135864" cy="13573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66800" y="4262221"/>
              <a:ext cx="135864" cy="13573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648752" y="4262221"/>
              <a:ext cx="135877" cy="13573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828292" y="4262221"/>
              <a:ext cx="135864" cy="13573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14489" y="4206468"/>
              <a:ext cx="810895" cy="257175"/>
            </a:xfrm>
            <a:custGeom>
              <a:avLst/>
              <a:gdLst/>
              <a:ahLst/>
              <a:cxnLst/>
              <a:rect l="l" t="t" r="r" b="b"/>
              <a:pathLst>
                <a:path w="810895" h="257175">
                  <a:moveTo>
                    <a:pt x="769061" y="254520"/>
                  </a:moveTo>
                  <a:lnTo>
                    <a:pt x="43675" y="254520"/>
                  </a:lnTo>
                  <a:lnTo>
                    <a:pt x="46100" y="256933"/>
                  </a:lnTo>
                  <a:lnTo>
                    <a:pt x="766648" y="256933"/>
                  </a:lnTo>
                  <a:lnTo>
                    <a:pt x="769061" y="254520"/>
                  </a:lnTo>
                  <a:close/>
                </a:path>
                <a:path w="810895" h="257175">
                  <a:moveTo>
                    <a:pt x="776363" y="252095"/>
                  </a:moveTo>
                  <a:lnTo>
                    <a:pt x="36398" y="252095"/>
                  </a:lnTo>
                  <a:lnTo>
                    <a:pt x="36398" y="254520"/>
                  </a:lnTo>
                  <a:lnTo>
                    <a:pt x="773925" y="254520"/>
                  </a:lnTo>
                  <a:lnTo>
                    <a:pt x="776363" y="252095"/>
                  </a:lnTo>
                  <a:close/>
                </a:path>
                <a:path w="810895" h="257175">
                  <a:moveTo>
                    <a:pt x="786066" y="247230"/>
                  </a:moveTo>
                  <a:lnTo>
                    <a:pt x="26695" y="247230"/>
                  </a:lnTo>
                  <a:lnTo>
                    <a:pt x="26695" y="249656"/>
                  </a:lnTo>
                  <a:lnTo>
                    <a:pt x="33959" y="252095"/>
                  </a:lnTo>
                  <a:lnTo>
                    <a:pt x="778776" y="252095"/>
                  </a:lnTo>
                  <a:lnTo>
                    <a:pt x="783640" y="249656"/>
                  </a:lnTo>
                  <a:lnTo>
                    <a:pt x="786066" y="247230"/>
                  </a:lnTo>
                  <a:close/>
                </a:path>
                <a:path w="810895" h="257175">
                  <a:moveTo>
                    <a:pt x="788479" y="9690"/>
                  </a:moveTo>
                  <a:lnTo>
                    <a:pt x="24256" y="9690"/>
                  </a:lnTo>
                  <a:lnTo>
                    <a:pt x="9702" y="24231"/>
                  </a:lnTo>
                  <a:lnTo>
                    <a:pt x="9702" y="26657"/>
                  </a:lnTo>
                  <a:lnTo>
                    <a:pt x="7277" y="31508"/>
                  </a:lnTo>
                  <a:lnTo>
                    <a:pt x="4838" y="33921"/>
                  </a:lnTo>
                  <a:lnTo>
                    <a:pt x="4838" y="36347"/>
                  </a:lnTo>
                  <a:lnTo>
                    <a:pt x="2412" y="43624"/>
                  </a:lnTo>
                  <a:lnTo>
                    <a:pt x="2412" y="46050"/>
                  </a:lnTo>
                  <a:lnTo>
                    <a:pt x="0" y="55753"/>
                  </a:lnTo>
                  <a:lnTo>
                    <a:pt x="0" y="203606"/>
                  </a:lnTo>
                  <a:lnTo>
                    <a:pt x="2412" y="210870"/>
                  </a:lnTo>
                  <a:lnTo>
                    <a:pt x="2412" y="213296"/>
                  </a:lnTo>
                  <a:lnTo>
                    <a:pt x="4838" y="220573"/>
                  </a:lnTo>
                  <a:lnTo>
                    <a:pt x="4838" y="222999"/>
                  </a:lnTo>
                  <a:lnTo>
                    <a:pt x="7277" y="225425"/>
                  </a:lnTo>
                  <a:lnTo>
                    <a:pt x="9702" y="230263"/>
                  </a:lnTo>
                  <a:lnTo>
                    <a:pt x="9702" y="232702"/>
                  </a:lnTo>
                  <a:lnTo>
                    <a:pt x="16979" y="239966"/>
                  </a:lnTo>
                  <a:lnTo>
                    <a:pt x="16979" y="242392"/>
                  </a:lnTo>
                  <a:lnTo>
                    <a:pt x="19418" y="242392"/>
                  </a:lnTo>
                  <a:lnTo>
                    <a:pt x="24256" y="247230"/>
                  </a:lnTo>
                  <a:lnTo>
                    <a:pt x="788479" y="247230"/>
                  </a:lnTo>
                  <a:lnTo>
                    <a:pt x="800620" y="235127"/>
                  </a:lnTo>
                  <a:lnTo>
                    <a:pt x="800620" y="232702"/>
                  </a:lnTo>
                  <a:lnTo>
                    <a:pt x="803046" y="232702"/>
                  </a:lnTo>
                  <a:lnTo>
                    <a:pt x="803046" y="230263"/>
                  </a:lnTo>
                  <a:lnTo>
                    <a:pt x="805459" y="225425"/>
                  </a:lnTo>
                  <a:lnTo>
                    <a:pt x="805459" y="222999"/>
                  </a:lnTo>
                  <a:lnTo>
                    <a:pt x="807897" y="222999"/>
                  </a:lnTo>
                  <a:lnTo>
                    <a:pt x="807897" y="220573"/>
                  </a:lnTo>
                  <a:lnTo>
                    <a:pt x="808702" y="218160"/>
                  </a:lnTo>
                  <a:lnTo>
                    <a:pt x="55803" y="218160"/>
                  </a:lnTo>
                  <a:lnTo>
                    <a:pt x="48513" y="215734"/>
                  </a:lnTo>
                  <a:lnTo>
                    <a:pt x="50939" y="215734"/>
                  </a:lnTo>
                  <a:lnTo>
                    <a:pt x="46100" y="213296"/>
                  </a:lnTo>
                  <a:lnTo>
                    <a:pt x="43675" y="210870"/>
                  </a:lnTo>
                  <a:lnTo>
                    <a:pt x="44884" y="210870"/>
                  </a:lnTo>
                  <a:lnTo>
                    <a:pt x="43675" y="208457"/>
                  </a:lnTo>
                  <a:lnTo>
                    <a:pt x="41236" y="206032"/>
                  </a:lnTo>
                  <a:lnTo>
                    <a:pt x="41236" y="50888"/>
                  </a:lnTo>
                  <a:lnTo>
                    <a:pt x="43700" y="48438"/>
                  </a:lnTo>
                  <a:lnTo>
                    <a:pt x="44891" y="46050"/>
                  </a:lnTo>
                  <a:lnTo>
                    <a:pt x="43675" y="46050"/>
                  </a:lnTo>
                  <a:lnTo>
                    <a:pt x="46100" y="43624"/>
                  </a:lnTo>
                  <a:lnTo>
                    <a:pt x="50939" y="41211"/>
                  </a:lnTo>
                  <a:lnTo>
                    <a:pt x="48513" y="41211"/>
                  </a:lnTo>
                  <a:lnTo>
                    <a:pt x="55803" y="38785"/>
                  </a:lnTo>
                  <a:lnTo>
                    <a:pt x="808710" y="38785"/>
                  </a:lnTo>
                  <a:lnTo>
                    <a:pt x="807897" y="36347"/>
                  </a:lnTo>
                  <a:lnTo>
                    <a:pt x="807897" y="33921"/>
                  </a:lnTo>
                  <a:lnTo>
                    <a:pt x="805459" y="33921"/>
                  </a:lnTo>
                  <a:lnTo>
                    <a:pt x="805459" y="31508"/>
                  </a:lnTo>
                  <a:lnTo>
                    <a:pt x="803046" y="26657"/>
                  </a:lnTo>
                  <a:lnTo>
                    <a:pt x="803046" y="24231"/>
                  </a:lnTo>
                  <a:lnTo>
                    <a:pt x="800620" y="24231"/>
                  </a:lnTo>
                  <a:lnTo>
                    <a:pt x="800620" y="21818"/>
                  </a:lnTo>
                  <a:lnTo>
                    <a:pt x="795756" y="16967"/>
                  </a:lnTo>
                  <a:lnTo>
                    <a:pt x="793343" y="16967"/>
                  </a:lnTo>
                  <a:lnTo>
                    <a:pt x="793343" y="14554"/>
                  </a:lnTo>
                  <a:lnTo>
                    <a:pt x="788479" y="9690"/>
                  </a:lnTo>
                  <a:close/>
                </a:path>
                <a:path w="810895" h="257175">
                  <a:moveTo>
                    <a:pt x="50939" y="215734"/>
                  </a:moveTo>
                  <a:lnTo>
                    <a:pt x="55803" y="218160"/>
                  </a:lnTo>
                  <a:lnTo>
                    <a:pt x="58216" y="218160"/>
                  </a:lnTo>
                  <a:lnTo>
                    <a:pt x="50939" y="215734"/>
                  </a:lnTo>
                  <a:close/>
                </a:path>
                <a:path w="810895" h="257175">
                  <a:moveTo>
                    <a:pt x="759371" y="215734"/>
                  </a:moveTo>
                  <a:lnTo>
                    <a:pt x="752081" y="218160"/>
                  </a:lnTo>
                  <a:lnTo>
                    <a:pt x="756945" y="218160"/>
                  </a:lnTo>
                  <a:lnTo>
                    <a:pt x="759371" y="215734"/>
                  </a:lnTo>
                  <a:close/>
                </a:path>
                <a:path w="810895" h="257175">
                  <a:moveTo>
                    <a:pt x="810323" y="213296"/>
                  </a:moveTo>
                  <a:lnTo>
                    <a:pt x="766648" y="213296"/>
                  </a:lnTo>
                  <a:lnTo>
                    <a:pt x="756945" y="218160"/>
                  </a:lnTo>
                  <a:lnTo>
                    <a:pt x="808702" y="218160"/>
                  </a:lnTo>
                  <a:lnTo>
                    <a:pt x="810323" y="213296"/>
                  </a:lnTo>
                  <a:close/>
                </a:path>
                <a:path w="810895" h="257175">
                  <a:moveTo>
                    <a:pt x="46100" y="213296"/>
                  </a:moveTo>
                  <a:lnTo>
                    <a:pt x="50939" y="215734"/>
                  </a:lnTo>
                  <a:lnTo>
                    <a:pt x="48497" y="214099"/>
                  </a:lnTo>
                  <a:lnTo>
                    <a:pt x="46100" y="213296"/>
                  </a:lnTo>
                  <a:close/>
                </a:path>
                <a:path w="810895" h="257175">
                  <a:moveTo>
                    <a:pt x="48497" y="214099"/>
                  </a:moveTo>
                  <a:lnTo>
                    <a:pt x="50939" y="215734"/>
                  </a:lnTo>
                  <a:lnTo>
                    <a:pt x="53378" y="215734"/>
                  </a:lnTo>
                  <a:lnTo>
                    <a:pt x="48497" y="214099"/>
                  </a:lnTo>
                  <a:close/>
                </a:path>
                <a:path w="810895" h="257175">
                  <a:moveTo>
                    <a:pt x="763014" y="214514"/>
                  </a:moveTo>
                  <a:lnTo>
                    <a:pt x="759371" y="215734"/>
                  </a:lnTo>
                  <a:lnTo>
                    <a:pt x="761796" y="215734"/>
                  </a:lnTo>
                  <a:lnTo>
                    <a:pt x="763014" y="214514"/>
                  </a:lnTo>
                  <a:close/>
                </a:path>
                <a:path w="810895" h="257175">
                  <a:moveTo>
                    <a:pt x="766648" y="213296"/>
                  </a:moveTo>
                  <a:lnTo>
                    <a:pt x="763014" y="214514"/>
                  </a:lnTo>
                  <a:lnTo>
                    <a:pt x="761796" y="215734"/>
                  </a:lnTo>
                  <a:lnTo>
                    <a:pt x="766648" y="213296"/>
                  </a:lnTo>
                  <a:close/>
                </a:path>
                <a:path w="810895" h="257175">
                  <a:moveTo>
                    <a:pt x="810323" y="206032"/>
                  </a:moveTo>
                  <a:lnTo>
                    <a:pt x="771499" y="206032"/>
                  </a:lnTo>
                  <a:lnTo>
                    <a:pt x="763014" y="214514"/>
                  </a:lnTo>
                  <a:lnTo>
                    <a:pt x="766648" y="213296"/>
                  </a:lnTo>
                  <a:lnTo>
                    <a:pt x="810323" y="213296"/>
                  </a:lnTo>
                  <a:lnTo>
                    <a:pt x="810323" y="206032"/>
                  </a:lnTo>
                  <a:close/>
                </a:path>
                <a:path w="810895" h="257175">
                  <a:moveTo>
                    <a:pt x="45496" y="212090"/>
                  </a:moveTo>
                  <a:lnTo>
                    <a:pt x="46100" y="213296"/>
                  </a:lnTo>
                  <a:lnTo>
                    <a:pt x="48497" y="214099"/>
                  </a:lnTo>
                  <a:lnTo>
                    <a:pt x="45496" y="212090"/>
                  </a:lnTo>
                  <a:close/>
                </a:path>
                <a:path w="810895" h="257175">
                  <a:moveTo>
                    <a:pt x="43675" y="210870"/>
                  </a:moveTo>
                  <a:lnTo>
                    <a:pt x="46100" y="213296"/>
                  </a:lnTo>
                  <a:lnTo>
                    <a:pt x="45496" y="212090"/>
                  </a:lnTo>
                  <a:lnTo>
                    <a:pt x="43675" y="210870"/>
                  </a:lnTo>
                  <a:close/>
                </a:path>
                <a:path w="810895" h="257175">
                  <a:moveTo>
                    <a:pt x="44884" y="210870"/>
                  </a:moveTo>
                  <a:lnTo>
                    <a:pt x="43675" y="210870"/>
                  </a:lnTo>
                  <a:lnTo>
                    <a:pt x="45496" y="212090"/>
                  </a:lnTo>
                  <a:lnTo>
                    <a:pt x="44884" y="210870"/>
                  </a:lnTo>
                  <a:close/>
                </a:path>
                <a:path w="810895" h="257175">
                  <a:moveTo>
                    <a:pt x="769061" y="50888"/>
                  </a:moveTo>
                  <a:lnTo>
                    <a:pt x="771499" y="58178"/>
                  </a:lnTo>
                  <a:lnTo>
                    <a:pt x="771499" y="201193"/>
                  </a:lnTo>
                  <a:lnTo>
                    <a:pt x="769061" y="208457"/>
                  </a:lnTo>
                  <a:lnTo>
                    <a:pt x="771499" y="206032"/>
                  </a:lnTo>
                  <a:lnTo>
                    <a:pt x="810323" y="206032"/>
                  </a:lnTo>
                  <a:lnTo>
                    <a:pt x="810323" y="55753"/>
                  </a:lnTo>
                  <a:lnTo>
                    <a:pt x="771499" y="55753"/>
                  </a:lnTo>
                  <a:lnTo>
                    <a:pt x="769061" y="50888"/>
                  </a:lnTo>
                  <a:close/>
                </a:path>
                <a:path w="810895" h="257175">
                  <a:moveTo>
                    <a:pt x="41236" y="201193"/>
                  </a:moveTo>
                  <a:lnTo>
                    <a:pt x="41236" y="206032"/>
                  </a:lnTo>
                  <a:lnTo>
                    <a:pt x="43675" y="208457"/>
                  </a:lnTo>
                  <a:lnTo>
                    <a:pt x="41236" y="201193"/>
                  </a:lnTo>
                  <a:close/>
                </a:path>
                <a:path w="810895" h="257175">
                  <a:moveTo>
                    <a:pt x="43675" y="48488"/>
                  </a:moveTo>
                  <a:lnTo>
                    <a:pt x="41236" y="50888"/>
                  </a:lnTo>
                  <a:lnTo>
                    <a:pt x="41236" y="55753"/>
                  </a:lnTo>
                  <a:lnTo>
                    <a:pt x="43675" y="48488"/>
                  </a:lnTo>
                  <a:close/>
                </a:path>
                <a:path w="810895" h="257175">
                  <a:moveTo>
                    <a:pt x="769061" y="48488"/>
                  </a:moveTo>
                  <a:lnTo>
                    <a:pt x="771499" y="55753"/>
                  </a:lnTo>
                  <a:lnTo>
                    <a:pt x="810323" y="55753"/>
                  </a:lnTo>
                  <a:lnTo>
                    <a:pt x="810323" y="50888"/>
                  </a:lnTo>
                  <a:lnTo>
                    <a:pt x="771499" y="50888"/>
                  </a:lnTo>
                  <a:lnTo>
                    <a:pt x="769061" y="48488"/>
                  </a:lnTo>
                  <a:close/>
                </a:path>
                <a:path w="810895" h="257175">
                  <a:moveTo>
                    <a:pt x="808710" y="38785"/>
                  </a:moveTo>
                  <a:lnTo>
                    <a:pt x="756945" y="38785"/>
                  </a:lnTo>
                  <a:lnTo>
                    <a:pt x="766648" y="43624"/>
                  </a:lnTo>
                  <a:lnTo>
                    <a:pt x="764222" y="43624"/>
                  </a:lnTo>
                  <a:lnTo>
                    <a:pt x="771499" y="50888"/>
                  </a:lnTo>
                  <a:lnTo>
                    <a:pt x="810323" y="50888"/>
                  </a:lnTo>
                  <a:lnTo>
                    <a:pt x="810323" y="43624"/>
                  </a:lnTo>
                  <a:lnTo>
                    <a:pt x="808710" y="38785"/>
                  </a:lnTo>
                  <a:close/>
                </a:path>
                <a:path w="810895" h="257175">
                  <a:moveTo>
                    <a:pt x="46100" y="46050"/>
                  </a:moveTo>
                  <a:lnTo>
                    <a:pt x="43700" y="48438"/>
                  </a:lnTo>
                  <a:lnTo>
                    <a:pt x="46100" y="46050"/>
                  </a:lnTo>
                  <a:close/>
                </a:path>
                <a:path w="810895" h="257175">
                  <a:moveTo>
                    <a:pt x="46100" y="43624"/>
                  </a:moveTo>
                  <a:lnTo>
                    <a:pt x="43675" y="46050"/>
                  </a:lnTo>
                  <a:lnTo>
                    <a:pt x="45496" y="44837"/>
                  </a:lnTo>
                  <a:lnTo>
                    <a:pt x="46100" y="43624"/>
                  </a:lnTo>
                  <a:close/>
                </a:path>
                <a:path w="810895" h="257175">
                  <a:moveTo>
                    <a:pt x="45496" y="44837"/>
                  </a:moveTo>
                  <a:lnTo>
                    <a:pt x="43675" y="46050"/>
                  </a:lnTo>
                  <a:lnTo>
                    <a:pt x="44891" y="46050"/>
                  </a:lnTo>
                  <a:lnTo>
                    <a:pt x="45496" y="44837"/>
                  </a:lnTo>
                  <a:close/>
                </a:path>
                <a:path w="810895" h="257175">
                  <a:moveTo>
                    <a:pt x="48522" y="42821"/>
                  </a:moveTo>
                  <a:lnTo>
                    <a:pt x="46100" y="43624"/>
                  </a:lnTo>
                  <a:lnTo>
                    <a:pt x="45496" y="44837"/>
                  </a:lnTo>
                  <a:lnTo>
                    <a:pt x="48522" y="42821"/>
                  </a:lnTo>
                  <a:close/>
                </a:path>
                <a:path w="810895" h="257175">
                  <a:moveTo>
                    <a:pt x="763004" y="42416"/>
                  </a:moveTo>
                  <a:lnTo>
                    <a:pt x="765029" y="44435"/>
                  </a:lnTo>
                  <a:lnTo>
                    <a:pt x="764222" y="43624"/>
                  </a:lnTo>
                  <a:lnTo>
                    <a:pt x="766648" y="43624"/>
                  </a:lnTo>
                  <a:lnTo>
                    <a:pt x="763004" y="42416"/>
                  </a:lnTo>
                  <a:close/>
                </a:path>
                <a:path w="810895" h="257175">
                  <a:moveTo>
                    <a:pt x="50939" y="41211"/>
                  </a:moveTo>
                  <a:lnTo>
                    <a:pt x="46100" y="43624"/>
                  </a:lnTo>
                  <a:lnTo>
                    <a:pt x="48522" y="42821"/>
                  </a:lnTo>
                  <a:lnTo>
                    <a:pt x="50939" y="41211"/>
                  </a:lnTo>
                  <a:close/>
                </a:path>
                <a:path w="810895" h="257175">
                  <a:moveTo>
                    <a:pt x="761796" y="41211"/>
                  </a:moveTo>
                  <a:lnTo>
                    <a:pt x="763004" y="42416"/>
                  </a:lnTo>
                  <a:lnTo>
                    <a:pt x="766648" y="43624"/>
                  </a:lnTo>
                  <a:lnTo>
                    <a:pt x="761796" y="41211"/>
                  </a:lnTo>
                  <a:close/>
                </a:path>
                <a:path w="810895" h="257175">
                  <a:moveTo>
                    <a:pt x="756945" y="38785"/>
                  </a:moveTo>
                  <a:lnTo>
                    <a:pt x="55803" y="38785"/>
                  </a:lnTo>
                  <a:lnTo>
                    <a:pt x="50939" y="41211"/>
                  </a:lnTo>
                  <a:lnTo>
                    <a:pt x="48522" y="42821"/>
                  </a:lnTo>
                  <a:lnTo>
                    <a:pt x="53378" y="41211"/>
                  </a:lnTo>
                  <a:lnTo>
                    <a:pt x="759371" y="41211"/>
                  </a:lnTo>
                  <a:lnTo>
                    <a:pt x="756945" y="38785"/>
                  </a:lnTo>
                  <a:close/>
                </a:path>
                <a:path w="810895" h="257175">
                  <a:moveTo>
                    <a:pt x="761796" y="41211"/>
                  </a:moveTo>
                  <a:lnTo>
                    <a:pt x="759371" y="41211"/>
                  </a:lnTo>
                  <a:lnTo>
                    <a:pt x="763004" y="42416"/>
                  </a:lnTo>
                  <a:lnTo>
                    <a:pt x="761796" y="41211"/>
                  </a:lnTo>
                  <a:close/>
                </a:path>
                <a:path w="810895" h="257175">
                  <a:moveTo>
                    <a:pt x="778776" y="4851"/>
                  </a:moveTo>
                  <a:lnTo>
                    <a:pt x="33959" y="4851"/>
                  </a:lnTo>
                  <a:lnTo>
                    <a:pt x="26695" y="7264"/>
                  </a:lnTo>
                  <a:lnTo>
                    <a:pt x="26695" y="9690"/>
                  </a:lnTo>
                  <a:lnTo>
                    <a:pt x="786066" y="9690"/>
                  </a:lnTo>
                  <a:lnTo>
                    <a:pt x="783640" y="7264"/>
                  </a:lnTo>
                  <a:lnTo>
                    <a:pt x="778776" y="4851"/>
                  </a:lnTo>
                  <a:close/>
                </a:path>
                <a:path w="810895" h="257175">
                  <a:moveTo>
                    <a:pt x="773925" y="2425"/>
                  </a:moveTo>
                  <a:lnTo>
                    <a:pt x="36398" y="2425"/>
                  </a:lnTo>
                  <a:lnTo>
                    <a:pt x="36398" y="4851"/>
                  </a:lnTo>
                  <a:lnTo>
                    <a:pt x="776363" y="4851"/>
                  </a:lnTo>
                  <a:lnTo>
                    <a:pt x="773925" y="2425"/>
                  </a:lnTo>
                  <a:close/>
                </a:path>
                <a:path w="810895" h="257175">
                  <a:moveTo>
                    <a:pt x="766648" y="0"/>
                  </a:moveTo>
                  <a:lnTo>
                    <a:pt x="46100" y="0"/>
                  </a:lnTo>
                  <a:lnTo>
                    <a:pt x="43675" y="2425"/>
                  </a:lnTo>
                  <a:lnTo>
                    <a:pt x="769061" y="2425"/>
                  </a:lnTo>
                  <a:lnTo>
                    <a:pt x="76664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30644" y="3772585"/>
              <a:ext cx="694055" cy="461009"/>
            </a:xfrm>
            <a:custGeom>
              <a:avLst/>
              <a:gdLst/>
              <a:ahLst/>
              <a:cxnLst/>
              <a:rect l="l" t="t" r="r" b="b"/>
              <a:pathLst>
                <a:path w="694054" h="461010">
                  <a:moveTo>
                    <a:pt x="24675" y="15394"/>
                  </a:moveTo>
                  <a:lnTo>
                    <a:pt x="31395" y="28822"/>
                  </a:lnTo>
                  <a:lnTo>
                    <a:pt x="686587" y="460540"/>
                  </a:lnTo>
                  <a:lnTo>
                    <a:pt x="693864" y="448437"/>
                  </a:lnTo>
                  <a:lnTo>
                    <a:pt x="38063" y="16317"/>
                  </a:lnTo>
                  <a:lnTo>
                    <a:pt x="24675" y="15394"/>
                  </a:lnTo>
                  <a:close/>
                </a:path>
                <a:path w="694054" h="461010">
                  <a:moveTo>
                    <a:pt x="0" y="0"/>
                  </a:moveTo>
                  <a:lnTo>
                    <a:pt x="67919" y="138150"/>
                  </a:lnTo>
                  <a:lnTo>
                    <a:pt x="70357" y="140576"/>
                  </a:lnTo>
                  <a:lnTo>
                    <a:pt x="75196" y="143014"/>
                  </a:lnTo>
                  <a:lnTo>
                    <a:pt x="80060" y="140576"/>
                  </a:lnTo>
                  <a:lnTo>
                    <a:pt x="82473" y="138150"/>
                  </a:lnTo>
                  <a:lnTo>
                    <a:pt x="84899" y="133311"/>
                  </a:lnTo>
                  <a:lnTo>
                    <a:pt x="82473" y="130886"/>
                  </a:lnTo>
                  <a:lnTo>
                    <a:pt x="31395" y="28822"/>
                  </a:lnTo>
                  <a:lnTo>
                    <a:pt x="9702" y="14528"/>
                  </a:lnTo>
                  <a:lnTo>
                    <a:pt x="16979" y="2425"/>
                  </a:lnTo>
                  <a:lnTo>
                    <a:pt x="51842" y="2425"/>
                  </a:lnTo>
                  <a:lnTo>
                    <a:pt x="0" y="0"/>
                  </a:lnTo>
                  <a:close/>
                </a:path>
                <a:path w="694054" h="461010">
                  <a:moveTo>
                    <a:pt x="16979" y="2425"/>
                  </a:moveTo>
                  <a:lnTo>
                    <a:pt x="9702" y="14528"/>
                  </a:lnTo>
                  <a:lnTo>
                    <a:pt x="31395" y="28822"/>
                  </a:lnTo>
                  <a:lnTo>
                    <a:pt x="24675" y="15394"/>
                  </a:lnTo>
                  <a:lnTo>
                    <a:pt x="12115" y="14528"/>
                  </a:lnTo>
                  <a:lnTo>
                    <a:pt x="19392" y="4838"/>
                  </a:lnTo>
                  <a:lnTo>
                    <a:pt x="20641" y="4838"/>
                  </a:lnTo>
                  <a:lnTo>
                    <a:pt x="16979" y="2425"/>
                  </a:lnTo>
                  <a:close/>
                </a:path>
                <a:path w="694054" h="461010">
                  <a:moveTo>
                    <a:pt x="51842" y="2425"/>
                  </a:moveTo>
                  <a:lnTo>
                    <a:pt x="16979" y="2425"/>
                  </a:lnTo>
                  <a:lnTo>
                    <a:pt x="38063" y="16317"/>
                  </a:lnTo>
                  <a:lnTo>
                    <a:pt x="152831" y="24231"/>
                  </a:lnTo>
                  <a:lnTo>
                    <a:pt x="157683" y="24231"/>
                  </a:lnTo>
                  <a:lnTo>
                    <a:pt x="160121" y="19392"/>
                  </a:lnTo>
                  <a:lnTo>
                    <a:pt x="160121" y="16967"/>
                  </a:lnTo>
                  <a:lnTo>
                    <a:pt x="162521" y="12128"/>
                  </a:lnTo>
                  <a:lnTo>
                    <a:pt x="157683" y="7264"/>
                  </a:lnTo>
                  <a:lnTo>
                    <a:pt x="155257" y="7264"/>
                  </a:lnTo>
                  <a:lnTo>
                    <a:pt x="51842" y="2425"/>
                  </a:lnTo>
                  <a:close/>
                </a:path>
                <a:path w="694054" h="461010">
                  <a:moveTo>
                    <a:pt x="20641" y="4838"/>
                  </a:moveTo>
                  <a:lnTo>
                    <a:pt x="19392" y="4838"/>
                  </a:lnTo>
                  <a:lnTo>
                    <a:pt x="24675" y="15394"/>
                  </a:lnTo>
                  <a:lnTo>
                    <a:pt x="38063" y="16317"/>
                  </a:lnTo>
                  <a:lnTo>
                    <a:pt x="20641" y="4838"/>
                  </a:lnTo>
                  <a:close/>
                </a:path>
                <a:path w="694054" h="461010">
                  <a:moveTo>
                    <a:pt x="19392" y="4838"/>
                  </a:moveTo>
                  <a:lnTo>
                    <a:pt x="12115" y="14528"/>
                  </a:lnTo>
                  <a:lnTo>
                    <a:pt x="24675" y="15394"/>
                  </a:lnTo>
                  <a:lnTo>
                    <a:pt x="19392" y="4838"/>
                  </a:lnTo>
                  <a:close/>
                </a:path>
              </a:pathLst>
            </a:custGeom>
            <a:solidFill>
              <a:srgbClr val="98B9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135594" y="3396290"/>
            <a:ext cx="199263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200" spc="-95" dirty="0">
                <a:latin typeface="Trebuchet MS"/>
                <a:cs typeface="Trebuchet MS"/>
              </a:rPr>
              <a:t>unfortunately</a:t>
            </a:r>
            <a:r>
              <a:rPr sz="2175" spc="-142" baseline="-21072" dirty="0">
                <a:latin typeface="Arial"/>
                <a:cs typeface="Arial"/>
              </a:rPr>
              <a:t>STM</a:t>
            </a:r>
            <a:endParaRPr sz="2175" baseline="-21072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583705" y="3217494"/>
            <a:ext cx="810895" cy="257175"/>
            <a:chOff x="6583705" y="3217494"/>
            <a:chExt cx="810895" cy="257175"/>
          </a:xfrm>
        </p:grpSpPr>
        <p:sp>
          <p:nvSpPr>
            <p:cNvPr id="44" name="object 44"/>
            <p:cNvSpPr/>
            <p:nvPr/>
          </p:nvSpPr>
          <p:spPr>
            <a:xfrm>
              <a:off x="6654063" y="3273247"/>
              <a:ext cx="135851" cy="13575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49199" y="3268408"/>
              <a:ext cx="145567" cy="14542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36003" y="3273247"/>
              <a:ext cx="135877" cy="13575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831164" y="3268408"/>
              <a:ext cx="145554" cy="14542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15543" y="3273247"/>
              <a:ext cx="135864" cy="13575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10704" y="3268408"/>
              <a:ext cx="145554" cy="14542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97508" y="3273247"/>
              <a:ext cx="135851" cy="13575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92644" y="3268408"/>
              <a:ext cx="145580" cy="14542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83705" y="3217494"/>
              <a:ext cx="810895" cy="257175"/>
            </a:xfrm>
            <a:custGeom>
              <a:avLst/>
              <a:gdLst/>
              <a:ahLst/>
              <a:cxnLst/>
              <a:rect l="l" t="t" r="r" b="b"/>
              <a:pathLst>
                <a:path w="810895" h="257175">
                  <a:moveTo>
                    <a:pt x="773925" y="252095"/>
                  </a:moveTo>
                  <a:lnTo>
                    <a:pt x="36372" y="252095"/>
                  </a:lnTo>
                  <a:lnTo>
                    <a:pt x="43662" y="254520"/>
                  </a:lnTo>
                  <a:lnTo>
                    <a:pt x="46088" y="256933"/>
                  </a:lnTo>
                  <a:lnTo>
                    <a:pt x="764222" y="256933"/>
                  </a:lnTo>
                  <a:lnTo>
                    <a:pt x="766648" y="254520"/>
                  </a:lnTo>
                  <a:lnTo>
                    <a:pt x="773925" y="252095"/>
                  </a:lnTo>
                  <a:close/>
                </a:path>
                <a:path w="810895" h="257175">
                  <a:moveTo>
                    <a:pt x="783640" y="247256"/>
                  </a:moveTo>
                  <a:lnTo>
                    <a:pt x="26695" y="247256"/>
                  </a:lnTo>
                  <a:lnTo>
                    <a:pt x="33959" y="252095"/>
                  </a:lnTo>
                  <a:lnTo>
                    <a:pt x="778776" y="252095"/>
                  </a:lnTo>
                  <a:lnTo>
                    <a:pt x="783640" y="247256"/>
                  </a:lnTo>
                  <a:close/>
                </a:path>
                <a:path w="810895" h="257175">
                  <a:moveTo>
                    <a:pt x="793343" y="239966"/>
                  </a:moveTo>
                  <a:lnTo>
                    <a:pt x="16979" y="239966"/>
                  </a:lnTo>
                  <a:lnTo>
                    <a:pt x="16979" y="242392"/>
                  </a:lnTo>
                  <a:lnTo>
                    <a:pt x="24256" y="244830"/>
                  </a:lnTo>
                  <a:lnTo>
                    <a:pt x="24256" y="247256"/>
                  </a:lnTo>
                  <a:lnTo>
                    <a:pt x="786041" y="247256"/>
                  </a:lnTo>
                  <a:lnTo>
                    <a:pt x="788479" y="244830"/>
                  </a:lnTo>
                  <a:lnTo>
                    <a:pt x="793343" y="242392"/>
                  </a:lnTo>
                  <a:lnTo>
                    <a:pt x="793343" y="239966"/>
                  </a:lnTo>
                  <a:close/>
                </a:path>
                <a:path w="810895" h="257175">
                  <a:moveTo>
                    <a:pt x="43662" y="43624"/>
                  </a:moveTo>
                  <a:lnTo>
                    <a:pt x="0" y="43624"/>
                  </a:lnTo>
                  <a:lnTo>
                    <a:pt x="0" y="210896"/>
                  </a:lnTo>
                  <a:lnTo>
                    <a:pt x="2412" y="213309"/>
                  </a:lnTo>
                  <a:lnTo>
                    <a:pt x="4851" y="220573"/>
                  </a:lnTo>
                  <a:lnTo>
                    <a:pt x="4851" y="222999"/>
                  </a:lnTo>
                  <a:lnTo>
                    <a:pt x="9690" y="230276"/>
                  </a:lnTo>
                  <a:lnTo>
                    <a:pt x="9690" y="232702"/>
                  </a:lnTo>
                  <a:lnTo>
                    <a:pt x="12115" y="232702"/>
                  </a:lnTo>
                  <a:lnTo>
                    <a:pt x="14554" y="239966"/>
                  </a:lnTo>
                  <a:lnTo>
                    <a:pt x="795756" y="239966"/>
                  </a:lnTo>
                  <a:lnTo>
                    <a:pt x="800620" y="232702"/>
                  </a:lnTo>
                  <a:lnTo>
                    <a:pt x="800620" y="230276"/>
                  </a:lnTo>
                  <a:lnTo>
                    <a:pt x="803020" y="230276"/>
                  </a:lnTo>
                  <a:lnTo>
                    <a:pt x="805459" y="222999"/>
                  </a:lnTo>
                  <a:lnTo>
                    <a:pt x="805459" y="220573"/>
                  </a:lnTo>
                  <a:lnTo>
                    <a:pt x="807885" y="220573"/>
                  </a:lnTo>
                  <a:lnTo>
                    <a:pt x="807885" y="215734"/>
                  </a:lnTo>
                  <a:lnTo>
                    <a:pt x="48513" y="215734"/>
                  </a:lnTo>
                  <a:lnTo>
                    <a:pt x="41236" y="208470"/>
                  </a:lnTo>
                  <a:lnTo>
                    <a:pt x="42452" y="208470"/>
                  </a:lnTo>
                  <a:lnTo>
                    <a:pt x="41236" y="206032"/>
                  </a:lnTo>
                  <a:lnTo>
                    <a:pt x="41236" y="50914"/>
                  </a:lnTo>
                  <a:lnTo>
                    <a:pt x="42044" y="48488"/>
                  </a:lnTo>
                  <a:lnTo>
                    <a:pt x="41236" y="48488"/>
                  </a:lnTo>
                  <a:lnTo>
                    <a:pt x="43662" y="43624"/>
                  </a:lnTo>
                  <a:close/>
                </a:path>
                <a:path w="810895" h="257175">
                  <a:moveTo>
                    <a:pt x="46088" y="213309"/>
                  </a:moveTo>
                  <a:lnTo>
                    <a:pt x="48513" y="215734"/>
                  </a:lnTo>
                  <a:lnTo>
                    <a:pt x="50939" y="215734"/>
                  </a:lnTo>
                  <a:lnTo>
                    <a:pt x="46088" y="213309"/>
                  </a:lnTo>
                  <a:close/>
                </a:path>
                <a:path w="810895" h="257175">
                  <a:moveTo>
                    <a:pt x="48513" y="213309"/>
                  </a:moveTo>
                  <a:lnTo>
                    <a:pt x="50939" y="215734"/>
                  </a:lnTo>
                  <a:lnTo>
                    <a:pt x="55791" y="215734"/>
                  </a:lnTo>
                  <a:lnTo>
                    <a:pt x="48513" y="213309"/>
                  </a:lnTo>
                  <a:close/>
                </a:path>
                <a:path w="810895" h="257175">
                  <a:moveTo>
                    <a:pt x="761784" y="213309"/>
                  </a:moveTo>
                  <a:lnTo>
                    <a:pt x="754519" y="215734"/>
                  </a:lnTo>
                  <a:lnTo>
                    <a:pt x="759358" y="215734"/>
                  </a:lnTo>
                  <a:lnTo>
                    <a:pt x="761784" y="213309"/>
                  </a:lnTo>
                  <a:close/>
                </a:path>
                <a:path w="810895" h="257175">
                  <a:moveTo>
                    <a:pt x="764222" y="213309"/>
                  </a:moveTo>
                  <a:lnTo>
                    <a:pt x="759358" y="215734"/>
                  </a:lnTo>
                  <a:lnTo>
                    <a:pt x="761784" y="215734"/>
                  </a:lnTo>
                  <a:lnTo>
                    <a:pt x="764222" y="213309"/>
                  </a:lnTo>
                  <a:close/>
                </a:path>
                <a:path w="810895" h="257175">
                  <a:moveTo>
                    <a:pt x="810323" y="201193"/>
                  </a:moveTo>
                  <a:lnTo>
                    <a:pt x="771499" y="201193"/>
                  </a:lnTo>
                  <a:lnTo>
                    <a:pt x="769061" y="208470"/>
                  </a:lnTo>
                  <a:lnTo>
                    <a:pt x="761784" y="215734"/>
                  </a:lnTo>
                  <a:lnTo>
                    <a:pt x="807885" y="215734"/>
                  </a:lnTo>
                  <a:lnTo>
                    <a:pt x="807885" y="213309"/>
                  </a:lnTo>
                  <a:lnTo>
                    <a:pt x="810323" y="213309"/>
                  </a:lnTo>
                  <a:lnTo>
                    <a:pt x="810323" y="201193"/>
                  </a:lnTo>
                  <a:close/>
                </a:path>
                <a:path w="810895" h="257175">
                  <a:moveTo>
                    <a:pt x="42452" y="208470"/>
                  </a:moveTo>
                  <a:lnTo>
                    <a:pt x="41236" y="208470"/>
                  </a:lnTo>
                  <a:lnTo>
                    <a:pt x="43656" y="210883"/>
                  </a:lnTo>
                  <a:lnTo>
                    <a:pt x="42452" y="208470"/>
                  </a:lnTo>
                  <a:close/>
                </a:path>
                <a:path w="810895" h="257175">
                  <a:moveTo>
                    <a:pt x="769061" y="206032"/>
                  </a:moveTo>
                  <a:lnTo>
                    <a:pt x="766660" y="210870"/>
                  </a:lnTo>
                  <a:lnTo>
                    <a:pt x="769061" y="208470"/>
                  </a:lnTo>
                  <a:lnTo>
                    <a:pt x="769061" y="206032"/>
                  </a:lnTo>
                  <a:close/>
                </a:path>
                <a:path w="810895" h="257175">
                  <a:moveTo>
                    <a:pt x="41236" y="201193"/>
                  </a:moveTo>
                  <a:lnTo>
                    <a:pt x="41236" y="206032"/>
                  </a:lnTo>
                  <a:lnTo>
                    <a:pt x="43662" y="208470"/>
                  </a:lnTo>
                  <a:lnTo>
                    <a:pt x="41236" y="201193"/>
                  </a:lnTo>
                  <a:close/>
                </a:path>
                <a:path w="810895" h="257175">
                  <a:moveTo>
                    <a:pt x="769061" y="50914"/>
                  </a:moveTo>
                  <a:lnTo>
                    <a:pt x="769061" y="206032"/>
                  </a:lnTo>
                  <a:lnTo>
                    <a:pt x="771499" y="201193"/>
                  </a:lnTo>
                  <a:lnTo>
                    <a:pt x="810323" y="201193"/>
                  </a:lnTo>
                  <a:lnTo>
                    <a:pt x="810323" y="53327"/>
                  </a:lnTo>
                  <a:lnTo>
                    <a:pt x="771499" y="53327"/>
                  </a:lnTo>
                  <a:lnTo>
                    <a:pt x="769061" y="50914"/>
                  </a:lnTo>
                  <a:close/>
                </a:path>
                <a:path w="810895" h="257175">
                  <a:moveTo>
                    <a:pt x="43662" y="48488"/>
                  </a:moveTo>
                  <a:lnTo>
                    <a:pt x="41236" y="50914"/>
                  </a:lnTo>
                  <a:lnTo>
                    <a:pt x="41236" y="53327"/>
                  </a:lnTo>
                  <a:lnTo>
                    <a:pt x="43662" y="48488"/>
                  </a:lnTo>
                  <a:close/>
                </a:path>
                <a:path w="810895" h="257175">
                  <a:moveTo>
                    <a:pt x="810323" y="43624"/>
                  </a:moveTo>
                  <a:lnTo>
                    <a:pt x="766648" y="43624"/>
                  </a:lnTo>
                  <a:lnTo>
                    <a:pt x="769061" y="48488"/>
                  </a:lnTo>
                  <a:lnTo>
                    <a:pt x="771499" y="53327"/>
                  </a:lnTo>
                  <a:lnTo>
                    <a:pt x="810323" y="53327"/>
                  </a:lnTo>
                  <a:lnTo>
                    <a:pt x="810323" y="43624"/>
                  </a:lnTo>
                  <a:close/>
                </a:path>
                <a:path w="810895" h="257175">
                  <a:moveTo>
                    <a:pt x="767857" y="47278"/>
                  </a:moveTo>
                  <a:lnTo>
                    <a:pt x="769061" y="50914"/>
                  </a:lnTo>
                  <a:lnTo>
                    <a:pt x="769061" y="48488"/>
                  </a:lnTo>
                  <a:lnTo>
                    <a:pt x="767857" y="47278"/>
                  </a:lnTo>
                  <a:close/>
                </a:path>
                <a:path w="810895" h="257175">
                  <a:moveTo>
                    <a:pt x="43662" y="43624"/>
                  </a:moveTo>
                  <a:lnTo>
                    <a:pt x="41236" y="48488"/>
                  </a:lnTo>
                  <a:lnTo>
                    <a:pt x="42448" y="47274"/>
                  </a:lnTo>
                  <a:lnTo>
                    <a:pt x="43662" y="43624"/>
                  </a:lnTo>
                  <a:close/>
                </a:path>
                <a:path w="810895" h="257175">
                  <a:moveTo>
                    <a:pt x="42448" y="47274"/>
                  </a:moveTo>
                  <a:lnTo>
                    <a:pt x="41236" y="48488"/>
                  </a:lnTo>
                  <a:lnTo>
                    <a:pt x="42044" y="48488"/>
                  </a:lnTo>
                  <a:lnTo>
                    <a:pt x="42448" y="47274"/>
                  </a:lnTo>
                  <a:close/>
                </a:path>
                <a:path w="810895" h="257175">
                  <a:moveTo>
                    <a:pt x="766648" y="43624"/>
                  </a:moveTo>
                  <a:lnTo>
                    <a:pt x="767857" y="47278"/>
                  </a:lnTo>
                  <a:lnTo>
                    <a:pt x="769061" y="48488"/>
                  </a:lnTo>
                  <a:lnTo>
                    <a:pt x="766648" y="43624"/>
                  </a:lnTo>
                  <a:close/>
                </a:path>
                <a:path w="810895" h="257175">
                  <a:moveTo>
                    <a:pt x="807885" y="38785"/>
                  </a:moveTo>
                  <a:lnTo>
                    <a:pt x="759358" y="38785"/>
                  </a:lnTo>
                  <a:lnTo>
                    <a:pt x="766648" y="46050"/>
                  </a:lnTo>
                  <a:lnTo>
                    <a:pt x="767857" y="47278"/>
                  </a:lnTo>
                  <a:lnTo>
                    <a:pt x="766648" y="43624"/>
                  </a:lnTo>
                  <a:lnTo>
                    <a:pt x="810323" y="43624"/>
                  </a:lnTo>
                  <a:lnTo>
                    <a:pt x="807885" y="41211"/>
                  </a:lnTo>
                  <a:lnTo>
                    <a:pt x="807885" y="38785"/>
                  </a:lnTo>
                  <a:close/>
                </a:path>
                <a:path w="810895" h="257175">
                  <a:moveTo>
                    <a:pt x="795756" y="16967"/>
                  </a:moveTo>
                  <a:lnTo>
                    <a:pt x="14554" y="16967"/>
                  </a:lnTo>
                  <a:lnTo>
                    <a:pt x="12115" y="21818"/>
                  </a:lnTo>
                  <a:lnTo>
                    <a:pt x="9690" y="24256"/>
                  </a:lnTo>
                  <a:lnTo>
                    <a:pt x="9690" y="26657"/>
                  </a:lnTo>
                  <a:lnTo>
                    <a:pt x="4851" y="31521"/>
                  </a:lnTo>
                  <a:lnTo>
                    <a:pt x="4851" y="36360"/>
                  </a:lnTo>
                  <a:lnTo>
                    <a:pt x="2412" y="41211"/>
                  </a:lnTo>
                  <a:lnTo>
                    <a:pt x="2412" y="43624"/>
                  </a:lnTo>
                  <a:lnTo>
                    <a:pt x="43662" y="43624"/>
                  </a:lnTo>
                  <a:lnTo>
                    <a:pt x="42448" y="47274"/>
                  </a:lnTo>
                  <a:lnTo>
                    <a:pt x="43668" y="46050"/>
                  </a:lnTo>
                  <a:lnTo>
                    <a:pt x="50939" y="38785"/>
                  </a:lnTo>
                  <a:lnTo>
                    <a:pt x="807885" y="38785"/>
                  </a:lnTo>
                  <a:lnTo>
                    <a:pt x="807885" y="36360"/>
                  </a:lnTo>
                  <a:lnTo>
                    <a:pt x="805459" y="33934"/>
                  </a:lnTo>
                  <a:lnTo>
                    <a:pt x="805459" y="31521"/>
                  </a:lnTo>
                  <a:lnTo>
                    <a:pt x="803020" y="26657"/>
                  </a:lnTo>
                  <a:lnTo>
                    <a:pt x="800620" y="24256"/>
                  </a:lnTo>
                  <a:lnTo>
                    <a:pt x="800620" y="21818"/>
                  </a:lnTo>
                  <a:lnTo>
                    <a:pt x="795756" y="16967"/>
                  </a:lnTo>
                  <a:close/>
                </a:path>
                <a:path w="810895" h="257175">
                  <a:moveTo>
                    <a:pt x="765432" y="44840"/>
                  </a:moveTo>
                  <a:lnTo>
                    <a:pt x="766635" y="46050"/>
                  </a:lnTo>
                  <a:lnTo>
                    <a:pt x="765432" y="44840"/>
                  </a:lnTo>
                  <a:close/>
                </a:path>
                <a:path w="810895" h="257175">
                  <a:moveTo>
                    <a:pt x="55791" y="38785"/>
                  </a:moveTo>
                  <a:lnTo>
                    <a:pt x="50939" y="38785"/>
                  </a:lnTo>
                  <a:lnTo>
                    <a:pt x="48513" y="41211"/>
                  </a:lnTo>
                  <a:lnTo>
                    <a:pt x="55791" y="38785"/>
                  </a:lnTo>
                  <a:close/>
                </a:path>
                <a:path w="810895" h="257175">
                  <a:moveTo>
                    <a:pt x="58216" y="38785"/>
                  </a:moveTo>
                  <a:lnTo>
                    <a:pt x="55791" y="38785"/>
                  </a:lnTo>
                  <a:lnTo>
                    <a:pt x="50939" y="41211"/>
                  </a:lnTo>
                  <a:lnTo>
                    <a:pt x="58216" y="38785"/>
                  </a:lnTo>
                  <a:close/>
                </a:path>
                <a:path w="810895" h="257175">
                  <a:moveTo>
                    <a:pt x="759358" y="38785"/>
                  </a:moveTo>
                  <a:lnTo>
                    <a:pt x="754519" y="38785"/>
                  </a:lnTo>
                  <a:lnTo>
                    <a:pt x="761784" y="41211"/>
                  </a:lnTo>
                  <a:lnTo>
                    <a:pt x="759358" y="38785"/>
                  </a:lnTo>
                  <a:close/>
                </a:path>
                <a:path w="810895" h="257175">
                  <a:moveTo>
                    <a:pt x="766648" y="0"/>
                  </a:moveTo>
                  <a:lnTo>
                    <a:pt x="43662" y="0"/>
                  </a:lnTo>
                  <a:lnTo>
                    <a:pt x="36372" y="2425"/>
                  </a:lnTo>
                  <a:lnTo>
                    <a:pt x="33959" y="4864"/>
                  </a:lnTo>
                  <a:lnTo>
                    <a:pt x="26695" y="7264"/>
                  </a:lnTo>
                  <a:lnTo>
                    <a:pt x="24256" y="9702"/>
                  </a:lnTo>
                  <a:lnTo>
                    <a:pt x="16979" y="14554"/>
                  </a:lnTo>
                  <a:lnTo>
                    <a:pt x="16979" y="16967"/>
                  </a:lnTo>
                  <a:lnTo>
                    <a:pt x="793343" y="16967"/>
                  </a:lnTo>
                  <a:lnTo>
                    <a:pt x="793343" y="14554"/>
                  </a:lnTo>
                  <a:lnTo>
                    <a:pt x="788479" y="9702"/>
                  </a:lnTo>
                  <a:lnTo>
                    <a:pt x="786041" y="9702"/>
                  </a:lnTo>
                  <a:lnTo>
                    <a:pt x="786041" y="7264"/>
                  </a:lnTo>
                  <a:lnTo>
                    <a:pt x="783640" y="7264"/>
                  </a:lnTo>
                  <a:lnTo>
                    <a:pt x="778776" y="4864"/>
                  </a:lnTo>
                  <a:lnTo>
                    <a:pt x="776338" y="4864"/>
                  </a:lnTo>
                  <a:lnTo>
                    <a:pt x="776338" y="2425"/>
                  </a:lnTo>
                  <a:lnTo>
                    <a:pt x="773925" y="2425"/>
                  </a:lnTo>
                  <a:lnTo>
                    <a:pt x="76664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680189" y="3866537"/>
            <a:ext cx="55689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10" dirty="0">
                <a:latin typeface="Arial"/>
                <a:cs typeface="Arial"/>
              </a:rPr>
              <a:t>W </a:t>
            </a:r>
            <a:r>
              <a:rPr sz="1750" spc="-125" dirty="0">
                <a:latin typeface="Arial"/>
                <a:cs typeface="Arial"/>
              </a:rPr>
              <a:t>,</a:t>
            </a:r>
            <a:r>
              <a:rPr sz="1750" spc="-370" dirty="0">
                <a:latin typeface="Arial"/>
                <a:cs typeface="Arial"/>
              </a:rPr>
              <a:t> </a:t>
            </a:r>
            <a:r>
              <a:rPr sz="1750" spc="-20" dirty="0">
                <a:latin typeface="Arial"/>
                <a:cs typeface="Arial"/>
              </a:rPr>
              <a:t>b</a:t>
            </a:r>
            <a:endParaRPr sz="17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42724" y="3973192"/>
            <a:ext cx="54038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74015" algn="l"/>
              </a:tabLst>
            </a:pPr>
            <a:r>
              <a:rPr sz="1250" spc="505" dirty="0">
                <a:latin typeface="Arial"/>
                <a:cs typeface="Arial"/>
              </a:rPr>
              <a:t>n	n</a:t>
            </a:r>
            <a:endParaRPr sz="12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487827" y="4385262"/>
            <a:ext cx="1798955" cy="8845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2200" spc="-95" dirty="0">
                <a:latin typeface="Trebuchet MS"/>
                <a:cs typeface="Trebuchet MS"/>
              </a:rPr>
              <a:t>unfortunate</a:t>
            </a:r>
            <a:r>
              <a:rPr sz="2175" spc="-142" baseline="-21072" dirty="0">
                <a:latin typeface="Arial"/>
                <a:cs typeface="Arial"/>
              </a:rPr>
              <a:t>STM</a:t>
            </a:r>
            <a:endParaRPr sz="2175" baseline="-21072">
              <a:latin typeface="Arial"/>
              <a:cs typeface="Arial"/>
            </a:endParaRPr>
          </a:p>
          <a:p>
            <a:pPr marR="13335" algn="ctr">
              <a:lnSpc>
                <a:spcPct val="100000"/>
              </a:lnSpc>
              <a:spcBef>
                <a:spcPts val="1989"/>
              </a:spcBef>
            </a:pPr>
            <a:r>
              <a:rPr sz="1750" spc="35" dirty="0">
                <a:latin typeface="Arial"/>
                <a:cs typeface="Arial"/>
              </a:rPr>
              <a:t>W</a:t>
            </a:r>
            <a:r>
              <a:rPr sz="1875" spc="52" baseline="-15555" dirty="0">
                <a:latin typeface="Arial"/>
                <a:cs typeface="Arial"/>
              </a:rPr>
              <a:t>n</a:t>
            </a:r>
            <a:r>
              <a:rPr sz="1750" spc="35" dirty="0">
                <a:latin typeface="Arial"/>
                <a:cs typeface="Arial"/>
              </a:rPr>
              <a:t>,</a:t>
            </a:r>
            <a:r>
              <a:rPr sz="1750" spc="-210" dirty="0">
                <a:latin typeface="Arial"/>
                <a:cs typeface="Arial"/>
              </a:rPr>
              <a:t> </a:t>
            </a:r>
            <a:r>
              <a:rPr sz="1750" spc="215" dirty="0">
                <a:latin typeface="Arial"/>
                <a:cs typeface="Arial"/>
              </a:rPr>
              <a:t>b</a:t>
            </a:r>
            <a:r>
              <a:rPr sz="1875" spc="322" baseline="-15555" dirty="0">
                <a:latin typeface="Arial"/>
                <a:cs typeface="Arial"/>
              </a:rPr>
              <a:t>n</a:t>
            </a:r>
            <a:endParaRPr sz="1875" baseline="-1555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50190"/>
            <a:ext cx="69456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A87FF"/>
                </a:solidFill>
              </a:rPr>
              <a:t>NLP Tools: Parsing </a:t>
            </a:r>
            <a:r>
              <a:rPr dirty="0">
                <a:solidFill>
                  <a:srgbClr val="3A87FF"/>
                </a:solidFill>
              </a:rPr>
              <a:t>for </a:t>
            </a:r>
            <a:r>
              <a:rPr spc="-5" dirty="0">
                <a:solidFill>
                  <a:srgbClr val="3A87FF"/>
                </a:solidFill>
              </a:rPr>
              <a:t>sentence</a:t>
            </a:r>
            <a:r>
              <a:rPr spc="5" dirty="0">
                <a:solidFill>
                  <a:srgbClr val="3A87FF"/>
                </a:solidFill>
              </a:rPr>
              <a:t> </a:t>
            </a:r>
            <a:r>
              <a:rPr spc="-5" dirty="0">
                <a:solidFill>
                  <a:srgbClr val="3A87FF"/>
                </a:solidFill>
              </a:rPr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04074"/>
            <a:ext cx="7858759" cy="11957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128270" indent="-342900">
              <a:lnSpc>
                <a:spcPct val="100699"/>
              </a:lnSpc>
              <a:spcBef>
                <a:spcPts val="80"/>
              </a:spcBef>
              <a:buClr>
                <a:srgbClr val="CC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Neural </a:t>
            </a:r>
            <a:r>
              <a:rPr sz="2400" spc="-5" dirty="0">
                <a:latin typeface="Carlito"/>
                <a:cs typeface="Carlito"/>
              </a:rPr>
              <a:t>networks can accurately determine the grammatical  structure of</a:t>
            </a:r>
            <a:r>
              <a:rPr sz="2400" dirty="0">
                <a:latin typeface="Carlito"/>
                <a:cs typeface="Carlito"/>
              </a:rPr>
              <a:t> sentences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CC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5" dirty="0">
                <a:latin typeface="Carlito"/>
                <a:cs typeface="Carlito"/>
              </a:rPr>
              <a:t>supports interpretation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may </a:t>
            </a:r>
            <a:r>
              <a:rPr sz="2400" dirty="0">
                <a:latin typeface="Carlito"/>
                <a:cs typeface="Carlito"/>
              </a:rPr>
              <a:t>help </a:t>
            </a:r>
            <a:r>
              <a:rPr sz="2400" spc="-5" dirty="0">
                <a:latin typeface="Carlito"/>
                <a:cs typeface="Carlito"/>
              </a:rPr>
              <a:t>in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disambiguation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164" y="3548722"/>
            <a:ext cx="8174326" cy="1163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293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3125451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37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</a:t>
            </a: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</a:t>
            </a:r>
            <a:r>
              <a:rPr lang="en-US" sz="37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Natural Language Processing</a:t>
            </a:r>
            <a:r>
              <a:rPr lang="en-US" sz="3700" kern="1200" spc="-1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(NLP)?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335481" y="591344"/>
            <a:ext cx="5179868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55600" indent="-228600">
              <a:lnSpc>
                <a:spcPct val="90000"/>
              </a:lnSpc>
              <a:spcBef>
                <a:spcPts val="685"/>
              </a:spcBef>
              <a:buClr>
                <a:srgbClr val="CC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b="1" spc="-5"/>
              <a:t>Natural language processing </a:t>
            </a:r>
            <a:r>
              <a:rPr lang="en-US" spc="-5"/>
              <a:t>is </a:t>
            </a:r>
            <a:r>
              <a:rPr lang="en-US"/>
              <a:t>a </a:t>
            </a:r>
            <a:r>
              <a:rPr lang="en-US" spc="-5"/>
              <a:t>field </a:t>
            </a:r>
            <a:r>
              <a:rPr lang="en-US"/>
              <a:t>at </a:t>
            </a:r>
            <a:r>
              <a:rPr lang="en-US" spc="-5"/>
              <a:t>the intersection</a:t>
            </a:r>
            <a:r>
              <a:rPr lang="en-US" spc="-10"/>
              <a:t> </a:t>
            </a:r>
            <a:r>
              <a:rPr lang="en-US" spc="-5"/>
              <a:t>of</a:t>
            </a:r>
            <a:endParaRPr lang="en-US"/>
          </a:p>
          <a:p>
            <a:pPr marL="698500" lvl="1" indent="-228600">
              <a:lnSpc>
                <a:spcPct val="90000"/>
              </a:lnSpc>
              <a:spcBef>
                <a:spcPts val="585"/>
              </a:spcBef>
              <a:buClr>
                <a:srgbClr val="3A87FF"/>
              </a:buClr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lang="en-US" spc="-5"/>
              <a:t>computer</a:t>
            </a:r>
            <a:r>
              <a:rPr lang="en-US" spc="-10"/>
              <a:t> </a:t>
            </a:r>
            <a:r>
              <a:rPr lang="en-US" spc="-5"/>
              <a:t>science</a:t>
            </a:r>
            <a:endParaRPr lang="en-US"/>
          </a:p>
          <a:p>
            <a:pPr marL="698500" lvl="1" indent="-228600">
              <a:lnSpc>
                <a:spcPct val="90000"/>
              </a:lnSpc>
              <a:spcBef>
                <a:spcPts val="590"/>
              </a:spcBef>
              <a:buClr>
                <a:srgbClr val="3A87FF"/>
              </a:buClr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lang="en-US" spc="-5"/>
              <a:t>artificial</a:t>
            </a:r>
            <a:r>
              <a:rPr lang="en-US" spc="-15"/>
              <a:t> </a:t>
            </a:r>
            <a:r>
              <a:rPr lang="en-US" spc="-5"/>
              <a:t>intelligence</a:t>
            </a:r>
            <a:endParaRPr lang="en-US"/>
          </a:p>
          <a:p>
            <a:pPr marL="698500" lvl="1" indent="-228600">
              <a:lnSpc>
                <a:spcPct val="90000"/>
              </a:lnSpc>
              <a:spcBef>
                <a:spcPts val="550"/>
              </a:spcBef>
              <a:buClr>
                <a:srgbClr val="3A87FF"/>
              </a:buClr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lang="en-US"/>
              <a:t>and</a:t>
            </a:r>
            <a:r>
              <a:rPr lang="en-US" spc="-10"/>
              <a:t> </a:t>
            </a:r>
            <a:r>
              <a:rPr lang="en-US" spc="-5"/>
              <a:t>linguistics.</a:t>
            </a:r>
            <a:endParaRPr lang="en-US"/>
          </a:p>
          <a:p>
            <a:pPr marL="355600" marR="998219" indent="-228600">
              <a:lnSpc>
                <a:spcPct val="90000"/>
              </a:lnSpc>
              <a:spcBef>
                <a:spcPts val="570"/>
              </a:spcBef>
              <a:buClr>
                <a:srgbClr val="CC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b="1" spc="-5"/>
              <a:t>Goal: </a:t>
            </a:r>
            <a:r>
              <a:rPr lang="en-US"/>
              <a:t>for </a:t>
            </a:r>
            <a:r>
              <a:rPr lang="en-US" spc="-5"/>
              <a:t>computers to process or “understand” natural  language in </a:t>
            </a:r>
            <a:r>
              <a:rPr lang="en-US"/>
              <a:t>order </a:t>
            </a:r>
            <a:r>
              <a:rPr lang="en-US" spc="-5"/>
              <a:t>to </a:t>
            </a:r>
            <a:r>
              <a:rPr lang="en-US"/>
              <a:t>perform </a:t>
            </a:r>
            <a:r>
              <a:rPr lang="en-US" spc="-5"/>
              <a:t>tasks that </a:t>
            </a:r>
            <a:r>
              <a:rPr lang="en-US"/>
              <a:t>are useful,</a:t>
            </a:r>
            <a:r>
              <a:rPr lang="en-US" spc="-60"/>
              <a:t> </a:t>
            </a:r>
            <a:r>
              <a:rPr lang="en-US" spc="-5"/>
              <a:t>e.g.,</a:t>
            </a:r>
            <a:endParaRPr lang="en-US"/>
          </a:p>
          <a:p>
            <a:pPr marL="698500" lvl="1" indent="-228600">
              <a:lnSpc>
                <a:spcPct val="90000"/>
              </a:lnSpc>
              <a:spcBef>
                <a:spcPts val="550"/>
              </a:spcBef>
              <a:buClr>
                <a:srgbClr val="3A87FF"/>
              </a:buClr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lang="en-US" spc="-5"/>
              <a:t>Performing Tasks, like making appointments, buying</a:t>
            </a:r>
            <a:r>
              <a:rPr lang="en-US" spc="20"/>
              <a:t> </a:t>
            </a:r>
            <a:r>
              <a:rPr lang="en-US" spc="-5"/>
              <a:t>things</a:t>
            </a:r>
            <a:endParaRPr lang="en-US"/>
          </a:p>
          <a:p>
            <a:pPr marL="698500" lvl="1" indent="-228600">
              <a:lnSpc>
                <a:spcPct val="90000"/>
              </a:lnSpc>
              <a:spcBef>
                <a:spcPts val="590"/>
              </a:spcBef>
              <a:buClr>
                <a:srgbClr val="3A87FF"/>
              </a:buClr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lang="en-US" spc="-5"/>
              <a:t>Language translation</a:t>
            </a:r>
            <a:endParaRPr lang="en-US"/>
          </a:p>
          <a:p>
            <a:pPr marL="698500" lvl="1" indent="-228600">
              <a:lnSpc>
                <a:spcPct val="90000"/>
              </a:lnSpc>
              <a:spcBef>
                <a:spcPts val="585"/>
              </a:spcBef>
              <a:buClr>
                <a:srgbClr val="3A87FF"/>
              </a:buClr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lang="en-US" spc="-5"/>
              <a:t>Question</a:t>
            </a:r>
            <a:r>
              <a:rPr lang="en-US" spc="-10"/>
              <a:t> </a:t>
            </a:r>
            <a:r>
              <a:rPr lang="en-US" spc="-5"/>
              <a:t>Answering</a:t>
            </a:r>
            <a:endParaRPr lang="en-US"/>
          </a:p>
          <a:p>
            <a:pPr marL="1041400" lvl="2" indent="-228600">
              <a:lnSpc>
                <a:spcPct val="90000"/>
              </a:lnSpc>
              <a:spcBef>
                <a:spcPts val="484"/>
              </a:spcBef>
              <a:buClr>
                <a:srgbClr val="CC0000"/>
              </a:buClr>
              <a:buFont typeface="Arial" panose="020B0604020202020204" pitchFamily="34" charset="0"/>
              <a:buChar char="•"/>
              <a:tabLst>
                <a:tab pos="1040765" algn="l"/>
                <a:tab pos="1041400" algn="l"/>
              </a:tabLst>
            </a:pPr>
            <a:r>
              <a:rPr lang="en-US"/>
              <a:t>Siri, </a:t>
            </a:r>
            <a:r>
              <a:rPr lang="en-US" spc="-5"/>
              <a:t>Google </a:t>
            </a:r>
            <a:r>
              <a:rPr lang="en-US"/>
              <a:t>Assistant, </a:t>
            </a:r>
            <a:r>
              <a:rPr lang="en-US" spc="-5"/>
              <a:t>Facebook </a:t>
            </a:r>
            <a:r>
              <a:rPr lang="en-US"/>
              <a:t>M, </a:t>
            </a:r>
            <a:r>
              <a:rPr lang="en-US" spc="-5"/>
              <a:t>Cortana</a:t>
            </a:r>
            <a:r>
              <a:rPr lang="en-US" spc="-15"/>
              <a:t> </a:t>
            </a:r>
            <a:r>
              <a:rPr lang="en-US"/>
              <a:t>…</a:t>
            </a:r>
          </a:p>
          <a:p>
            <a:pPr marL="355600" marR="5080" indent="-228600">
              <a:lnSpc>
                <a:spcPct val="90000"/>
              </a:lnSpc>
              <a:spcBef>
                <a:spcPts val="670"/>
              </a:spcBef>
              <a:buClr>
                <a:srgbClr val="CC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pc="-5"/>
              <a:t>Fully </a:t>
            </a:r>
            <a:r>
              <a:rPr lang="en-US" b="1" spc="-5"/>
              <a:t>understanding and representing </a:t>
            </a:r>
            <a:r>
              <a:rPr lang="en-US" spc="-5"/>
              <a:t>the </a:t>
            </a:r>
            <a:r>
              <a:rPr lang="en-US" b="1" spc="-5"/>
              <a:t>meaning </a:t>
            </a:r>
            <a:r>
              <a:rPr lang="en-US" spc="-5"/>
              <a:t>of language  (or </a:t>
            </a:r>
            <a:r>
              <a:rPr lang="en-US"/>
              <a:t>even defining </a:t>
            </a:r>
            <a:r>
              <a:rPr lang="en-US" spc="-5"/>
              <a:t>it) is </a:t>
            </a:r>
            <a:r>
              <a:rPr lang="en-US"/>
              <a:t>a </a:t>
            </a:r>
            <a:r>
              <a:rPr lang="en-US" spc="-5"/>
              <a:t>difficult</a:t>
            </a:r>
            <a:r>
              <a:rPr lang="en-US" spc="-45"/>
              <a:t> </a:t>
            </a:r>
            <a:r>
              <a:rPr lang="en-US" spc="-5"/>
              <a:t>goal.</a:t>
            </a:r>
            <a:endParaRPr lang="en-US"/>
          </a:p>
          <a:p>
            <a:pPr marL="355600" indent="-228600">
              <a:lnSpc>
                <a:spcPct val="90000"/>
              </a:lnSpc>
              <a:spcBef>
                <a:spcPts val="490"/>
              </a:spcBef>
              <a:buClr>
                <a:srgbClr val="CC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/>
              <a:t>Perfect </a:t>
            </a:r>
            <a:r>
              <a:rPr lang="en-US" spc="-5"/>
              <a:t>language understanding is</a:t>
            </a:r>
            <a:r>
              <a:rPr lang="en-US" spc="-20"/>
              <a:t> </a:t>
            </a:r>
            <a:r>
              <a:rPr lang="en-US" spc="-5"/>
              <a:t>AI-complete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50190"/>
            <a:ext cx="7028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A87FF"/>
                </a:solidFill>
              </a:rPr>
              <a:t>Representations </a:t>
            </a:r>
            <a:r>
              <a:rPr dirty="0">
                <a:solidFill>
                  <a:srgbClr val="3A87FF"/>
                </a:solidFill>
              </a:rPr>
              <a:t>of </a:t>
            </a:r>
            <a:r>
              <a:rPr spc="-5" dirty="0">
                <a:solidFill>
                  <a:srgbClr val="3A87FF"/>
                </a:solidFill>
              </a:rPr>
              <a:t>NLP Levels:</a:t>
            </a:r>
            <a:r>
              <a:rPr spc="5" dirty="0">
                <a:solidFill>
                  <a:srgbClr val="3A87FF"/>
                </a:solidFill>
              </a:rPr>
              <a:t> </a:t>
            </a:r>
            <a:r>
              <a:rPr spc="-5" dirty="0">
                <a:solidFill>
                  <a:srgbClr val="3A87FF"/>
                </a:solidFill>
              </a:rPr>
              <a:t>Semantics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29563"/>
            <a:ext cx="4510405" cy="295529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Traditional: Lambda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calculus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585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sz="2400" spc="-5" dirty="0">
                <a:latin typeface="Carlito"/>
                <a:cs typeface="Carlito"/>
              </a:rPr>
              <a:t>Carefully </a:t>
            </a:r>
            <a:r>
              <a:rPr sz="2400" dirty="0">
                <a:latin typeface="Carlito"/>
                <a:cs typeface="Carlito"/>
              </a:rPr>
              <a:t>engineered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functions</a:t>
            </a:r>
            <a:endParaRPr sz="2400">
              <a:latin typeface="Carlito"/>
              <a:cs typeface="Carlito"/>
            </a:endParaRPr>
          </a:p>
          <a:p>
            <a:pPr marL="698500" marR="306070" lvl="1" indent="-228600">
              <a:lnSpc>
                <a:spcPts val="2870"/>
              </a:lnSpc>
              <a:spcBef>
                <a:spcPts val="690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sz="2400" dirty="0">
                <a:latin typeface="Carlito"/>
                <a:cs typeface="Carlito"/>
              </a:rPr>
              <a:t>Take as </a:t>
            </a:r>
            <a:r>
              <a:rPr sz="2400" spc="-5" dirty="0">
                <a:latin typeface="Carlito"/>
                <a:cs typeface="Carlito"/>
              </a:rPr>
              <a:t>inputs specific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other  functions</a:t>
            </a:r>
            <a:endParaRPr sz="2400">
              <a:latin typeface="Carlito"/>
              <a:cs typeface="Carlito"/>
            </a:endParaRPr>
          </a:p>
          <a:p>
            <a:pPr marL="698500" marR="706120" lvl="1" indent="-228600">
              <a:lnSpc>
                <a:spcPts val="2870"/>
              </a:lnSpc>
              <a:spcBef>
                <a:spcPts val="595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sz="2400" dirty="0">
                <a:latin typeface="Carlito"/>
                <a:cs typeface="Carlito"/>
              </a:rPr>
              <a:t>No </a:t>
            </a:r>
            <a:r>
              <a:rPr sz="2400" spc="-5" dirty="0">
                <a:latin typeface="Carlito"/>
                <a:cs typeface="Carlito"/>
              </a:rPr>
              <a:t>notion of similarity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or  </a:t>
            </a:r>
            <a:r>
              <a:rPr sz="2400" dirty="0">
                <a:latin typeface="Carlito"/>
                <a:cs typeface="Carlito"/>
              </a:rPr>
              <a:t>fuzziness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language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9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DL: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4033545"/>
            <a:ext cx="3854450" cy="236410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41300" marR="5080" indent="-228600">
              <a:lnSpc>
                <a:spcPts val="2870"/>
              </a:lnSpc>
              <a:spcBef>
                <a:spcPts val="200"/>
              </a:spcBef>
              <a:buClr>
                <a:srgbClr val="3A87FF"/>
              </a:buClr>
              <a:buFont typeface="Times New Roman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Every </a:t>
            </a:r>
            <a:r>
              <a:rPr sz="2400" spc="-5" dirty="0">
                <a:latin typeface="Carlito"/>
                <a:cs typeface="Carlito"/>
              </a:rPr>
              <a:t>word </a:t>
            </a:r>
            <a:r>
              <a:rPr sz="2400" dirty="0">
                <a:latin typeface="Carlito"/>
                <a:cs typeface="Carlito"/>
              </a:rPr>
              <a:t>and every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phrase  </a:t>
            </a:r>
            <a:r>
              <a:rPr sz="2400" dirty="0">
                <a:latin typeface="Carlito"/>
                <a:cs typeface="Carlito"/>
              </a:rPr>
              <a:t>and every </a:t>
            </a:r>
            <a:r>
              <a:rPr sz="2400" spc="-5" dirty="0">
                <a:latin typeface="Carlito"/>
                <a:cs typeface="Carlito"/>
              </a:rPr>
              <a:t>logical expression  is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vector</a:t>
            </a:r>
            <a:endParaRPr sz="2400">
              <a:latin typeface="Carlito"/>
              <a:cs typeface="Carlito"/>
            </a:endParaRPr>
          </a:p>
          <a:p>
            <a:pPr marL="241300" marR="193040" indent="-228600">
              <a:lnSpc>
                <a:spcPts val="2870"/>
              </a:lnSpc>
              <a:spcBef>
                <a:spcPts val="590"/>
              </a:spcBef>
              <a:buClr>
                <a:srgbClr val="3A87FF"/>
              </a:buClr>
              <a:buFont typeface="Times New Roman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a neural </a:t>
            </a:r>
            <a:r>
              <a:rPr sz="2400" spc="-5" dirty="0">
                <a:latin typeface="Carlito"/>
                <a:cs typeface="Carlito"/>
              </a:rPr>
              <a:t>network combines  two vectors into one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vector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490"/>
              </a:spcBef>
              <a:buClr>
                <a:srgbClr val="3A87FF"/>
              </a:buClr>
              <a:buFont typeface="Times New Roman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Bowman </a:t>
            </a:r>
            <a:r>
              <a:rPr sz="2400" dirty="0">
                <a:latin typeface="Carlito"/>
                <a:cs typeface="Carlito"/>
              </a:rPr>
              <a:t>et al.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2014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55646" y="1167678"/>
            <a:ext cx="3537816" cy="1973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91756" y="4225681"/>
            <a:ext cx="895350" cy="193040"/>
          </a:xfrm>
          <a:prstGeom prst="rect">
            <a:avLst/>
          </a:prstGeom>
          <a:solidFill>
            <a:srgbClr val="A5FF8A"/>
          </a:solidFill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25"/>
              </a:lnSpc>
            </a:pPr>
            <a:r>
              <a:rPr sz="1250" i="1" spc="10" dirty="0">
                <a:latin typeface="LM Sans 9"/>
                <a:cs typeface="LM Sans 9"/>
              </a:rPr>
              <a:t>P</a:t>
            </a:r>
            <a:r>
              <a:rPr sz="1250" i="1" spc="-270" dirty="0">
                <a:latin typeface="LM Sans 9"/>
                <a:cs typeface="LM Sans 9"/>
              </a:rPr>
              <a:t> </a:t>
            </a:r>
            <a:r>
              <a:rPr sz="1250" spc="105" dirty="0">
                <a:latin typeface="LM Roman 9"/>
                <a:cs typeface="LM Roman 9"/>
              </a:rPr>
              <a:t>(</a:t>
            </a:r>
            <a:r>
              <a:rPr sz="1250" spc="105" dirty="0">
                <a:latin typeface="Trebuchet MS"/>
                <a:cs typeface="Trebuchet MS"/>
              </a:rPr>
              <a:t>@</a:t>
            </a:r>
            <a:r>
              <a:rPr sz="1250" spc="105" dirty="0">
                <a:latin typeface="LM Roman 9"/>
                <a:cs typeface="LM Roman 9"/>
              </a:rPr>
              <a:t>)=</a:t>
            </a:r>
            <a:r>
              <a:rPr sz="1250" spc="-100" dirty="0">
                <a:latin typeface="LM Roman 9"/>
                <a:cs typeface="LM Roman 9"/>
              </a:rPr>
              <a:t> </a:t>
            </a:r>
            <a:r>
              <a:rPr sz="1250" spc="5" dirty="0">
                <a:latin typeface="LM Roman 9"/>
                <a:cs typeface="LM Roman 9"/>
              </a:rPr>
              <a:t>0</a:t>
            </a:r>
            <a:r>
              <a:rPr sz="1250" i="1" spc="5" dirty="0">
                <a:latin typeface="LM Sans 9"/>
                <a:cs typeface="LM Sans 9"/>
              </a:rPr>
              <a:t>.</a:t>
            </a:r>
            <a:r>
              <a:rPr sz="1250" spc="5" dirty="0">
                <a:latin typeface="LM Roman 9"/>
                <a:cs typeface="LM Roman 9"/>
              </a:rPr>
              <a:t>8</a:t>
            </a:r>
            <a:endParaRPr sz="1250">
              <a:latin typeface="LM Roman 9"/>
              <a:cs typeface="LM Roman 9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14413" y="4407598"/>
            <a:ext cx="50165" cy="285115"/>
          </a:xfrm>
          <a:custGeom>
            <a:avLst/>
            <a:gdLst/>
            <a:ahLst/>
            <a:cxnLst/>
            <a:rect l="l" t="t" r="r" b="b"/>
            <a:pathLst>
              <a:path w="50165" h="285114">
                <a:moveTo>
                  <a:pt x="24980" y="0"/>
                </a:moveTo>
                <a:lnTo>
                  <a:pt x="21077" y="18888"/>
                </a:lnTo>
                <a:lnTo>
                  <a:pt x="15614" y="37777"/>
                </a:lnTo>
                <a:lnTo>
                  <a:pt x="8589" y="56669"/>
                </a:lnTo>
                <a:lnTo>
                  <a:pt x="0" y="75564"/>
                </a:lnTo>
                <a:lnTo>
                  <a:pt x="21386" y="75564"/>
                </a:lnTo>
                <a:lnTo>
                  <a:pt x="21386" y="284962"/>
                </a:lnTo>
                <a:lnTo>
                  <a:pt x="28575" y="284962"/>
                </a:lnTo>
                <a:lnTo>
                  <a:pt x="28575" y="75564"/>
                </a:lnTo>
                <a:lnTo>
                  <a:pt x="49961" y="75564"/>
                </a:lnTo>
                <a:lnTo>
                  <a:pt x="41377" y="56669"/>
                </a:lnTo>
                <a:lnTo>
                  <a:pt x="34351" y="37777"/>
                </a:lnTo>
                <a:lnTo>
                  <a:pt x="28885" y="18888"/>
                </a:lnTo>
                <a:lnTo>
                  <a:pt x="249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68555" y="4681636"/>
            <a:ext cx="2541905" cy="193040"/>
          </a:xfrm>
          <a:prstGeom prst="rect">
            <a:avLst/>
          </a:prstGeom>
          <a:solidFill>
            <a:srgbClr val="FFC895"/>
          </a:solidFill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1305"/>
              </a:lnSpc>
            </a:pPr>
            <a:r>
              <a:rPr sz="1250" spc="-25" dirty="0">
                <a:latin typeface="Georgia"/>
                <a:cs typeface="Georgia"/>
              </a:rPr>
              <a:t>all </a:t>
            </a:r>
            <a:r>
              <a:rPr sz="1250" spc="-50" dirty="0">
                <a:latin typeface="Georgia"/>
                <a:cs typeface="Georgia"/>
              </a:rPr>
              <a:t>reptiles </a:t>
            </a:r>
            <a:r>
              <a:rPr sz="1250" spc="-30" dirty="0">
                <a:latin typeface="Georgia"/>
                <a:cs typeface="Georgia"/>
              </a:rPr>
              <a:t>walk </a:t>
            </a:r>
            <a:r>
              <a:rPr sz="1250" i="1" spc="-70" dirty="0">
                <a:latin typeface="Trebuchet MS"/>
                <a:cs typeface="Trebuchet MS"/>
              </a:rPr>
              <a:t>vs. </a:t>
            </a:r>
            <a:r>
              <a:rPr sz="1250" spc="-60" dirty="0">
                <a:latin typeface="Georgia"/>
                <a:cs typeface="Georgia"/>
              </a:rPr>
              <a:t>some turtles</a:t>
            </a:r>
            <a:r>
              <a:rPr sz="1250" spc="-25" dirty="0">
                <a:latin typeface="Georgia"/>
                <a:cs typeface="Georgia"/>
              </a:rPr>
              <a:t> </a:t>
            </a:r>
            <a:r>
              <a:rPr sz="1250" spc="-55" dirty="0">
                <a:latin typeface="Georgia"/>
                <a:cs typeface="Georgia"/>
              </a:rPr>
              <a:t>move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71179" y="4202143"/>
            <a:ext cx="1189355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40" dirty="0">
                <a:latin typeface="Georgia"/>
                <a:cs typeface="Georgia"/>
              </a:rPr>
              <a:t>Softmax</a:t>
            </a:r>
            <a:r>
              <a:rPr sz="1250" spc="-20" dirty="0">
                <a:latin typeface="Georgia"/>
                <a:cs typeface="Georgia"/>
              </a:rPr>
              <a:t> </a:t>
            </a:r>
            <a:r>
              <a:rPr sz="1250" spc="-40" dirty="0">
                <a:latin typeface="Georgia"/>
                <a:cs typeface="Georgia"/>
              </a:rPr>
              <a:t>classifier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43414" y="4552363"/>
            <a:ext cx="829310" cy="3975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410"/>
              </a:lnSpc>
              <a:spcBef>
                <a:spcPts val="240"/>
              </a:spcBef>
            </a:pPr>
            <a:r>
              <a:rPr sz="1250" spc="-50" dirty="0">
                <a:latin typeface="Georgia"/>
                <a:cs typeface="Georgia"/>
              </a:rPr>
              <a:t>Comparison  </a:t>
            </a:r>
            <a:r>
              <a:rPr sz="1250" spc="-35" dirty="0">
                <a:latin typeface="Georgia"/>
                <a:cs typeface="Georgia"/>
              </a:rPr>
              <a:t>N(T)N</a:t>
            </a:r>
            <a:r>
              <a:rPr sz="1250" spc="-70" dirty="0">
                <a:latin typeface="Georgia"/>
                <a:cs typeface="Georgia"/>
              </a:rPr>
              <a:t> </a:t>
            </a:r>
            <a:r>
              <a:rPr sz="1250" spc="-35" dirty="0">
                <a:latin typeface="Georgia"/>
                <a:cs typeface="Georgia"/>
              </a:rPr>
              <a:t>layer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43414" y="5118362"/>
            <a:ext cx="861694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50" dirty="0">
                <a:latin typeface="Georgia"/>
                <a:cs typeface="Georgia"/>
              </a:rPr>
              <a:t>Composition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43414" y="5297215"/>
            <a:ext cx="573405" cy="3975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455"/>
              </a:lnSpc>
              <a:spcBef>
                <a:spcPts val="114"/>
              </a:spcBef>
            </a:pPr>
            <a:r>
              <a:rPr sz="1250" spc="-35" dirty="0">
                <a:latin typeface="Georgia"/>
                <a:cs typeface="Georgia"/>
              </a:rPr>
              <a:t>RN(T)N</a:t>
            </a:r>
            <a:endParaRPr sz="1250">
              <a:latin typeface="Georgia"/>
              <a:cs typeface="Georgia"/>
            </a:endParaRPr>
          </a:p>
          <a:p>
            <a:pPr marL="12700">
              <a:lnSpc>
                <a:spcPts val="1455"/>
              </a:lnSpc>
            </a:pPr>
            <a:r>
              <a:rPr sz="1250" spc="-40" dirty="0">
                <a:latin typeface="Georgia"/>
                <a:cs typeface="Georgia"/>
              </a:rPr>
              <a:t>layers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90971" y="5704166"/>
            <a:ext cx="346075" cy="231140"/>
          </a:xfrm>
          <a:custGeom>
            <a:avLst/>
            <a:gdLst/>
            <a:ahLst/>
            <a:cxnLst/>
            <a:rect l="l" t="t" r="r" b="b"/>
            <a:pathLst>
              <a:path w="346075" h="231139">
                <a:moveTo>
                  <a:pt x="345592" y="0"/>
                </a:moveTo>
                <a:lnTo>
                  <a:pt x="327633" y="7247"/>
                </a:lnTo>
                <a:lnTo>
                  <a:pt x="308806" y="13201"/>
                </a:lnTo>
                <a:lnTo>
                  <a:pt x="289113" y="17864"/>
                </a:lnTo>
                <a:lnTo>
                  <a:pt x="268554" y="21234"/>
                </a:lnTo>
                <a:lnTo>
                  <a:pt x="280416" y="38942"/>
                </a:lnTo>
                <a:lnTo>
                  <a:pt x="0" y="224990"/>
                </a:lnTo>
                <a:lnTo>
                  <a:pt x="3987" y="230943"/>
                </a:lnTo>
                <a:lnTo>
                  <a:pt x="284403" y="44894"/>
                </a:lnTo>
                <a:lnTo>
                  <a:pt x="296265" y="62602"/>
                </a:lnTo>
                <a:lnTo>
                  <a:pt x="307298" y="45012"/>
                </a:lnTo>
                <a:lnTo>
                  <a:pt x="319195" y="28715"/>
                </a:lnTo>
                <a:lnTo>
                  <a:pt x="331959" y="13710"/>
                </a:lnTo>
                <a:lnTo>
                  <a:pt x="345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31663" y="5935473"/>
            <a:ext cx="322580" cy="193040"/>
          </a:xfrm>
          <a:prstGeom prst="rect">
            <a:avLst/>
          </a:prstGeom>
          <a:solidFill>
            <a:srgbClr val="F5F7C4"/>
          </a:solidFill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ts val="1435"/>
              </a:lnSpc>
            </a:pPr>
            <a:r>
              <a:rPr sz="1250" spc="-25" dirty="0">
                <a:latin typeface="Georgia"/>
                <a:cs typeface="Georgia"/>
              </a:rPr>
              <a:t>all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36779" y="5704166"/>
            <a:ext cx="346075" cy="231140"/>
          </a:xfrm>
          <a:custGeom>
            <a:avLst/>
            <a:gdLst/>
            <a:ahLst/>
            <a:cxnLst/>
            <a:rect l="l" t="t" r="r" b="b"/>
            <a:pathLst>
              <a:path w="346075" h="231139">
                <a:moveTo>
                  <a:pt x="0" y="0"/>
                </a:moveTo>
                <a:lnTo>
                  <a:pt x="13633" y="13710"/>
                </a:lnTo>
                <a:lnTo>
                  <a:pt x="26396" y="28715"/>
                </a:lnTo>
                <a:lnTo>
                  <a:pt x="38294" y="45012"/>
                </a:lnTo>
                <a:lnTo>
                  <a:pt x="49326" y="62602"/>
                </a:lnTo>
                <a:lnTo>
                  <a:pt x="61188" y="44894"/>
                </a:lnTo>
                <a:lnTo>
                  <a:pt x="341604" y="230943"/>
                </a:lnTo>
                <a:lnTo>
                  <a:pt x="345592" y="224990"/>
                </a:lnTo>
                <a:lnTo>
                  <a:pt x="65176" y="38942"/>
                </a:lnTo>
                <a:lnTo>
                  <a:pt x="77038" y="21234"/>
                </a:lnTo>
                <a:lnTo>
                  <a:pt x="56478" y="17864"/>
                </a:lnTo>
                <a:lnTo>
                  <a:pt x="36785" y="13201"/>
                </a:lnTo>
                <a:lnTo>
                  <a:pt x="17959" y="724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75934" y="5935473"/>
            <a:ext cx="608965" cy="193040"/>
          </a:xfrm>
          <a:prstGeom prst="rect">
            <a:avLst/>
          </a:prstGeom>
          <a:solidFill>
            <a:srgbClr val="F5F7C4"/>
          </a:solidFill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305"/>
              </a:lnSpc>
            </a:pPr>
            <a:r>
              <a:rPr sz="1250" spc="-50" dirty="0">
                <a:latin typeface="Georgia"/>
                <a:cs typeface="Georgia"/>
              </a:rPr>
              <a:t>reptiles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20473" y="5305221"/>
            <a:ext cx="346075" cy="231140"/>
          </a:xfrm>
          <a:custGeom>
            <a:avLst/>
            <a:gdLst/>
            <a:ahLst/>
            <a:cxnLst/>
            <a:rect l="l" t="t" r="r" b="b"/>
            <a:pathLst>
              <a:path w="346075" h="231139">
                <a:moveTo>
                  <a:pt x="345592" y="0"/>
                </a:moveTo>
                <a:lnTo>
                  <a:pt x="327633" y="7250"/>
                </a:lnTo>
                <a:lnTo>
                  <a:pt x="308806" y="13208"/>
                </a:lnTo>
                <a:lnTo>
                  <a:pt x="289113" y="17870"/>
                </a:lnTo>
                <a:lnTo>
                  <a:pt x="268554" y="21234"/>
                </a:lnTo>
                <a:lnTo>
                  <a:pt x="280415" y="38950"/>
                </a:lnTo>
                <a:lnTo>
                  <a:pt x="0" y="224993"/>
                </a:lnTo>
                <a:lnTo>
                  <a:pt x="3987" y="230949"/>
                </a:lnTo>
                <a:lnTo>
                  <a:pt x="284403" y="44894"/>
                </a:lnTo>
                <a:lnTo>
                  <a:pt x="296265" y="62611"/>
                </a:lnTo>
                <a:lnTo>
                  <a:pt x="307300" y="45018"/>
                </a:lnTo>
                <a:lnTo>
                  <a:pt x="319200" y="28719"/>
                </a:lnTo>
                <a:lnTo>
                  <a:pt x="331964" y="13713"/>
                </a:lnTo>
                <a:lnTo>
                  <a:pt x="345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24944" y="5508025"/>
            <a:ext cx="795655" cy="193040"/>
          </a:xfrm>
          <a:prstGeom prst="rect">
            <a:avLst/>
          </a:prstGeom>
          <a:solidFill>
            <a:srgbClr val="BBEBFF"/>
          </a:solidFill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1305"/>
              </a:lnSpc>
            </a:pPr>
            <a:r>
              <a:rPr sz="1250" spc="-25" dirty="0">
                <a:latin typeface="Georgia"/>
                <a:cs typeface="Georgia"/>
              </a:rPr>
              <a:t>all</a:t>
            </a:r>
            <a:r>
              <a:rPr sz="1250" spc="-20" dirty="0">
                <a:latin typeface="Georgia"/>
                <a:cs typeface="Georgia"/>
              </a:rPr>
              <a:t> </a:t>
            </a:r>
            <a:r>
              <a:rPr sz="1250" spc="-50" dirty="0">
                <a:latin typeface="Georgia"/>
                <a:cs typeface="Georgia"/>
              </a:rPr>
              <a:t>reptiles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466281" y="5305221"/>
            <a:ext cx="346075" cy="231140"/>
          </a:xfrm>
          <a:custGeom>
            <a:avLst/>
            <a:gdLst/>
            <a:ahLst/>
            <a:cxnLst/>
            <a:rect l="l" t="t" r="r" b="b"/>
            <a:pathLst>
              <a:path w="346075" h="231139">
                <a:moveTo>
                  <a:pt x="0" y="0"/>
                </a:moveTo>
                <a:lnTo>
                  <a:pt x="13634" y="13713"/>
                </a:lnTo>
                <a:lnTo>
                  <a:pt x="26401" y="28719"/>
                </a:lnTo>
                <a:lnTo>
                  <a:pt x="38299" y="45018"/>
                </a:lnTo>
                <a:lnTo>
                  <a:pt x="49326" y="62611"/>
                </a:lnTo>
                <a:lnTo>
                  <a:pt x="61201" y="44894"/>
                </a:lnTo>
                <a:lnTo>
                  <a:pt x="341617" y="230949"/>
                </a:lnTo>
                <a:lnTo>
                  <a:pt x="345605" y="224993"/>
                </a:lnTo>
                <a:lnTo>
                  <a:pt x="65176" y="38950"/>
                </a:lnTo>
                <a:lnTo>
                  <a:pt x="77038" y="21234"/>
                </a:lnTo>
                <a:lnTo>
                  <a:pt x="56485" y="17870"/>
                </a:lnTo>
                <a:lnTo>
                  <a:pt x="36795" y="13208"/>
                </a:lnTo>
                <a:lnTo>
                  <a:pt x="17966" y="72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41223" y="5508025"/>
            <a:ext cx="537845" cy="193040"/>
          </a:xfrm>
          <a:prstGeom prst="rect">
            <a:avLst/>
          </a:prstGeom>
          <a:solidFill>
            <a:srgbClr val="F5F7C4"/>
          </a:solidFill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430"/>
              </a:lnSpc>
            </a:pPr>
            <a:r>
              <a:rPr sz="1250" spc="-30" dirty="0">
                <a:latin typeface="Georgia"/>
                <a:cs typeface="Georgia"/>
              </a:rPr>
              <a:t>walk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78384" y="4877777"/>
            <a:ext cx="346075" cy="231140"/>
          </a:xfrm>
          <a:custGeom>
            <a:avLst/>
            <a:gdLst/>
            <a:ahLst/>
            <a:cxnLst/>
            <a:rect l="l" t="t" r="r" b="b"/>
            <a:pathLst>
              <a:path w="346075" h="231139">
                <a:moveTo>
                  <a:pt x="345605" y="0"/>
                </a:moveTo>
                <a:lnTo>
                  <a:pt x="327638" y="7248"/>
                </a:lnTo>
                <a:lnTo>
                  <a:pt x="308810" y="13203"/>
                </a:lnTo>
                <a:lnTo>
                  <a:pt x="289119" y="17864"/>
                </a:lnTo>
                <a:lnTo>
                  <a:pt x="268566" y="21234"/>
                </a:lnTo>
                <a:lnTo>
                  <a:pt x="280428" y="38938"/>
                </a:lnTo>
                <a:lnTo>
                  <a:pt x="0" y="224993"/>
                </a:lnTo>
                <a:lnTo>
                  <a:pt x="3987" y="230949"/>
                </a:lnTo>
                <a:lnTo>
                  <a:pt x="284416" y="44894"/>
                </a:lnTo>
                <a:lnTo>
                  <a:pt x="296278" y="62611"/>
                </a:lnTo>
                <a:lnTo>
                  <a:pt x="307305" y="45018"/>
                </a:lnTo>
                <a:lnTo>
                  <a:pt x="319203" y="28719"/>
                </a:lnTo>
                <a:lnTo>
                  <a:pt x="331970" y="13713"/>
                </a:lnTo>
                <a:lnTo>
                  <a:pt x="3456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825388" y="5109093"/>
            <a:ext cx="1110615" cy="193040"/>
          </a:xfrm>
          <a:prstGeom prst="rect">
            <a:avLst/>
          </a:prstGeom>
          <a:solidFill>
            <a:srgbClr val="BBEBFF"/>
          </a:solidFill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305"/>
              </a:lnSpc>
            </a:pPr>
            <a:r>
              <a:rPr sz="1250" spc="-25" dirty="0">
                <a:latin typeface="Georgia"/>
                <a:cs typeface="Georgia"/>
              </a:rPr>
              <a:t>all </a:t>
            </a:r>
            <a:r>
              <a:rPr sz="1250" spc="-50" dirty="0">
                <a:latin typeface="Georgia"/>
                <a:cs typeface="Georgia"/>
              </a:rPr>
              <a:t>reptiles</a:t>
            </a:r>
            <a:r>
              <a:rPr sz="1250" dirty="0">
                <a:latin typeface="Georgia"/>
                <a:cs typeface="Georgia"/>
              </a:rPr>
              <a:t> </a:t>
            </a:r>
            <a:r>
              <a:rPr sz="1250" spc="-30" dirty="0">
                <a:latin typeface="Georgia"/>
                <a:cs typeface="Georgia"/>
              </a:rPr>
              <a:t>walk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80566" y="5704166"/>
            <a:ext cx="346075" cy="231140"/>
          </a:xfrm>
          <a:custGeom>
            <a:avLst/>
            <a:gdLst/>
            <a:ahLst/>
            <a:cxnLst/>
            <a:rect l="l" t="t" r="r" b="b"/>
            <a:pathLst>
              <a:path w="346075" h="231139">
                <a:moveTo>
                  <a:pt x="345605" y="0"/>
                </a:moveTo>
                <a:lnTo>
                  <a:pt x="327638" y="7247"/>
                </a:lnTo>
                <a:lnTo>
                  <a:pt x="308810" y="13201"/>
                </a:lnTo>
                <a:lnTo>
                  <a:pt x="289119" y="17864"/>
                </a:lnTo>
                <a:lnTo>
                  <a:pt x="268566" y="21234"/>
                </a:lnTo>
                <a:lnTo>
                  <a:pt x="280428" y="38942"/>
                </a:lnTo>
                <a:lnTo>
                  <a:pt x="0" y="224990"/>
                </a:lnTo>
                <a:lnTo>
                  <a:pt x="3987" y="230943"/>
                </a:lnTo>
                <a:lnTo>
                  <a:pt x="284416" y="44894"/>
                </a:lnTo>
                <a:lnTo>
                  <a:pt x="296278" y="62602"/>
                </a:lnTo>
                <a:lnTo>
                  <a:pt x="307305" y="45012"/>
                </a:lnTo>
                <a:lnTo>
                  <a:pt x="319203" y="28715"/>
                </a:lnTo>
                <a:lnTo>
                  <a:pt x="331970" y="13710"/>
                </a:lnTo>
                <a:lnTo>
                  <a:pt x="3456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149693" y="5935473"/>
            <a:ext cx="466090" cy="193040"/>
          </a:xfrm>
          <a:prstGeom prst="rect">
            <a:avLst/>
          </a:prstGeom>
          <a:solidFill>
            <a:srgbClr val="F5F7C4"/>
          </a:solidFill>
        </p:spPr>
        <p:txBody>
          <a:bodyPr vert="horz" wrap="square" lIns="0" tIns="0" rIns="0" bIns="0" rtlCol="0">
            <a:spAutoFit/>
          </a:bodyPr>
          <a:lstStyle/>
          <a:p>
            <a:pPr marL="61594">
              <a:lnSpc>
                <a:spcPts val="1290"/>
              </a:lnSpc>
            </a:pPr>
            <a:r>
              <a:rPr sz="1250" spc="-60" dirty="0">
                <a:latin typeface="Georgia"/>
                <a:cs typeface="Georgia"/>
              </a:rPr>
              <a:t>some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826387" y="5704166"/>
            <a:ext cx="346075" cy="231140"/>
          </a:xfrm>
          <a:custGeom>
            <a:avLst/>
            <a:gdLst/>
            <a:ahLst/>
            <a:cxnLst/>
            <a:rect l="l" t="t" r="r" b="b"/>
            <a:pathLst>
              <a:path w="346075" h="231139">
                <a:moveTo>
                  <a:pt x="0" y="0"/>
                </a:moveTo>
                <a:lnTo>
                  <a:pt x="13627" y="13710"/>
                </a:lnTo>
                <a:lnTo>
                  <a:pt x="26392" y="28715"/>
                </a:lnTo>
                <a:lnTo>
                  <a:pt x="38292" y="45012"/>
                </a:lnTo>
                <a:lnTo>
                  <a:pt x="49326" y="62602"/>
                </a:lnTo>
                <a:lnTo>
                  <a:pt x="61188" y="44894"/>
                </a:lnTo>
                <a:lnTo>
                  <a:pt x="341604" y="230943"/>
                </a:lnTo>
                <a:lnTo>
                  <a:pt x="345592" y="224990"/>
                </a:lnTo>
                <a:lnTo>
                  <a:pt x="65176" y="38942"/>
                </a:lnTo>
                <a:lnTo>
                  <a:pt x="77038" y="21234"/>
                </a:lnTo>
                <a:lnTo>
                  <a:pt x="56478" y="17864"/>
                </a:lnTo>
                <a:lnTo>
                  <a:pt x="36785" y="13201"/>
                </a:lnTo>
                <a:lnTo>
                  <a:pt x="17959" y="724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829727" y="5935473"/>
            <a:ext cx="537845" cy="193040"/>
          </a:xfrm>
          <a:prstGeom prst="rect">
            <a:avLst/>
          </a:prstGeom>
          <a:solidFill>
            <a:srgbClr val="F5F7C4"/>
          </a:solidFill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435"/>
              </a:lnSpc>
            </a:pPr>
            <a:r>
              <a:rPr sz="1250" spc="-60" dirty="0">
                <a:latin typeface="Georgia"/>
                <a:cs typeface="Georgia"/>
              </a:rPr>
              <a:t>turtles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810080" y="5305221"/>
            <a:ext cx="346075" cy="231140"/>
          </a:xfrm>
          <a:custGeom>
            <a:avLst/>
            <a:gdLst/>
            <a:ahLst/>
            <a:cxnLst/>
            <a:rect l="l" t="t" r="r" b="b"/>
            <a:pathLst>
              <a:path w="346075" h="231139">
                <a:moveTo>
                  <a:pt x="345592" y="0"/>
                </a:moveTo>
                <a:lnTo>
                  <a:pt x="327633" y="7250"/>
                </a:lnTo>
                <a:lnTo>
                  <a:pt x="308806" y="13208"/>
                </a:lnTo>
                <a:lnTo>
                  <a:pt x="289113" y="17870"/>
                </a:lnTo>
                <a:lnTo>
                  <a:pt x="268554" y="21234"/>
                </a:lnTo>
                <a:lnTo>
                  <a:pt x="280416" y="38950"/>
                </a:lnTo>
                <a:lnTo>
                  <a:pt x="0" y="224993"/>
                </a:lnTo>
                <a:lnTo>
                  <a:pt x="3987" y="230949"/>
                </a:lnTo>
                <a:lnTo>
                  <a:pt x="284403" y="44894"/>
                </a:lnTo>
                <a:lnTo>
                  <a:pt x="296265" y="62611"/>
                </a:lnTo>
                <a:lnTo>
                  <a:pt x="307298" y="45018"/>
                </a:lnTo>
                <a:lnTo>
                  <a:pt x="319195" y="28719"/>
                </a:lnTo>
                <a:lnTo>
                  <a:pt x="331959" y="13713"/>
                </a:lnTo>
                <a:lnTo>
                  <a:pt x="345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364438" y="5508025"/>
            <a:ext cx="895350" cy="193040"/>
          </a:xfrm>
          <a:prstGeom prst="rect">
            <a:avLst/>
          </a:prstGeom>
          <a:solidFill>
            <a:srgbClr val="BBEBFF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435"/>
              </a:lnSpc>
            </a:pPr>
            <a:r>
              <a:rPr sz="1250" spc="-60" dirty="0">
                <a:latin typeface="Georgia"/>
                <a:cs typeface="Georgia"/>
              </a:rPr>
              <a:t>some</a:t>
            </a:r>
            <a:r>
              <a:rPr sz="1250" spc="-20" dirty="0">
                <a:latin typeface="Georgia"/>
                <a:cs typeface="Georgia"/>
              </a:rPr>
              <a:t> </a:t>
            </a:r>
            <a:r>
              <a:rPr sz="1250" spc="-60" dirty="0">
                <a:latin typeface="Georgia"/>
                <a:cs typeface="Georgia"/>
              </a:rPr>
              <a:t>turtles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255889" y="5305221"/>
            <a:ext cx="346075" cy="231140"/>
          </a:xfrm>
          <a:custGeom>
            <a:avLst/>
            <a:gdLst/>
            <a:ahLst/>
            <a:cxnLst/>
            <a:rect l="l" t="t" r="r" b="b"/>
            <a:pathLst>
              <a:path w="346075" h="231139">
                <a:moveTo>
                  <a:pt x="0" y="0"/>
                </a:moveTo>
                <a:lnTo>
                  <a:pt x="13633" y="13713"/>
                </a:lnTo>
                <a:lnTo>
                  <a:pt x="26396" y="28719"/>
                </a:lnTo>
                <a:lnTo>
                  <a:pt x="38294" y="45018"/>
                </a:lnTo>
                <a:lnTo>
                  <a:pt x="49326" y="62611"/>
                </a:lnTo>
                <a:lnTo>
                  <a:pt x="61188" y="44894"/>
                </a:lnTo>
                <a:lnTo>
                  <a:pt x="341604" y="230949"/>
                </a:lnTo>
                <a:lnTo>
                  <a:pt x="345592" y="224993"/>
                </a:lnTo>
                <a:lnTo>
                  <a:pt x="65176" y="38950"/>
                </a:lnTo>
                <a:lnTo>
                  <a:pt x="77038" y="21234"/>
                </a:lnTo>
                <a:lnTo>
                  <a:pt x="56478" y="17870"/>
                </a:lnTo>
                <a:lnTo>
                  <a:pt x="36785" y="13208"/>
                </a:lnTo>
                <a:lnTo>
                  <a:pt x="17959" y="72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402408" y="5508025"/>
            <a:ext cx="394335" cy="193040"/>
          </a:xfrm>
          <a:prstGeom prst="rect">
            <a:avLst/>
          </a:prstGeom>
          <a:solidFill>
            <a:srgbClr val="F5F7C4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ts val="1290"/>
              </a:lnSpc>
            </a:pPr>
            <a:r>
              <a:rPr sz="1250" spc="-55" dirty="0">
                <a:latin typeface="Georgia"/>
                <a:cs typeface="Georgia"/>
              </a:rPr>
              <a:t>move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754810" y="4877777"/>
            <a:ext cx="346075" cy="231140"/>
          </a:xfrm>
          <a:custGeom>
            <a:avLst/>
            <a:gdLst/>
            <a:ahLst/>
            <a:cxnLst/>
            <a:rect l="l" t="t" r="r" b="b"/>
            <a:pathLst>
              <a:path w="346075" h="231139">
                <a:moveTo>
                  <a:pt x="0" y="0"/>
                </a:moveTo>
                <a:lnTo>
                  <a:pt x="13627" y="13713"/>
                </a:lnTo>
                <a:lnTo>
                  <a:pt x="26392" y="28719"/>
                </a:lnTo>
                <a:lnTo>
                  <a:pt x="38292" y="45018"/>
                </a:lnTo>
                <a:lnTo>
                  <a:pt x="49326" y="62611"/>
                </a:lnTo>
                <a:lnTo>
                  <a:pt x="61188" y="44894"/>
                </a:lnTo>
                <a:lnTo>
                  <a:pt x="341604" y="230949"/>
                </a:lnTo>
                <a:lnTo>
                  <a:pt x="345592" y="224993"/>
                </a:lnTo>
                <a:lnTo>
                  <a:pt x="65176" y="38938"/>
                </a:lnTo>
                <a:lnTo>
                  <a:pt x="77038" y="21234"/>
                </a:lnTo>
                <a:lnTo>
                  <a:pt x="56478" y="17864"/>
                </a:lnTo>
                <a:lnTo>
                  <a:pt x="36785" y="13203"/>
                </a:lnTo>
                <a:lnTo>
                  <a:pt x="17959" y="72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471816" y="5109093"/>
            <a:ext cx="1253490" cy="193040"/>
          </a:xfrm>
          <a:prstGeom prst="rect">
            <a:avLst/>
          </a:prstGeom>
          <a:solidFill>
            <a:srgbClr val="BBEBFF"/>
          </a:solidFill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ts val="1430"/>
              </a:lnSpc>
            </a:pPr>
            <a:r>
              <a:rPr sz="1250" spc="-60" dirty="0">
                <a:latin typeface="Georgia"/>
                <a:cs typeface="Georgia"/>
              </a:rPr>
              <a:t>some turtles</a:t>
            </a:r>
            <a:r>
              <a:rPr sz="1250" spc="40" dirty="0">
                <a:latin typeface="Georgia"/>
                <a:cs typeface="Georgia"/>
              </a:rPr>
              <a:t> </a:t>
            </a:r>
            <a:r>
              <a:rPr sz="1250" spc="-55" dirty="0">
                <a:latin typeface="Georgia"/>
                <a:cs typeface="Georgia"/>
              </a:rPr>
              <a:t>move</a:t>
            </a:r>
            <a:endParaRPr sz="12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50190"/>
            <a:ext cx="6290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A87FF"/>
                </a:solidFill>
              </a:rPr>
              <a:t>NLP Applications: Sentiment</a:t>
            </a:r>
            <a:r>
              <a:rPr spc="-10" dirty="0">
                <a:solidFill>
                  <a:srgbClr val="3A87FF"/>
                </a:solidFill>
              </a:rPr>
              <a:t> </a:t>
            </a:r>
            <a:r>
              <a:rPr spc="-5" dirty="0">
                <a:solidFill>
                  <a:srgbClr val="3A87FF"/>
                </a:solidFill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38" y="1104074"/>
            <a:ext cx="8657590" cy="22967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spcBef>
                <a:spcPts val="9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Traditional: </a:t>
            </a:r>
            <a:r>
              <a:rPr sz="2400" dirty="0">
                <a:latin typeface="Carlito"/>
                <a:cs typeface="Carlito"/>
              </a:rPr>
              <a:t>Treat </a:t>
            </a:r>
            <a:r>
              <a:rPr sz="2400" spc="-5" dirty="0">
                <a:latin typeface="Carlito"/>
                <a:cs typeface="Carlito"/>
              </a:rPr>
              <a:t>sentence </a:t>
            </a:r>
            <a:r>
              <a:rPr sz="2400" dirty="0">
                <a:latin typeface="Carlito"/>
                <a:cs typeface="Carlito"/>
              </a:rPr>
              <a:t>as a </a:t>
            </a:r>
            <a:r>
              <a:rPr sz="2400" spc="-5" dirty="0">
                <a:latin typeface="Carlito"/>
                <a:cs typeface="Carlito"/>
              </a:rPr>
              <a:t>bag-of-words (ignore word order);  consult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curated list of "positive"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"negative" words to  determine sentiment of </a:t>
            </a:r>
            <a:r>
              <a:rPr sz="2400" dirty="0">
                <a:latin typeface="Carlito"/>
                <a:cs typeface="Carlito"/>
              </a:rPr>
              <a:t>sentence. Need </a:t>
            </a:r>
            <a:r>
              <a:rPr sz="2400" spc="-5" dirty="0">
                <a:latin typeface="Carlito"/>
                <a:cs typeface="Carlito"/>
              </a:rPr>
              <a:t>hand-designed </a:t>
            </a:r>
            <a:r>
              <a:rPr sz="2400" dirty="0">
                <a:latin typeface="Carlito"/>
                <a:cs typeface="Carlito"/>
              </a:rPr>
              <a:t>features </a:t>
            </a:r>
            <a:r>
              <a:rPr sz="2400" spc="-5" dirty="0">
                <a:latin typeface="Carlito"/>
                <a:cs typeface="Carlito"/>
              </a:rPr>
              <a:t>to  capture negation! </a:t>
            </a:r>
            <a:r>
              <a:rPr sz="2400" dirty="0">
                <a:latin typeface="Carlito"/>
                <a:cs typeface="Carlito"/>
              </a:rPr>
              <a:t>--&gt; </a:t>
            </a:r>
            <a:r>
              <a:rPr sz="2400" spc="-5" dirty="0">
                <a:latin typeface="Carlito"/>
                <a:cs typeface="Carlito"/>
              </a:rPr>
              <a:t>Ain’t gonna capture</a:t>
            </a:r>
            <a:r>
              <a:rPr sz="2400" dirty="0">
                <a:latin typeface="Carlito"/>
                <a:cs typeface="Carlito"/>
              </a:rPr>
              <a:t> everything</a:t>
            </a:r>
            <a:endParaRPr sz="2400">
              <a:latin typeface="Carlito"/>
              <a:cs typeface="Carlito"/>
            </a:endParaRPr>
          </a:p>
          <a:p>
            <a:pPr marL="355600" marR="546100" indent="-342900">
              <a:lnSpc>
                <a:spcPct val="100699"/>
              </a:lnSpc>
              <a:spcBef>
                <a:spcPts val="53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Same </a:t>
            </a:r>
            <a:r>
              <a:rPr sz="2400" dirty="0">
                <a:latin typeface="Carlito"/>
                <a:cs typeface="Carlito"/>
              </a:rPr>
              <a:t>deep </a:t>
            </a:r>
            <a:r>
              <a:rPr sz="2400" spc="-5" dirty="0">
                <a:latin typeface="Carlito"/>
                <a:cs typeface="Carlito"/>
              </a:rPr>
              <a:t>learning model that could </a:t>
            </a:r>
            <a:r>
              <a:rPr sz="2400" dirty="0">
                <a:latin typeface="Carlito"/>
                <a:cs typeface="Carlito"/>
              </a:rPr>
              <a:t>be used for </a:t>
            </a:r>
            <a:r>
              <a:rPr sz="2400" spc="-5" dirty="0">
                <a:latin typeface="Carlito"/>
                <a:cs typeface="Carlito"/>
              </a:rPr>
              <a:t>morphology,  syntax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logical semantics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rlito"/>
                <a:cs typeface="Carlito"/>
              </a:rPr>
              <a:t>RecursiveNN (aka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TreeRNNs)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3780" y="3666029"/>
            <a:ext cx="7922684" cy="3114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15200" y="2286000"/>
            <a:ext cx="3048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50190"/>
            <a:ext cx="3448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A87FF"/>
                </a:solidFill>
              </a:rPr>
              <a:t>Question</a:t>
            </a:r>
            <a:r>
              <a:rPr spc="-40" dirty="0">
                <a:solidFill>
                  <a:srgbClr val="3A87FF"/>
                </a:solidFill>
              </a:rPr>
              <a:t> </a:t>
            </a:r>
            <a:r>
              <a:rPr spc="-5" dirty="0">
                <a:solidFill>
                  <a:srgbClr val="3A87FF"/>
                </a:solidFill>
              </a:rPr>
              <a:t>Answering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04074"/>
            <a:ext cx="8208009" cy="760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>
              <a:lnSpc>
                <a:spcPct val="100699"/>
              </a:lnSpc>
              <a:spcBef>
                <a:spcPts val="8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  <a:tab pos="2671445" algn="l"/>
              </a:tabLst>
            </a:pPr>
            <a:r>
              <a:rPr sz="2400" spc="-5" dirty="0">
                <a:latin typeface="Carlito"/>
                <a:cs typeface="Carlito"/>
              </a:rPr>
              <a:t>Traditional: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lot of </a:t>
            </a:r>
            <a:r>
              <a:rPr sz="2400" dirty="0">
                <a:latin typeface="Carlito"/>
                <a:cs typeface="Carlito"/>
              </a:rPr>
              <a:t>feature engineering </a:t>
            </a:r>
            <a:r>
              <a:rPr sz="2400" spc="-5" dirty="0">
                <a:latin typeface="Carlito"/>
                <a:cs typeface="Carlito"/>
              </a:rPr>
              <a:t>to capture world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5" dirty="0">
                <a:latin typeface="Carlito"/>
                <a:cs typeface="Carlito"/>
              </a:rPr>
              <a:t>other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knowledge,	e.g., regular expressions, Berant </a:t>
            </a:r>
            <a:r>
              <a:rPr sz="2400" dirty="0">
                <a:latin typeface="Carlito"/>
                <a:cs typeface="Carlito"/>
              </a:rPr>
              <a:t>et </a:t>
            </a:r>
            <a:r>
              <a:rPr sz="2400" spc="-5" dirty="0">
                <a:latin typeface="Carlito"/>
                <a:cs typeface="Carlito"/>
              </a:rPr>
              <a:t>al.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(2014)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298710"/>
            <a:ext cx="6816090" cy="906144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DL: Again, </a:t>
            </a:r>
            <a:r>
              <a:rPr sz="2400" dirty="0">
                <a:latin typeface="Carlito"/>
                <a:cs typeface="Carlito"/>
              </a:rPr>
              <a:t>a deep </a:t>
            </a:r>
            <a:r>
              <a:rPr sz="2400" spc="-5" dirty="0">
                <a:latin typeface="Carlito"/>
                <a:cs typeface="Carlito"/>
              </a:rPr>
              <a:t>learning architecture can 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used!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Facts </a:t>
            </a:r>
            <a:r>
              <a:rPr sz="2400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stored in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vectors</a:t>
            </a:r>
            <a:endParaRPr sz="24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0284" y="2562535"/>
          <a:ext cx="2152014" cy="429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567">
                <a:tc>
                  <a:txBody>
                    <a:bodyPr/>
                    <a:lstStyle/>
                    <a:p>
                      <a:pPr marL="103505">
                        <a:lnSpc>
                          <a:spcPts val="980"/>
                        </a:lnSpc>
                      </a:pPr>
                      <a:r>
                        <a:rPr sz="950" b="1" dirty="0">
                          <a:latin typeface="Times New Roman"/>
                          <a:cs typeface="Times New Roman"/>
                        </a:rPr>
                        <a:t>Condition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980"/>
                        </a:lnSpc>
                      </a:pPr>
                      <a:r>
                        <a:rPr sz="950" b="1" dirty="0">
                          <a:latin typeface="Times New Roman"/>
                          <a:cs typeface="Times New Roman"/>
                        </a:rPr>
                        <a:t>Regular</a:t>
                      </a:r>
                      <a:r>
                        <a:rPr sz="95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latin typeface="Times New Roman"/>
                          <a:cs typeface="Times New Roman"/>
                        </a:rPr>
                        <a:t>Exp.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87">
                <a:tc>
                  <a:txBody>
                    <a:bodyPr/>
                    <a:lstStyle/>
                    <a:p>
                      <a:pPr marL="103505">
                        <a:lnSpc>
                          <a:spcPts val="955"/>
                        </a:lnSpc>
                      </a:pPr>
                      <a:r>
                        <a:rPr sz="950" i="1" dirty="0">
                          <a:latin typeface="Times New Roman"/>
                          <a:cs typeface="Times New Roman"/>
                        </a:rPr>
                        <a:t>Wh- </a:t>
                      </a:r>
                      <a:r>
                        <a:rPr sz="950" spc="-5" dirty="0">
                          <a:latin typeface="Times New Roman"/>
                          <a:cs typeface="Times New Roman"/>
                        </a:rPr>
                        <a:t>word</a:t>
                      </a:r>
                      <a:r>
                        <a:rPr sz="9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spc="-5" dirty="0">
                          <a:latin typeface="Times New Roman"/>
                          <a:cs typeface="Times New Roman"/>
                        </a:rPr>
                        <a:t>subjective?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03505">
                        <a:lnSpc>
                          <a:spcPts val="1115"/>
                        </a:lnSpc>
                      </a:pPr>
                      <a:r>
                        <a:rPr sz="950" i="1" dirty="0">
                          <a:latin typeface="Times New Roman"/>
                          <a:cs typeface="Times New Roman"/>
                        </a:rPr>
                        <a:t>Wh- </a:t>
                      </a:r>
                      <a:r>
                        <a:rPr sz="950" spc="-5" dirty="0">
                          <a:latin typeface="Times New Roman"/>
                          <a:cs typeface="Times New Roman"/>
                        </a:rPr>
                        <a:t>word</a:t>
                      </a:r>
                      <a:r>
                        <a:rPr sz="9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object?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955"/>
                        </a:lnSpc>
                      </a:pPr>
                      <a:r>
                        <a:rPr sz="950" spc="4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50" spc="45" dirty="0">
                          <a:latin typeface="Times New Roman"/>
                          <a:cs typeface="Times New Roman"/>
                        </a:rPr>
                        <a:t>GENT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06680">
                        <a:lnSpc>
                          <a:spcPts val="1115"/>
                        </a:lnSpc>
                      </a:pPr>
                      <a:r>
                        <a:rPr sz="950" spc="4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50" spc="40" dirty="0">
                          <a:latin typeface="Times New Roman"/>
                          <a:cs typeface="Times New Roman"/>
                        </a:rPr>
                        <a:t>HEME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626538" y="2199986"/>
            <a:ext cx="3938904" cy="295910"/>
          </a:xfrm>
          <a:custGeom>
            <a:avLst/>
            <a:gdLst/>
            <a:ahLst/>
            <a:cxnLst/>
            <a:rect l="l" t="t" r="r" b="b"/>
            <a:pathLst>
              <a:path w="3938904" h="295910">
                <a:moveTo>
                  <a:pt x="1969349" y="0"/>
                </a:moveTo>
                <a:lnTo>
                  <a:pt x="1969349" y="147921"/>
                </a:lnTo>
                <a:lnTo>
                  <a:pt x="0" y="147921"/>
                </a:lnTo>
                <a:lnTo>
                  <a:pt x="0" y="295841"/>
                </a:lnTo>
              </a:path>
              <a:path w="3938904" h="295910">
                <a:moveTo>
                  <a:pt x="1969349" y="0"/>
                </a:moveTo>
                <a:lnTo>
                  <a:pt x="1969349" y="147921"/>
                </a:lnTo>
                <a:lnTo>
                  <a:pt x="3938699" y="147921"/>
                </a:lnTo>
                <a:lnTo>
                  <a:pt x="3938699" y="295841"/>
                </a:lnTo>
              </a:path>
            </a:pathLst>
          </a:custGeom>
          <a:ln w="13852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05188" y="1963590"/>
            <a:ext cx="3171825" cy="37973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180"/>
              </a:spcBef>
            </a:pPr>
            <a:r>
              <a:rPr sz="950" dirty="0">
                <a:latin typeface="Times New Roman"/>
                <a:cs typeface="Times New Roman"/>
              </a:rPr>
              <a:t>Is main </a:t>
            </a:r>
            <a:r>
              <a:rPr sz="950" spc="-5" dirty="0">
                <a:latin typeface="Times New Roman"/>
                <a:cs typeface="Times New Roman"/>
              </a:rPr>
              <a:t>verb</a:t>
            </a:r>
            <a:r>
              <a:rPr sz="950" spc="-1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trigger?</a:t>
            </a:r>
            <a:endParaRPr sz="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  <a:tabLst>
                <a:tab pos="2963545" algn="l"/>
              </a:tabLst>
            </a:pPr>
            <a:r>
              <a:rPr sz="1200" i="1" spc="-105" dirty="0">
                <a:latin typeface="Times New Roman"/>
                <a:cs typeface="Times New Roman"/>
              </a:rPr>
              <a:t>Y</a:t>
            </a:r>
            <a:r>
              <a:rPr sz="1200" i="1" spc="10" dirty="0">
                <a:latin typeface="Times New Roman"/>
                <a:cs typeface="Times New Roman"/>
              </a:rPr>
              <a:t>es</a:t>
            </a:r>
            <a:r>
              <a:rPr sz="1200" i="1" dirty="0">
                <a:latin typeface="Times New Roman"/>
                <a:cs typeface="Times New Roman"/>
              </a:rPr>
              <a:t>	</a:t>
            </a:r>
            <a:r>
              <a:rPr sz="1200" i="1" spc="15" dirty="0">
                <a:latin typeface="Times New Roman"/>
                <a:cs typeface="Times New Roman"/>
              </a:rPr>
              <a:t>No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868169" y="2562535"/>
          <a:ext cx="3362325" cy="581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567">
                <a:tc>
                  <a:txBody>
                    <a:bodyPr/>
                    <a:lstStyle/>
                    <a:p>
                      <a:pPr marL="103505">
                        <a:lnSpc>
                          <a:spcPts val="980"/>
                        </a:lnSpc>
                      </a:pPr>
                      <a:r>
                        <a:rPr sz="950" b="1" dirty="0">
                          <a:latin typeface="Times New Roman"/>
                          <a:cs typeface="Times New Roman"/>
                        </a:rPr>
                        <a:t>Condition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980"/>
                        </a:lnSpc>
                      </a:pPr>
                      <a:r>
                        <a:rPr sz="950" b="1" dirty="0">
                          <a:latin typeface="Times New Roman"/>
                          <a:cs typeface="Times New Roman"/>
                        </a:rPr>
                        <a:t>Regular</a:t>
                      </a:r>
                      <a:r>
                        <a:rPr sz="95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dirty="0">
                          <a:latin typeface="Times New Roman"/>
                          <a:cs typeface="Times New Roman"/>
                        </a:rPr>
                        <a:t>Exp.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838">
                <a:tc>
                  <a:txBody>
                    <a:bodyPr/>
                    <a:lstStyle/>
                    <a:p>
                      <a:pPr marL="106680" marR="133350" indent="-3175">
                        <a:lnSpc>
                          <a:spcPts val="1090"/>
                        </a:lnSpc>
                        <a:spcBef>
                          <a:spcPts val="20"/>
                        </a:spcBef>
                      </a:pPr>
                      <a:r>
                        <a:rPr sz="950" i="1" dirty="0">
                          <a:latin typeface="Times New Roman"/>
                          <a:cs typeface="Times New Roman"/>
                        </a:rPr>
                        <a:t>default  </a:t>
                      </a:r>
                      <a:r>
                        <a:rPr sz="750" spc="50" dirty="0">
                          <a:latin typeface="Times New Roman"/>
                          <a:cs typeface="Times New Roman"/>
                        </a:rPr>
                        <a:t>DIRECT  </a:t>
                      </a:r>
                      <a:r>
                        <a:rPr sz="750" spc="45" dirty="0">
                          <a:latin typeface="Times New Roman"/>
                          <a:cs typeface="Times New Roman"/>
                        </a:rPr>
                        <a:t>PREVENT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 marR="1539240">
                        <a:lnSpc>
                          <a:spcPts val="1090"/>
                        </a:lnSpc>
                        <a:spcBef>
                          <a:spcPts val="20"/>
                        </a:spcBef>
                      </a:pPr>
                      <a:r>
                        <a:rPr sz="950" spc="2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950" spc="4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50" spc="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50" spc="45" dirty="0">
                          <a:latin typeface="Times New Roman"/>
                          <a:cs typeface="Times New Roman"/>
                        </a:rPr>
                        <a:t>ABL</a:t>
                      </a:r>
                      <a:r>
                        <a:rPr sz="750" spc="2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50" i="1" spc="20" dirty="0">
                          <a:latin typeface="LM Roman 7"/>
                          <a:cs typeface="LM Roman 7"/>
                        </a:rPr>
                        <a:t>|</a:t>
                      </a:r>
                      <a:r>
                        <a:rPr sz="950" spc="4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750" spc="45" dirty="0">
                          <a:latin typeface="Times New Roman"/>
                          <a:cs typeface="Times New Roman"/>
                        </a:rPr>
                        <a:t>UPE</a:t>
                      </a:r>
                      <a:r>
                        <a:rPr sz="750" spc="2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975" baseline="34188" dirty="0">
                          <a:latin typeface="LM Roman 5"/>
                          <a:cs typeface="LM Roman 5"/>
                        </a:rPr>
                        <a:t>+  </a:t>
                      </a:r>
                      <a:r>
                        <a:rPr sz="950" spc="35" dirty="0">
                          <a:latin typeface="Times New Roman"/>
                          <a:cs typeface="Times New Roman"/>
                        </a:rPr>
                        <a:t>(E</a:t>
                      </a:r>
                      <a:r>
                        <a:rPr sz="750" spc="35" dirty="0">
                          <a:latin typeface="Times New Roman"/>
                          <a:cs typeface="Times New Roman"/>
                        </a:rPr>
                        <a:t>NABLE</a:t>
                      </a:r>
                      <a:r>
                        <a:rPr sz="950" i="1" spc="35" dirty="0">
                          <a:latin typeface="LM Roman 7"/>
                          <a:cs typeface="LM Roman 7"/>
                        </a:rPr>
                        <a:t>|</a:t>
                      </a:r>
                      <a:r>
                        <a:rPr sz="950" spc="3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750" spc="35" dirty="0">
                          <a:latin typeface="Times New Roman"/>
                          <a:cs typeface="Times New Roman"/>
                        </a:rPr>
                        <a:t>UPER</a:t>
                      </a:r>
                      <a:r>
                        <a:rPr sz="950" spc="35" dirty="0">
                          <a:latin typeface="Times New Roman"/>
                          <a:cs typeface="Times New Roman"/>
                        </a:rPr>
                        <a:t>)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03505">
                        <a:lnSpc>
                          <a:spcPts val="1065"/>
                        </a:lnSpc>
                      </a:pPr>
                      <a:r>
                        <a:rPr sz="950" spc="30" dirty="0">
                          <a:latin typeface="Times New Roman"/>
                          <a:cs typeface="Times New Roman"/>
                        </a:rPr>
                        <a:t>(E</a:t>
                      </a:r>
                      <a:r>
                        <a:rPr sz="750" spc="30" dirty="0">
                          <a:latin typeface="Times New Roman"/>
                          <a:cs typeface="Times New Roman"/>
                        </a:rPr>
                        <a:t>NABLE</a:t>
                      </a:r>
                      <a:r>
                        <a:rPr sz="950" i="1" spc="30" dirty="0">
                          <a:latin typeface="LM Roman 7"/>
                          <a:cs typeface="LM Roman 7"/>
                        </a:rPr>
                        <a:t>|</a:t>
                      </a:r>
                      <a:r>
                        <a:rPr sz="950" spc="3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750" spc="30" dirty="0">
                          <a:latin typeface="Times New Roman"/>
                          <a:cs typeface="Times New Roman"/>
                        </a:rPr>
                        <a:t>UPER</a:t>
                      </a:r>
                      <a:r>
                        <a:rPr sz="950" spc="3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975" i="1" spc="44" baseline="34188" dirty="0">
                          <a:latin typeface="DejaVu Sans"/>
                          <a:cs typeface="DejaVu Sans"/>
                        </a:rPr>
                        <a:t>⇤</a:t>
                      </a:r>
                      <a:r>
                        <a:rPr sz="975" i="1" spc="-172" baseline="34188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950" spc="3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750" spc="35" dirty="0">
                          <a:latin typeface="Times New Roman"/>
                          <a:cs typeface="Times New Roman"/>
                        </a:rPr>
                        <a:t>REVENT</a:t>
                      </a:r>
                      <a:r>
                        <a:rPr sz="950" spc="35" dirty="0">
                          <a:latin typeface="Times New Roman"/>
                          <a:cs typeface="Times New Roman"/>
                        </a:rPr>
                        <a:t>(E</a:t>
                      </a:r>
                      <a:r>
                        <a:rPr sz="750" spc="35" dirty="0">
                          <a:latin typeface="Times New Roman"/>
                          <a:cs typeface="Times New Roman"/>
                        </a:rPr>
                        <a:t>NABLE</a:t>
                      </a:r>
                      <a:r>
                        <a:rPr sz="950" i="1" spc="35" dirty="0">
                          <a:latin typeface="LM Roman 7"/>
                          <a:cs typeface="LM Roman 7"/>
                        </a:rPr>
                        <a:t>|</a:t>
                      </a:r>
                      <a:r>
                        <a:rPr sz="950" spc="3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750" spc="35" dirty="0">
                          <a:latin typeface="Times New Roman"/>
                          <a:cs typeface="Times New Roman"/>
                        </a:rPr>
                        <a:t>UPER</a:t>
                      </a:r>
                      <a:r>
                        <a:rPr sz="950" spc="35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975" i="1" spc="52" baseline="34188" dirty="0">
                          <a:latin typeface="DejaVu Sans"/>
                          <a:cs typeface="DejaVu Sans"/>
                        </a:rPr>
                        <a:t>⇤</a:t>
                      </a:r>
                      <a:endParaRPr sz="975" baseline="34188">
                        <a:latin typeface="DejaVu Sans"/>
                        <a:cs typeface="DejaVu Sans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880637" y="3986657"/>
            <a:ext cx="4477867" cy="2871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50190"/>
            <a:ext cx="67005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A87FF"/>
                </a:solidFill>
              </a:rPr>
              <a:t>Dialogue agents </a:t>
            </a:r>
            <a:r>
              <a:rPr dirty="0">
                <a:solidFill>
                  <a:srgbClr val="3A87FF"/>
                </a:solidFill>
              </a:rPr>
              <a:t>/ </a:t>
            </a:r>
            <a:r>
              <a:rPr spc="-5" dirty="0">
                <a:solidFill>
                  <a:srgbClr val="3A87FF"/>
                </a:solidFill>
              </a:rPr>
              <a:t>Response</a:t>
            </a:r>
            <a:r>
              <a:rPr spc="-50" dirty="0">
                <a:solidFill>
                  <a:srgbClr val="3A87FF"/>
                </a:solidFill>
              </a:rPr>
              <a:t> </a:t>
            </a:r>
            <a:r>
              <a:rPr spc="-5" dirty="0">
                <a:solidFill>
                  <a:srgbClr val="3A87FF"/>
                </a:solidFill>
              </a:rPr>
              <a:t>Generation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04074"/>
            <a:ext cx="7932420" cy="224282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marR="708660" indent="-342900">
              <a:lnSpc>
                <a:spcPts val="3329"/>
              </a:lnSpc>
              <a:spcBef>
                <a:spcPts val="23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simple, </a:t>
            </a:r>
            <a:r>
              <a:rPr sz="2800" dirty="0">
                <a:latin typeface="Carlito"/>
                <a:cs typeface="Carlito"/>
              </a:rPr>
              <a:t>successful </a:t>
            </a:r>
            <a:r>
              <a:rPr sz="2800" spc="-5" dirty="0">
                <a:latin typeface="Carlito"/>
                <a:cs typeface="Carlito"/>
              </a:rPr>
              <a:t>example is the auto-replies  available in the Google Inbox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app</a:t>
            </a:r>
            <a:endParaRPr sz="28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57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An </a:t>
            </a:r>
            <a:r>
              <a:rPr sz="2800" spc="-5" dirty="0">
                <a:latin typeface="Carlito"/>
                <a:cs typeface="Carlito"/>
              </a:rPr>
              <a:t>application of the powerful, </a:t>
            </a:r>
            <a:r>
              <a:rPr sz="2800" spc="-10" dirty="0">
                <a:latin typeface="Carlito"/>
                <a:cs typeface="Carlito"/>
              </a:rPr>
              <a:t>general </a:t>
            </a:r>
            <a:r>
              <a:rPr sz="2800" spc="-5" dirty="0">
                <a:latin typeface="Carlito"/>
                <a:cs typeface="Carlito"/>
              </a:rPr>
              <a:t>technique of </a:t>
            </a:r>
            <a:r>
              <a:rPr sz="2800" spc="-5" dirty="0">
                <a:solidFill>
                  <a:srgbClr val="0047B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0047B6"/>
                </a:solidFill>
                <a:latin typeface="Carlito"/>
                <a:cs typeface="Carlito"/>
              </a:rPr>
              <a:t>Neural </a:t>
            </a:r>
            <a:r>
              <a:rPr sz="2800" b="1" spc="-5" dirty="0">
                <a:solidFill>
                  <a:srgbClr val="0047B6"/>
                </a:solidFill>
                <a:latin typeface="Carlito"/>
                <a:cs typeface="Carlito"/>
              </a:rPr>
              <a:t>Language Models</a:t>
            </a:r>
            <a:r>
              <a:rPr sz="2800" spc="-5" dirty="0">
                <a:latin typeface="Carlito"/>
                <a:cs typeface="Carlito"/>
              </a:rPr>
              <a:t>, which are an instance of  Recurrent Neural Networks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09547" y="4119412"/>
            <a:ext cx="5925185" cy="2129155"/>
            <a:chOff x="1609547" y="4119412"/>
            <a:chExt cx="5925185" cy="2129155"/>
          </a:xfrm>
        </p:grpSpPr>
        <p:sp>
          <p:nvSpPr>
            <p:cNvPr id="5" name="object 5"/>
            <p:cNvSpPr/>
            <p:nvPr/>
          </p:nvSpPr>
          <p:spPr>
            <a:xfrm>
              <a:off x="4793310" y="4862004"/>
              <a:ext cx="709295" cy="707390"/>
            </a:xfrm>
            <a:custGeom>
              <a:avLst/>
              <a:gdLst/>
              <a:ahLst/>
              <a:cxnLst/>
              <a:rect l="l" t="t" r="r" b="b"/>
              <a:pathLst>
                <a:path w="709295" h="707389">
                  <a:moveTo>
                    <a:pt x="0" y="353464"/>
                  </a:moveTo>
                  <a:lnTo>
                    <a:pt x="3236" y="305501"/>
                  </a:lnTo>
                  <a:lnTo>
                    <a:pt x="12664" y="259499"/>
                  </a:lnTo>
                  <a:lnTo>
                    <a:pt x="27861" y="215879"/>
                  </a:lnTo>
                  <a:lnTo>
                    <a:pt x="48404" y="175063"/>
                  </a:lnTo>
                  <a:lnTo>
                    <a:pt x="73871" y="137472"/>
                  </a:lnTo>
                  <a:lnTo>
                    <a:pt x="103840" y="103527"/>
                  </a:lnTo>
                  <a:lnTo>
                    <a:pt x="137888" y="73648"/>
                  </a:lnTo>
                  <a:lnTo>
                    <a:pt x="175593" y="48258"/>
                  </a:lnTo>
                  <a:lnTo>
                    <a:pt x="216532" y="27776"/>
                  </a:lnTo>
                  <a:lnTo>
                    <a:pt x="260284" y="12626"/>
                  </a:lnTo>
                  <a:lnTo>
                    <a:pt x="306425" y="3226"/>
                  </a:lnTo>
                  <a:lnTo>
                    <a:pt x="354533" y="0"/>
                  </a:lnTo>
                  <a:lnTo>
                    <a:pt x="402641" y="3226"/>
                  </a:lnTo>
                  <a:lnTo>
                    <a:pt x="448782" y="12626"/>
                  </a:lnTo>
                  <a:lnTo>
                    <a:pt x="492533" y="27776"/>
                  </a:lnTo>
                  <a:lnTo>
                    <a:pt x="533472" y="48258"/>
                  </a:lnTo>
                  <a:lnTo>
                    <a:pt x="571177" y="73648"/>
                  </a:lnTo>
                  <a:lnTo>
                    <a:pt x="605225" y="103527"/>
                  </a:lnTo>
                  <a:lnTo>
                    <a:pt x="635194" y="137472"/>
                  </a:lnTo>
                  <a:lnTo>
                    <a:pt x="660662" y="175063"/>
                  </a:lnTo>
                  <a:lnTo>
                    <a:pt x="681205" y="215879"/>
                  </a:lnTo>
                  <a:lnTo>
                    <a:pt x="696402" y="259499"/>
                  </a:lnTo>
                  <a:lnTo>
                    <a:pt x="705829" y="305501"/>
                  </a:lnTo>
                  <a:lnTo>
                    <a:pt x="709066" y="353464"/>
                  </a:lnTo>
                  <a:lnTo>
                    <a:pt x="705829" y="401427"/>
                  </a:lnTo>
                  <a:lnTo>
                    <a:pt x="696402" y="447428"/>
                  </a:lnTo>
                  <a:lnTo>
                    <a:pt x="681205" y="491047"/>
                  </a:lnTo>
                  <a:lnTo>
                    <a:pt x="660662" y="531863"/>
                  </a:lnTo>
                  <a:lnTo>
                    <a:pt x="635194" y="569454"/>
                  </a:lnTo>
                  <a:lnTo>
                    <a:pt x="605225" y="603400"/>
                  </a:lnTo>
                  <a:lnTo>
                    <a:pt x="571177" y="633278"/>
                  </a:lnTo>
                  <a:lnTo>
                    <a:pt x="533472" y="658669"/>
                  </a:lnTo>
                  <a:lnTo>
                    <a:pt x="492533" y="679150"/>
                  </a:lnTo>
                  <a:lnTo>
                    <a:pt x="448782" y="694301"/>
                  </a:lnTo>
                  <a:lnTo>
                    <a:pt x="402641" y="703700"/>
                  </a:lnTo>
                  <a:lnTo>
                    <a:pt x="354533" y="706927"/>
                  </a:lnTo>
                  <a:lnTo>
                    <a:pt x="306425" y="703700"/>
                  </a:lnTo>
                  <a:lnTo>
                    <a:pt x="260284" y="694301"/>
                  </a:lnTo>
                  <a:lnTo>
                    <a:pt x="216532" y="679150"/>
                  </a:lnTo>
                  <a:lnTo>
                    <a:pt x="175593" y="658669"/>
                  </a:lnTo>
                  <a:lnTo>
                    <a:pt x="137888" y="633278"/>
                  </a:lnTo>
                  <a:lnTo>
                    <a:pt x="103840" y="603400"/>
                  </a:lnTo>
                  <a:lnTo>
                    <a:pt x="73871" y="569454"/>
                  </a:lnTo>
                  <a:lnTo>
                    <a:pt x="48404" y="531863"/>
                  </a:lnTo>
                  <a:lnTo>
                    <a:pt x="27861" y="491047"/>
                  </a:lnTo>
                  <a:lnTo>
                    <a:pt x="12664" y="447428"/>
                  </a:lnTo>
                  <a:lnTo>
                    <a:pt x="3236" y="401427"/>
                  </a:lnTo>
                  <a:lnTo>
                    <a:pt x="0" y="353464"/>
                  </a:lnTo>
                  <a:close/>
                </a:path>
              </a:pathLst>
            </a:custGeom>
            <a:ln w="254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21440" y="5597452"/>
              <a:ext cx="76200" cy="405765"/>
            </a:xfrm>
            <a:custGeom>
              <a:avLst/>
              <a:gdLst/>
              <a:ahLst/>
              <a:cxnLst/>
              <a:rect l="l" t="t" r="r" b="b"/>
              <a:pathLst>
                <a:path w="76200" h="405764">
                  <a:moveTo>
                    <a:pt x="38100" y="0"/>
                  </a:moveTo>
                  <a:lnTo>
                    <a:pt x="0" y="76199"/>
                  </a:lnTo>
                  <a:lnTo>
                    <a:pt x="25400" y="76199"/>
                  </a:lnTo>
                  <a:lnTo>
                    <a:pt x="25400" y="405731"/>
                  </a:lnTo>
                  <a:lnTo>
                    <a:pt x="50800" y="405731"/>
                  </a:lnTo>
                  <a:lnTo>
                    <a:pt x="50800" y="76199"/>
                  </a:lnTo>
                  <a:lnTo>
                    <a:pt x="76200" y="7619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17896" y="4449178"/>
              <a:ext cx="76200" cy="405765"/>
            </a:xfrm>
            <a:custGeom>
              <a:avLst/>
              <a:gdLst/>
              <a:ahLst/>
              <a:cxnLst/>
              <a:rect l="l" t="t" r="r" b="b"/>
              <a:pathLst>
                <a:path w="76200" h="405764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405726"/>
                  </a:lnTo>
                  <a:lnTo>
                    <a:pt x="50800" y="405726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16351" y="4862004"/>
              <a:ext cx="709295" cy="707390"/>
            </a:xfrm>
            <a:custGeom>
              <a:avLst/>
              <a:gdLst/>
              <a:ahLst/>
              <a:cxnLst/>
              <a:rect l="l" t="t" r="r" b="b"/>
              <a:pathLst>
                <a:path w="709295" h="707389">
                  <a:moveTo>
                    <a:pt x="0" y="353464"/>
                  </a:moveTo>
                  <a:lnTo>
                    <a:pt x="3236" y="305501"/>
                  </a:lnTo>
                  <a:lnTo>
                    <a:pt x="12664" y="259499"/>
                  </a:lnTo>
                  <a:lnTo>
                    <a:pt x="27861" y="215879"/>
                  </a:lnTo>
                  <a:lnTo>
                    <a:pt x="48404" y="175063"/>
                  </a:lnTo>
                  <a:lnTo>
                    <a:pt x="73871" y="137472"/>
                  </a:lnTo>
                  <a:lnTo>
                    <a:pt x="103840" y="103527"/>
                  </a:lnTo>
                  <a:lnTo>
                    <a:pt x="137888" y="73648"/>
                  </a:lnTo>
                  <a:lnTo>
                    <a:pt x="175593" y="48258"/>
                  </a:lnTo>
                  <a:lnTo>
                    <a:pt x="216532" y="27776"/>
                  </a:lnTo>
                  <a:lnTo>
                    <a:pt x="260284" y="12626"/>
                  </a:lnTo>
                  <a:lnTo>
                    <a:pt x="306425" y="3226"/>
                  </a:lnTo>
                  <a:lnTo>
                    <a:pt x="354533" y="0"/>
                  </a:lnTo>
                  <a:lnTo>
                    <a:pt x="402641" y="3226"/>
                  </a:lnTo>
                  <a:lnTo>
                    <a:pt x="448782" y="12626"/>
                  </a:lnTo>
                  <a:lnTo>
                    <a:pt x="492533" y="27776"/>
                  </a:lnTo>
                  <a:lnTo>
                    <a:pt x="533472" y="48258"/>
                  </a:lnTo>
                  <a:lnTo>
                    <a:pt x="571177" y="73648"/>
                  </a:lnTo>
                  <a:lnTo>
                    <a:pt x="605225" y="103527"/>
                  </a:lnTo>
                  <a:lnTo>
                    <a:pt x="635194" y="137472"/>
                  </a:lnTo>
                  <a:lnTo>
                    <a:pt x="660662" y="175063"/>
                  </a:lnTo>
                  <a:lnTo>
                    <a:pt x="681205" y="215879"/>
                  </a:lnTo>
                  <a:lnTo>
                    <a:pt x="696402" y="259499"/>
                  </a:lnTo>
                  <a:lnTo>
                    <a:pt x="705829" y="305501"/>
                  </a:lnTo>
                  <a:lnTo>
                    <a:pt x="709066" y="353464"/>
                  </a:lnTo>
                  <a:lnTo>
                    <a:pt x="705829" y="401427"/>
                  </a:lnTo>
                  <a:lnTo>
                    <a:pt x="696402" y="447428"/>
                  </a:lnTo>
                  <a:lnTo>
                    <a:pt x="681205" y="491047"/>
                  </a:lnTo>
                  <a:lnTo>
                    <a:pt x="660662" y="531863"/>
                  </a:lnTo>
                  <a:lnTo>
                    <a:pt x="635194" y="569454"/>
                  </a:lnTo>
                  <a:lnTo>
                    <a:pt x="605225" y="603400"/>
                  </a:lnTo>
                  <a:lnTo>
                    <a:pt x="571177" y="633278"/>
                  </a:lnTo>
                  <a:lnTo>
                    <a:pt x="533472" y="658669"/>
                  </a:lnTo>
                  <a:lnTo>
                    <a:pt x="492533" y="679150"/>
                  </a:lnTo>
                  <a:lnTo>
                    <a:pt x="448782" y="694301"/>
                  </a:lnTo>
                  <a:lnTo>
                    <a:pt x="402641" y="703700"/>
                  </a:lnTo>
                  <a:lnTo>
                    <a:pt x="354533" y="706927"/>
                  </a:lnTo>
                  <a:lnTo>
                    <a:pt x="306425" y="703700"/>
                  </a:lnTo>
                  <a:lnTo>
                    <a:pt x="260284" y="694301"/>
                  </a:lnTo>
                  <a:lnTo>
                    <a:pt x="216532" y="679150"/>
                  </a:lnTo>
                  <a:lnTo>
                    <a:pt x="175593" y="658669"/>
                  </a:lnTo>
                  <a:lnTo>
                    <a:pt x="137888" y="633278"/>
                  </a:lnTo>
                  <a:lnTo>
                    <a:pt x="103840" y="603400"/>
                  </a:lnTo>
                  <a:lnTo>
                    <a:pt x="73871" y="569454"/>
                  </a:lnTo>
                  <a:lnTo>
                    <a:pt x="48404" y="531863"/>
                  </a:lnTo>
                  <a:lnTo>
                    <a:pt x="27861" y="491047"/>
                  </a:lnTo>
                  <a:lnTo>
                    <a:pt x="12664" y="447428"/>
                  </a:lnTo>
                  <a:lnTo>
                    <a:pt x="3236" y="401427"/>
                  </a:lnTo>
                  <a:lnTo>
                    <a:pt x="0" y="353464"/>
                  </a:lnTo>
                  <a:close/>
                </a:path>
              </a:pathLst>
            </a:custGeom>
            <a:ln w="254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44481" y="5597452"/>
              <a:ext cx="76200" cy="405765"/>
            </a:xfrm>
            <a:custGeom>
              <a:avLst/>
              <a:gdLst/>
              <a:ahLst/>
              <a:cxnLst/>
              <a:rect l="l" t="t" r="r" b="b"/>
              <a:pathLst>
                <a:path w="76200" h="405764">
                  <a:moveTo>
                    <a:pt x="38100" y="0"/>
                  </a:moveTo>
                  <a:lnTo>
                    <a:pt x="0" y="76199"/>
                  </a:lnTo>
                  <a:lnTo>
                    <a:pt x="25400" y="76199"/>
                  </a:lnTo>
                  <a:lnTo>
                    <a:pt x="25400" y="405731"/>
                  </a:lnTo>
                  <a:lnTo>
                    <a:pt x="50800" y="405731"/>
                  </a:lnTo>
                  <a:lnTo>
                    <a:pt x="50800" y="76199"/>
                  </a:lnTo>
                  <a:lnTo>
                    <a:pt x="76200" y="7619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0937" y="4449178"/>
              <a:ext cx="76835" cy="405765"/>
            </a:xfrm>
            <a:custGeom>
              <a:avLst/>
              <a:gdLst/>
              <a:ahLst/>
              <a:cxnLst/>
              <a:rect l="l" t="t" r="r" b="b"/>
              <a:pathLst>
                <a:path w="76835" h="405764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405726"/>
                  </a:lnTo>
                  <a:lnTo>
                    <a:pt x="50800" y="405726"/>
                  </a:lnTo>
                  <a:lnTo>
                    <a:pt x="50800" y="76200"/>
                  </a:lnTo>
                  <a:lnTo>
                    <a:pt x="76212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39392" y="4862004"/>
              <a:ext cx="709295" cy="707390"/>
            </a:xfrm>
            <a:custGeom>
              <a:avLst/>
              <a:gdLst/>
              <a:ahLst/>
              <a:cxnLst/>
              <a:rect l="l" t="t" r="r" b="b"/>
              <a:pathLst>
                <a:path w="709294" h="707389">
                  <a:moveTo>
                    <a:pt x="0" y="353464"/>
                  </a:moveTo>
                  <a:lnTo>
                    <a:pt x="3236" y="305501"/>
                  </a:lnTo>
                  <a:lnTo>
                    <a:pt x="12664" y="259499"/>
                  </a:lnTo>
                  <a:lnTo>
                    <a:pt x="27861" y="215879"/>
                  </a:lnTo>
                  <a:lnTo>
                    <a:pt x="48404" y="175063"/>
                  </a:lnTo>
                  <a:lnTo>
                    <a:pt x="73871" y="137472"/>
                  </a:lnTo>
                  <a:lnTo>
                    <a:pt x="103840" y="103527"/>
                  </a:lnTo>
                  <a:lnTo>
                    <a:pt x="137888" y="73648"/>
                  </a:lnTo>
                  <a:lnTo>
                    <a:pt x="175593" y="48258"/>
                  </a:lnTo>
                  <a:lnTo>
                    <a:pt x="216532" y="27776"/>
                  </a:lnTo>
                  <a:lnTo>
                    <a:pt x="260284" y="12626"/>
                  </a:lnTo>
                  <a:lnTo>
                    <a:pt x="306425" y="3226"/>
                  </a:lnTo>
                  <a:lnTo>
                    <a:pt x="354533" y="0"/>
                  </a:lnTo>
                  <a:lnTo>
                    <a:pt x="402641" y="3226"/>
                  </a:lnTo>
                  <a:lnTo>
                    <a:pt x="448782" y="12626"/>
                  </a:lnTo>
                  <a:lnTo>
                    <a:pt x="492533" y="27776"/>
                  </a:lnTo>
                  <a:lnTo>
                    <a:pt x="533472" y="48258"/>
                  </a:lnTo>
                  <a:lnTo>
                    <a:pt x="571177" y="73648"/>
                  </a:lnTo>
                  <a:lnTo>
                    <a:pt x="605225" y="103527"/>
                  </a:lnTo>
                  <a:lnTo>
                    <a:pt x="635194" y="137472"/>
                  </a:lnTo>
                  <a:lnTo>
                    <a:pt x="660662" y="175063"/>
                  </a:lnTo>
                  <a:lnTo>
                    <a:pt x="681205" y="215879"/>
                  </a:lnTo>
                  <a:lnTo>
                    <a:pt x="696402" y="259499"/>
                  </a:lnTo>
                  <a:lnTo>
                    <a:pt x="705829" y="305501"/>
                  </a:lnTo>
                  <a:lnTo>
                    <a:pt x="709066" y="353464"/>
                  </a:lnTo>
                  <a:lnTo>
                    <a:pt x="705829" y="401427"/>
                  </a:lnTo>
                  <a:lnTo>
                    <a:pt x="696402" y="447428"/>
                  </a:lnTo>
                  <a:lnTo>
                    <a:pt x="681205" y="491047"/>
                  </a:lnTo>
                  <a:lnTo>
                    <a:pt x="660662" y="531863"/>
                  </a:lnTo>
                  <a:lnTo>
                    <a:pt x="635194" y="569454"/>
                  </a:lnTo>
                  <a:lnTo>
                    <a:pt x="605225" y="603400"/>
                  </a:lnTo>
                  <a:lnTo>
                    <a:pt x="571177" y="633278"/>
                  </a:lnTo>
                  <a:lnTo>
                    <a:pt x="533472" y="658669"/>
                  </a:lnTo>
                  <a:lnTo>
                    <a:pt x="492533" y="679150"/>
                  </a:lnTo>
                  <a:lnTo>
                    <a:pt x="448782" y="694301"/>
                  </a:lnTo>
                  <a:lnTo>
                    <a:pt x="402641" y="703700"/>
                  </a:lnTo>
                  <a:lnTo>
                    <a:pt x="354533" y="706927"/>
                  </a:lnTo>
                  <a:lnTo>
                    <a:pt x="306425" y="703700"/>
                  </a:lnTo>
                  <a:lnTo>
                    <a:pt x="260284" y="694301"/>
                  </a:lnTo>
                  <a:lnTo>
                    <a:pt x="216532" y="679150"/>
                  </a:lnTo>
                  <a:lnTo>
                    <a:pt x="175593" y="658669"/>
                  </a:lnTo>
                  <a:lnTo>
                    <a:pt x="137888" y="633278"/>
                  </a:lnTo>
                  <a:lnTo>
                    <a:pt x="103840" y="603400"/>
                  </a:lnTo>
                  <a:lnTo>
                    <a:pt x="73871" y="569454"/>
                  </a:lnTo>
                  <a:lnTo>
                    <a:pt x="48404" y="531863"/>
                  </a:lnTo>
                  <a:lnTo>
                    <a:pt x="27861" y="491047"/>
                  </a:lnTo>
                  <a:lnTo>
                    <a:pt x="12664" y="447428"/>
                  </a:lnTo>
                  <a:lnTo>
                    <a:pt x="3236" y="401427"/>
                  </a:lnTo>
                  <a:lnTo>
                    <a:pt x="0" y="353464"/>
                  </a:lnTo>
                  <a:close/>
                </a:path>
              </a:pathLst>
            </a:custGeom>
            <a:ln w="25400">
              <a:solidFill>
                <a:srgbClr val="8087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63991" y="4449178"/>
              <a:ext cx="76200" cy="405765"/>
            </a:xfrm>
            <a:custGeom>
              <a:avLst/>
              <a:gdLst/>
              <a:ahLst/>
              <a:cxnLst/>
              <a:rect l="l" t="t" r="r" b="b"/>
              <a:pathLst>
                <a:path w="76200" h="405764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405726"/>
                  </a:lnTo>
                  <a:lnTo>
                    <a:pt x="50800" y="405726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71483" y="5170931"/>
              <a:ext cx="2399030" cy="83185"/>
            </a:xfrm>
            <a:custGeom>
              <a:avLst/>
              <a:gdLst/>
              <a:ahLst/>
              <a:cxnLst/>
              <a:rect l="l" t="t" r="r" b="b"/>
              <a:pathLst>
                <a:path w="2399029" h="83185">
                  <a:moveTo>
                    <a:pt x="821842" y="38100"/>
                  </a:moveTo>
                  <a:lnTo>
                    <a:pt x="745642" y="0"/>
                  </a:lnTo>
                  <a:lnTo>
                    <a:pt x="745642" y="25400"/>
                  </a:lnTo>
                  <a:lnTo>
                    <a:pt x="0" y="25400"/>
                  </a:lnTo>
                  <a:lnTo>
                    <a:pt x="0" y="50800"/>
                  </a:lnTo>
                  <a:lnTo>
                    <a:pt x="745642" y="50800"/>
                  </a:lnTo>
                  <a:lnTo>
                    <a:pt x="745642" y="76200"/>
                  </a:lnTo>
                  <a:lnTo>
                    <a:pt x="821842" y="38100"/>
                  </a:lnTo>
                  <a:close/>
                </a:path>
                <a:path w="2399029" h="83185">
                  <a:moveTo>
                    <a:pt x="2398801" y="44538"/>
                  </a:moveTo>
                  <a:lnTo>
                    <a:pt x="2322601" y="6438"/>
                  </a:lnTo>
                  <a:lnTo>
                    <a:pt x="2322601" y="31838"/>
                  </a:lnTo>
                  <a:lnTo>
                    <a:pt x="1576959" y="31838"/>
                  </a:lnTo>
                  <a:lnTo>
                    <a:pt x="1576959" y="57238"/>
                  </a:lnTo>
                  <a:lnTo>
                    <a:pt x="2322601" y="57238"/>
                  </a:lnTo>
                  <a:lnTo>
                    <a:pt x="2322601" y="82638"/>
                  </a:lnTo>
                  <a:lnTo>
                    <a:pt x="2398801" y="44538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70256" y="4862004"/>
              <a:ext cx="709295" cy="707390"/>
            </a:xfrm>
            <a:custGeom>
              <a:avLst/>
              <a:gdLst/>
              <a:ahLst/>
              <a:cxnLst/>
              <a:rect l="l" t="t" r="r" b="b"/>
              <a:pathLst>
                <a:path w="709295" h="707389">
                  <a:moveTo>
                    <a:pt x="0" y="353464"/>
                  </a:moveTo>
                  <a:lnTo>
                    <a:pt x="3236" y="305501"/>
                  </a:lnTo>
                  <a:lnTo>
                    <a:pt x="12664" y="259499"/>
                  </a:lnTo>
                  <a:lnTo>
                    <a:pt x="27861" y="215879"/>
                  </a:lnTo>
                  <a:lnTo>
                    <a:pt x="48404" y="175063"/>
                  </a:lnTo>
                  <a:lnTo>
                    <a:pt x="73871" y="137472"/>
                  </a:lnTo>
                  <a:lnTo>
                    <a:pt x="103840" y="103527"/>
                  </a:lnTo>
                  <a:lnTo>
                    <a:pt x="137888" y="73648"/>
                  </a:lnTo>
                  <a:lnTo>
                    <a:pt x="175593" y="48258"/>
                  </a:lnTo>
                  <a:lnTo>
                    <a:pt x="216532" y="27776"/>
                  </a:lnTo>
                  <a:lnTo>
                    <a:pt x="260284" y="12626"/>
                  </a:lnTo>
                  <a:lnTo>
                    <a:pt x="306425" y="3226"/>
                  </a:lnTo>
                  <a:lnTo>
                    <a:pt x="354533" y="0"/>
                  </a:lnTo>
                  <a:lnTo>
                    <a:pt x="402641" y="3226"/>
                  </a:lnTo>
                  <a:lnTo>
                    <a:pt x="448782" y="12626"/>
                  </a:lnTo>
                  <a:lnTo>
                    <a:pt x="492533" y="27776"/>
                  </a:lnTo>
                  <a:lnTo>
                    <a:pt x="533472" y="48258"/>
                  </a:lnTo>
                  <a:lnTo>
                    <a:pt x="571177" y="73648"/>
                  </a:lnTo>
                  <a:lnTo>
                    <a:pt x="605225" y="103527"/>
                  </a:lnTo>
                  <a:lnTo>
                    <a:pt x="635194" y="137472"/>
                  </a:lnTo>
                  <a:lnTo>
                    <a:pt x="660662" y="175063"/>
                  </a:lnTo>
                  <a:lnTo>
                    <a:pt x="681205" y="215879"/>
                  </a:lnTo>
                  <a:lnTo>
                    <a:pt x="696402" y="259499"/>
                  </a:lnTo>
                  <a:lnTo>
                    <a:pt x="705829" y="305501"/>
                  </a:lnTo>
                  <a:lnTo>
                    <a:pt x="709066" y="353464"/>
                  </a:lnTo>
                  <a:lnTo>
                    <a:pt x="705829" y="401427"/>
                  </a:lnTo>
                  <a:lnTo>
                    <a:pt x="696402" y="447428"/>
                  </a:lnTo>
                  <a:lnTo>
                    <a:pt x="681205" y="491047"/>
                  </a:lnTo>
                  <a:lnTo>
                    <a:pt x="660662" y="531863"/>
                  </a:lnTo>
                  <a:lnTo>
                    <a:pt x="635194" y="569454"/>
                  </a:lnTo>
                  <a:lnTo>
                    <a:pt x="605225" y="603400"/>
                  </a:lnTo>
                  <a:lnTo>
                    <a:pt x="571177" y="633278"/>
                  </a:lnTo>
                  <a:lnTo>
                    <a:pt x="533472" y="658669"/>
                  </a:lnTo>
                  <a:lnTo>
                    <a:pt x="492533" y="679150"/>
                  </a:lnTo>
                  <a:lnTo>
                    <a:pt x="448782" y="694301"/>
                  </a:lnTo>
                  <a:lnTo>
                    <a:pt x="402641" y="703700"/>
                  </a:lnTo>
                  <a:lnTo>
                    <a:pt x="354533" y="706927"/>
                  </a:lnTo>
                  <a:lnTo>
                    <a:pt x="306425" y="703700"/>
                  </a:lnTo>
                  <a:lnTo>
                    <a:pt x="260284" y="694301"/>
                  </a:lnTo>
                  <a:lnTo>
                    <a:pt x="216532" y="679150"/>
                  </a:lnTo>
                  <a:lnTo>
                    <a:pt x="175593" y="658669"/>
                  </a:lnTo>
                  <a:lnTo>
                    <a:pt x="137888" y="633278"/>
                  </a:lnTo>
                  <a:lnTo>
                    <a:pt x="103840" y="603400"/>
                  </a:lnTo>
                  <a:lnTo>
                    <a:pt x="73871" y="569454"/>
                  </a:lnTo>
                  <a:lnTo>
                    <a:pt x="48404" y="531863"/>
                  </a:lnTo>
                  <a:lnTo>
                    <a:pt x="27861" y="491047"/>
                  </a:lnTo>
                  <a:lnTo>
                    <a:pt x="12664" y="447428"/>
                  </a:lnTo>
                  <a:lnTo>
                    <a:pt x="3236" y="401427"/>
                  </a:lnTo>
                  <a:lnTo>
                    <a:pt x="0" y="353464"/>
                  </a:lnTo>
                  <a:close/>
                </a:path>
              </a:pathLst>
            </a:custGeom>
            <a:ln w="254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98398" y="5597452"/>
              <a:ext cx="76200" cy="405765"/>
            </a:xfrm>
            <a:custGeom>
              <a:avLst/>
              <a:gdLst/>
              <a:ahLst/>
              <a:cxnLst/>
              <a:rect l="l" t="t" r="r" b="b"/>
              <a:pathLst>
                <a:path w="76200" h="405764">
                  <a:moveTo>
                    <a:pt x="38100" y="0"/>
                  </a:moveTo>
                  <a:lnTo>
                    <a:pt x="0" y="76199"/>
                  </a:lnTo>
                  <a:lnTo>
                    <a:pt x="25400" y="76199"/>
                  </a:lnTo>
                  <a:lnTo>
                    <a:pt x="25400" y="405731"/>
                  </a:lnTo>
                  <a:lnTo>
                    <a:pt x="50800" y="405731"/>
                  </a:lnTo>
                  <a:lnTo>
                    <a:pt x="50800" y="76199"/>
                  </a:lnTo>
                  <a:lnTo>
                    <a:pt x="76200" y="7619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94855" y="4449178"/>
              <a:ext cx="76200" cy="405765"/>
            </a:xfrm>
            <a:custGeom>
              <a:avLst/>
              <a:gdLst/>
              <a:ahLst/>
              <a:cxnLst/>
              <a:rect l="l" t="t" r="r" b="b"/>
              <a:pathLst>
                <a:path w="76200" h="405764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405726"/>
                  </a:lnTo>
                  <a:lnTo>
                    <a:pt x="50800" y="405726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25389" y="5177370"/>
              <a:ext cx="822325" cy="76200"/>
            </a:xfrm>
            <a:custGeom>
              <a:avLst/>
              <a:gdLst/>
              <a:ahLst/>
              <a:cxnLst/>
              <a:rect l="l" t="t" r="r" b="b"/>
              <a:pathLst>
                <a:path w="822325" h="76200">
                  <a:moveTo>
                    <a:pt x="745655" y="0"/>
                  </a:moveTo>
                  <a:lnTo>
                    <a:pt x="745655" y="25399"/>
                  </a:lnTo>
                  <a:lnTo>
                    <a:pt x="0" y="25399"/>
                  </a:lnTo>
                  <a:lnTo>
                    <a:pt x="0" y="50799"/>
                  </a:lnTo>
                  <a:lnTo>
                    <a:pt x="745655" y="50799"/>
                  </a:lnTo>
                  <a:lnTo>
                    <a:pt x="745655" y="76199"/>
                  </a:lnTo>
                  <a:lnTo>
                    <a:pt x="821855" y="38099"/>
                  </a:lnTo>
                  <a:lnTo>
                    <a:pt x="745655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70684" y="5081901"/>
              <a:ext cx="269887" cy="2671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55822" y="5096662"/>
              <a:ext cx="253531" cy="2590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09375" y="5096662"/>
              <a:ext cx="261708" cy="2590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05651" y="5096662"/>
              <a:ext cx="261708" cy="259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09547" y="4119412"/>
              <a:ext cx="768769" cy="2995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69209" y="4119412"/>
              <a:ext cx="1226759" cy="2995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59198" y="4124454"/>
              <a:ext cx="1038655" cy="2995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15139" y="4119412"/>
              <a:ext cx="1619326" cy="29950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78669" y="6037939"/>
              <a:ext cx="400742" cy="2104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56213" y="6037939"/>
              <a:ext cx="368028" cy="1942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34835" y="6033451"/>
              <a:ext cx="179924" cy="2104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50190"/>
            <a:ext cx="3486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A87FF"/>
                </a:solidFill>
              </a:rPr>
              <a:t>Machine</a:t>
            </a:r>
            <a:r>
              <a:rPr spc="-50" dirty="0">
                <a:solidFill>
                  <a:srgbClr val="3A87FF"/>
                </a:solidFill>
              </a:rPr>
              <a:t> </a:t>
            </a:r>
            <a:r>
              <a:rPr spc="-5" dirty="0">
                <a:solidFill>
                  <a:srgbClr val="3A87FF"/>
                </a:solidFill>
              </a:rPr>
              <a:t>Translation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04074"/>
            <a:ext cx="3776345" cy="20046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>
              <a:lnSpc>
                <a:spcPct val="100699"/>
              </a:lnSpc>
              <a:spcBef>
                <a:spcPts val="8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Many </a:t>
            </a:r>
            <a:r>
              <a:rPr sz="2400" dirty="0">
                <a:latin typeface="Carlito"/>
                <a:cs typeface="Carlito"/>
              </a:rPr>
              <a:t>levels </a:t>
            </a:r>
            <a:r>
              <a:rPr sz="2400" spc="-5" dirty="0">
                <a:latin typeface="Carlito"/>
                <a:cs typeface="Carlito"/>
              </a:rPr>
              <a:t>of translation  </a:t>
            </a:r>
            <a:r>
              <a:rPr sz="2400" dirty="0">
                <a:latin typeface="Carlito"/>
                <a:cs typeface="Carlito"/>
              </a:rPr>
              <a:t>have been tried </a:t>
            </a:r>
            <a:r>
              <a:rPr sz="2400" spc="-5" dirty="0">
                <a:latin typeface="Carlito"/>
                <a:cs typeface="Carlito"/>
              </a:rPr>
              <a:t>in the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past: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0000"/>
              </a:buClr>
              <a:buFont typeface="Times New Roman"/>
              <a:buChar char="•"/>
            </a:pPr>
            <a:endParaRPr sz="3250">
              <a:latin typeface="Carlito"/>
              <a:cs typeface="Carlito"/>
            </a:endParaRPr>
          </a:p>
          <a:p>
            <a:pPr marL="355600" marR="16510" indent="-342900">
              <a:lnSpc>
                <a:spcPct val="100699"/>
              </a:lnSpc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Traditional MT systems </a:t>
            </a:r>
            <a:r>
              <a:rPr sz="2400" dirty="0">
                <a:latin typeface="Carlito"/>
                <a:cs typeface="Carlito"/>
              </a:rPr>
              <a:t>are  very </a:t>
            </a:r>
            <a:r>
              <a:rPr sz="2400" spc="-5" dirty="0">
                <a:latin typeface="Carlito"/>
                <a:cs typeface="Carlito"/>
              </a:rPr>
              <a:t>large complex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systems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73435" y="1066800"/>
            <a:ext cx="4665764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4222" y="1887366"/>
            <a:ext cx="5916617" cy="3580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04111" y="5221694"/>
            <a:ext cx="34588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270" algn="l"/>
                <a:tab pos="3253740" algn="l"/>
              </a:tabLst>
            </a:pPr>
            <a:r>
              <a:rPr sz="1000" spc="-5" dirty="0">
                <a:latin typeface="Carlito"/>
                <a:cs typeface="Carlito"/>
              </a:rPr>
              <a:t>Di</a:t>
            </a:r>
            <a:r>
              <a:rPr sz="1000" dirty="0">
                <a:latin typeface="Carlito"/>
                <a:cs typeface="Carlito"/>
              </a:rPr>
              <a:t>e	</a:t>
            </a:r>
            <a:r>
              <a:rPr sz="1000" spc="-5" dirty="0">
                <a:latin typeface="Carlito"/>
                <a:cs typeface="Carlito"/>
              </a:rPr>
              <a:t>P</a:t>
            </a:r>
            <a:r>
              <a:rPr sz="1000" dirty="0">
                <a:latin typeface="Carlito"/>
                <a:cs typeface="Carlito"/>
              </a:rPr>
              <a:t>r</a:t>
            </a:r>
            <a:r>
              <a:rPr sz="1000" spc="-5" dirty="0">
                <a:latin typeface="Carlito"/>
                <a:cs typeface="Carlito"/>
              </a:rPr>
              <a:t>o</a:t>
            </a:r>
            <a:r>
              <a:rPr sz="1000" dirty="0">
                <a:latin typeface="Carlito"/>
                <a:cs typeface="Carlito"/>
              </a:rPr>
              <a:t>te</a:t>
            </a:r>
            <a:r>
              <a:rPr sz="1000" spc="-5" dirty="0">
                <a:latin typeface="Carlito"/>
                <a:cs typeface="Carlito"/>
              </a:rPr>
              <a:t>s</a:t>
            </a:r>
            <a:r>
              <a:rPr sz="1000" dirty="0">
                <a:latin typeface="Carlito"/>
                <a:cs typeface="Carlito"/>
              </a:rPr>
              <a:t>te   </a:t>
            </a:r>
            <a:r>
              <a:rPr sz="1000" spc="-5" dirty="0">
                <a:latin typeface="Carlito"/>
                <a:cs typeface="Carlito"/>
              </a:rPr>
              <a:t> wa</a:t>
            </a:r>
            <a:r>
              <a:rPr sz="1000" dirty="0">
                <a:latin typeface="Carlito"/>
                <a:cs typeface="Carlito"/>
              </a:rPr>
              <a:t>ren   </a:t>
            </a:r>
            <a:r>
              <a:rPr sz="1000" spc="-1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</a:t>
            </a:r>
            <a:r>
              <a:rPr sz="1000" dirty="0">
                <a:latin typeface="Carlito"/>
                <a:cs typeface="Carlito"/>
              </a:rPr>
              <a:t>m </a:t>
            </a:r>
            <a:r>
              <a:rPr sz="1000" spc="-5" dirty="0">
                <a:latin typeface="Carlito"/>
                <a:cs typeface="Carlito"/>
              </a:rPr>
              <a:t> Wo</a:t>
            </a:r>
            <a:r>
              <a:rPr sz="1000" dirty="0">
                <a:latin typeface="Carlito"/>
                <a:cs typeface="Carlito"/>
              </a:rPr>
              <a:t>c</a:t>
            </a:r>
            <a:r>
              <a:rPr sz="1000" spc="-5" dirty="0">
                <a:latin typeface="Carlito"/>
                <a:cs typeface="Carlito"/>
              </a:rPr>
              <a:t>h</a:t>
            </a:r>
            <a:r>
              <a:rPr sz="1000" dirty="0">
                <a:latin typeface="Carlito"/>
                <a:cs typeface="Carlito"/>
              </a:rPr>
              <a:t>e</a:t>
            </a:r>
            <a:r>
              <a:rPr sz="1000" spc="-5" dirty="0">
                <a:latin typeface="Carlito"/>
                <a:cs typeface="Carlito"/>
              </a:rPr>
              <a:t>n</a:t>
            </a:r>
            <a:r>
              <a:rPr sz="1000" dirty="0">
                <a:latin typeface="Carlito"/>
                <a:cs typeface="Carlito"/>
              </a:rPr>
              <a:t>e</a:t>
            </a:r>
            <a:r>
              <a:rPr sz="1000" spc="-5" dirty="0">
                <a:latin typeface="Carlito"/>
                <a:cs typeface="Carlito"/>
              </a:rPr>
              <a:t>nd</a:t>
            </a:r>
            <a:r>
              <a:rPr sz="1000" dirty="0">
                <a:latin typeface="Carlito"/>
                <a:cs typeface="Carlito"/>
              </a:rPr>
              <a:t>e e</a:t>
            </a:r>
            <a:r>
              <a:rPr sz="1000" spc="-5" dirty="0">
                <a:latin typeface="Carlito"/>
                <a:cs typeface="Carlito"/>
              </a:rPr>
              <a:t>skali</a:t>
            </a:r>
            <a:r>
              <a:rPr sz="1000" dirty="0">
                <a:latin typeface="Carlito"/>
                <a:cs typeface="Carlito"/>
              </a:rPr>
              <a:t>ert &lt;</a:t>
            </a:r>
            <a:r>
              <a:rPr sz="1000" spc="-5" dirty="0">
                <a:latin typeface="Carlito"/>
                <a:cs typeface="Carlito"/>
              </a:rPr>
              <a:t>E</a:t>
            </a:r>
            <a:r>
              <a:rPr sz="1000" dirty="0">
                <a:latin typeface="Carlito"/>
                <a:cs typeface="Carlito"/>
              </a:rPr>
              <a:t>OS&gt;	T</a:t>
            </a:r>
            <a:r>
              <a:rPr sz="1000" spc="-5" dirty="0">
                <a:latin typeface="Carlito"/>
                <a:cs typeface="Carlito"/>
              </a:rPr>
              <a:t>he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9217" y="5221694"/>
            <a:ext cx="13430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arlito"/>
                <a:cs typeface="Carlito"/>
              </a:rPr>
              <a:t>protests escalated</a:t>
            </a:r>
            <a:r>
              <a:rPr sz="1000" spc="19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over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5548" y="5221694"/>
            <a:ext cx="812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8295" algn="l"/>
              </a:tabLst>
            </a:pPr>
            <a:r>
              <a:rPr sz="1000" dirty="0">
                <a:latin typeface="Carlito"/>
                <a:cs typeface="Carlito"/>
              </a:rPr>
              <a:t>t</a:t>
            </a:r>
            <a:r>
              <a:rPr sz="1000" spc="-5" dirty="0">
                <a:latin typeface="Carlito"/>
                <a:cs typeface="Carlito"/>
              </a:rPr>
              <a:t>h</a:t>
            </a:r>
            <a:r>
              <a:rPr sz="1000" dirty="0">
                <a:latin typeface="Carlito"/>
                <a:cs typeface="Carlito"/>
              </a:rPr>
              <a:t>e	</a:t>
            </a:r>
            <a:r>
              <a:rPr sz="1000" spc="-5" dirty="0">
                <a:latin typeface="Carlito"/>
                <a:cs typeface="Carlito"/>
              </a:rPr>
              <a:t>w</a:t>
            </a:r>
            <a:r>
              <a:rPr sz="1000" dirty="0">
                <a:latin typeface="Carlito"/>
                <a:cs typeface="Carlito"/>
              </a:rPr>
              <a:t>ee</a:t>
            </a:r>
            <a:r>
              <a:rPr sz="1000" spc="-5" dirty="0">
                <a:latin typeface="Carlito"/>
                <a:cs typeface="Carlito"/>
              </a:rPr>
              <a:t>k</a:t>
            </a:r>
            <a:r>
              <a:rPr sz="1000" dirty="0">
                <a:latin typeface="Carlito"/>
                <a:cs typeface="Carlito"/>
              </a:rPr>
              <a:t>e</a:t>
            </a:r>
            <a:r>
              <a:rPr sz="1000" spc="-5" dirty="0">
                <a:latin typeface="Carlito"/>
                <a:cs typeface="Carlito"/>
              </a:rPr>
              <a:t>nd</a:t>
            </a:r>
            <a:endParaRPr sz="1000">
              <a:latin typeface="Carlito"/>
              <a:cs typeface="Carlit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13433" y="3624535"/>
          <a:ext cx="5763889" cy="12531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5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5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2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2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7977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550">
                        <a:latin typeface="Carlito"/>
                        <a:cs typeface="Carlito"/>
                      </a:endParaRPr>
                    </a:p>
                    <a:p>
                      <a:pPr marL="40005">
                        <a:lnSpc>
                          <a:spcPts val="520"/>
                        </a:lnSpc>
                        <a:spcBef>
                          <a:spcPts val="10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-0.2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550">
                        <a:latin typeface="Carlito"/>
                        <a:cs typeface="Carlito"/>
                      </a:endParaRPr>
                    </a:p>
                    <a:p>
                      <a:pPr marL="26670" algn="ctr">
                        <a:lnSpc>
                          <a:spcPts val="520"/>
                        </a:lnSpc>
                        <a:spcBef>
                          <a:spcPts val="10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0.6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550">
                        <a:latin typeface="Carlito"/>
                        <a:cs typeface="Carlito"/>
                      </a:endParaRPr>
                    </a:p>
                    <a:p>
                      <a:pPr marL="31115" algn="ctr">
                        <a:lnSpc>
                          <a:spcPts val="585"/>
                        </a:lnSpc>
                        <a:spcBef>
                          <a:spcPts val="10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0.3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550">
                        <a:latin typeface="Carlito"/>
                        <a:cs typeface="Carlito"/>
                      </a:endParaRPr>
                    </a:p>
                    <a:p>
                      <a:pPr marL="32384" algn="ctr">
                        <a:lnSpc>
                          <a:spcPts val="585"/>
                        </a:lnSpc>
                        <a:spcBef>
                          <a:spcPts val="10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0.6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660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550">
                        <a:latin typeface="Carlito"/>
                        <a:cs typeface="Carlito"/>
                      </a:endParaRPr>
                    </a:p>
                    <a:p>
                      <a:pPr marL="5080" algn="ctr">
                        <a:lnSpc>
                          <a:spcPts val="650"/>
                        </a:lnSpc>
                        <a:spcBef>
                          <a:spcPts val="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-0.8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660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550">
                        <a:latin typeface="Carlito"/>
                        <a:cs typeface="Carlito"/>
                      </a:endParaRPr>
                    </a:p>
                    <a:p>
                      <a:pPr marL="29209" algn="ctr">
                        <a:lnSpc>
                          <a:spcPts val="650"/>
                        </a:lnSpc>
                        <a:spcBef>
                          <a:spcPts val="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0.6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ts val="650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550">
                        <a:latin typeface="Carlito"/>
                        <a:cs typeface="Carlito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650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-0.4</a:t>
                      </a:r>
                      <a:endParaRPr sz="550">
                        <a:latin typeface="Carlito"/>
                        <a:cs typeface="Carlito"/>
                      </a:endParaRPr>
                    </a:p>
                    <a:p>
                      <a:pPr marL="3048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0.6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650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550">
                        <a:latin typeface="Carlito"/>
                        <a:cs typeface="Carlito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0.6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-0.1</a:t>
                      </a:r>
                      <a:endParaRPr sz="550">
                        <a:latin typeface="Carlito"/>
                        <a:cs typeface="Carlito"/>
                      </a:endParaRPr>
                    </a:p>
                    <a:p>
                      <a:pPr marL="52069" algn="ctr">
                        <a:lnSpc>
                          <a:spcPts val="585"/>
                        </a:lnSpc>
                        <a:spcBef>
                          <a:spcPts val="10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0.6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550">
                        <a:latin typeface="Carlito"/>
                        <a:cs typeface="Carlito"/>
                      </a:endParaRPr>
                    </a:p>
                    <a:p>
                      <a:pPr marL="27305" algn="ctr">
                        <a:lnSpc>
                          <a:spcPts val="585"/>
                        </a:lnSpc>
                        <a:spcBef>
                          <a:spcPts val="10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0.4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0.3</a:t>
                      </a:r>
                      <a:endParaRPr sz="550">
                        <a:latin typeface="Carlito"/>
                        <a:cs typeface="Carlito"/>
                      </a:endParaRPr>
                    </a:p>
                    <a:p>
                      <a:pPr marL="30480" algn="ctr">
                        <a:lnSpc>
                          <a:spcPts val="585"/>
                        </a:lnSpc>
                        <a:spcBef>
                          <a:spcPts val="10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0.6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550">
                        <a:latin typeface="Carlito"/>
                        <a:cs typeface="Carlito"/>
                      </a:endParaRPr>
                    </a:p>
                    <a:p>
                      <a:pPr marL="200660">
                        <a:lnSpc>
                          <a:spcPts val="585"/>
                        </a:lnSpc>
                        <a:spcBef>
                          <a:spcPts val="10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0.6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69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-0.1</a:t>
                      </a:r>
                      <a:endParaRPr sz="550">
                        <a:latin typeface="Carlito"/>
                        <a:cs typeface="Carlito"/>
                      </a:endParaRPr>
                    </a:p>
                    <a:p>
                      <a:pPr marL="60960">
                        <a:lnSpc>
                          <a:spcPts val="484"/>
                        </a:lnSpc>
                        <a:spcBef>
                          <a:spcPts val="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-0.1</a:t>
                      </a:r>
                      <a:endParaRPr sz="550">
                        <a:latin typeface="Carlito"/>
                        <a:cs typeface="Carlito"/>
                      </a:endParaRPr>
                    </a:p>
                    <a:p>
                      <a:pPr marL="6350" algn="ctr">
                        <a:lnSpc>
                          <a:spcPts val="484"/>
                        </a:lnSpc>
                        <a:spcBef>
                          <a:spcPts val="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-0.7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640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-0.1</a:t>
                      </a:r>
                      <a:endParaRPr sz="550">
                        <a:latin typeface="Carlito"/>
                        <a:cs typeface="Carlito"/>
                      </a:endParaRPr>
                    </a:p>
                    <a:p>
                      <a:pPr marL="10160" algn="ctr">
                        <a:lnSpc>
                          <a:spcPts val="550"/>
                        </a:lnSpc>
                        <a:spcBef>
                          <a:spcPts val="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-0.7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640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-0.1</a:t>
                      </a:r>
                      <a:endParaRPr sz="550">
                        <a:latin typeface="Carlito"/>
                        <a:cs typeface="Carlito"/>
                      </a:endParaRPr>
                    </a:p>
                    <a:p>
                      <a:pPr marL="12065" algn="ctr">
                        <a:lnSpc>
                          <a:spcPts val="550"/>
                        </a:lnSpc>
                        <a:spcBef>
                          <a:spcPts val="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-0.4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57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-0.1</a:t>
                      </a:r>
                      <a:endParaRPr sz="550">
                        <a:latin typeface="Carlito"/>
                        <a:cs typeface="Carlito"/>
                      </a:endParaRPr>
                    </a:p>
                    <a:p>
                      <a:pPr marL="5080" algn="ctr">
                        <a:lnSpc>
                          <a:spcPts val="620"/>
                        </a:lnSpc>
                        <a:spcBef>
                          <a:spcPts val="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-0.5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57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-0.1</a:t>
                      </a:r>
                      <a:endParaRPr sz="550">
                        <a:latin typeface="Carlito"/>
                        <a:cs typeface="Carlito"/>
                      </a:endParaRPr>
                    </a:p>
                    <a:p>
                      <a:pPr marL="8255" algn="ctr">
                        <a:lnSpc>
                          <a:spcPts val="620"/>
                        </a:lnSpc>
                        <a:spcBef>
                          <a:spcPts val="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-0.7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-0.1</a:t>
                      </a:r>
                      <a:endParaRPr sz="550">
                        <a:latin typeface="Carlito"/>
                        <a:cs typeface="Carlito"/>
                      </a:endParaRPr>
                    </a:p>
                    <a:p>
                      <a:pPr marL="6985" algn="ctr">
                        <a:lnSpc>
                          <a:spcPts val="625"/>
                        </a:lnSpc>
                        <a:spcBef>
                          <a:spcPts val="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-0.7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-0.1</a:t>
                      </a:r>
                      <a:endParaRPr sz="550">
                        <a:latin typeface="Carlito"/>
                        <a:cs typeface="Carlito"/>
                      </a:endParaRPr>
                    </a:p>
                    <a:p>
                      <a:pPr marL="9525" algn="ctr">
                        <a:lnSpc>
                          <a:spcPts val="625"/>
                        </a:lnSpc>
                        <a:spcBef>
                          <a:spcPts val="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-0.7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-0.1</a:t>
                      </a:r>
                      <a:endParaRPr sz="550">
                        <a:latin typeface="Carlito"/>
                        <a:cs typeface="Carlito"/>
                      </a:endParaRPr>
                    </a:p>
                    <a:p>
                      <a:pPr marL="5715" algn="ctr">
                        <a:lnSpc>
                          <a:spcPts val="625"/>
                        </a:lnSpc>
                        <a:spcBef>
                          <a:spcPts val="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0.3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ts val="640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-0.1</a:t>
                      </a:r>
                      <a:endParaRPr sz="550">
                        <a:latin typeface="Carlito"/>
                        <a:cs typeface="Carlito"/>
                      </a:endParaRPr>
                    </a:p>
                    <a:p>
                      <a:pPr marL="52069" algn="ctr">
                        <a:lnSpc>
                          <a:spcPts val="550"/>
                        </a:lnSpc>
                        <a:spcBef>
                          <a:spcPts val="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0.3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640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-0.1</a:t>
                      </a:r>
                      <a:endParaRPr sz="550">
                        <a:latin typeface="Carlito"/>
                        <a:cs typeface="Carlito"/>
                      </a:endParaRPr>
                    </a:p>
                    <a:p>
                      <a:pPr marL="27305" algn="ctr">
                        <a:lnSpc>
                          <a:spcPts val="550"/>
                        </a:lnSpc>
                        <a:spcBef>
                          <a:spcPts val="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640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-0.1</a:t>
                      </a:r>
                      <a:endParaRPr sz="550">
                        <a:latin typeface="Carlito"/>
                        <a:cs typeface="Carlito"/>
                      </a:endParaRPr>
                    </a:p>
                    <a:p>
                      <a:pPr marL="9525" algn="ctr">
                        <a:lnSpc>
                          <a:spcPts val="550"/>
                        </a:lnSpc>
                        <a:spcBef>
                          <a:spcPts val="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-0.5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640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-0.1</a:t>
                      </a:r>
                      <a:endParaRPr sz="550">
                        <a:latin typeface="Carlito"/>
                        <a:cs typeface="Carlito"/>
                      </a:endParaRPr>
                    </a:p>
                    <a:p>
                      <a:pPr marL="180340">
                        <a:lnSpc>
                          <a:spcPts val="550"/>
                        </a:lnSpc>
                        <a:spcBef>
                          <a:spcPts val="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-0.7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79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63830" algn="r">
                        <a:lnSpc>
                          <a:spcPts val="610"/>
                        </a:lnSpc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830" algn="r">
                        <a:lnSpc>
                          <a:spcPts val="610"/>
                        </a:lnSpc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ts val="600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600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600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8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52069">
                        <a:lnSpc>
                          <a:spcPts val="484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ts val="484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0.4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172720" algn="r">
                        <a:lnSpc>
                          <a:spcPts val="555"/>
                        </a:lnSpc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168910" algn="r">
                        <a:lnSpc>
                          <a:spcPts val="555"/>
                        </a:lnSpc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R="172720" algn="r">
                        <a:lnSpc>
                          <a:spcPts val="620"/>
                        </a:lnSpc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R="172720" algn="r">
                        <a:lnSpc>
                          <a:spcPts val="620"/>
                        </a:lnSpc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ts val="62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193675">
                        <a:lnSpc>
                          <a:spcPts val="62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191770">
                        <a:lnSpc>
                          <a:spcPts val="62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4604" algn="ctr">
                        <a:lnSpc>
                          <a:spcPts val="55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71450">
                        <a:lnSpc>
                          <a:spcPts val="55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-0.2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ts val="55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-0.4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32384" algn="r">
                        <a:lnSpc>
                          <a:spcPts val="555"/>
                        </a:lnSpc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670">
                <a:tc>
                  <a:txBody>
                    <a:bodyPr/>
                    <a:lstStyle/>
                    <a:p>
                      <a:pPr marL="52069">
                        <a:lnSpc>
                          <a:spcPts val="484"/>
                        </a:lnSpc>
                        <a:spcBef>
                          <a:spcPts val="80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0.6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484"/>
                        </a:lnSpc>
                        <a:spcBef>
                          <a:spcPts val="80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-0.6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555"/>
                        </a:lnSpc>
                        <a:spcBef>
                          <a:spcPts val="15"/>
                        </a:spcBef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68910" algn="r">
                        <a:lnSpc>
                          <a:spcPts val="555"/>
                        </a:lnSpc>
                        <a:spcBef>
                          <a:spcPts val="15"/>
                        </a:spcBef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565"/>
                        </a:lnSpc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565"/>
                        </a:lnSpc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6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0.6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0.6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0.6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555"/>
                        </a:lnSpc>
                        <a:spcBef>
                          <a:spcPts val="1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0.3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555"/>
                        </a:lnSpc>
                        <a:spcBef>
                          <a:spcPts val="1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0.6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555"/>
                        </a:lnSpc>
                        <a:spcBef>
                          <a:spcPts val="1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0.5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555"/>
                        </a:lnSpc>
                        <a:spcBef>
                          <a:spcPts val="15"/>
                        </a:spcBef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6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677">
                <a:tc>
                  <a:txBody>
                    <a:bodyPr/>
                    <a:lstStyle/>
                    <a:p>
                      <a:pPr marL="31750">
                        <a:lnSpc>
                          <a:spcPts val="490"/>
                        </a:lnSpc>
                        <a:spcBef>
                          <a:spcPts val="80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490"/>
                        </a:lnSpc>
                        <a:spcBef>
                          <a:spcPts val="80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555"/>
                        </a:lnSpc>
                        <a:spcBef>
                          <a:spcPts val="15"/>
                        </a:spcBef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68910" algn="r">
                        <a:lnSpc>
                          <a:spcPts val="555"/>
                        </a:lnSpc>
                        <a:spcBef>
                          <a:spcPts val="15"/>
                        </a:spcBef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565"/>
                        </a:lnSpc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565"/>
                        </a:lnSpc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555"/>
                        </a:lnSpc>
                        <a:spcBef>
                          <a:spcPts val="1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555"/>
                        </a:lnSpc>
                        <a:spcBef>
                          <a:spcPts val="1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555"/>
                        </a:lnSpc>
                        <a:spcBef>
                          <a:spcPts val="1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-0.5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555"/>
                        </a:lnSpc>
                        <a:spcBef>
                          <a:spcPts val="15"/>
                        </a:spcBef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645">
                <a:tc>
                  <a:txBody>
                    <a:bodyPr/>
                    <a:lstStyle/>
                    <a:p>
                      <a:pPr marL="31750">
                        <a:lnSpc>
                          <a:spcPts val="484"/>
                        </a:lnSpc>
                        <a:spcBef>
                          <a:spcPts val="80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-0.7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484"/>
                        </a:lnSpc>
                        <a:spcBef>
                          <a:spcPts val="80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-0.3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550"/>
                        </a:lnSpc>
                        <a:spcBef>
                          <a:spcPts val="15"/>
                        </a:spcBef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68910" algn="r">
                        <a:lnSpc>
                          <a:spcPts val="550"/>
                        </a:lnSpc>
                        <a:spcBef>
                          <a:spcPts val="15"/>
                        </a:spcBef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565"/>
                        </a:lnSpc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565"/>
                        </a:lnSpc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7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-0.7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-0.7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-0.7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550"/>
                        </a:lnSpc>
                        <a:spcBef>
                          <a:spcPts val="1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-0.7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550"/>
                        </a:lnSpc>
                        <a:spcBef>
                          <a:spcPts val="1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0.3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550"/>
                        </a:lnSpc>
                        <a:spcBef>
                          <a:spcPts val="1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0.4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550"/>
                        </a:lnSpc>
                        <a:spcBef>
                          <a:spcPts val="15"/>
                        </a:spcBef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7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927">
                <a:tc>
                  <a:txBody>
                    <a:bodyPr/>
                    <a:lstStyle/>
                    <a:p>
                      <a:pPr marL="52069">
                        <a:lnSpc>
                          <a:spcPts val="535"/>
                        </a:lnSpc>
                        <a:spcBef>
                          <a:spcPts val="7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535"/>
                        </a:lnSpc>
                        <a:spcBef>
                          <a:spcPts val="7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0.4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600"/>
                        </a:lnSpc>
                        <a:spcBef>
                          <a:spcPts val="10"/>
                        </a:spcBef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68910" algn="r">
                        <a:lnSpc>
                          <a:spcPts val="600"/>
                        </a:lnSpc>
                        <a:spcBef>
                          <a:spcPts val="10"/>
                        </a:spcBef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610"/>
                        </a:lnSpc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610"/>
                        </a:lnSpc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600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600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600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600"/>
                        </a:lnSpc>
                        <a:spcBef>
                          <a:spcPts val="10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600"/>
                        </a:lnSpc>
                        <a:spcBef>
                          <a:spcPts val="10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600"/>
                        </a:lnSpc>
                        <a:spcBef>
                          <a:spcPts val="10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600"/>
                        </a:lnSpc>
                        <a:spcBef>
                          <a:spcPts val="10"/>
                        </a:spcBef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22018" y="2805614"/>
          <a:ext cx="5756270" cy="444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5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5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2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2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686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5099">
                <a:tc>
                  <a:txBody>
                    <a:bodyPr/>
                    <a:lstStyle/>
                    <a:p>
                      <a:pPr marL="52069">
                        <a:lnSpc>
                          <a:spcPts val="520"/>
                        </a:lnSpc>
                        <a:spcBef>
                          <a:spcPts val="12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170180" algn="r">
                        <a:lnSpc>
                          <a:spcPts val="520"/>
                        </a:lnSpc>
                        <a:spcBef>
                          <a:spcPts val="125"/>
                        </a:spcBef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168275" algn="r">
                        <a:lnSpc>
                          <a:spcPts val="585"/>
                        </a:lnSpc>
                        <a:spcBef>
                          <a:spcPts val="60"/>
                        </a:spcBef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ts val="585"/>
                        </a:lnSpc>
                        <a:spcBef>
                          <a:spcPts val="60"/>
                        </a:spcBef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168275" algn="r">
                        <a:lnSpc>
                          <a:spcPts val="650"/>
                        </a:lnSpc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50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650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650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650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0.3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585"/>
                        </a:lnSpc>
                        <a:spcBef>
                          <a:spcPts val="60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0.4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585"/>
                        </a:lnSpc>
                        <a:spcBef>
                          <a:spcPts val="60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-0.2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585"/>
                        </a:lnSpc>
                        <a:spcBef>
                          <a:spcPts val="60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-0.4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85"/>
                        </a:lnSpc>
                        <a:spcBef>
                          <a:spcPts val="60"/>
                        </a:spcBef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70">
                <a:tc>
                  <a:txBody>
                    <a:bodyPr/>
                    <a:lstStyle/>
                    <a:p>
                      <a:pPr marL="52069">
                        <a:lnSpc>
                          <a:spcPts val="520"/>
                        </a:lnSpc>
                        <a:spcBef>
                          <a:spcPts val="4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0.3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170180" algn="r">
                        <a:lnSpc>
                          <a:spcPts val="520"/>
                        </a:lnSpc>
                        <a:spcBef>
                          <a:spcPts val="45"/>
                        </a:spcBef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6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168275" algn="r">
                        <a:lnSpc>
                          <a:spcPts val="565"/>
                        </a:lnSpc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ts val="565"/>
                        </a:lnSpc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8275" algn="r">
                        <a:lnSpc>
                          <a:spcPts val="565"/>
                        </a:lnSpc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6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0.6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0.6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0.6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0.6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0.4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0.6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0.6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65"/>
                        </a:lnSpc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77">
                <a:tc>
                  <a:txBody>
                    <a:bodyPr/>
                    <a:lstStyle/>
                    <a:p>
                      <a:pPr marL="52069">
                        <a:lnSpc>
                          <a:spcPts val="520"/>
                        </a:lnSpc>
                        <a:spcBef>
                          <a:spcPts val="4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170180" algn="r">
                        <a:lnSpc>
                          <a:spcPts val="520"/>
                        </a:lnSpc>
                        <a:spcBef>
                          <a:spcPts val="45"/>
                        </a:spcBef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168275" algn="r">
                        <a:lnSpc>
                          <a:spcPts val="565"/>
                        </a:lnSpc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ts val="565"/>
                        </a:lnSpc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9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8275" algn="r">
                        <a:lnSpc>
                          <a:spcPts val="565"/>
                        </a:lnSpc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65"/>
                        </a:lnSpc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45">
                <a:tc>
                  <a:txBody>
                    <a:bodyPr/>
                    <a:lstStyle/>
                    <a:p>
                      <a:pPr marL="31750">
                        <a:lnSpc>
                          <a:spcPts val="520"/>
                        </a:lnSpc>
                        <a:spcBef>
                          <a:spcPts val="4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-0.4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170180" algn="r">
                        <a:lnSpc>
                          <a:spcPts val="520"/>
                        </a:lnSpc>
                        <a:spcBef>
                          <a:spcPts val="45"/>
                        </a:spcBef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7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168275" algn="r">
                        <a:lnSpc>
                          <a:spcPts val="565"/>
                        </a:lnSpc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ts val="565"/>
                        </a:lnSpc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8275" algn="r">
                        <a:lnSpc>
                          <a:spcPts val="565"/>
                        </a:lnSpc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-0.7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-0.7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-0.7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-0.7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-0.7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-0.7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-0.7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65"/>
                        </a:lnSpc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7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067">
                <a:tc>
                  <a:txBody>
                    <a:bodyPr/>
                    <a:lstStyle/>
                    <a:p>
                      <a:pPr marL="52069">
                        <a:lnSpc>
                          <a:spcPts val="600"/>
                        </a:lnSpc>
                        <a:spcBef>
                          <a:spcPts val="45"/>
                        </a:spcBef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170180" algn="r">
                        <a:lnSpc>
                          <a:spcPts val="600"/>
                        </a:lnSpc>
                        <a:spcBef>
                          <a:spcPts val="45"/>
                        </a:spcBef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168275" algn="r">
                        <a:lnSpc>
                          <a:spcPts val="640"/>
                        </a:lnSpc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ts val="640"/>
                        </a:lnSpc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8275" algn="r">
                        <a:lnSpc>
                          <a:spcPts val="575"/>
                        </a:lnSpc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57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565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640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640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640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640"/>
                        </a:lnSpc>
                      </a:pPr>
                      <a:r>
                        <a:rPr sz="55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r>
                        <a:rPr sz="55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.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479315" y="2313254"/>
            <a:ext cx="13608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5920" algn="l"/>
              </a:tabLst>
            </a:pPr>
            <a:r>
              <a:rPr sz="1000" spc="-5" dirty="0">
                <a:latin typeface="Carlito"/>
                <a:cs typeface="Carlito"/>
              </a:rPr>
              <a:t>The	protests</a:t>
            </a:r>
            <a:r>
              <a:rPr sz="1000" spc="17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escalated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8450" y="2313254"/>
            <a:ext cx="257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arlito"/>
                <a:cs typeface="Carlito"/>
              </a:rPr>
              <a:t>ov</a:t>
            </a:r>
            <a:r>
              <a:rPr sz="1000" dirty="0">
                <a:latin typeface="Carlito"/>
                <a:cs typeface="Carlito"/>
              </a:rPr>
              <a:t>er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17399" y="2313254"/>
            <a:ext cx="12585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000" spc="-5" dirty="0">
                <a:latin typeface="Carlito"/>
                <a:cs typeface="Carlito"/>
              </a:rPr>
              <a:t>the	weekend</a:t>
            </a:r>
            <a:r>
              <a:rPr sz="1000" spc="17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&lt;EOS&gt;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3540" y="560044"/>
            <a:ext cx="8093075" cy="114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solidFill>
                  <a:srgbClr val="3A87FF"/>
                </a:solidFill>
              </a:rPr>
              <a:t>Neural Machine</a:t>
            </a:r>
            <a:r>
              <a:rPr sz="2900" spc="-10" dirty="0">
                <a:solidFill>
                  <a:srgbClr val="3A87FF"/>
                </a:solidFill>
              </a:rPr>
              <a:t> </a:t>
            </a:r>
            <a:r>
              <a:rPr sz="2900" spc="-5" dirty="0">
                <a:solidFill>
                  <a:srgbClr val="3A87FF"/>
                </a:solidFill>
              </a:rPr>
              <a:t>Translation</a:t>
            </a:r>
            <a:endParaRPr sz="2900"/>
          </a:p>
          <a:p>
            <a:pPr marL="12700" marR="5080">
              <a:lnSpc>
                <a:spcPct val="100000"/>
              </a:lnSpc>
              <a:spcBef>
                <a:spcPts val="50"/>
              </a:spcBef>
            </a:pPr>
            <a:r>
              <a:rPr sz="2200" b="0" spc="-5" dirty="0">
                <a:solidFill>
                  <a:srgbClr val="0047B6"/>
                </a:solidFill>
                <a:latin typeface="Carlito"/>
                <a:cs typeface="Carlito"/>
              </a:rPr>
              <a:t>Source sentence is mapped </a:t>
            </a:r>
            <a:r>
              <a:rPr sz="2200" b="0" dirty="0">
                <a:solidFill>
                  <a:srgbClr val="0047B6"/>
                </a:solidFill>
                <a:latin typeface="Carlito"/>
                <a:cs typeface="Carlito"/>
              </a:rPr>
              <a:t>to </a:t>
            </a:r>
            <a:r>
              <a:rPr sz="2200" dirty="0">
                <a:solidFill>
                  <a:srgbClr val="0047B6"/>
                </a:solidFill>
              </a:rPr>
              <a:t>vector</a:t>
            </a:r>
            <a:r>
              <a:rPr sz="2200" b="0" dirty="0">
                <a:solidFill>
                  <a:srgbClr val="0047B6"/>
                </a:solidFill>
                <a:latin typeface="Carlito"/>
                <a:cs typeface="Carlito"/>
              </a:rPr>
              <a:t>, </a:t>
            </a:r>
            <a:r>
              <a:rPr sz="2200" b="0" spc="-5" dirty="0">
                <a:solidFill>
                  <a:srgbClr val="0047B6"/>
                </a:solidFill>
                <a:latin typeface="Carlito"/>
                <a:cs typeface="Carlito"/>
              </a:rPr>
              <a:t>then output sentence generated  [Sutskever </a:t>
            </a:r>
            <a:r>
              <a:rPr sz="2200" b="0" dirty="0">
                <a:solidFill>
                  <a:srgbClr val="0047B6"/>
                </a:solidFill>
                <a:latin typeface="Carlito"/>
                <a:cs typeface="Carlito"/>
              </a:rPr>
              <a:t>et </a:t>
            </a:r>
            <a:r>
              <a:rPr sz="2200" b="0" spc="-5" dirty="0">
                <a:solidFill>
                  <a:srgbClr val="0047B6"/>
                </a:solidFill>
                <a:latin typeface="Carlito"/>
                <a:cs typeface="Carlito"/>
              </a:rPr>
              <a:t>al. 2014, </a:t>
            </a:r>
            <a:r>
              <a:rPr sz="2200" b="0" spc="-10" dirty="0">
                <a:solidFill>
                  <a:srgbClr val="0047B6"/>
                </a:solidFill>
                <a:latin typeface="Carlito"/>
                <a:cs typeface="Carlito"/>
              </a:rPr>
              <a:t>Bahdanau </a:t>
            </a:r>
            <a:r>
              <a:rPr sz="2200" b="0" dirty="0">
                <a:solidFill>
                  <a:srgbClr val="0047B6"/>
                </a:solidFill>
                <a:latin typeface="Carlito"/>
                <a:cs typeface="Carlito"/>
              </a:rPr>
              <a:t>et </a:t>
            </a:r>
            <a:r>
              <a:rPr sz="2200" b="0" spc="-5" dirty="0">
                <a:solidFill>
                  <a:srgbClr val="0047B6"/>
                </a:solidFill>
                <a:latin typeface="Carlito"/>
                <a:cs typeface="Carlito"/>
              </a:rPr>
              <a:t>al. 2014, Luong and </a:t>
            </a:r>
            <a:r>
              <a:rPr sz="2200" b="0" spc="-10" dirty="0">
                <a:solidFill>
                  <a:srgbClr val="0047B6"/>
                </a:solidFill>
                <a:latin typeface="Carlito"/>
                <a:cs typeface="Carlito"/>
              </a:rPr>
              <a:t>Manning</a:t>
            </a:r>
            <a:r>
              <a:rPr sz="2200" b="0" spc="45" dirty="0">
                <a:solidFill>
                  <a:srgbClr val="0047B6"/>
                </a:solidFill>
                <a:latin typeface="Carlito"/>
                <a:cs typeface="Carlito"/>
              </a:rPr>
              <a:t> </a:t>
            </a:r>
            <a:r>
              <a:rPr sz="2200" b="0" spc="-5" dirty="0">
                <a:solidFill>
                  <a:srgbClr val="0047B6"/>
                </a:solidFill>
                <a:latin typeface="Carlito"/>
                <a:cs typeface="Carlito"/>
              </a:rPr>
              <a:t>2016]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7531" y="3452507"/>
            <a:ext cx="1049020" cy="835025"/>
          </a:xfrm>
          <a:custGeom>
            <a:avLst/>
            <a:gdLst/>
            <a:ahLst/>
            <a:cxnLst/>
            <a:rect l="l" t="t" r="r" b="b"/>
            <a:pathLst>
              <a:path w="1049020" h="835025">
                <a:moveTo>
                  <a:pt x="759890" y="0"/>
                </a:moveTo>
                <a:lnTo>
                  <a:pt x="288811" y="0"/>
                </a:lnTo>
                <a:lnTo>
                  <a:pt x="241965" y="3779"/>
                </a:lnTo>
                <a:lnTo>
                  <a:pt x="197524" y="14723"/>
                </a:lnTo>
                <a:lnTo>
                  <a:pt x="156086" y="32235"/>
                </a:lnTo>
                <a:lnTo>
                  <a:pt x="118243" y="55721"/>
                </a:lnTo>
                <a:lnTo>
                  <a:pt x="84590" y="84588"/>
                </a:lnTo>
                <a:lnTo>
                  <a:pt x="55723" y="118240"/>
                </a:lnTo>
                <a:lnTo>
                  <a:pt x="32236" y="156082"/>
                </a:lnTo>
                <a:lnTo>
                  <a:pt x="14723" y="197521"/>
                </a:lnTo>
                <a:lnTo>
                  <a:pt x="3780" y="241962"/>
                </a:lnTo>
                <a:lnTo>
                  <a:pt x="0" y="288810"/>
                </a:lnTo>
                <a:lnTo>
                  <a:pt x="0" y="545680"/>
                </a:lnTo>
                <a:lnTo>
                  <a:pt x="3780" y="592529"/>
                </a:lnTo>
                <a:lnTo>
                  <a:pt x="14723" y="636969"/>
                </a:lnTo>
                <a:lnTo>
                  <a:pt x="32236" y="678408"/>
                </a:lnTo>
                <a:lnTo>
                  <a:pt x="55723" y="716251"/>
                </a:lnTo>
                <a:lnTo>
                  <a:pt x="84590" y="749903"/>
                </a:lnTo>
                <a:lnTo>
                  <a:pt x="118243" y="778769"/>
                </a:lnTo>
                <a:lnTo>
                  <a:pt x="156086" y="802256"/>
                </a:lnTo>
                <a:lnTo>
                  <a:pt x="197524" y="819768"/>
                </a:lnTo>
                <a:lnTo>
                  <a:pt x="241965" y="830711"/>
                </a:lnTo>
                <a:lnTo>
                  <a:pt x="288811" y="834491"/>
                </a:lnTo>
                <a:lnTo>
                  <a:pt x="759890" y="834491"/>
                </a:lnTo>
                <a:lnTo>
                  <a:pt x="806737" y="830711"/>
                </a:lnTo>
                <a:lnTo>
                  <a:pt x="851177" y="819768"/>
                </a:lnTo>
                <a:lnTo>
                  <a:pt x="892616" y="802256"/>
                </a:lnTo>
                <a:lnTo>
                  <a:pt x="930459" y="778769"/>
                </a:lnTo>
                <a:lnTo>
                  <a:pt x="964112" y="749903"/>
                </a:lnTo>
                <a:lnTo>
                  <a:pt x="992979" y="716251"/>
                </a:lnTo>
                <a:lnTo>
                  <a:pt x="1016466" y="678408"/>
                </a:lnTo>
                <a:lnTo>
                  <a:pt x="1033979" y="636969"/>
                </a:lnTo>
                <a:lnTo>
                  <a:pt x="1044923" y="592529"/>
                </a:lnTo>
                <a:lnTo>
                  <a:pt x="1048703" y="545680"/>
                </a:lnTo>
                <a:lnTo>
                  <a:pt x="1048703" y="288810"/>
                </a:lnTo>
                <a:lnTo>
                  <a:pt x="1044923" y="241962"/>
                </a:lnTo>
                <a:lnTo>
                  <a:pt x="1033979" y="197521"/>
                </a:lnTo>
                <a:lnTo>
                  <a:pt x="1016466" y="156082"/>
                </a:lnTo>
                <a:lnTo>
                  <a:pt x="992979" y="118240"/>
                </a:lnTo>
                <a:lnTo>
                  <a:pt x="964112" y="84588"/>
                </a:lnTo>
                <a:lnTo>
                  <a:pt x="930459" y="55721"/>
                </a:lnTo>
                <a:lnTo>
                  <a:pt x="892616" y="32235"/>
                </a:lnTo>
                <a:lnTo>
                  <a:pt x="851177" y="14723"/>
                </a:lnTo>
                <a:lnTo>
                  <a:pt x="806737" y="3779"/>
                </a:lnTo>
                <a:lnTo>
                  <a:pt x="759890" y="0"/>
                </a:lnTo>
                <a:close/>
              </a:path>
            </a:pathLst>
          </a:custGeom>
          <a:solidFill>
            <a:srgbClr val="BD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5170" y="3524313"/>
            <a:ext cx="733425" cy="666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320" algn="just">
              <a:lnSpc>
                <a:spcPct val="100200"/>
              </a:lnSpc>
              <a:spcBef>
                <a:spcPts val="95"/>
              </a:spcBef>
            </a:pPr>
            <a:r>
              <a:rPr sz="1400" spc="-5" dirty="0">
                <a:latin typeface="Carlito"/>
                <a:cs typeface="Carlito"/>
              </a:rPr>
              <a:t>Sentence  meaning  </a:t>
            </a:r>
            <a:r>
              <a:rPr sz="1400" dirty="0">
                <a:latin typeface="Carlito"/>
                <a:cs typeface="Carlito"/>
              </a:rPr>
              <a:t>is built</a:t>
            </a:r>
            <a:r>
              <a:rPr sz="1400" spc="-10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up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7531" y="5120830"/>
            <a:ext cx="1049020" cy="518159"/>
          </a:xfrm>
          <a:custGeom>
            <a:avLst/>
            <a:gdLst/>
            <a:ahLst/>
            <a:cxnLst/>
            <a:rect l="l" t="t" r="r" b="b"/>
            <a:pathLst>
              <a:path w="1049020" h="518160">
                <a:moveTo>
                  <a:pt x="869436" y="0"/>
                </a:moveTo>
                <a:lnTo>
                  <a:pt x="179265" y="0"/>
                </a:lnTo>
                <a:lnTo>
                  <a:pt x="131609" y="6402"/>
                </a:lnTo>
                <a:lnTo>
                  <a:pt x="88786" y="24472"/>
                </a:lnTo>
                <a:lnTo>
                  <a:pt x="52505" y="52501"/>
                </a:lnTo>
                <a:lnTo>
                  <a:pt x="24475" y="88781"/>
                </a:lnTo>
                <a:lnTo>
                  <a:pt x="6403" y="131603"/>
                </a:lnTo>
                <a:lnTo>
                  <a:pt x="0" y="179260"/>
                </a:lnTo>
                <a:lnTo>
                  <a:pt x="0" y="338708"/>
                </a:lnTo>
                <a:lnTo>
                  <a:pt x="6403" y="386361"/>
                </a:lnTo>
                <a:lnTo>
                  <a:pt x="24475" y="429182"/>
                </a:lnTo>
                <a:lnTo>
                  <a:pt x="52505" y="465462"/>
                </a:lnTo>
                <a:lnTo>
                  <a:pt x="88786" y="493493"/>
                </a:lnTo>
                <a:lnTo>
                  <a:pt x="131609" y="511565"/>
                </a:lnTo>
                <a:lnTo>
                  <a:pt x="179265" y="517969"/>
                </a:lnTo>
                <a:lnTo>
                  <a:pt x="869436" y="517969"/>
                </a:lnTo>
                <a:lnTo>
                  <a:pt x="917092" y="511565"/>
                </a:lnTo>
                <a:lnTo>
                  <a:pt x="959915" y="493493"/>
                </a:lnTo>
                <a:lnTo>
                  <a:pt x="996197" y="465462"/>
                </a:lnTo>
                <a:lnTo>
                  <a:pt x="1024228" y="429182"/>
                </a:lnTo>
                <a:lnTo>
                  <a:pt x="1042300" y="386361"/>
                </a:lnTo>
                <a:lnTo>
                  <a:pt x="1048703" y="338708"/>
                </a:lnTo>
                <a:lnTo>
                  <a:pt x="1048703" y="179260"/>
                </a:lnTo>
                <a:lnTo>
                  <a:pt x="1042300" y="131603"/>
                </a:lnTo>
                <a:lnTo>
                  <a:pt x="1024228" y="88781"/>
                </a:lnTo>
                <a:lnTo>
                  <a:pt x="996197" y="52501"/>
                </a:lnTo>
                <a:lnTo>
                  <a:pt x="959915" y="24472"/>
                </a:lnTo>
                <a:lnTo>
                  <a:pt x="917092" y="6402"/>
                </a:lnTo>
                <a:lnTo>
                  <a:pt x="869436" y="0"/>
                </a:lnTo>
                <a:close/>
              </a:path>
            </a:pathLst>
          </a:custGeom>
          <a:solidFill>
            <a:srgbClr val="BD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1459" y="5141048"/>
            <a:ext cx="680720" cy="4552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81915">
              <a:lnSpc>
                <a:spcPct val="101200"/>
              </a:lnSpc>
              <a:spcBef>
                <a:spcPts val="80"/>
              </a:spcBef>
            </a:pPr>
            <a:r>
              <a:rPr sz="1400" spc="-10" dirty="0">
                <a:latin typeface="Carlito"/>
                <a:cs typeface="Carlito"/>
              </a:rPr>
              <a:t>Source  </a:t>
            </a:r>
            <a:r>
              <a:rPr sz="1400" dirty="0">
                <a:latin typeface="Carlito"/>
                <a:cs typeface="Carlito"/>
              </a:rPr>
              <a:t>se</a:t>
            </a:r>
            <a:r>
              <a:rPr sz="1400" spc="-15" dirty="0">
                <a:latin typeface="Carlito"/>
                <a:cs typeface="Carlito"/>
              </a:rPr>
              <a:t>n</a:t>
            </a:r>
            <a:r>
              <a:rPr sz="1400" spc="-10" dirty="0">
                <a:latin typeface="Carlito"/>
                <a:cs typeface="Carlito"/>
              </a:rPr>
              <a:t>t</a:t>
            </a:r>
            <a:r>
              <a:rPr sz="1400" dirty="0">
                <a:latin typeface="Carlito"/>
                <a:cs typeface="Carlito"/>
              </a:rPr>
              <a:t>en</a:t>
            </a:r>
            <a:r>
              <a:rPr sz="1400" spc="-5" dirty="0">
                <a:latin typeface="Carlito"/>
                <a:cs typeface="Carlito"/>
              </a:rPr>
              <a:t>c</a:t>
            </a:r>
            <a:r>
              <a:rPr sz="1400" dirty="0">
                <a:latin typeface="Carlito"/>
                <a:cs typeface="Carlito"/>
              </a:rPr>
              <a:t>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22781" y="2616885"/>
            <a:ext cx="207590" cy="2492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07782" y="2126094"/>
            <a:ext cx="1131570" cy="518159"/>
          </a:xfrm>
          <a:custGeom>
            <a:avLst/>
            <a:gdLst/>
            <a:ahLst/>
            <a:cxnLst/>
            <a:rect l="l" t="t" r="r" b="b"/>
            <a:pathLst>
              <a:path w="1131570" h="518160">
                <a:moveTo>
                  <a:pt x="952157" y="0"/>
                </a:moveTo>
                <a:lnTo>
                  <a:pt x="179260" y="0"/>
                </a:lnTo>
                <a:lnTo>
                  <a:pt x="131608" y="6403"/>
                </a:lnTo>
                <a:lnTo>
                  <a:pt x="88787" y="24476"/>
                </a:lnTo>
                <a:lnTo>
                  <a:pt x="52506" y="52508"/>
                </a:lnTo>
                <a:lnTo>
                  <a:pt x="24475" y="88790"/>
                </a:lnTo>
                <a:lnTo>
                  <a:pt x="6403" y="131615"/>
                </a:lnTo>
                <a:lnTo>
                  <a:pt x="0" y="179273"/>
                </a:lnTo>
                <a:lnTo>
                  <a:pt x="0" y="338709"/>
                </a:lnTo>
                <a:lnTo>
                  <a:pt x="6403" y="386366"/>
                </a:lnTo>
                <a:lnTo>
                  <a:pt x="24475" y="429191"/>
                </a:lnTo>
                <a:lnTo>
                  <a:pt x="52506" y="465474"/>
                </a:lnTo>
                <a:lnTo>
                  <a:pt x="88787" y="493506"/>
                </a:lnTo>
                <a:lnTo>
                  <a:pt x="131608" y="511578"/>
                </a:lnTo>
                <a:lnTo>
                  <a:pt x="179260" y="517982"/>
                </a:lnTo>
                <a:lnTo>
                  <a:pt x="952157" y="517982"/>
                </a:lnTo>
                <a:lnTo>
                  <a:pt x="999809" y="511578"/>
                </a:lnTo>
                <a:lnTo>
                  <a:pt x="1042630" y="493506"/>
                </a:lnTo>
                <a:lnTo>
                  <a:pt x="1078911" y="465474"/>
                </a:lnTo>
                <a:lnTo>
                  <a:pt x="1106941" y="429191"/>
                </a:lnTo>
                <a:lnTo>
                  <a:pt x="1125013" y="386366"/>
                </a:lnTo>
                <a:lnTo>
                  <a:pt x="1131417" y="338709"/>
                </a:lnTo>
                <a:lnTo>
                  <a:pt x="1131417" y="179273"/>
                </a:lnTo>
                <a:lnTo>
                  <a:pt x="1125013" y="131615"/>
                </a:lnTo>
                <a:lnTo>
                  <a:pt x="1106941" y="88790"/>
                </a:lnTo>
                <a:lnTo>
                  <a:pt x="1078911" y="52508"/>
                </a:lnTo>
                <a:lnTo>
                  <a:pt x="1042630" y="24476"/>
                </a:lnTo>
                <a:lnTo>
                  <a:pt x="999809" y="6403"/>
                </a:lnTo>
                <a:lnTo>
                  <a:pt x="952157" y="0"/>
                </a:lnTo>
                <a:close/>
              </a:path>
            </a:pathLst>
          </a:custGeom>
          <a:solidFill>
            <a:srgbClr val="BD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61693" y="2146325"/>
            <a:ext cx="822960" cy="4552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2545" marR="5080" indent="-30480">
              <a:lnSpc>
                <a:spcPct val="101200"/>
              </a:lnSpc>
              <a:spcBef>
                <a:spcPts val="80"/>
              </a:spcBef>
            </a:pPr>
            <a:r>
              <a:rPr sz="1400" spc="-85" dirty="0">
                <a:latin typeface="Carlito"/>
                <a:cs typeface="Carlito"/>
              </a:rPr>
              <a:t>T</a:t>
            </a:r>
            <a:r>
              <a:rPr sz="1400" spc="-30" dirty="0">
                <a:latin typeface="Carlito"/>
                <a:cs typeface="Carlito"/>
              </a:rPr>
              <a:t>r</a:t>
            </a:r>
            <a:r>
              <a:rPr sz="1400" dirty="0">
                <a:latin typeface="Carlito"/>
                <a:cs typeface="Carlito"/>
              </a:rPr>
              <a:t>ansl</a:t>
            </a:r>
            <a:r>
              <a:rPr sz="1400" spc="-10" dirty="0">
                <a:latin typeface="Carlito"/>
                <a:cs typeface="Carlito"/>
              </a:rPr>
              <a:t>a</a:t>
            </a:r>
            <a:r>
              <a:rPr sz="1400" spc="5" dirty="0">
                <a:latin typeface="Carlito"/>
                <a:cs typeface="Carlito"/>
              </a:rPr>
              <a:t>t</a:t>
            </a:r>
            <a:r>
              <a:rPr sz="1400" dirty="0">
                <a:latin typeface="Carlito"/>
                <a:cs typeface="Carlito"/>
              </a:rPr>
              <a:t>i</a:t>
            </a:r>
            <a:r>
              <a:rPr sz="1400" spc="-5" dirty="0">
                <a:latin typeface="Carlito"/>
                <a:cs typeface="Carlito"/>
              </a:rPr>
              <a:t>o</a:t>
            </a:r>
            <a:r>
              <a:rPr sz="1400" dirty="0">
                <a:latin typeface="Carlito"/>
                <a:cs typeface="Carlito"/>
              </a:rPr>
              <a:t>n  </a:t>
            </a:r>
            <a:r>
              <a:rPr sz="1400" spc="-10" dirty="0">
                <a:latin typeface="Carlito"/>
                <a:cs typeface="Carlito"/>
              </a:rPr>
              <a:t>generated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60182" y="5120830"/>
            <a:ext cx="1131570" cy="518159"/>
          </a:xfrm>
          <a:custGeom>
            <a:avLst/>
            <a:gdLst/>
            <a:ahLst/>
            <a:cxnLst/>
            <a:rect l="l" t="t" r="r" b="b"/>
            <a:pathLst>
              <a:path w="1131570" h="518160">
                <a:moveTo>
                  <a:pt x="952157" y="0"/>
                </a:moveTo>
                <a:lnTo>
                  <a:pt x="179260" y="0"/>
                </a:lnTo>
                <a:lnTo>
                  <a:pt x="131608" y="6402"/>
                </a:lnTo>
                <a:lnTo>
                  <a:pt x="88787" y="24472"/>
                </a:lnTo>
                <a:lnTo>
                  <a:pt x="52506" y="52501"/>
                </a:lnTo>
                <a:lnTo>
                  <a:pt x="24475" y="88781"/>
                </a:lnTo>
                <a:lnTo>
                  <a:pt x="6403" y="131603"/>
                </a:lnTo>
                <a:lnTo>
                  <a:pt x="0" y="179260"/>
                </a:lnTo>
                <a:lnTo>
                  <a:pt x="0" y="338708"/>
                </a:lnTo>
                <a:lnTo>
                  <a:pt x="6403" y="386361"/>
                </a:lnTo>
                <a:lnTo>
                  <a:pt x="24475" y="429182"/>
                </a:lnTo>
                <a:lnTo>
                  <a:pt x="52506" y="465462"/>
                </a:lnTo>
                <a:lnTo>
                  <a:pt x="88787" y="493493"/>
                </a:lnTo>
                <a:lnTo>
                  <a:pt x="131608" y="511565"/>
                </a:lnTo>
                <a:lnTo>
                  <a:pt x="179260" y="517969"/>
                </a:lnTo>
                <a:lnTo>
                  <a:pt x="952157" y="517969"/>
                </a:lnTo>
                <a:lnTo>
                  <a:pt x="999809" y="511565"/>
                </a:lnTo>
                <a:lnTo>
                  <a:pt x="1042630" y="493493"/>
                </a:lnTo>
                <a:lnTo>
                  <a:pt x="1078911" y="465462"/>
                </a:lnTo>
                <a:lnTo>
                  <a:pt x="1106941" y="429182"/>
                </a:lnTo>
                <a:lnTo>
                  <a:pt x="1125013" y="386361"/>
                </a:lnTo>
                <a:lnTo>
                  <a:pt x="1131417" y="338708"/>
                </a:lnTo>
                <a:lnTo>
                  <a:pt x="1131417" y="179260"/>
                </a:lnTo>
                <a:lnTo>
                  <a:pt x="1125013" y="131603"/>
                </a:lnTo>
                <a:lnTo>
                  <a:pt x="1106941" y="88781"/>
                </a:lnTo>
                <a:lnTo>
                  <a:pt x="1078911" y="52501"/>
                </a:lnTo>
                <a:lnTo>
                  <a:pt x="1042630" y="24472"/>
                </a:lnTo>
                <a:lnTo>
                  <a:pt x="999809" y="6402"/>
                </a:lnTo>
                <a:lnTo>
                  <a:pt x="952157" y="0"/>
                </a:lnTo>
                <a:close/>
              </a:path>
            </a:pathLst>
          </a:custGeom>
          <a:solidFill>
            <a:srgbClr val="BD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41373" y="5141048"/>
            <a:ext cx="768985" cy="4552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50800" marR="5080" indent="-38735">
              <a:lnSpc>
                <a:spcPct val="101200"/>
              </a:lnSpc>
              <a:spcBef>
                <a:spcPts val="80"/>
              </a:spcBef>
            </a:pPr>
            <a:r>
              <a:rPr sz="1400" spc="-5" dirty="0">
                <a:latin typeface="Carlito"/>
                <a:cs typeface="Carlito"/>
              </a:rPr>
              <a:t>Feeding</a:t>
            </a:r>
            <a:r>
              <a:rPr sz="1400" spc="-8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in  </a:t>
            </a:r>
            <a:r>
              <a:rPr sz="1400" spc="-5" dirty="0">
                <a:latin typeface="Carlito"/>
                <a:cs typeface="Carlito"/>
              </a:rPr>
              <a:t>last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word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1284" y="5636833"/>
            <a:ext cx="6077585" cy="8756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 marR="30480">
              <a:lnSpc>
                <a:spcPts val="3329"/>
              </a:lnSpc>
              <a:spcBef>
                <a:spcPts val="235"/>
              </a:spcBef>
            </a:pPr>
            <a:r>
              <a:rPr sz="2800" spc="-5" dirty="0">
                <a:latin typeface="Carlito"/>
                <a:cs typeface="Carlito"/>
              </a:rPr>
              <a:t>Now </a:t>
            </a:r>
            <a:r>
              <a:rPr sz="2800" spc="-15" dirty="0">
                <a:latin typeface="Carlito"/>
                <a:cs typeface="Carlito"/>
              </a:rPr>
              <a:t>live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dirty="0">
                <a:latin typeface="Carlito"/>
                <a:cs typeface="Carlito"/>
              </a:rPr>
              <a:t>some </a:t>
            </a:r>
            <a:r>
              <a:rPr sz="2800" spc="-10" dirty="0">
                <a:latin typeface="Carlito"/>
                <a:cs typeface="Carlito"/>
              </a:rPr>
              <a:t>languages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Google  </a:t>
            </a:r>
            <a:r>
              <a:rPr sz="2800" spc="-35" dirty="0">
                <a:latin typeface="Carlito"/>
                <a:cs typeface="Carlito"/>
              </a:rPr>
              <a:t>Translate </a:t>
            </a:r>
            <a:r>
              <a:rPr sz="2800" spc="-10" dirty="0">
                <a:latin typeface="Carlito"/>
                <a:cs typeface="Carlito"/>
              </a:rPr>
              <a:t>(etc.), </a:t>
            </a:r>
            <a:r>
              <a:rPr sz="2800" spc="-5" dirty="0">
                <a:latin typeface="Carlito"/>
                <a:cs typeface="Carlito"/>
              </a:rPr>
              <a:t>with big </a:t>
            </a:r>
            <a:r>
              <a:rPr sz="2800" spc="-15" dirty="0">
                <a:latin typeface="Carlito"/>
                <a:cs typeface="Carlito"/>
              </a:rPr>
              <a:t>error</a:t>
            </a:r>
            <a:r>
              <a:rPr lang="en-US" sz="2800" spc="-15" dirty="0">
                <a:latin typeface="Carlito"/>
                <a:cs typeface="Carlito"/>
              </a:rPr>
              <a:t> reductions!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50190"/>
            <a:ext cx="83661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A87FF"/>
                </a:solidFill>
              </a:rPr>
              <a:t>Conclusion: Representation </a:t>
            </a:r>
            <a:r>
              <a:rPr dirty="0">
                <a:solidFill>
                  <a:srgbClr val="3A87FF"/>
                </a:solidFill>
              </a:rPr>
              <a:t>for </a:t>
            </a:r>
            <a:r>
              <a:rPr spc="-5" dirty="0">
                <a:solidFill>
                  <a:srgbClr val="3A87FF"/>
                </a:solidFill>
              </a:rPr>
              <a:t>all levels?</a:t>
            </a:r>
            <a:r>
              <a:rPr spc="50" dirty="0">
                <a:solidFill>
                  <a:srgbClr val="3A87FF"/>
                </a:solidFill>
              </a:rPr>
              <a:t> </a:t>
            </a:r>
            <a:r>
              <a:rPr spc="-5" dirty="0">
                <a:solidFill>
                  <a:srgbClr val="3A87FF"/>
                </a:solidFill>
              </a:rPr>
              <a:t>Vectors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04074"/>
            <a:ext cx="7516495" cy="760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latin typeface="Carlito"/>
                <a:cs typeface="Carlito"/>
              </a:rPr>
              <a:t>We </a:t>
            </a:r>
            <a:r>
              <a:rPr sz="2400" spc="-5" dirty="0">
                <a:latin typeface="Carlito"/>
                <a:cs typeface="Carlito"/>
              </a:rPr>
              <a:t>will study how we can </a:t>
            </a:r>
            <a:r>
              <a:rPr sz="2400" dirty="0">
                <a:latin typeface="Carlito"/>
                <a:cs typeface="Carlito"/>
              </a:rPr>
              <a:t>learn </a:t>
            </a:r>
            <a:r>
              <a:rPr sz="2400" spc="-5" dirty="0">
                <a:latin typeface="Carlito"/>
                <a:cs typeface="Carlito"/>
              </a:rPr>
              <a:t>vector  representations </a:t>
            </a:r>
            <a:r>
              <a:rPr sz="240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words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what </a:t>
            </a:r>
            <a:r>
              <a:rPr sz="2400" dirty="0">
                <a:latin typeface="Carlito"/>
                <a:cs typeface="Carlito"/>
              </a:rPr>
              <a:t>they </a:t>
            </a:r>
            <a:r>
              <a:rPr sz="2400" spc="-5" dirty="0">
                <a:latin typeface="Carlito"/>
                <a:cs typeface="Carlito"/>
              </a:rPr>
              <a:t>actually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represent.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5422074"/>
            <a:ext cx="8321040" cy="12363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0"/>
              </a:spcBef>
            </a:pPr>
            <a:r>
              <a:rPr lang="en-US" sz="2400" dirty="0">
                <a:latin typeface="Carlito"/>
                <a:cs typeface="Carlito"/>
              </a:rPr>
              <a:t>Next: </a:t>
            </a:r>
            <a:r>
              <a:rPr sz="2400" spc="-5" dirty="0">
                <a:latin typeface="Carlito"/>
                <a:cs typeface="Carlito"/>
              </a:rPr>
              <a:t>how </a:t>
            </a:r>
            <a:r>
              <a:rPr sz="2400" dirty="0">
                <a:latin typeface="Carlito"/>
                <a:cs typeface="Carlito"/>
              </a:rPr>
              <a:t>neural </a:t>
            </a:r>
            <a:r>
              <a:rPr sz="2400" spc="-5" dirty="0">
                <a:latin typeface="Carlito"/>
                <a:cs typeface="Carlito"/>
              </a:rPr>
              <a:t>networks work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how </a:t>
            </a:r>
            <a:r>
              <a:rPr sz="2400" dirty="0">
                <a:latin typeface="Carlito"/>
                <a:cs typeface="Carlito"/>
              </a:rPr>
              <a:t>they </a:t>
            </a:r>
            <a:r>
              <a:rPr sz="2400" spc="-5" dirty="0">
                <a:latin typeface="Carlito"/>
                <a:cs typeface="Carlito"/>
              </a:rPr>
              <a:t>can use these  vectors </a:t>
            </a:r>
            <a:r>
              <a:rPr sz="240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all </a:t>
            </a:r>
            <a:r>
              <a:rPr sz="2400" dirty="0">
                <a:latin typeface="Carlito"/>
                <a:cs typeface="Carlito"/>
              </a:rPr>
              <a:t>NLP levels and </a:t>
            </a:r>
            <a:r>
              <a:rPr sz="2400" spc="-5" dirty="0">
                <a:latin typeface="Carlito"/>
                <a:cs typeface="Carlito"/>
              </a:rPr>
              <a:t>many </a:t>
            </a:r>
            <a:r>
              <a:rPr sz="2400" dirty="0">
                <a:latin typeface="Carlito"/>
                <a:cs typeface="Carlito"/>
              </a:rPr>
              <a:t>different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applications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  <a:tabLst>
                <a:tab pos="6565265" algn="l"/>
              </a:tabLst>
            </a:pPr>
            <a:r>
              <a:rPr sz="1400" dirty="0">
                <a:latin typeface="Carlito"/>
                <a:cs typeface="Carlito"/>
              </a:rPr>
              <a:t>	</a:t>
            </a:r>
          </a:p>
        </p:txBody>
      </p:sp>
      <p:sp>
        <p:nvSpPr>
          <p:cNvPr id="5" name="object 5"/>
          <p:cNvSpPr/>
          <p:nvPr/>
        </p:nvSpPr>
        <p:spPr>
          <a:xfrm>
            <a:off x="2518414" y="2192172"/>
            <a:ext cx="3780215" cy="2956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6429565"/>
            <a:ext cx="1247775" cy="26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44"/>
              </a:lnSpc>
              <a:spcBef>
                <a:spcPts val="100"/>
              </a:spcBef>
            </a:pPr>
            <a:r>
              <a:rPr sz="800" spc="25" dirty="0">
                <a:latin typeface="Trebuchet MS"/>
                <a:cs typeface="Trebuchet MS"/>
              </a:rPr>
              <a:t>https://xkcd.com/1576/</a:t>
            </a:r>
            <a:endParaRPr sz="800">
              <a:latin typeface="Trebuchet MS"/>
              <a:cs typeface="Trebuchet MS"/>
            </a:endParaRPr>
          </a:p>
          <a:p>
            <a:pPr marL="12700">
              <a:lnSpc>
                <a:spcPts val="944"/>
              </a:lnSpc>
            </a:pPr>
            <a:r>
              <a:rPr sz="800" dirty="0">
                <a:latin typeface="Carlito"/>
                <a:cs typeface="Carlito"/>
              </a:rPr>
              <a:t>Randall </a:t>
            </a:r>
            <a:r>
              <a:rPr sz="800" spc="-5" dirty="0">
                <a:latin typeface="Carlito"/>
                <a:cs typeface="Carlito"/>
              </a:rPr>
              <a:t>Munroe CC </a:t>
            </a:r>
            <a:r>
              <a:rPr sz="800" dirty="0">
                <a:latin typeface="Carlito"/>
                <a:cs typeface="Carlito"/>
              </a:rPr>
              <a:t>BY </a:t>
            </a:r>
            <a:r>
              <a:rPr sz="800" spc="-5" dirty="0">
                <a:latin typeface="Carlito"/>
                <a:cs typeface="Carlito"/>
              </a:rPr>
              <a:t>NC</a:t>
            </a:r>
            <a:r>
              <a:rPr sz="800" spc="-95" dirty="0">
                <a:latin typeface="Carlito"/>
                <a:cs typeface="Carlito"/>
              </a:rPr>
              <a:t> </a:t>
            </a:r>
            <a:r>
              <a:rPr sz="800" spc="-5" dirty="0">
                <a:latin typeface="Carlito"/>
                <a:cs typeface="Carlito"/>
              </a:rPr>
              <a:t>2.5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36740" y="6294120"/>
            <a:ext cx="5245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1/9/18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390858" y="911116"/>
            <a:ext cx="515815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395419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600123" y="643467"/>
            <a:ext cx="307028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6646" y="644382"/>
            <a:ext cx="289201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159" y="998002"/>
            <a:ext cx="2387205" cy="1471959"/>
          </a:xfrm>
          <a:prstGeom prst="rect">
            <a:avLst/>
          </a:prstGeom>
        </p:spPr>
        <p:txBody>
          <a:bodyPr vert="horz" lIns="0" tIns="12700" rIns="0" bIns="0" rtlCol="0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US" sz="3100" spc="-5">
                <a:solidFill>
                  <a:srgbClr val="FFFFFF"/>
                </a:solidFill>
              </a:rPr>
              <a:t>NLP</a:t>
            </a:r>
            <a:r>
              <a:rPr lang="en-US" sz="3100" spc="-70">
                <a:solidFill>
                  <a:srgbClr val="FFFFFF"/>
                </a:solidFill>
              </a:rPr>
              <a:t> </a:t>
            </a:r>
            <a:r>
              <a:rPr lang="en-US" sz="3100" spc="-5">
                <a:solidFill>
                  <a:srgbClr val="FFFFFF"/>
                </a:solidFill>
              </a:rPr>
              <a:t>Levels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48701" y="1943930"/>
            <a:ext cx="4903977" cy="2650520"/>
            <a:chOff x="995559" y="1379524"/>
            <a:chExt cx="7519800" cy="4064330"/>
          </a:xfrm>
        </p:grpSpPr>
        <p:sp>
          <p:nvSpPr>
            <p:cNvPr id="4" name="object 4"/>
            <p:cNvSpPr/>
            <p:nvPr/>
          </p:nvSpPr>
          <p:spPr>
            <a:xfrm>
              <a:off x="995559" y="1379524"/>
              <a:ext cx="7519800" cy="40643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51887" y="3486289"/>
              <a:ext cx="4180204" cy="1302385"/>
            </a:xfrm>
            <a:custGeom>
              <a:avLst/>
              <a:gdLst/>
              <a:ahLst/>
              <a:cxnLst/>
              <a:rect l="l" t="t" r="r" b="b"/>
              <a:pathLst>
                <a:path w="4180204" h="1302385">
                  <a:moveTo>
                    <a:pt x="0" y="651166"/>
                  </a:moveTo>
                  <a:lnTo>
                    <a:pt x="4627" y="607485"/>
                  </a:lnTo>
                  <a:lnTo>
                    <a:pt x="18315" y="564576"/>
                  </a:lnTo>
                  <a:lnTo>
                    <a:pt x="40771" y="522530"/>
                  </a:lnTo>
                  <a:lnTo>
                    <a:pt x="71701" y="481438"/>
                  </a:lnTo>
                  <a:lnTo>
                    <a:pt x="110814" y="441392"/>
                  </a:lnTo>
                  <a:lnTo>
                    <a:pt x="157817" y="402482"/>
                  </a:lnTo>
                  <a:lnTo>
                    <a:pt x="212418" y="364799"/>
                  </a:lnTo>
                  <a:lnTo>
                    <a:pt x="274323" y="328436"/>
                  </a:lnTo>
                  <a:lnTo>
                    <a:pt x="343240" y="293482"/>
                  </a:lnTo>
                  <a:lnTo>
                    <a:pt x="380236" y="276562"/>
                  </a:lnTo>
                  <a:lnTo>
                    <a:pt x="418876" y="260029"/>
                  </a:lnTo>
                  <a:lnTo>
                    <a:pt x="459123" y="243895"/>
                  </a:lnTo>
                  <a:lnTo>
                    <a:pt x="500940" y="228169"/>
                  </a:lnTo>
                  <a:lnTo>
                    <a:pt x="544291" y="212865"/>
                  </a:lnTo>
                  <a:lnTo>
                    <a:pt x="589138" y="197992"/>
                  </a:lnTo>
                  <a:lnTo>
                    <a:pt x="635446" y="183564"/>
                  </a:lnTo>
                  <a:lnTo>
                    <a:pt x="683178" y="169590"/>
                  </a:lnTo>
                  <a:lnTo>
                    <a:pt x="732297" y="156083"/>
                  </a:lnTo>
                  <a:lnTo>
                    <a:pt x="782767" y="143053"/>
                  </a:lnTo>
                  <a:lnTo>
                    <a:pt x="834551" y="130513"/>
                  </a:lnTo>
                  <a:lnTo>
                    <a:pt x="887613" y="118474"/>
                  </a:lnTo>
                  <a:lnTo>
                    <a:pt x="941915" y="106946"/>
                  </a:lnTo>
                  <a:lnTo>
                    <a:pt x="997422" y="95942"/>
                  </a:lnTo>
                  <a:lnTo>
                    <a:pt x="1054097" y="85473"/>
                  </a:lnTo>
                  <a:lnTo>
                    <a:pt x="1111903" y="75550"/>
                  </a:lnTo>
                  <a:lnTo>
                    <a:pt x="1170804" y="66185"/>
                  </a:lnTo>
                  <a:lnTo>
                    <a:pt x="1230763" y="57388"/>
                  </a:lnTo>
                  <a:lnTo>
                    <a:pt x="1291744" y="49172"/>
                  </a:lnTo>
                  <a:lnTo>
                    <a:pt x="1353710" y="41548"/>
                  </a:lnTo>
                  <a:lnTo>
                    <a:pt x="1416624" y="34527"/>
                  </a:lnTo>
                  <a:lnTo>
                    <a:pt x="1480449" y="28121"/>
                  </a:lnTo>
                  <a:lnTo>
                    <a:pt x="1545151" y="22340"/>
                  </a:lnTo>
                  <a:lnTo>
                    <a:pt x="1610690" y="17197"/>
                  </a:lnTo>
                  <a:lnTo>
                    <a:pt x="1677032" y="12703"/>
                  </a:lnTo>
                  <a:lnTo>
                    <a:pt x="1744140" y="8869"/>
                  </a:lnTo>
                  <a:lnTo>
                    <a:pt x="1811976" y="5706"/>
                  </a:lnTo>
                  <a:lnTo>
                    <a:pt x="1880505" y="3227"/>
                  </a:lnTo>
                  <a:lnTo>
                    <a:pt x="1949690" y="1441"/>
                  </a:lnTo>
                  <a:lnTo>
                    <a:pt x="2019494" y="362"/>
                  </a:lnTo>
                  <a:lnTo>
                    <a:pt x="2089881" y="0"/>
                  </a:lnTo>
                  <a:lnTo>
                    <a:pt x="2160267" y="362"/>
                  </a:lnTo>
                  <a:lnTo>
                    <a:pt x="2230072" y="1441"/>
                  </a:lnTo>
                  <a:lnTo>
                    <a:pt x="2299256" y="3227"/>
                  </a:lnTo>
                  <a:lnTo>
                    <a:pt x="2367785" y="5706"/>
                  </a:lnTo>
                  <a:lnTo>
                    <a:pt x="2435622" y="8869"/>
                  </a:lnTo>
                  <a:lnTo>
                    <a:pt x="2502730" y="12703"/>
                  </a:lnTo>
                  <a:lnTo>
                    <a:pt x="2569072" y="17197"/>
                  </a:lnTo>
                  <a:lnTo>
                    <a:pt x="2634612" y="22340"/>
                  </a:lnTo>
                  <a:lnTo>
                    <a:pt x="2699313" y="28121"/>
                  </a:lnTo>
                  <a:lnTo>
                    <a:pt x="2763139" y="34527"/>
                  </a:lnTo>
                  <a:lnTo>
                    <a:pt x="2826053" y="41548"/>
                  </a:lnTo>
                  <a:lnTo>
                    <a:pt x="2888018" y="49172"/>
                  </a:lnTo>
                  <a:lnTo>
                    <a:pt x="2948999" y="57388"/>
                  </a:lnTo>
                  <a:lnTo>
                    <a:pt x="3008958" y="66185"/>
                  </a:lnTo>
                  <a:lnTo>
                    <a:pt x="3067859" y="75550"/>
                  </a:lnTo>
                  <a:lnTo>
                    <a:pt x="3125665" y="85473"/>
                  </a:lnTo>
                  <a:lnTo>
                    <a:pt x="3182340" y="95942"/>
                  </a:lnTo>
                  <a:lnTo>
                    <a:pt x="3237847" y="106946"/>
                  </a:lnTo>
                  <a:lnTo>
                    <a:pt x="3292150" y="118474"/>
                  </a:lnTo>
                  <a:lnTo>
                    <a:pt x="3345211" y="130513"/>
                  </a:lnTo>
                  <a:lnTo>
                    <a:pt x="3396995" y="143053"/>
                  </a:lnTo>
                  <a:lnTo>
                    <a:pt x="3447465" y="156083"/>
                  </a:lnTo>
                  <a:lnTo>
                    <a:pt x="3496584" y="169590"/>
                  </a:lnTo>
                  <a:lnTo>
                    <a:pt x="3544316" y="183564"/>
                  </a:lnTo>
                  <a:lnTo>
                    <a:pt x="3590624" y="197992"/>
                  </a:lnTo>
                  <a:lnTo>
                    <a:pt x="3635471" y="212865"/>
                  </a:lnTo>
                  <a:lnTo>
                    <a:pt x="3678822" y="228169"/>
                  </a:lnTo>
                  <a:lnTo>
                    <a:pt x="3720639" y="243895"/>
                  </a:lnTo>
                  <a:lnTo>
                    <a:pt x="3760886" y="260029"/>
                  </a:lnTo>
                  <a:lnTo>
                    <a:pt x="3799525" y="276562"/>
                  </a:lnTo>
                  <a:lnTo>
                    <a:pt x="3836522" y="293482"/>
                  </a:lnTo>
                  <a:lnTo>
                    <a:pt x="3871839" y="310777"/>
                  </a:lnTo>
                  <a:lnTo>
                    <a:pt x="3937286" y="346447"/>
                  </a:lnTo>
                  <a:lnTo>
                    <a:pt x="3995576" y="383481"/>
                  </a:lnTo>
                  <a:lnTo>
                    <a:pt x="4046414" y="421789"/>
                  </a:lnTo>
                  <a:lnTo>
                    <a:pt x="4089508" y="461279"/>
                  </a:lnTo>
                  <a:lnTo>
                    <a:pt x="4124567" y="501859"/>
                  </a:lnTo>
                  <a:lnTo>
                    <a:pt x="4151296" y="543440"/>
                  </a:lnTo>
                  <a:lnTo>
                    <a:pt x="4169405" y="585929"/>
                  </a:lnTo>
                  <a:lnTo>
                    <a:pt x="4178599" y="629235"/>
                  </a:lnTo>
                  <a:lnTo>
                    <a:pt x="4179762" y="651166"/>
                  </a:lnTo>
                  <a:lnTo>
                    <a:pt x="4178599" y="673097"/>
                  </a:lnTo>
                  <a:lnTo>
                    <a:pt x="4169405" y="716402"/>
                  </a:lnTo>
                  <a:lnTo>
                    <a:pt x="4151296" y="758891"/>
                  </a:lnTo>
                  <a:lnTo>
                    <a:pt x="4124567" y="800471"/>
                  </a:lnTo>
                  <a:lnTo>
                    <a:pt x="4089508" y="841051"/>
                  </a:lnTo>
                  <a:lnTo>
                    <a:pt x="4046414" y="880540"/>
                  </a:lnTo>
                  <a:lnTo>
                    <a:pt x="3995576" y="918848"/>
                  </a:lnTo>
                  <a:lnTo>
                    <a:pt x="3937286" y="955882"/>
                  </a:lnTo>
                  <a:lnTo>
                    <a:pt x="3871839" y="991552"/>
                  </a:lnTo>
                  <a:lnTo>
                    <a:pt x="3836522" y="1008847"/>
                  </a:lnTo>
                  <a:lnTo>
                    <a:pt x="3799525" y="1025766"/>
                  </a:lnTo>
                  <a:lnTo>
                    <a:pt x="3760886" y="1042299"/>
                  </a:lnTo>
                  <a:lnTo>
                    <a:pt x="3720639" y="1058434"/>
                  </a:lnTo>
                  <a:lnTo>
                    <a:pt x="3678822" y="1074160"/>
                  </a:lnTo>
                  <a:lnTo>
                    <a:pt x="3635471" y="1089464"/>
                  </a:lnTo>
                  <a:lnTo>
                    <a:pt x="3590624" y="1104337"/>
                  </a:lnTo>
                  <a:lnTo>
                    <a:pt x="3544316" y="1118765"/>
                  </a:lnTo>
                  <a:lnTo>
                    <a:pt x="3496584" y="1132739"/>
                  </a:lnTo>
                  <a:lnTo>
                    <a:pt x="3447465" y="1146246"/>
                  </a:lnTo>
                  <a:lnTo>
                    <a:pt x="3396995" y="1159276"/>
                  </a:lnTo>
                  <a:lnTo>
                    <a:pt x="3345211" y="1171816"/>
                  </a:lnTo>
                  <a:lnTo>
                    <a:pt x="3292150" y="1183855"/>
                  </a:lnTo>
                  <a:lnTo>
                    <a:pt x="3237847" y="1195383"/>
                  </a:lnTo>
                  <a:lnTo>
                    <a:pt x="3182340" y="1206387"/>
                  </a:lnTo>
                  <a:lnTo>
                    <a:pt x="3125665" y="1216856"/>
                  </a:lnTo>
                  <a:lnTo>
                    <a:pt x="3067859" y="1226779"/>
                  </a:lnTo>
                  <a:lnTo>
                    <a:pt x="3008958" y="1236144"/>
                  </a:lnTo>
                  <a:lnTo>
                    <a:pt x="2948999" y="1244941"/>
                  </a:lnTo>
                  <a:lnTo>
                    <a:pt x="2888018" y="1253157"/>
                  </a:lnTo>
                  <a:lnTo>
                    <a:pt x="2826053" y="1260781"/>
                  </a:lnTo>
                  <a:lnTo>
                    <a:pt x="2763139" y="1267802"/>
                  </a:lnTo>
                  <a:lnTo>
                    <a:pt x="2699313" y="1274209"/>
                  </a:lnTo>
                  <a:lnTo>
                    <a:pt x="2634612" y="1279989"/>
                  </a:lnTo>
                  <a:lnTo>
                    <a:pt x="2569072" y="1285132"/>
                  </a:lnTo>
                  <a:lnTo>
                    <a:pt x="2502730" y="1289627"/>
                  </a:lnTo>
                  <a:lnTo>
                    <a:pt x="2435622" y="1293461"/>
                  </a:lnTo>
                  <a:lnTo>
                    <a:pt x="2367785" y="1296623"/>
                  </a:lnTo>
                  <a:lnTo>
                    <a:pt x="2299256" y="1299103"/>
                  </a:lnTo>
                  <a:lnTo>
                    <a:pt x="2230072" y="1300888"/>
                  </a:lnTo>
                  <a:lnTo>
                    <a:pt x="2160267" y="1301968"/>
                  </a:lnTo>
                  <a:lnTo>
                    <a:pt x="2089881" y="1302330"/>
                  </a:lnTo>
                  <a:lnTo>
                    <a:pt x="2019494" y="1301968"/>
                  </a:lnTo>
                  <a:lnTo>
                    <a:pt x="1949690" y="1300888"/>
                  </a:lnTo>
                  <a:lnTo>
                    <a:pt x="1880505" y="1299103"/>
                  </a:lnTo>
                  <a:lnTo>
                    <a:pt x="1811976" y="1296623"/>
                  </a:lnTo>
                  <a:lnTo>
                    <a:pt x="1744140" y="1293461"/>
                  </a:lnTo>
                  <a:lnTo>
                    <a:pt x="1677032" y="1289627"/>
                  </a:lnTo>
                  <a:lnTo>
                    <a:pt x="1610690" y="1285132"/>
                  </a:lnTo>
                  <a:lnTo>
                    <a:pt x="1545151" y="1279989"/>
                  </a:lnTo>
                  <a:lnTo>
                    <a:pt x="1480449" y="1274209"/>
                  </a:lnTo>
                  <a:lnTo>
                    <a:pt x="1416624" y="1267802"/>
                  </a:lnTo>
                  <a:lnTo>
                    <a:pt x="1353710" y="1260781"/>
                  </a:lnTo>
                  <a:lnTo>
                    <a:pt x="1291744" y="1253157"/>
                  </a:lnTo>
                  <a:lnTo>
                    <a:pt x="1230763" y="1244941"/>
                  </a:lnTo>
                  <a:lnTo>
                    <a:pt x="1170804" y="1236144"/>
                  </a:lnTo>
                  <a:lnTo>
                    <a:pt x="1111903" y="1226779"/>
                  </a:lnTo>
                  <a:lnTo>
                    <a:pt x="1054097" y="1216856"/>
                  </a:lnTo>
                  <a:lnTo>
                    <a:pt x="997422" y="1206387"/>
                  </a:lnTo>
                  <a:lnTo>
                    <a:pt x="941915" y="1195383"/>
                  </a:lnTo>
                  <a:lnTo>
                    <a:pt x="887613" y="1183855"/>
                  </a:lnTo>
                  <a:lnTo>
                    <a:pt x="834551" y="1171816"/>
                  </a:lnTo>
                  <a:lnTo>
                    <a:pt x="782767" y="1159276"/>
                  </a:lnTo>
                  <a:lnTo>
                    <a:pt x="732297" y="1146246"/>
                  </a:lnTo>
                  <a:lnTo>
                    <a:pt x="683178" y="1132739"/>
                  </a:lnTo>
                  <a:lnTo>
                    <a:pt x="635446" y="1118765"/>
                  </a:lnTo>
                  <a:lnTo>
                    <a:pt x="589138" y="1104337"/>
                  </a:lnTo>
                  <a:lnTo>
                    <a:pt x="544291" y="1089464"/>
                  </a:lnTo>
                  <a:lnTo>
                    <a:pt x="500940" y="1074160"/>
                  </a:lnTo>
                  <a:lnTo>
                    <a:pt x="459123" y="1058434"/>
                  </a:lnTo>
                  <a:lnTo>
                    <a:pt x="418876" y="1042299"/>
                  </a:lnTo>
                  <a:lnTo>
                    <a:pt x="380236" y="1025766"/>
                  </a:lnTo>
                  <a:lnTo>
                    <a:pt x="343240" y="1008847"/>
                  </a:lnTo>
                  <a:lnTo>
                    <a:pt x="307923" y="991552"/>
                  </a:lnTo>
                  <a:lnTo>
                    <a:pt x="242475" y="955882"/>
                  </a:lnTo>
                  <a:lnTo>
                    <a:pt x="184186" y="918848"/>
                  </a:lnTo>
                  <a:lnTo>
                    <a:pt x="133348" y="880540"/>
                  </a:lnTo>
                  <a:lnTo>
                    <a:pt x="90253" y="841051"/>
                  </a:lnTo>
                  <a:lnTo>
                    <a:pt x="55195" y="800471"/>
                  </a:lnTo>
                  <a:lnTo>
                    <a:pt x="28465" y="758891"/>
                  </a:lnTo>
                  <a:lnTo>
                    <a:pt x="10357" y="716402"/>
                  </a:lnTo>
                  <a:lnTo>
                    <a:pt x="1163" y="673097"/>
                  </a:lnTo>
                  <a:lnTo>
                    <a:pt x="0" y="651166"/>
                  </a:lnTo>
                  <a:close/>
                </a:path>
              </a:pathLst>
            </a:custGeom>
            <a:ln w="25400">
              <a:solidFill>
                <a:srgbClr val="FF8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487837" y="2732147"/>
            <a:ext cx="5860051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922919"/>
            <a:ext cx="8333796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6977" y="788990"/>
            <a:ext cx="7387313" cy="13496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(A </a:t>
            </a:r>
            <a:r>
              <a:rPr lang="en-US" sz="4300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tiny sample </a:t>
            </a:r>
            <a:r>
              <a:rPr lang="en-US" sz="4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of) </a:t>
            </a:r>
            <a:r>
              <a:rPr lang="en-US" sz="4300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NLP</a:t>
            </a:r>
            <a:r>
              <a:rPr lang="en-US" sz="4300" kern="1200" spc="-4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978" y="2587751"/>
            <a:ext cx="7387313" cy="3347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27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5" dirty="0"/>
              <a:t>Applications range </a:t>
            </a:r>
            <a:r>
              <a:rPr lang="en-US" sz="2000" dirty="0"/>
              <a:t>from </a:t>
            </a:r>
            <a:r>
              <a:rPr lang="en-US" sz="2000" spc="-5" dirty="0"/>
              <a:t>simple to</a:t>
            </a:r>
            <a:r>
              <a:rPr lang="en-US" sz="2000" spc="-20" dirty="0"/>
              <a:t> </a:t>
            </a:r>
            <a:r>
              <a:rPr lang="en-US" sz="2000" spc="-5" dirty="0"/>
              <a:t>complex:</a:t>
            </a:r>
            <a:endParaRPr lang="en-US" sz="2000" dirty="0"/>
          </a:p>
          <a:p>
            <a:pPr indent="-228600">
              <a:lnSpc>
                <a:spcPct val="9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55600" indent="-228600">
              <a:lnSpc>
                <a:spcPct val="90000"/>
              </a:lnSpc>
              <a:spcBef>
                <a:spcPts val="5"/>
              </a:spcBef>
              <a:buClr>
                <a:srgbClr val="CC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/>
              <a:t>Spell checking, keyword search, finding synonyms</a:t>
            </a:r>
            <a:endParaRPr lang="en-US" sz="2000" dirty="0"/>
          </a:p>
          <a:p>
            <a:pPr indent="-228600">
              <a:lnSpc>
                <a:spcPct val="90000"/>
              </a:lnSpc>
              <a:spcBef>
                <a:spcPts val="50"/>
              </a:spcBef>
              <a:buClr>
                <a:srgbClr val="CC0000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55600" indent="-228600">
              <a:lnSpc>
                <a:spcPct val="90000"/>
              </a:lnSpc>
              <a:buClr>
                <a:srgbClr val="CC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/>
              <a:t>Extracting information </a:t>
            </a:r>
            <a:r>
              <a:rPr lang="en-US" sz="2000" dirty="0"/>
              <a:t>from </a:t>
            </a:r>
            <a:r>
              <a:rPr lang="en-US" sz="2000" spc="-5" dirty="0"/>
              <a:t>websites such</a:t>
            </a:r>
            <a:r>
              <a:rPr lang="en-US" sz="2000" spc="-30" dirty="0"/>
              <a:t> </a:t>
            </a:r>
            <a:r>
              <a:rPr lang="en-US" sz="2000" dirty="0"/>
              <a:t>as</a:t>
            </a:r>
          </a:p>
          <a:p>
            <a:pPr marL="698500" lvl="1" indent="-228600">
              <a:lnSpc>
                <a:spcPct val="90000"/>
              </a:lnSpc>
              <a:spcBef>
                <a:spcPts val="590"/>
              </a:spcBef>
              <a:buClr>
                <a:srgbClr val="3A87FF"/>
              </a:buClr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lang="en-US" sz="2000" spc="-5" dirty="0"/>
              <a:t>product </a:t>
            </a:r>
            <a:r>
              <a:rPr lang="en-US" sz="2000" dirty="0"/>
              <a:t>price, </a:t>
            </a:r>
            <a:r>
              <a:rPr lang="en-US" sz="2000" spc="-5" dirty="0"/>
              <a:t>dates, location, people or company</a:t>
            </a:r>
            <a:r>
              <a:rPr lang="en-US" sz="2000" dirty="0"/>
              <a:t> names</a:t>
            </a:r>
          </a:p>
          <a:p>
            <a:pPr marL="355600" marR="217804" indent="-228600">
              <a:lnSpc>
                <a:spcPct val="90000"/>
              </a:lnSpc>
              <a:spcBef>
                <a:spcPts val="530"/>
              </a:spcBef>
              <a:buClr>
                <a:srgbClr val="CC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/>
              <a:t>Classifying: </a:t>
            </a:r>
            <a:r>
              <a:rPr lang="en-US" sz="2000" dirty="0"/>
              <a:t>reading level </a:t>
            </a:r>
            <a:r>
              <a:rPr lang="en-US" sz="2000" spc="-5" dirty="0"/>
              <a:t>of school texts, positive/negative  sentiment of longer</a:t>
            </a:r>
            <a:r>
              <a:rPr lang="en-US" sz="2000" spc="-10" dirty="0"/>
              <a:t> </a:t>
            </a:r>
            <a:r>
              <a:rPr lang="en-US" sz="2000" spc="-5" dirty="0"/>
              <a:t>documents</a:t>
            </a:r>
            <a:endParaRPr lang="en-US" sz="2000" dirty="0"/>
          </a:p>
          <a:p>
            <a:pPr indent="-228600">
              <a:lnSpc>
                <a:spcPct val="90000"/>
              </a:lnSpc>
              <a:spcBef>
                <a:spcPts val="55"/>
              </a:spcBef>
              <a:buClr>
                <a:srgbClr val="CC0000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55600" indent="-228600">
              <a:lnSpc>
                <a:spcPct val="90000"/>
              </a:lnSpc>
              <a:buClr>
                <a:srgbClr val="CC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/>
              <a:t>Machine translation</a:t>
            </a:r>
            <a:endParaRPr lang="en-US" sz="2000" dirty="0"/>
          </a:p>
          <a:p>
            <a:pPr marL="355600" indent="-228600">
              <a:lnSpc>
                <a:spcPct val="90000"/>
              </a:lnSpc>
              <a:spcBef>
                <a:spcPts val="585"/>
              </a:spcBef>
              <a:buClr>
                <a:srgbClr val="CC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/>
              <a:t>Spoken dialog</a:t>
            </a:r>
            <a:r>
              <a:rPr lang="en-US" sz="2000" spc="-20" dirty="0"/>
              <a:t> </a:t>
            </a:r>
            <a:r>
              <a:rPr lang="en-US" sz="2000" spc="-5" dirty="0"/>
              <a:t>systems</a:t>
            </a:r>
            <a:endParaRPr lang="en-US" sz="2000" dirty="0"/>
          </a:p>
          <a:p>
            <a:pPr marL="355600" indent="-228600">
              <a:lnSpc>
                <a:spcPct val="90000"/>
              </a:lnSpc>
              <a:spcBef>
                <a:spcPts val="585"/>
              </a:spcBef>
              <a:buClr>
                <a:srgbClr val="CC000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/>
              <a:t>Complex question</a:t>
            </a:r>
            <a:r>
              <a:rPr lang="en-US" sz="2000" spc="-15" dirty="0"/>
              <a:t> </a:t>
            </a:r>
            <a:r>
              <a:rPr lang="en-US" sz="2000" spc="-5" dirty="0"/>
              <a:t>answering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3746" y="303591"/>
            <a:ext cx="3251495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770" y="637125"/>
            <a:ext cx="2851707" cy="525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2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NLP </a:t>
            </a: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</a:t>
            </a:r>
            <a:r>
              <a:rPr lang="en-US" sz="42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industry </a:t>
            </a: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 is </a:t>
            </a:r>
            <a:r>
              <a:rPr lang="en-US" sz="42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taking</a:t>
            </a:r>
            <a:r>
              <a:rPr lang="en-US" sz="4200" kern="1200" spc="-6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off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28A644C3-C827-4F58-9431-558051927C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888825"/>
              </p:ext>
            </p:extLst>
          </p:nvPr>
        </p:nvGraphicFramePr>
        <p:xfrm>
          <a:off x="3875238" y="303591"/>
          <a:ext cx="4941519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50190"/>
            <a:ext cx="51015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</a:t>
            </a:r>
            <a:r>
              <a:rPr lang="en-US" spc="-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What’s Deep Learning</a:t>
            </a:r>
            <a:r>
              <a:rPr lang="en-US" spc="-7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pc="-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(DL)?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US" spc="-5"/>
              <a:t>Deep learning </a:t>
            </a:r>
            <a:r>
              <a:rPr lang="en-US" b="0" spc="-5">
                <a:latin typeface="Carlito"/>
                <a:cs typeface="Carlito"/>
              </a:rPr>
              <a:t>is </a:t>
            </a:r>
            <a:r>
              <a:rPr lang="en-US" b="0">
                <a:latin typeface="Carlito"/>
                <a:cs typeface="Carlito"/>
              </a:rPr>
              <a:t>a </a:t>
            </a:r>
            <a:r>
              <a:rPr lang="en-US" b="0" spc="-5">
                <a:latin typeface="Carlito"/>
                <a:cs typeface="Carlito"/>
              </a:rPr>
              <a:t>subfield of </a:t>
            </a:r>
            <a:r>
              <a:rPr lang="en-US" spc="-5"/>
              <a:t>machine</a:t>
            </a:r>
            <a:r>
              <a:rPr lang="en-US" spc="-25"/>
              <a:t> </a:t>
            </a:r>
            <a:r>
              <a:rPr lang="en-US" spc="-5"/>
              <a:t>learning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C0000"/>
              </a:buClr>
              <a:buFont typeface="Times New Roman"/>
              <a:buChar char="•"/>
            </a:pPr>
            <a:endParaRPr lang="en-US" sz="3300"/>
          </a:p>
          <a:p>
            <a:pPr marL="355600" marR="1165225" indent="-342900">
              <a:lnSpc>
                <a:spcPct val="100099"/>
              </a:lnSpc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US" b="0" spc="-5">
                <a:latin typeface="Carlito"/>
                <a:cs typeface="Carlito"/>
              </a:rPr>
              <a:t>Most machine learning methods work  </a:t>
            </a:r>
            <a:r>
              <a:rPr lang="en-US" b="0">
                <a:latin typeface="Carlito"/>
                <a:cs typeface="Carlito"/>
              </a:rPr>
              <a:t>well </a:t>
            </a:r>
            <a:r>
              <a:rPr lang="en-US" b="0" spc="-5">
                <a:latin typeface="Carlito"/>
                <a:cs typeface="Carlito"/>
              </a:rPr>
              <a:t>because of </a:t>
            </a:r>
            <a:r>
              <a:rPr lang="en-US" spc="-5"/>
              <a:t>human-designed  representations </a:t>
            </a:r>
            <a:r>
              <a:rPr lang="en-US" b="0">
                <a:latin typeface="Carlito"/>
                <a:cs typeface="Carlito"/>
              </a:rPr>
              <a:t>and </a:t>
            </a:r>
            <a:r>
              <a:rPr lang="en-US" spc="-5"/>
              <a:t>input</a:t>
            </a:r>
            <a:r>
              <a:rPr lang="en-US" spc="-25"/>
              <a:t> </a:t>
            </a:r>
            <a:r>
              <a:rPr lang="en-US"/>
              <a:t>features</a:t>
            </a:r>
          </a:p>
          <a:p>
            <a:pPr marL="698500" marR="584200" lvl="1" indent="-228600">
              <a:lnSpc>
                <a:spcPct val="100099"/>
              </a:lnSpc>
              <a:spcBef>
                <a:spcPts val="550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lang="en-US" sz="2400" spc="-5">
                <a:latin typeface="Carlito"/>
                <a:cs typeface="Carlito"/>
              </a:rPr>
              <a:t>For example: </a:t>
            </a:r>
            <a:r>
              <a:rPr lang="en-US" sz="2400">
                <a:latin typeface="Carlito"/>
                <a:cs typeface="Carlito"/>
              </a:rPr>
              <a:t>features for </a:t>
            </a:r>
            <a:r>
              <a:rPr lang="en-US" sz="2400" spc="-5">
                <a:latin typeface="Carlito"/>
                <a:cs typeface="Carlito"/>
              </a:rPr>
              <a:t>finding  </a:t>
            </a:r>
            <a:r>
              <a:rPr lang="en-US" sz="2400">
                <a:latin typeface="Carlito"/>
                <a:cs typeface="Carlito"/>
              </a:rPr>
              <a:t>named </a:t>
            </a:r>
            <a:r>
              <a:rPr lang="en-US" sz="2400" spc="-5">
                <a:latin typeface="Carlito"/>
                <a:cs typeface="Carlito"/>
              </a:rPr>
              <a:t>entities like locations or  organization </a:t>
            </a:r>
            <a:r>
              <a:rPr lang="en-US" sz="2400">
                <a:latin typeface="Carlito"/>
                <a:cs typeface="Carlito"/>
              </a:rPr>
              <a:t>names </a:t>
            </a:r>
            <a:r>
              <a:rPr lang="en-US" sz="2400" spc="-5">
                <a:latin typeface="Carlito"/>
                <a:cs typeface="Carlito"/>
              </a:rPr>
              <a:t>(Finkel </a:t>
            </a:r>
            <a:r>
              <a:rPr lang="en-US" sz="2400">
                <a:latin typeface="Carlito"/>
                <a:cs typeface="Carlito"/>
              </a:rPr>
              <a:t>et </a:t>
            </a:r>
            <a:r>
              <a:rPr lang="en-US" sz="2400" spc="-5">
                <a:latin typeface="Carlito"/>
                <a:cs typeface="Carlito"/>
              </a:rPr>
              <a:t>al.,</a:t>
            </a:r>
            <a:r>
              <a:rPr lang="en-US" sz="2400" spc="-65">
                <a:latin typeface="Carlito"/>
                <a:cs typeface="Carlito"/>
              </a:rPr>
              <a:t> </a:t>
            </a:r>
            <a:r>
              <a:rPr lang="en-US" sz="2400" spc="-5">
                <a:latin typeface="Carlito"/>
                <a:cs typeface="Carlito"/>
              </a:rPr>
              <a:t>2010):</a:t>
            </a:r>
            <a:endParaRPr lang="en-US"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A87FF"/>
              </a:buClr>
              <a:buFont typeface="Times New Roman"/>
              <a:buChar char="•"/>
            </a:pPr>
            <a:endParaRPr lang="en-US" sz="3250">
              <a:latin typeface="Carlito"/>
              <a:cs typeface="Carlito"/>
            </a:endParaRPr>
          </a:p>
          <a:p>
            <a:pPr marL="355600" marR="639445" indent="-342900">
              <a:lnSpc>
                <a:spcPct val="100699"/>
              </a:lnSpc>
              <a:spcBef>
                <a:spcPts val="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US" b="0" spc="-5">
                <a:latin typeface="Carlito"/>
                <a:cs typeface="Carlito"/>
              </a:rPr>
              <a:t>Machine learning becomes just optimizing  weights to </a:t>
            </a:r>
            <a:r>
              <a:rPr lang="en-US" b="0">
                <a:latin typeface="Carlito"/>
                <a:cs typeface="Carlito"/>
              </a:rPr>
              <a:t>best </a:t>
            </a:r>
            <a:r>
              <a:rPr lang="en-US" b="0" spc="-5">
                <a:latin typeface="Carlito"/>
                <a:cs typeface="Carlito"/>
              </a:rPr>
              <a:t>make </a:t>
            </a:r>
            <a:r>
              <a:rPr lang="en-US" b="0">
                <a:latin typeface="Carlito"/>
                <a:cs typeface="Carlito"/>
              </a:rPr>
              <a:t>a final</a:t>
            </a:r>
            <a:r>
              <a:rPr lang="en-US" b="0" spc="-60">
                <a:latin typeface="Carlito"/>
                <a:cs typeface="Carlito"/>
              </a:rPr>
              <a:t> </a:t>
            </a:r>
            <a:r>
              <a:rPr lang="en-US" b="0" spc="-5">
                <a:latin typeface="Carlito"/>
                <a:cs typeface="Carlito"/>
              </a:rPr>
              <a:t>prediction</a:t>
            </a:r>
            <a:endParaRPr lang="en-US" b="0" spc="-5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63487" y="4696014"/>
            <a:ext cx="2675712" cy="1621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64343"/>
              </p:ext>
            </p:extLst>
          </p:nvPr>
        </p:nvGraphicFramePr>
        <p:xfrm>
          <a:off x="6080259" y="2241372"/>
          <a:ext cx="2755264" cy="2048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1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544">
                <a:tc>
                  <a:txBody>
                    <a:bodyPr/>
                    <a:lstStyle/>
                    <a:p>
                      <a:pPr marL="44450">
                        <a:lnSpc>
                          <a:spcPts val="1270"/>
                        </a:lnSpc>
                      </a:pP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Feature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1270"/>
                        </a:lnSpc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NER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007">
                <a:tc>
                  <a:txBody>
                    <a:bodyPr/>
                    <a:lstStyle/>
                    <a:p>
                      <a:pPr marL="44450">
                        <a:lnSpc>
                          <a:spcPts val="127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Word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00" dirty="0">
                          <a:latin typeface="Arial Black"/>
                          <a:cs typeface="Arial Black"/>
                        </a:rPr>
                        <a:t>C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44">
                <a:tc>
                  <a:txBody>
                    <a:bodyPr/>
                    <a:lstStyle/>
                    <a:p>
                      <a:pPr marL="44450">
                        <a:lnSpc>
                          <a:spcPts val="128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Previous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Word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00" dirty="0">
                          <a:latin typeface="Arial Black"/>
                          <a:cs typeface="Arial Black"/>
                        </a:rPr>
                        <a:t>C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31">
                <a:tc>
                  <a:txBody>
                    <a:bodyPr/>
                    <a:lstStyle/>
                    <a:p>
                      <a:pPr marL="44450">
                        <a:lnSpc>
                          <a:spcPts val="127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Next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Word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00" dirty="0">
                          <a:latin typeface="Arial Black"/>
                          <a:cs typeface="Arial Black"/>
                        </a:rPr>
                        <a:t>C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020">
                <a:tc>
                  <a:txBody>
                    <a:bodyPr/>
                    <a:lstStyle/>
                    <a:p>
                      <a:pPr marL="44450">
                        <a:lnSpc>
                          <a:spcPts val="127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Current 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Word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Character</a:t>
                      </a:r>
                      <a:r>
                        <a:rPr sz="12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n-gram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27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31">
                <a:tc>
                  <a:txBody>
                    <a:bodyPr/>
                    <a:lstStyle/>
                    <a:p>
                      <a:pPr marL="44450">
                        <a:lnSpc>
                          <a:spcPts val="128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Current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Tag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00" dirty="0">
                          <a:latin typeface="Arial Black"/>
                          <a:cs typeface="Arial Black"/>
                        </a:rPr>
                        <a:t>C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544">
                <a:tc>
                  <a:txBody>
                    <a:bodyPr/>
                    <a:lstStyle/>
                    <a:p>
                      <a:pPr marL="44450">
                        <a:lnSpc>
                          <a:spcPts val="127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Surrounding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POS 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Tag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Sequence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00" dirty="0">
                          <a:latin typeface="Arial Black"/>
                          <a:cs typeface="Arial Black"/>
                        </a:rPr>
                        <a:t>C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531">
                <a:tc>
                  <a:txBody>
                    <a:bodyPr/>
                    <a:lstStyle/>
                    <a:p>
                      <a:pPr marL="44450">
                        <a:lnSpc>
                          <a:spcPts val="127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Current 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Word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Shape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00" dirty="0">
                          <a:latin typeface="Arial Black"/>
                          <a:cs typeface="Arial Black"/>
                        </a:rPr>
                        <a:t>C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020">
                <a:tc>
                  <a:txBody>
                    <a:bodyPr/>
                    <a:lstStyle/>
                    <a:p>
                      <a:pPr marL="44450">
                        <a:lnSpc>
                          <a:spcPts val="127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Surrounding 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Word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Shape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Sequence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00" dirty="0">
                          <a:latin typeface="Arial Black"/>
                          <a:cs typeface="Arial Black"/>
                        </a:rPr>
                        <a:t>C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531">
                <a:tc>
                  <a:txBody>
                    <a:bodyPr/>
                    <a:lstStyle/>
                    <a:p>
                      <a:pPr marL="44450">
                        <a:lnSpc>
                          <a:spcPts val="128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Presence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Word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 Left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Window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size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672">
                <a:tc>
                  <a:txBody>
                    <a:bodyPr/>
                    <a:lstStyle/>
                    <a:p>
                      <a:pPr marL="44450">
                        <a:lnSpc>
                          <a:spcPts val="122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Presence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Word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 Right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Window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2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size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50190"/>
            <a:ext cx="60998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A87FF"/>
                </a:solidFill>
              </a:rPr>
              <a:t>Machine Learning vs. Deep</a:t>
            </a:r>
            <a:r>
              <a:rPr spc="-30" dirty="0">
                <a:solidFill>
                  <a:srgbClr val="3A87FF"/>
                </a:solidFill>
              </a:rPr>
              <a:t> </a:t>
            </a:r>
            <a:r>
              <a:rPr spc="-5" dirty="0">
                <a:solidFill>
                  <a:srgbClr val="3A87FF"/>
                </a:solidFill>
              </a:rPr>
              <a:t>Learning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54960" y="1119936"/>
            <a:ext cx="3888740" cy="1623060"/>
            <a:chOff x="2454960" y="1119936"/>
            <a:chExt cx="3888740" cy="1623060"/>
          </a:xfrm>
        </p:grpSpPr>
        <p:sp>
          <p:nvSpPr>
            <p:cNvPr id="4" name="object 4"/>
            <p:cNvSpPr/>
            <p:nvPr/>
          </p:nvSpPr>
          <p:spPr>
            <a:xfrm>
              <a:off x="2459723" y="1126489"/>
              <a:ext cx="3879215" cy="1611630"/>
            </a:xfrm>
            <a:custGeom>
              <a:avLst/>
              <a:gdLst/>
              <a:ahLst/>
              <a:cxnLst/>
              <a:rect l="l" t="t" r="r" b="b"/>
              <a:pathLst>
                <a:path w="3879215" h="1611630">
                  <a:moveTo>
                    <a:pt x="3878910" y="0"/>
                  </a:moveTo>
                  <a:lnTo>
                    <a:pt x="0" y="0"/>
                  </a:lnTo>
                  <a:lnTo>
                    <a:pt x="0" y="1610360"/>
                  </a:lnTo>
                  <a:lnTo>
                    <a:pt x="990" y="1610360"/>
                  </a:lnTo>
                  <a:lnTo>
                    <a:pt x="990" y="1611630"/>
                  </a:lnTo>
                  <a:lnTo>
                    <a:pt x="3877907" y="1611630"/>
                  </a:lnTo>
                  <a:lnTo>
                    <a:pt x="3877907" y="1610360"/>
                  </a:lnTo>
                  <a:lnTo>
                    <a:pt x="3878910" y="1610360"/>
                  </a:lnTo>
                  <a:lnTo>
                    <a:pt x="3878910" y="0"/>
                  </a:lnTo>
                  <a:close/>
                </a:path>
              </a:pathLst>
            </a:custGeom>
            <a:solidFill>
              <a:srgbClr val="E6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59723" y="1124699"/>
              <a:ext cx="3879215" cy="1613535"/>
            </a:xfrm>
            <a:custGeom>
              <a:avLst/>
              <a:gdLst/>
              <a:ahLst/>
              <a:cxnLst/>
              <a:rect l="l" t="t" r="r" b="b"/>
              <a:pathLst>
                <a:path w="3879215" h="1613535">
                  <a:moveTo>
                    <a:pt x="0" y="2757"/>
                  </a:moveTo>
                  <a:lnTo>
                    <a:pt x="0" y="1234"/>
                  </a:lnTo>
                  <a:lnTo>
                    <a:pt x="1234" y="0"/>
                  </a:lnTo>
                  <a:lnTo>
                    <a:pt x="2757" y="0"/>
                  </a:lnTo>
                  <a:lnTo>
                    <a:pt x="3876152" y="0"/>
                  </a:lnTo>
                  <a:lnTo>
                    <a:pt x="3877672" y="0"/>
                  </a:lnTo>
                  <a:lnTo>
                    <a:pt x="3878912" y="1234"/>
                  </a:lnTo>
                  <a:lnTo>
                    <a:pt x="3878912" y="2757"/>
                  </a:lnTo>
                  <a:lnTo>
                    <a:pt x="3878912" y="1610250"/>
                  </a:lnTo>
                  <a:lnTo>
                    <a:pt x="3878912" y="1611780"/>
                  </a:lnTo>
                  <a:lnTo>
                    <a:pt x="3877672" y="1613010"/>
                  </a:lnTo>
                  <a:lnTo>
                    <a:pt x="3876152" y="1613010"/>
                  </a:lnTo>
                  <a:lnTo>
                    <a:pt x="2757" y="1613010"/>
                  </a:lnTo>
                  <a:lnTo>
                    <a:pt x="1234" y="1613010"/>
                  </a:lnTo>
                  <a:lnTo>
                    <a:pt x="0" y="1611780"/>
                  </a:lnTo>
                  <a:lnTo>
                    <a:pt x="0" y="1610250"/>
                  </a:lnTo>
                  <a:lnTo>
                    <a:pt x="0" y="275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83078" y="1732953"/>
            <a:ext cx="3632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Machine Learning in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Practice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40483" y="3424237"/>
            <a:ext cx="3735070" cy="1623060"/>
            <a:chOff x="1840483" y="3424237"/>
            <a:chExt cx="3735070" cy="1623060"/>
          </a:xfrm>
        </p:grpSpPr>
        <p:sp>
          <p:nvSpPr>
            <p:cNvPr id="8" name="object 8"/>
            <p:cNvSpPr/>
            <p:nvPr/>
          </p:nvSpPr>
          <p:spPr>
            <a:xfrm>
              <a:off x="1845246" y="3430269"/>
              <a:ext cx="3725545" cy="1611630"/>
            </a:xfrm>
            <a:custGeom>
              <a:avLst/>
              <a:gdLst/>
              <a:ahLst/>
              <a:cxnLst/>
              <a:rect l="l" t="t" r="r" b="b"/>
              <a:pathLst>
                <a:path w="3725545" h="1611629">
                  <a:moveTo>
                    <a:pt x="3725278" y="0"/>
                  </a:moveTo>
                  <a:lnTo>
                    <a:pt x="0" y="0"/>
                  </a:lnTo>
                  <a:lnTo>
                    <a:pt x="0" y="1610360"/>
                  </a:lnTo>
                  <a:lnTo>
                    <a:pt x="482" y="1610360"/>
                  </a:lnTo>
                  <a:lnTo>
                    <a:pt x="482" y="1611630"/>
                  </a:lnTo>
                  <a:lnTo>
                    <a:pt x="3724783" y="1611630"/>
                  </a:lnTo>
                  <a:lnTo>
                    <a:pt x="3724783" y="1610360"/>
                  </a:lnTo>
                  <a:lnTo>
                    <a:pt x="3725278" y="1610360"/>
                  </a:lnTo>
                  <a:lnTo>
                    <a:pt x="3725278" y="0"/>
                  </a:lnTo>
                  <a:close/>
                </a:path>
              </a:pathLst>
            </a:custGeom>
            <a:solidFill>
              <a:srgbClr val="E6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45246" y="3429000"/>
              <a:ext cx="3725545" cy="1613535"/>
            </a:xfrm>
            <a:custGeom>
              <a:avLst/>
              <a:gdLst/>
              <a:ahLst/>
              <a:cxnLst/>
              <a:rect l="l" t="t" r="r" b="b"/>
              <a:pathLst>
                <a:path w="3725545" h="1613535">
                  <a:moveTo>
                    <a:pt x="0" y="2758"/>
                  </a:moveTo>
                  <a:lnTo>
                    <a:pt x="0" y="1234"/>
                  </a:lnTo>
                  <a:lnTo>
                    <a:pt x="1234" y="0"/>
                  </a:lnTo>
                  <a:lnTo>
                    <a:pt x="2758" y="0"/>
                  </a:lnTo>
                  <a:lnTo>
                    <a:pt x="3722532" y="0"/>
                  </a:lnTo>
                  <a:lnTo>
                    <a:pt x="3724052" y="0"/>
                  </a:lnTo>
                  <a:lnTo>
                    <a:pt x="3725282" y="1234"/>
                  </a:lnTo>
                  <a:lnTo>
                    <a:pt x="3725282" y="2758"/>
                  </a:lnTo>
                  <a:lnTo>
                    <a:pt x="3725282" y="1610250"/>
                  </a:lnTo>
                  <a:lnTo>
                    <a:pt x="3725282" y="1611770"/>
                  </a:lnTo>
                  <a:lnTo>
                    <a:pt x="3724052" y="1613010"/>
                  </a:lnTo>
                  <a:lnTo>
                    <a:pt x="3722532" y="1613010"/>
                  </a:lnTo>
                  <a:lnTo>
                    <a:pt x="2758" y="1613010"/>
                  </a:lnTo>
                  <a:lnTo>
                    <a:pt x="1234" y="1613010"/>
                  </a:lnTo>
                  <a:lnTo>
                    <a:pt x="0" y="1611770"/>
                  </a:lnTo>
                  <a:lnTo>
                    <a:pt x="0" y="1610250"/>
                  </a:lnTo>
                  <a:lnTo>
                    <a:pt x="0" y="27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25154" y="3725469"/>
            <a:ext cx="3165475" cy="9829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ct val="92800"/>
              </a:lnSpc>
              <a:spcBef>
                <a:spcPts val="290"/>
              </a:spcBef>
            </a:pPr>
            <a:r>
              <a:rPr sz="2200" spc="-5" dirty="0">
                <a:latin typeface="Arial"/>
                <a:cs typeface="Arial"/>
              </a:rPr>
              <a:t>Describing </a:t>
            </a:r>
            <a:r>
              <a:rPr sz="2200" dirty="0">
                <a:latin typeface="Arial"/>
                <a:cs typeface="Arial"/>
              </a:rPr>
              <a:t>your data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with  </a:t>
            </a:r>
            <a:r>
              <a:rPr sz="2200" dirty="0">
                <a:latin typeface="Arial"/>
                <a:cs typeface="Arial"/>
              </a:rPr>
              <a:t>features a computer can  understand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96191" y="3424237"/>
            <a:ext cx="1353820" cy="1623060"/>
            <a:chOff x="5796191" y="3424237"/>
            <a:chExt cx="1353820" cy="1623060"/>
          </a:xfrm>
        </p:grpSpPr>
        <p:sp>
          <p:nvSpPr>
            <p:cNvPr id="12" name="object 12"/>
            <p:cNvSpPr/>
            <p:nvPr/>
          </p:nvSpPr>
          <p:spPr>
            <a:xfrm>
              <a:off x="5800953" y="3430269"/>
              <a:ext cx="1344295" cy="1611630"/>
            </a:xfrm>
            <a:custGeom>
              <a:avLst/>
              <a:gdLst/>
              <a:ahLst/>
              <a:cxnLst/>
              <a:rect l="l" t="t" r="r" b="b"/>
              <a:pathLst>
                <a:path w="1344295" h="1611629">
                  <a:moveTo>
                    <a:pt x="1344180" y="0"/>
                  </a:moveTo>
                  <a:lnTo>
                    <a:pt x="0" y="0"/>
                  </a:lnTo>
                  <a:lnTo>
                    <a:pt x="0" y="1610360"/>
                  </a:lnTo>
                  <a:lnTo>
                    <a:pt x="279" y="1610360"/>
                  </a:lnTo>
                  <a:lnTo>
                    <a:pt x="279" y="1611630"/>
                  </a:lnTo>
                  <a:lnTo>
                    <a:pt x="1343901" y="1611630"/>
                  </a:lnTo>
                  <a:lnTo>
                    <a:pt x="1343901" y="1610360"/>
                  </a:lnTo>
                  <a:lnTo>
                    <a:pt x="1344180" y="1610360"/>
                  </a:lnTo>
                  <a:lnTo>
                    <a:pt x="1344180" y="0"/>
                  </a:lnTo>
                  <a:close/>
                </a:path>
              </a:pathLst>
            </a:custGeom>
            <a:solidFill>
              <a:srgbClr val="E6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00953" y="3429000"/>
              <a:ext cx="1344295" cy="1613535"/>
            </a:xfrm>
            <a:custGeom>
              <a:avLst/>
              <a:gdLst/>
              <a:ahLst/>
              <a:cxnLst/>
              <a:rect l="l" t="t" r="r" b="b"/>
              <a:pathLst>
                <a:path w="1344295" h="1613535">
                  <a:moveTo>
                    <a:pt x="0" y="2298"/>
                  </a:moveTo>
                  <a:lnTo>
                    <a:pt x="0" y="1029"/>
                  </a:lnTo>
                  <a:lnTo>
                    <a:pt x="1029" y="0"/>
                  </a:lnTo>
                  <a:lnTo>
                    <a:pt x="2298" y="0"/>
                  </a:lnTo>
                  <a:lnTo>
                    <a:pt x="1341870" y="0"/>
                  </a:lnTo>
                  <a:lnTo>
                    <a:pt x="1343150" y="0"/>
                  </a:lnTo>
                  <a:lnTo>
                    <a:pt x="1344170" y="1029"/>
                  </a:lnTo>
                  <a:lnTo>
                    <a:pt x="1344170" y="2298"/>
                  </a:lnTo>
                  <a:lnTo>
                    <a:pt x="1344170" y="1610710"/>
                  </a:lnTo>
                  <a:lnTo>
                    <a:pt x="1344170" y="1611980"/>
                  </a:lnTo>
                  <a:lnTo>
                    <a:pt x="1343150" y="1613010"/>
                  </a:lnTo>
                  <a:lnTo>
                    <a:pt x="1341870" y="1613010"/>
                  </a:lnTo>
                  <a:lnTo>
                    <a:pt x="2298" y="1613010"/>
                  </a:lnTo>
                  <a:lnTo>
                    <a:pt x="1029" y="1613010"/>
                  </a:lnTo>
                  <a:lnTo>
                    <a:pt x="0" y="1611980"/>
                  </a:lnTo>
                  <a:lnTo>
                    <a:pt x="0" y="1610710"/>
                  </a:lnTo>
                  <a:lnTo>
                    <a:pt x="0" y="22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884875" y="3881361"/>
            <a:ext cx="1176655" cy="6699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430"/>
              </a:lnSpc>
              <a:spcBef>
                <a:spcPts val="355"/>
              </a:spcBef>
            </a:pPr>
            <a:r>
              <a:rPr sz="2200" spc="-5" dirty="0">
                <a:latin typeface="Arial"/>
                <a:cs typeface="Arial"/>
              </a:rPr>
              <a:t>Learning 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gor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thm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786470" y="2700862"/>
            <a:ext cx="5419090" cy="847090"/>
            <a:chOff x="1786470" y="2700862"/>
            <a:chExt cx="5419090" cy="847090"/>
          </a:xfrm>
        </p:grpSpPr>
        <p:sp>
          <p:nvSpPr>
            <p:cNvPr id="16" name="object 16"/>
            <p:cNvSpPr/>
            <p:nvPr/>
          </p:nvSpPr>
          <p:spPr>
            <a:xfrm>
              <a:off x="1786470" y="2700862"/>
              <a:ext cx="728132" cy="8085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45243" y="2737713"/>
              <a:ext cx="614680" cy="691515"/>
            </a:xfrm>
            <a:custGeom>
              <a:avLst/>
              <a:gdLst/>
              <a:ahLst/>
              <a:cxnLst/>
              <a:rect l="l" t="t" r="r" b="b"/>
              <a:pathLst>
                <a:path w="614680" h="691514">
                  <a:moveTo>
                    <a:pt x="614480" y="0"/>
                  </a:moveTo>
                  <a:lnTo>
                    <a:pt x="0" y="691290"/>
                  </a:lnTo>
                </a:path>
              </a:pathLst>
            </a:custGeom>
            <a:ln w="25400">
              <a:solidFill>
                <a:srgbClr val="A400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44170" y="2700862"/>
              <a:ext cx="960967" cy="8466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00228" y="2737713"/>
              <a:ext cx="845185" cy="730250"/>
            </a:xfrm>
            <a:custGeom>
              <a:avLst/>
              <a:gdLst/>
              <a:ahLst/>
              <a:cxnLst/>
              <a:rect l="l" t="t" r="r" b="b"/>
              <a:pathLst>
                <a:path w="845184" h="730250">
                  <a:moveTo>
                    <a:pt x="0" y="0"/>
                  </a:moveTo>
                  <a:lnTo>
                    <a:pt x="844910" y="729695"/>
                  </a:lnTo>
                </a:path>
              </a:pathLst>
            </a:custGeom>
            <a:ln w="25400">
              <a:solidFill>
                <a:srgbClr val="A400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824570" y="5168900"/>
            <a:ext cx="3806190" cy="491490"/>
            <a:chOff x="1824570" y="5168900"/>
            <a:chExt cx="3806190" cy="491490"/>
          </a:xfrm>
        </p:grpSpPr>
        <p:sp>
          <p:nvSpPr>
            <p:cNvPr id="21" name="object 21"/>
            <p:cNvSpPr/>
            <p:nvPr/>
          </p:nvSpPr>
          <p:spPr>
            <a:xfrm>
              <a:off x="1824570" y="5168900"/>
              <a:ext cx="3805770" cy="4910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83651" y="5195631"/>
              <a:ext cx="3687445" cy="384175"/>
            </a:xfrm>
            <a:custGeom>
              <a:avLst/>
              <a:gdLst/>
              <a:ahLst/>
              <a:cxnLst/>
              <a:rect l="l" t="t" r="r" b="b"/>
              <a:pathLst>
                <a:path w="3687445" h="384175">
                  <a:moveTo>
                    <a:pt x="3686882" y="0"/>
                  </a:moveTo>
                  <a:lnTo>
                    <a:pt x="3684366" y="74745"/>
                  </a:lnTo>
                  <a:lnTo>
                    <a:pt x="3677508" y="135782"/>
                  </a:lnTo>
                  <a:lnTo>
                    <a:pt x="3667336" y="176934"/>
                  </a:lnTo>
                  <a:lnTo>
                    <a:pt x="3654882" y="192025"/>
                  </a:lnTo>
                  <a:lnTo>
                    <a:pt x="1875441" y="192025"/>
                  </a:lnTo>
                  <a:lnTo>
                    <a:pt x="1862986" y="207115"/>
                  </a:lnTo>
                  <a:lnTo>
                    <a:pt x="1852814" y="248268"/>
                  </a:lnTo>
                  <a:lnTo>
                    <a:pt x="1845956" y="309305"/>
                  </a:lnTo>
                  <a:lnTo>
                    <a:pt x="1843441" y="384050"/>
                  </a:lnTo>
                  <a:lnTo>
                    <a:pt x="1840925" y="309305"/>
                  </a:lnTo>
                  <a:lnTo>
                    <a:pt x="1834067" y="248268"/>
                  </a:lnTo>
                  <a:lnTo>
                    <a:pt x="1823895" y="207115"/>
                  </a:lnTo>
                  <a:lnTo>
                    <a:pt x="1811441" y="192025"/>
                  </a:lnTo>
                  <a:lnTo>
                    <a:pt x="32002" y="192025"/>
                  </a:lnTo>
                  <a:lnTo>
                    <a:pt x="19545" y="176934"/>
                  </a:lnTo>
                  <a:lnTo>
                    <a:pt x="9373" y="135782"/>
                  </a:lnTo>
                  <a:lnTo>
                    <a:pt x="2514" y="74745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A400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39200" y="5600000"/>
            <a:ext cx="2912745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130"/>
              </a:lnSpc>
              <a:spcBef>
                <a:spcPts val="195"/>
              </a:spcBef>
            </a:pPr>
            <a:r>
              <a:rPr sz="1800" spc="-5" dirty="0">
                <a:latin typeface="Carlito"/>
                <a:cs typeface="Carlito"/>
              </a:rPr>
              <a:t>Domain specific, </a:t>
            </a:r>
            <a:r>
              <a:rPr sz="1800" spc="-10" dirty="0">
                <a:latin typeface="Carlito"/>
                <a:cs typeface="Carlito"/>
              </a:rPr>
              <a:t>requires Ph.D.  level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expertise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740400" y="5207000"/>
            <a:ext cx="1464945" cy="491490"/>
            <a:chOff x="5740400" y="5207000"/>
            <a:chExt cx="1464945" cy="491490"/>
          </a:xfrm>
        </p:grpSpPr>
        <p:sp>
          <p:nvSpPr>
            <p:cNvPr id="25" name="object 25"/>
            <p:cNvSpPr/>
            <p:nvPr/>
          </p:nvSpPr>
          <p:spPr>
            <a:xfrm>
              <a:off x="5740400" y="5207000"/>
              <a:ext cx="1464729" cy="4910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00966" y="5234033"/>
              <a:ext cx="1344295" cy="384175"/>
            </a:xfrm>
            <a:custGeom>
              <a:avLst/>
              <a:gdLst/>
              <a:ahLst/>
              <a:cxnLst/>
              <a:rect l="l" t="t" r="r" b="b"/>
              <a:pathLst>
                <a:path w="1344295" h="384175">
                  <a:moveTo>
                    <a:pt x="1344170" y="1"/>
                  </a:moveTo>
                  <a:lnTo>
                    <a:pt x="1341657" y="74746"/>
                  </a:lnTo>
                  <a:lnTo>
                    <a:pt x="1334800" y="135783"/>
                  </a:lnTo>
                  <a:lnTo>
                    <a:pt x="1324629" y="176936"/>
                  </a:lnTo>
                  <a:lnTo>
                    <a:pt x="1312170" y="192027"/>
                  </a:lnTo>
                  <a:lnTo>
                    <a:pt x="704091" y="192025"/>
                  </a:lnTo>
                  <a:lnTo>
                    <a:pt x="691634" y="207115"/>
                  </a:lnTo>
                  <a:lnTo>
                    <a:pt x="681461" y="248268"/>
                  </a:lnTo>
                  <a:lnTo>
                    <a:pt x="674603" y="309306"/>
                  </a:lnTo>
                  <a:lnTo>
                    <a:pt x="672088" y="384051"/>
                  </a:lnTo>
                  <a:lnTo>
                    <a:pt x="669573" y="309306"/>
                  </a:lnTo>
                  <a:lnTo>
                    <a:pt x="662714" y="248268"/>
                  </a:lnTo>
                  <a:lnTo>
                    <a:pt x="652541" y="207115"/>
                  </a:lnTo>
                  <a:lnTo>
                    <a:pt x="640084" y="192025"/>
                  </a:lnTo>
                  <a:lnTo>
                    <a:pt x="32003" y="192025"/>
                  </a:lnTo>
                  <a:lnTo>
                    <a:pt x="19546" y="176934"/>
                  </a:lnTo>
                  <a:lnTo>
                    <a:pt x="9373" y="135782"/>
                  </a:lnTo>
                  <a:lnTo>
                    <a:pt x="2515" y="7474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A400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610859" y="5676810"/>
            <a:ext cx="1855470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130"/>
              </a:lnSpc>
              <a:spcBef>
                <a:spcPts val="195"/>
              </a:spcBef>
            </a:pPr>
            <a:r>
              <a:rPr sz="1800" spc="-5" dirty="0">
                <a:latin typeface="Carlito"/>
                <a:cs typeface="Carlito"/>
              </a:rPr>
              <a:t>Optimizing the  </a:t>
            </a:r>
            <a:r>
              <a:rPr sz="1800" spc="-10" dirty="0">
                <a:latin typeface="Carlito"/>
                <a:cs typeface="Carlito"/>
              </a:rPr>
              <a:t>weights </a:t>
            </a:r>
            <a:r>
              <a:rPr sz="1800" dirty="0">
                <a:latin typeface="Carlito"/>
                <a:cs typeface="Carlito"/>
              </a:rPr>
              <a:t>on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features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50190"/>
            <a:ext cx="4695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>
                <a:solidFill>
                  <a:srgbClr val="3A87FF"/>
                </a:solidFill>
              </a:rPr>
              <a:t>What’s Deep Learning</a:t>
            </a:r>
            <a:r>
              <a:rPr lang="en-US" spc="-60">
                <a:solidFill>
                  <a:srgbClr val="3A87FF"/>
                </a:solidFill>
              </a:rPr>
              <a:t> </a:t>
            </a:r>
            <a:r>
              <a:rPr lang="en-US" spc="-5">
                <a:solidFill>
                  <a:srgbClr val="3A87FF"/>
                </a:solidFill>
              </a:rPr>
              <a:t>(DL)?</a:t>
            </a:r>
            <a:endParaRPr lang="en-US" spc="-5" dirty="0">
              <a:solidFill>
                <a:srgbClr val="3A87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0840" y="1104074"/>
            <a:ext cx="5502910" cy="5221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367665" algn="l"/>
                <a:tab pos="368300" algn="l"/>
              </a:tabLst>
            </a:pPr>
            <a:r>
              <a:rPr lang="en-US" sz="2400" spc="-5">
                <a:solidFill>
                  <a:srgbClr val="3A87FF"/>
                </a:solidFill>
                <a:latin typeface="Carlito"/>
                <a:cs typeface="Carlito"/>
              </a:rPr>
              <a:t>In contrast to standard machine</a:t>
            </a:r>
            <a:r>
              <a:rPr lang="en-US" sz="2400">
                <a:solidFill>
                  <a:srgbClr val="3A87FF"/>
                </a:solidFill>
                <a:latin typeface="Carlito"/>
                <a:cs typeface="Carlito"/>
              </a:rPr>
              <a:t> </a:t>
            </a:r>
            <a:r>
              <a:rPr lang="en-US" sz="2400" spc="-5">
                <a:solidFill>
                  <a:srgbClr val="3A87FF"/>
                </a:solidFill>
                <a:latin typeface="Carlito"/>
                <a:cs typeface="Carlito"/>
              </a:rPr>
              <a:t>learning,</a:t>
            </a:r>
            <a:endParaRPr lang="en-US"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C0000"/>
              </a:buClr>
              <a:buFont typeface="Times New Roman"/>
              <a:buChar char="•"/>
            </a:pPr>
            <a:endParaRPr lang="en-US" sz="3300">
              <a:latin typeface="Carlito"/>
              <a:cs typeface="Carlito"/>
            </a:endParaRPr>
          </a:p>
          <a:p>
            <a:pPr marL="368300" marR="948055" indent="-342900">
              <a:lnSpc>
                <a:spcPct val="100099"/>
              </a:lnSpc>
              <a:buClr>
                <a:srgbClr val="CC0000"/>
              </a:buClr>
              <a:buFont typeface="Times New Roman"/>
              <a:buChar char="•"/>
              <a:tabLst>
                <a:tab pos="367665" algn="l"/>
                <a:tab pos="368300" algn="l"/>
              </a:tabLst>
            </a:pPr>
            <a:r>
              <a:rPr lang="en-US" sz="2400" spc="-5">
                <a:latin typeface="Carlito"/>
                <a:cs typeface="Carlito"/>
              </a:rPr>
              <a:t>Representation learning attempts  to automatically </a:t>
            </a:r>
            <a:r>
              <a:rPr lang="en-US" sz="2400">
                <a:latin typeface="Carlito"/>
                <a:cs typeface="Carlito"/>
              </a:rPr>
              <a:t>learn </a:t>
            </a:r>
            <a:r>
              <a:rPr lang="en-US" sz="2400" spc="-5">
                <a:latin typeface="Carlito"/>
                <a:cs typeface="Carlito"/>
              </a:rPr>
              <a:t>good  </a:t>
            </a:r>
            <a:r>
              <a:rPr lang="en-US" sz="2400">
                <a:latin typeface="Carlito"/>
                <a:cs typeface="Carlito"/>
              </a:rPr>
              <a:t>features </a:t>
            </a:r>
            <a:r>
              <a:rPr lang="en-US" sz="2400" spc="-5">
                <a:latin typeface="Carlito"/>
                <a:cs typeface="Carlito"/>
              </a:rPr>
              <a:t>or</a:t>
            </a:r>
            <a:r>
              <a:rPr lang="en-US" sz="2400" spc="-20">
                <a:latin typeface="Carlito"/>
                <a:cs typeface="Carlito"/>
              </a:rPr>
              <a:t> </a:t>
            </a:r>
            <a:r>
              <a:rPr lang="en-US" sz="2400" spc="-5">
                <a:latin typeface="Carlito"/>
                <a:cs typeface="Carlito"/>
              </a:rPr>
              <a:t>representations</a:t>
            </a:r>
            <a:endParaRPr lang="en-US"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CC0000"/>
              </a:buClr>
              <a:buFont typeface="Times New Roman"/>
              <a:buChar char="•"/>
            </a:pPr>
            <a:endParaRPr lang="en-US" sz="3250">
              <a:latin typeface="Carlito"/>
              <a:cs typeface="Carlito"/>
            </a:endParaRPr>
          </a:p>
          <a:p>
            <a:pPr marL="368300" marR="332105" indent="-342900">
              <a:lnSpc>
                <a:spcPct val="99900"/>
              </a:lnSpc>
              <a:buClr>
                <a:srgbClr val="CC0000"/>
              </a:buClr>
              <a:buFont typeface="Times New Roman"/>
              <a:buChar char="•"/>
              <a:tabLst>
                <a:tab pos="367665" algn="l"/>
                <a:tab pos="368300" algn="l"/>
              </a:tabLst>
            </a:pPr>
            <a:r>
              <a:rPr lang="en-US" sz="2400" spc="-5">
                <a:solidFill>
                  <a:srgbClr val="3A87FF"/>
                </a:solidFill>
                <a:latin typeface="Carlito"/>
                <a:cs typeface="Carlito"/>
              </a:rPr>
              <a:t>Deep learning </a:t>
            </a:r>
            <a:r>
              <a:rPr lang="en-US" sz="2400" spc="-5">
                <a:latin typeface="Carlito"/>
                <a:cs typeface="Carlito"/>
              </a:rPr>
              <a:t>algorithms attempt to  </a:t>
            </a:r>
            <a:r>
              <a:rPr lang="en-US" sz="2400">
                <a:latin typeface="Carlito"/>
                <a:cs typeface="Carlito"/>
              </a:rPr>
              <a:t>learn </a:t>
            </a:r>
            <a:r>
              <a:rPr lang="en-US" sz="2400" spc="-5">
                <a:latin typeface="Carlito"/>
                <a:cs typeface="Carlito"/>
              </a:rPr>
              <a:t>(multiple </a:t>
            </a:r>
            <a:r>
              <a:rPr lang="en-US" sz="2400">
                <a:latin typeface="Carlito"/>
                <a:cs typeface="Carlito"/>
              </a:rPr>
              <a:t>levels </a:t>
            </a:r>
            <a:r>
              <a:rPr lang="en-US" sz="2400" spc="-5">
                <a:latin typeface="Carlito"/>
                <a:cs typeface="Carlito"/>
              </a:rPr>
              <a:t>of)  representations </a:t>
            </a:r>
            <a:r>
              <a:rPr lang="en-US" sz="2400">
                <a:latin typeface="Carlito"/>
                <a:cs typeface="Carlito"/>
              </a:rPr>
              <a:t>(here: h</a:t>
            </a:r>
            <a:r>
              <a:rPr lang="en-US" sz="2400" baseline="26041">
                <a:latin typeface="Carlito"/>
                <a:cs typeface="Carlito"/>
              </a:rPr>
              <a:t>1</a:t>
            </a:r>
            <a:r>
              <a:rPr lang="en-US" sz="2400">
                <a:latin typeface="Carlito"/>
                <a:cs typeface="Carlito"/>
              </a:rPr>
              <a:t>,h</a:t>
            </a:r>
            <a:r>
              <a:rPr lang="en-US" sz="2400" baseline="26041">
                <a:latin typeface="Carlito"/>
                <a:cs typeface="Carlito"/>
              </a:rPr>
              <a:t>2</a:t>
            </a:r>
            <a:r>
              <a:rPr lang="en-US" sz="2400">
                <a:latin typeface="Carlito"/>
                <a:cs typeface="Carlito"/>
              </a:rPr>
              <a:t>,h</a:t>
            </a:r>
            <a:r>
              <a:rPr lang="en-US" sz="2400" baseline="26041">
                <a:latin typeface="Carlito"/>
                <a:cs typeface="Carlito"/>
              </a:rPr>
              <a:t>3</a:t>
            </a:r>
            <a:r>
              <a:rPr lang="en-US" sz="2400">
                <a:latin typeface="Carlito"/>
                <a:cs typeface="Carlito"/>
              </a:rPr>
              <a:t>) and</a:t>
            </a:r>
            <a:r>
              <a:rPr lang="en-US" sz="2400" spc="-60">
                <a:latin typeface="Carlito"/>
                <a:cs typeface="Carlito"/>
              </a:rPr>
              <a:t> </a:t>
            </a:r>
            <a:r>
              <a:rPr lang="en-US" sz="2400">
                <a:latin typeface="Carlito"/>
                <a:cs typeface="Carlito"/>
              </a:rPr>
              <a:t>an  </a:t>
            </a:r>
            <a:r>
              <a:rPr lang="en-US" sz="2400" spc="-5">
                <a:latin typeface="Carlito"/>
                <a:cs typeface="Carlito"/>
              </a:rPr>
              <a:t>output</a:t>
            </a:r>
            <a:r>
              <a:rPr lang="en-US" sz="2400" spc="-15">
                <a:latin typeface="Carlito"/>
                <a:cs typeface="Carlito"/>
              </a:rPr>
              <a:t> </a:t>
            </a:r>
            <a:r>
              <a:rPr lang="en-US" sz="2400" spc="-5">
                <a:latin typeface="Carlito"/>
                <a:cs typeface="Carlito"/>
              </a:rPr>
              <a:t>(h</a:t>
            </a:r>
            <a:r>
              <a:rPr lang="en-US" sz="2400" spc="-7" baseline="26041">
                <a:latin typeface="Carlito"/>
                <a:cs typeface="Carlito"/>
              </a:rPr>
              <a:t>4</a:t>
            </a:r>
            <a:r>
              <a:rPr lang="en-US" sz="2400" spc="-5">
                <a:latin typeface="Carlito"/>
                <a:cs typeface="Carlito"/>
              </a:rPr>
              <a:t>)</a:t>
            </a:r>
            <a:endParaRPr lang="en-US"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CC0000"/>
              </a:buClr>
              <a:buFont typeface="Times New Roman"/>
              <a:buChar char="•"/>
            </a:pPr>
            <a:endParaRPr lang="en-US" sz="3250">
              <a:latin typeface="Carlito"/>
              <a:cs typeface="Carlito"/>
            </a:endParaRPr>
          </a:p>
          <a:p>
            <a:pPr marL="368300" indent="-342900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367665" algn="l"/>
                <a:tab pos="368300" algn="l"/>
              </a:tabLst>
            </a:pPr>
            <a:r>
              <a:rPr lang="en-US" sz="2400" spc="-5">
                <a:latin typeface="Carlito"/>
                <a:cs typeface="Carlito"/>
              </a:rPr>
              <a:t>From “raw” inputs</a:t>
            </a:r>
            <a:r>
              <a:rPr lang="en-US" sz="2400" spc="-25">
                <a:latin typeface="Carlito"/>
                <a:cs typeface="Carlito"/>
              </a:rPr>
              <a:t> </a:t>
            </a:r>
            <a:r>
              <a:rPr lang="en-US" sz="2400" b="1">
                <a:latin typeface="Carlito"/>
                <a:cs typeface="Carlito"/>
              </a:rPr>
              <a:t>x</a:t>
            </a:r>
            <a:endParaRPr lang="en-US" sz="2400">
              <a:latin typeface="Carlito"/>
              <a:cs typeface="Carlito"/>
            </a:endParaRPr>
          </a:p>
          <a:p>
            <a:pPr marL="368300">
              <a:lnSpc>
                <a:spcPct val="100000"/>
              </a:lnSpc>
              <a:spcBef>
                <a:spcPts val="20"/>
              </a:spcBef>
            </a:pPr>
            <a:r>
              <a:rPr lang="en-US" sz="2400" spc="-5">
                <a:latin typeface="Carlito"/>
                <a:cs typeface="Carlito"/>
              </a:rPr>
              <a:t>(e.g. sound, pixels, characters, or</a:t>
            </a:r>
            <a:r>
              <a:rPr lang="en-US" sz="2400" spc="-10">
                <a:latin typeface="Carlito"/>
                <a:cs typeface="Carlito"/>
              </a:rPr>
              <a:t> </a:t>
            </a:r>
            <a:r>
              <a:rPr lang="en-US" sz="2400" spc="-5">
                <a:latin typeface="Carlito"/>
                <a:cs typeface="Carlito"/>
              </a:rPr>
              <a:t>words)</a:t>
            </a:r>
            <a:endParaRPr lang="en-US"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34225" y="1606181"/>
            <a:ext cx="2333247" cy="4218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50190"/>
            <a:ext cx="57486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A87FF"/>
                </a:solidFill>
              </a:rPr>
              <a:t>On the history </a:t>
            </a:r>
            <a:r>
              <a:rPr dirty="0">
                <a:solidFill>
                  <a:srgbClr val="3A87FF"/>
                </a:solidFill>
              </a:rPr>
              <a:t>of </a:t>
            </a:r>
            <a:r>
              <a:rPr spc="-5" dirty="0">
                <a:solidFill>
                  <a:srgbClr val="3A87FF"/>
                </a:solidFill>
              </a:rPr>
              <a:t>“Deep</a:t>
            </a:r>
            <a:r>
              <a:rPr spc="-50" dirty="0">
                <a:solidFill>
                  <a:srgbClr val="3A87FF"/>
                </a:solidFill>
              </a:rPr>
              <a:t> </a:t>
            </a:r>
            <a:r>
              <a:rPr spc="-5" dirty="0">
                <a:solidFill>
                  <a:srgbClr val="3A87FF"/>
                </a:solidFill>
              </a:rPr>
              <a:t>Learning”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29563"/>
            <a:ext cx="8215630" cy="3278462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A87FF"/>
              </a:buClr>
            </a:pPr>
            <a:endParaRPr sz="3400" dirty="0">
              <a:latin typeface="Carlito"/>
              <a:cs typeface="Carlito"/>
            </a:endParaRPr>
          </a:p>
          <a:p>
            <a:pPr marL="355600" marR="596265" indent="-342900">
              <a:lnSpc>
                <a:spcPts val="2870"/>
              </a:lnSpc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We </a:t>
            </a:r>
            <a:r>
              <a:rPr sz="2400" spc="-5" dirty="0">
                <a:latin typeface="Carlito"/>
                <a:cs typeface="Carlito"/>
              </a:rPr>
              <a:t>will not take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historical approach </a:t>
            </a:r>
            <a:r>
              <a:rPr sz="2400" dirty="0">
                <a:latin typeface="Carlito"/>
                <a:cs typeface="Carlito"/>
              </a:rPr>
              <a:t>but </a:t>
            </a:r>
            <a:r>
              <a:rPr sz="2400" spc="-5" dirty="0">
                <a:latin typeface="Carlito"/>
                <a:cs typeface="Carlito"/>
              </a:rPr>
              <a:t>instead focus on  methods which work well on </a:t>
            </a:r>
            <a:r>
              <a:rPr sz="2400" dirty="0">
                <a:latin typeface="Carlito"/>
                <a:cs typeface="Carlito"/>
              </a:rPr>
              <a:t>NLP </a:t>
            </a:r>
            <a:r>
              <a:rPr sz="2400" spc="-5" dirty="0">
                <a:latin typeface="Carlito"/>
                <a:cs typeface="Carlito"/>
              </a:rPr>
              <a:t>problems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now</a:t>
            </a:r>
            <a:endParaRPr lang="en-US" sz="2400" spc="-5" dirty="0">
              <a:latin typeface="Carlito"/>
              <a:cs typeface="Carlito"/>
            </a:endParaRPr>
          </a:p>
          <a:p>
            <a:pPr marL="355600" marR="596265" indent="-342900">
              <a:lnSpc>
                <a:spcPts val="2870"/>
              </a:lnSpc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endParaRPr lang="en-US" sz="2400" spc="-5" dirty="0">
              <a:latin typeface="Carlito"/>
              <a:cs typeface="Carlito"/>
            </a:endParaRPr>
          </a:p>
          <a:p>
            <a:pPr marL="12700" marR="596265">
              <a:lnSpc>
                <a:spcPts val="2870"/>
              </a:lnSpc>
              <a:buClr>
                <a:srgbClr val="CC0000"/>
              </a:buClr>
              <a:tabLst>
                <a:tab pos="354965" algn="l"/>
                <a:tab pos="355600" algn="l"/>
              </a:tabLst>
            </a:pPr>
            <a:endParaRPr sz="2400" dirty="0">
              <a:latin typeface="Carlito"/>
              <a:cs typeface="Carlito"/>
            </a:endParaRPr>
          </a:p>
          <a:p>
            <a:pPr marL="355600" marR="408305" indent="-342900">
              <a:lnSpc>
                <a:spcPts val="2870"/>
              </a:lnSpc>
              <a:spcBef>
                <a:spcPts val="595"/>
              </a:spcBef>
              <a:buClr>
                <a:srgbClr val="CC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long history of </a:t>
            </a:r>
            <a:r>
              <a:rPr sz="2400" dirty="0">
                <a:latin typeface="Carlito"/>
                <a:cs typeface="Carlito"/>
              </a:rPr>
              <a:t>deep </a:t>
            </a:r>
            <a:r>
              <a:rPr sz="2400" spc="-5" dirty="0">
                <a:latin typeface="Carlito"/>
                <a:cs typeface="Carlito"/>
              </a:rPr>
              <a:t>learning models (starting ~1960s),  see:</a:t>
            </a:r>
            <a:r>
              <a:rPr sz="2400" spc="-5" dirty="0">
                <a:solidFill>
                  <a:srgbClr val="EF8E1C"/>
                </a:solidFill>
                <a:latin typeface="Carlito"/>
                <a:cs typeface="Carlito"/>
              </a:rPr>
              <a:t> </a:t>
            </a:r>
            <a:r>
              <a:rPr sz="2400" u="heavy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Deep Learning </a:t>
            </a:r>
            <a:r>
              <a:rPr sz="2400" u="heavy" spc="-5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in </a:t>
            </a:r>
            <a:r>
              <a:rPr sz="2400" u="heavy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Neural </a:t>
            </a:r>
            <a:r>
              <a:rPr sz="2400" u="heavy" spc="-5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Networks: An</a:t>
            </a:r>
            <a:r>
              <a:rPr sz="2400" u="heavy" spc="-55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 </a:t>
            </a:r>
            <a:r>
              <a:rPr sz="2400" u="heavy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Overview</a:t>
            </a:r>
            <a:endParaRPr sz="2400" dirty="0">
              <a:latin typeface="Carlito"/>
              <a:cs typeface="Carlito"/>
            </a:endParaRPr>
          </a:p>
          <a:p>
            <a:pPr marL="355600">
              <a:lnSpc>
                <a:spcPts val="2770"/>
              </a:lnSpc>
            </a:pPr>
            <a:r>
              <a:rPr sz="240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Jürgen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Schmidhuber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8E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1763</Words>
  <Application>Microsoft Office PowerPoint</Application>
  <PresentationFormat>On-screen Show (4:3)</PresentationFormat>
  <Paragraphs>472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Arial</vt:lpstr>
      <vt:lpstr>Arial Black</vt:lpstr>
      <vt:lpstr>Calibri</vt:lpstr>
      <vt:lpstr>Carlito</vt:lpstr>
      <vt:lpstr>DejaVu Sans</vt:lpstr>
      <vt:lpstr>Georgia</vt:lpstr>
      <vt:lpstr>LM Roman 5</vt:lpstr>
      <vt:lpstr>LM Roman 7</vt:lpstr>
      <vt:lpstr>LM Roman 9</vt:lpstr>
      <vt:lpstr>LM Sans 9</vt:lpstr>
      <vt:lpstr>Times New Roman</vt:lpstr>
      <vt:lpstr>Trebuchet MS</vt:lpstr>
      <vt:lpstr>Wingdings</vt:lpstr>
      <vt:lpstr>Office Theme</vt:lpstr>
      <vt:lpstr>Natural Language Processing  with Deep Learning  CS5542- Lecture 4  </vt:lpstr>
      <vt:lpstr>1. What is Natural Language Processing (NLP)?</vt:lpstr>
      <vt:lpstr>NLP Levels</vt:lpstr>
      <vt:lpstr>(A tiny sample of) NLP Applications</vt:lpstr>
      <vt:lpstr>NLP in industry … is taking off</vt:lpstr>
      <vt:lpstr>2. What’s Deep Learning (DL)?</vt:lpstr>
      <vt:lpstr>Machine Learning vs. Deep Learning</vt:lpstr>
      <vt:lpstr>What’s Deep Learning (DL)?</vt:lpstr>
      <vt:lpstr>On the history of “Deep Learning”</vt:lpstr>
      <vt:lpstr>Reasons for Exploring Deep Learning</vt:lpstr>
      <vt:lpstr>Reasons for Exploring Deep Learning</vt:lpstr>
      <vt:lpstr>Deep Learning for Speech</vt:lpstr>
      <vt:lpstr>Deep Learning for Computer Vision</vt:lpstr>
      <vt:lpstr>4. Why is NLP hard?</vt:lpstr>
      <vt:lpstr>5. Deep NLP = Deep Learning + NLP</vt:lpstr>
      <vt:lpstr>Word meaning as a neural word vector – visualization</vt:lpstr>
      <vt:lpstr>Word similarities</vt:lpstr>
      <vt:lpstr>Representations of NLP Levels: Morphology</vt:lpstr>
      <vt:lpstr>NLP Tools: Parsing for sentence structure</vt:lpstr>
      <vt:lpstr>Representations of NLP Levels: Semantics</vt:lpstr>
      <vt:lpstr>NLP Applications: Sentiment Analysis</vt:lpstr>
      <vt:lpstr>Question Answering</vt:lpstr>
      <vt:lpstr>Dialogue agents / Response Generation</vt:lpstr>
      <vt:lpstr>Machine Translation</vt:lpstr>
      <vt:lpstr>Neural Machine Translation Source sentence is mapped to vector, then output sentence generated  [Sutskever et al. 2014, Bahdanau et al. 2014, Luong and Manning 2016]</vt:lpstr>
      <vt:lpstr>Conclusion: Representation for all levels? Vectors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 with Deep Learning  CS5542- Lecture 4  </dc:title>
  <dc:creator>Shah, Syed Jawad H. (UMKC-Student)</dc:creator>
  <cp:lastModifiedBy>Shah, Syed Jawad H. (UMKC-Student)</cp:lastModifiedBy>
  <cp:revision>1</cp:revision>
  <dcterms:created xsi:type="dcterms:W3CDTF">2020-09-15T07:06:05Z</dcterms:created>
  <dcterms:modified xsi:type="dcterms:W3CDTF">2020-09-15T07:11:32Z</dcterms:modified>
</cp:coreProperties>
</file>