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30" r:id="rId3"/>
    <p:sldId id="331" r:id="rId4"/>
    <p:sldId id="308" r:id="rId5"/>
    <p:sldId id="309" r:id="rId6"/>
    <p:sldId id="341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12" r:id="rId16"/>
    <p:sldId id="325" r:id="rId17"/>
    <p:sldId id="326" r:id="rId18"/>
    <p:sldId id="327" r:id="rId19"/>
    <p:sldId id="328" r:id="rId20"/>
    <p:sldId id="329" r:id="rId21"/>
    <p:sldId id="313" r:id="rId22"/>
    <p:sldId id="314" r:id="rId23"/>
    <p:sldId id="315" r:id="rId24"/>
    <p:sldId id="316" r:id="rId25"/>
    <p:sldId id="324" r:id="rId26"/>
    <p:sldId id="317" r:id="rId27"/>
    <p:sldId id="318" r:id="rId28"/>
    <p:sldId id="320" r:id="rId29"/>
    <p:sldId id="321" r:id="rId30"/>
    <p:sldId id="322" r:id="rId31"/>
    <p:sldId id="32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84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A3E6C-13FE-41B2-9C9D-6B599FAEC97B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832FC-697F-492B-BA0C-E48EA3631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4C900B6-C274-3645-BD71-AC49C6505B88}" type="slidenum">
              <a:rPr lang="en-US" altLang="x-none" sz="1200"/>
              <a:pPr eaLnBrk="1" hangingPunct="1"/>
              <a:t>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7634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C7DB170-987A-1747-AC43-12D5C34542FE}" type="slidenum">
              <a:rPr lang="en-US" altLang="x-none" sz="1200"/>
              <a:pPr eaLnBrk="1" hangingPunct="1"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620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3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1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2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6/11/17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6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6/11/17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6/11/17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8AF-97DB-4B9E-87A1-31E60C7F0696}" type="datetimeFigureOut">
              <a:rPr lang="en-US" smtClean="0"/>
              <a:t>6/11/17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5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718AF-97DB-4B9E-87A1-31E60C7F0696}" type="datetimeFigureOut">
              <a:rPr lang="en-US" smtClean="0"/>
              <a:t>6/11/17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2F36-A7B2-4010-AE0D-9C2E52189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park.apache.org/docs/latest/quick-start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central.com/profiles/blogs/spark-shark-and-mesos-data-analytics-stack" TargetMode="External"/><Relationship Id="rId4" Type="http://schemas.openxmlformats.org/officeDocument/2006/relationships/hyperlink" Target="https://bighadoop.wordpress.com/2014/04/03/apache-spark-a-fast-big-data-analytics-engine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CS5560 Knowledge Discovery and Management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Georgia" panose="02040502050405020303" pitchFamily="18" charset="0"/>
              </a:rPr>
              <a:t>Spark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727" y="5757493"/>
            <a:ext cx="6194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 panose="02040502050405020303" pitchFamily="18" charset="0"/>
              </a:rPr>
              <a:t>References: </a:t>
            </a:r>
          </a:p>
          <a:p>
            <a:r>
              <a:rPr lang="en-US" sz="1200" dirty="0" smtClean="0">
                <a:latin typeface="Georgia" panose="02040502050405020303" pitchFamily="18" charset="0"/>
              </a:rPr>
              <a:t>Spark </a:t>
            </a:r>
            <a:r>
              <a:rPr lang="en-US" sz="1200" dirty="0">
                <a:latin typeface="Georgia" panose="02040502050405020303" pitchFamily="18" charset="0"/>
              </a:rPr>
              <a:t>programming guide </a:t>
            </a:r>
            <a:r>
              <a:rPr lang="en-US" sz="1200" dirty="0">
                <a:latin typeface="Georgia" panose="02040502050405020303" pitchFamily="18" charset="0"/>
                <a:hlinkClick r:id="rId2"/>
              </a:rPr>
              <a:t>http://</a:t>
            </a:r>
            <a:r>
              <a:rPr lang="en-US" sz="1200" dirty="0" smtClean="0">
                <a:latin typeface="Georgia" panose="02040502050405020303" pitchFamily="18" charset="0"/>
                <a:hlinkClick r:id="rId2"/>
              </a:rPr>
              <a:t>spark.apache.org/docs/latest/quick-start.html</a:t>
            </a:r>
            <a:endParaRPr lang="en-US" sz="1200" dirty="0" smtClean="0">
              <a:latin typeface="Georgia" panose="02040502050405020303" pitchFamily="18" charset="0"/>
            </a:endParaRPr>
          </a:p>
          <a:p>
            <a:r>
              <a:rPr lang="en-US" sz="1200" dirty="0" smtClean="0">
                <a:latin typeface="Georgia" panose="02040502050405020303" pitchFamily="18" charset="0"/>
              </a:rPr>
              <a:t>Introduction to Spark: http</a:t>
            </a:r>
            <a:r>
              <a:rPr lang="en-US" sz="1200" dirty="0">
                <a:latin typeface="Georgia" panose="02040502050405020303" pitchFamily="18" charset="0"/>
              </a:rPr>
              <a:t>://stanford.edu/~rezab/sparkclass/slides/itas_workshop.pdf</a:t>
            </a:r>
          </a:p>
          <a:p>
            <a:endParaRPr lang="en-US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2. Sort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828800" y="1382713"/>
            <a:ext cx="7315200" cy="4953000"/>
          </a:xfrm>
        </p:spPr>
        <p:txBody>
          <a:bodyPr/>
          <a:lstStyle/>
          <a:p>
            <a:pPr eaLnBrk="1" hangingPunct="1"/>
            <a:r>
              <a:rPr lang="en-US" altLang="x-none" sz="2900" b="1">
                <a:latin typeface="Georgia" charset="0"/>
                <a:ea typeface="Georgia" charset="0"/>
                <a:cs typeface="Georgia" charset="0"/>
              </a:rPr>
              <a:t>Input:</a:t>
            </a:r>
            <a:r>
              <a:rPr lang="en-US" altLang="x-none" sz="2900">
                <a:latin typeface="Georgia" charset="0"/>
                <a:ea typeface="Georgia" charset="0"/>
                <a:cs typeface="Georgia" charset="0"/>
              </a:rPr>
              <a:t> (key, value) records</a:t>
            </a:r>
          </a:p>
          <a:p>
            <a:pPr eaLnBrk="1" hangingPunct="1"/>
            <a:r>
              <a:rPr lang="en-US" altLang="x-none" sz="2900" b="1">
                <a:latin typeface="Georgia" charset="0"/>
                <a:ea typeface="Georgia" charset="0"/>
                <a:cs typeface="Georgia" charset="0"/>
              </a:rPr>
              <a:t>Output:</a:t>
            </a:r>
            <a:r>
              <a:rPr lang="en-US" altLang="x-none" sz="2900">
                <a:latin typeface="Georgia" charset="0"/>
                <a:ea typeface="Georgia" charset="0"/>
                <a:cs typeface="Georgia" charset="0"/>
              </a:rPr>
              <a:t> same records, sorted by key</a:t>
            </a:r>
          </a:p>
          <a:p>
            <a:pPr eaLnBrk="1" hangingPunct="1"/>
            <a:endParaRPr lang="en-US" altLang="x-none" sz="2900">
              <a:latin typeface="Georgia" charset="0"/>
              <a:ea typeface="Georgia" charset="0"/>
              <a:cs typeface="Georgia" charset="0"/>
            </a:endParaRPr>
          </a:p>
          <a:p>
            <a:pPr eaLnBrk="1" hangingPunct="1"/>
            <a:r>
              <a:rPr lang="en-US" altLang="x-none" sz="2900" b="1">
                <a:latin typeface="Georgia" charset="0"/>
                <a:ea typeface="Georgia" charset="0"/>
                <a:cs typeface="Georgia" charset="0"/>
              </a:rPr>
              <a:t>Map:</a:t>
            </a:r>
            <a:r>
              <a:rPr lang="en-US" altLang="x-none" sz="2900">
                <a:latin typeface="Georgia" charset="0"/>
                <a:ea typeface="Georgia" charset="0"/>
                <a:cs typeface="Georgia" charset="0"/>
              </a:rPr>
              <a:t> identity function</a:t>
            </a:r>
          </a:p>
          <a:p>
            <a:pPr eaLnBrk="1" hangingPunct="1"/>
            <a:r>
              <a:rPr lang="en-US" altLang="x-none" sz="2900" b="1">
                <a:latin typeface="Georgia" charset="0"/>
                <a:ea typeface="Georgia" charset="0"/>
                <a:cs typeface="Georgia" charset="0"/>
              </a:rPr>
              <a:t>Reduce:</a:t>
            </a:r>
            <a:r>
              <a:rPr lang="en-US" altLang="x-none" sz="2900">
                <a:latin typeface="Georgia" charset="0"/>
                <a:ea typeface="Georgia" charset="0"/>
                <a:cs typeface="Georgia" charset="0"/>
              </a:rPr>
              <a:t> identify function</a:t>
            </a:r>
          </a:p>
          <a:p>
            <a:pPr eaLnBrk="1" hangingPunct="1"/>
            <a:endParaRPr lang="en-US" altLang="x-none" sz="2900" b="1">
              <a:latin typeface="Georgia" charset="0"/>
              <a:ea typeface="Georgia" charset="0"/>
              <a:cs typeface="Georgia" charset="0"/>
            </a:endParaRPr>
          </a:p>
          <a:p>
            <a:pPr eaLnBrk="1" hangingPunct="1"/>
            <a:r>
              <a:rPr lang="en-US" altLang="x-none" sz="2900" b="1">
                <a:latin typeface="Georgia" charset="0"/>
                <a:ea typeface="Georgia" charset="0"/>
                <a:cs typeface="Georgia" charset="0"/>
              </a:rPr>
              <a:t>Trick:</a:t>
            </a:r>
            <a:r>
              <a:rPr lang="en-US" altLang="x-none" sz="2900">
                <a:latin typeface="Georgia" charset="0"/>
                <a:ea typeface="Georgia" charset="0"/>
                <a:cs typeface="Georgia" charset="0"/>
              </a:rPr>
              <a:t> Pick partitioning</a:t>
            </a:r>
            <a:br>
              <a:rPr lang="en-US" altLang="x-none" sz="290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sz="2900">
                <a:latin typeface="Georgia" charset="0"/>
                <a:ea typeface="Georgia" charset="0"/>
                <a:cs typeface="Georgia" charset="0"/>
              </a:rPr>
              <a:t>function </a:t>
            </a:r>
            <a:r>
              <a:rPr lang="en-US" altLang="x-none" sz="2900" i="1">
                <a:latin typeface="Georgia" charset="0"/>
                <a:ea typeface="Georgia" charset="0"/>
                <a:cs typeface="Georgia" charset="0"/>
              </a:rPr>
              <a:t>p</a:t>
            </a:r>
            <a:r>
              <a:rPr lang="en-US" altLang="x-none" sz="2900">
                <a:latin typeface="Georgia" charset="0"/>
                <a:ea typeface="Georgia" charset="0"/>
                <a:cs typeface="Georgia" charset="0"/>
              </a:rPr>
              <a:t> such that</a:t>
            </a:r>
            <a:br>
              <a:rPr lang="en-US" altLang="x-none" sz="290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sz="2900" i="1">
                <a:latin typeface="Georgia" charset="0"/>
                <a:ea typeface="Georgia" charset="0"/>
                <a:cs typeface="Georgia" charset="0"/>
              </a:rPr>
              <a:t>k</a:t>
            </a:r>
            <a:r>
              <a:rPr lang="en-US" altLang="x-none" sz="2900" baseline="-25000">
                <a:latin typeface="Georgia" charset="0"/>
                <a:ea typeface="Georgia" charset="0"/>
                <a:cs typeface="Georgia" charset="0"/>
              </a:rPr>
              <a:t>1 </a:t>
            </a:r>
            <a:r>
              <a:rPr lang="en-US" altLang="x-none" sz="2900">
                <a:latin typeface="Georgia" charset="0"/>
                <a:ea typeface="Georgia" charset="0"/>
                <a:cs typeface="Georgia" charset="0"/>
              </a:rPr>
              <a:t>&lt; </a:t>
            </a:r>
            <a:r>
              <a:rPr lang="en-US" altLang="x-none" sz="2900" i="1">
                <a:latin typeface="Georgia" charset="0"/>
                <a:ea typeface="Georgia" charset="0"/>
                <a:cs typeface="Georgia" charset="0"/>
              </a:rPr>
              <a:t>k</a:t>
            </a:r>
            <a:r>
              <a:rPr lang="en-US" altLang="x-none" sz="2900" baseline="-25000"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altLang="x-none" sz="2900">
                <a:latin typeface="Georgia" charset="0"/>
                <a:ea typeface="Georgia" charset="0"/>
                <a:cs typeface="Georgia" charset="0"/>
              </a:rPr>
              <a:t> =&gt; </a:t>
            </a:r>
            <a:r>
              <a:rPr lang="en-US" altLang="x-none" sz="2900" i="1">
                <a:latin typeface="Georgia" charset="0"/>
                <a:ea typeface="Georgia" charset="0"/>
                <a:cs typeface="Georgia" charset="0"/>
              </a:rPr>
              <a:t>p</a:t>
            </a:r>
            <a:r>
              <a:rPr lang="en-US" altLang="x-none" sz="2900"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US" altLang="x-none" sz="2900" i="1">
                <a:latin typeface="Georgia" charset="0"/>
                <a:ea typeface="Georgia" charset="0"/>
                <a:cs typeface="Georgia" charset="0"/>
              </a:rPr>
              <a:t>k</a:t>
            </a:r>
            <a:r>
              <a:rPr lang="en-US" altLang="x-none" sz="2900" baseline="-25000">
                <a:latin typeface="Georgia" charset="0"/>
                <a:ea typeface="Georgia" charset="0"/>
                <a:cs typeface="Georgia" charset="0"/>
              </a:rPr>
              <a:t>1</a:t>
            </a:r>
            <a:r>
              <a:rPr lang="en-US" altLang="x-none" sz="2900">
                <a:latin typeface="Georgia" charset="0"/>
                <a:ea typeface="Georgia" charset="0"/>
                <a:cs typeface="Georgia" charset="0"/>
              </a:rPr>
              <a:t>) &lt; </a:t>
            </a:r>
            <a:r>
              <a:rPr lang="en-US" altLang="x-none" sz="2900" i="1">
                <a:latin typeface="Georgia" charset="0"/>
                <a:ea typeface="Georgia" charset="0"/>
                <a:cs typeface="Georgia" charset="0"/>
              </a:rPr>
              <a:t>p</a:t>
            </a:r>
            <a:r>
              <a:rPr lang="en-US" altLang="x-none" sz="2900"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US" altLang="x-none" sz="2900" i="1">
                <a:latin typeface="Georgia" charset="0"/>
                <a:ea typeface="Georgia" charset="0"/>
                <a:cs typeface="Georgia" charset="0"/>
              </a:rPr>
              <a:t>k</a:t>
            </a:r>
            <a:r>
              <a:rPr lang="en-US" altLang="x-none" sz="2900" baseline="-25000"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altLang="x-none" sz="2900">
                <a:latin typeface="Georgia" charset="0"/>
                <a:ea typeface="Georgia" charset="0"/>
                <a:cs typeface="Georgia" charset="0"/>
              </a:rPr>
              <a:t>)</a:t>
            </a:r>
          </a:p>
        </p:txBody>
      </p:sp>
      <p:grpSp>
        <p:nvGrpSpPr>
          <p:cNvPr id="47107" name="Group 26"/>
          <p:cNvGrpSpPr>
            <a:grpSpLocks/>
          </p:cNvGrpSpPr>
          <p:nvPr/>
        </p:nvGrpSpPr>
        <p:grpSpPr bwMode="auto">
          <a:xfrm>
            <a:off x="6746875" y="2708275"/>
            <a:ext cx="3676552" cy="3355638"/>
            <a:chOff x="5356225" y="2850240"/>
            <a:chExt cx="3676428" cy="3189863"/>
          </a:xfrm>
        </p:grpSpPr>
        <p:sp>
          <p:nvSpPr>
            <p:cNvPr id="66" name="TextBox 65"/>
            <p:cNvSpPr txBox="1"/>
            <p:nvPr/>
          </p:nvSpPr>
          <p:spPr>
            <a:xfrm>
              <a:off x="7715170" y="5074616"/>
              <a:ext cx="925482" cy="96548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500" dirty="0">
                  <a:cs typeface="Palatino Linotype"/>
                </a:rPr>
                <a:t>pig</a:t>
              </a:r>
            </a:p>
            <a:p>
              <a:pPr>
                <a:defRPr/>
              </a:pPr>
              <a:r>
                <a:rPr lang="en-US" sz="1500" dirty="0">
                  <a:cs typeface="Palatino Linotype"/>
                </a:rPr>
                <a:t>sheep</a:t>
              </a:r>
            </a:p>
            <a:p>
              <a:pPr>
                <a:defRPr/>
              </a:pPr>
              <a:r>
                <a:rPr lang="en-US" sz="1500" dirty="0">
                  <a:cs typeface="Palatino Linotype"/>
                </a:rPr>
                <a:t>yak</a:t>
              </a:r>
            </a:p>
            <a:p>
              <a:pPr>
                <a:defRPr/>
              </a:pPr>
              <a:r>
                <a:rPr lang="en-US" sz="1500" dirty="0">
                  <a:cs typeface="Palatino Linotype"/>
                </a:rPr>
                <a:t>zebra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83422" y="3440289"/>
              <a:ext cx="878608" cy="1184916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500" dirty="0">
                  <a:cs typeface="Palatino Linotype"/>
                </a:rPr>
                <a:t>aardvark</a:t>
              </a:r>
            </a:p>
            <a:p>
              <a:pPr algn="ctr">
                <a:defRPr/>
              </a:pPr>
              <a:r>
                <a:rPr lang="en-US" sz="1500" dirty="0">
                  <a:cs typeface="Palatino Linotype"/>
                </a:rPr>
                <a:t>ant</a:t>
              </a:r>
            </a:p>
            <a:p>
              <a:pPr>
                <a:defRPr/>
              </a:pPr>
              <a:r>
                <a:rPr lang="en-US" sz="1500" dirty="0">
                  <a:cs typeface="Palatino Linotype"/>
                </a:rPr>
                <a:t>bee</a:t>
              </a:r>
            </a:p>
            <a:p>
              <a:pPr>
                <a:defRPr/>
              </a:pPr>
              <a:r>
                <a:rPr lang="en-US" sz="1500" dirty="0">
                  <a:cs typeface="Palatino Linotype"/>
                </a:rPr>
                <a:t>cow</a:t>
              </a:r>
            </a:p>
            <a:p>
              <a:pPr>
                <a:defRPr/>
              </a:pPr>
              <a:r>
                <a:rPr lang="en-US" sz="1500" dirty="0">
                  <a:cs typeface="Palatino Linotype"/>
                </a:rPr>
                <a:t>elephant</a:t>
              </a:r>
            </a:p>
          </p:txBody>
        </p:sp>
        <p:sp>
          <p:nvSpPr>
            <p:cNvPr id="5" name="Rounded Rectangle 4"/>
            <p:cNvSpPr>
              <a:spLocks noChangeArrowheads="1"/>
            </p:cNvSpPr>
            <p:nvPr/>
          </p:nvSpPr>
          <p:spPr bwMode="auto">
            <a:xfrm>
              <a:off x="5356225" y="2949839"/>
              <a:ext cx="738163" cy="37274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Palatino Linotype"/>
                  <a:cs typeface="Palatino Linotype"/>
                </a:rPr>
                <a:t>Map</a:t>
              </a:r>
            </a:p>
          </p:txBody>
        </p:sp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5356225" y="4220479"/>
              <a:ext cx="738163" cy="37877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Palatino Linotype"/>
                  <a:cs typeface="Palatino Linotype"/>
                </a:rPr>
                <a:t>Map</a:t>
              </a:r>
            </a:p>
          </p:txBody>
        </p:sp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5356225" y="5465466"/>
              <a:ext cx="738163" cy="37575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Palatino Linotype"/>
                  <a:cs typeface="Palatino Linotype"/>
                </a:rPr>
                <a:t>Map</a:t>
              </a:r>
            </a:p>
          </p:txBody>
        </p: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7313547" y="3144510"/>
              <a:ext cx="958818" cy="37274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Palatino Linotype"/>
                  <a:cs typeface="Palatino Linotype"/>
                </a:rPr>
                <a:t>Reduce</a:t>
              </a: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7313547" y="4775819"/>
              <a:ext cx="958818" cy="3742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lt1"/>
                  </a:solidFill>
                  <a:latin typeface="Palatino Linotype"/>
                  <a:cs typeface="Palatino Linotype"/>
                </a:rPr>
                <a:t>Reduce</a:t>
              </a:r>
            </a:p>
          </p:txBody>
        </p:sp>
        <p:cxnSp>
          <p:nvCxnSpPr>
            <p:cNvPr id="47115" name="Straight Arrow Connector 9"/>
            <p:cNvCxnSpPr>
              <a:cxnSpLocks noChangeShapeType="1"/>
              <a:stCxn id="5" idx="3"/>
            </p:cNvCxnSpPr>
            <p:nvPr/>
          </p:nvCxnSpPr>
          <p:spPr bwMode="auto">
            <a:xfrm>
              <a:off x="6094413" y="3135903"/>
              <a:ext cx="1219200" cy="10373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6" name="Straight Arrow Connector 10"/>
            <p:cNvCxnSpPr>
              <a:cxnSpLocks noChangeShapeType="1"/>
              <a:stCxn id="5" idx="3"/>
            </p:cNvCxnSpPr>
            <p:nvPr/>
          </p:nvCxnSpPr>
          <p:spPr bwMode="auto">
            <a:xfrm>
              <a:off x="6094413" y="3135903"/>
              <a:ext cx="1219983" cy="171106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7" name="Straight Arrow Connector 11"/>
            <p:cNvCxnSpPr>
              <a:cxnSpLocks noChangeShapeType="1"/>
              <a:stCxn id="7" idx="3"/>
            </p:cNvCxnSpPr>
            <p:nvPr/>
          </p:nvCxnSpPr>
          <p:spPr bwMode="auto">
            <a:xfrm flipV="1">
              <a:off x="6094413" y="3449184"/>
              <a:ext cx="1219200" cy="220376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8" name="Straight Arrow Connector 12"/>
            <p:cNvCxnSpPr>
              <a:cxnSpLocks noChangeShapeType="1"/>
              <a:stCxn id="6" idx="3"/>
              <a:endCxn id="9" idx="1"/>
            </p:cNvCxnSpPr>
            <p:nvPr/>
          </p:nvCxnSpPr>
          <p:spPr bwMode="auto">
            <a:xfrm>
              <a:off x="6094413" y="4410073"/>
              <a:ext cx="1219199" cy="55326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9" name="Straight Arrow Connector 13"/>
            <p:cNvCxnSpPr>
              <a:cxnSpLocks noChangeShapeType="1"/>
              <a:stCxn id="6" idx="3"/>
              <a:endCxn id="8" idx="1"/>
            </p:cNvCxnSpPr>
            <p:nvPr/>
          </p:nvCxnSpPr>
          <p:spPr bwMode="auto">
            <a:xfrm flipV="1">
              <a:off x="6094413" y="3331166"/>
              <a:ext cx="1219199" cy="107890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0" name="Straight Arrow Connector 14"/>
            <p:cNvCxnSpPr>
              <a:cxnSpLocks noChangeShapeType="1"/>
              <a:stCxn id="7" idx="3"/>
            </p:cNvCxnSpPr>
            <p:nvPr/>
          </p:nvCxnSpPr>
          <p:spPr bwMode="auto">
            <a:xfrm flipV="1">
              <a:off x="6094413" y="5105400"/>
              <a:ext cx="1220787" cy="54755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1" name="TextBox 58"/>
            <p:cNvSpPr txBox="1">
              <a:spLocks noChangeArrowheads="1"/>
            </p:cNvSpPr>
            <p:nvPr/>
          </p:nvSpPr>
          <p:spPr bwMode="auto">
            <a:xfrm>
              <a:off x="6286500" y="2850240"/>
              <a:ext cx="840267" cy="30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>
                  <a:latin typeface="Palatino Linotype" charset="0"/>
                </a:rPr>
                <a:t>ant, bee</a:t>
              </a:r>
            </a:p>
          </p:txBody>
        </p:sp>
        <p:sp>
          <p:nvSpPr>
            <p:cNvPr id="47122" name="TextBox 59"/>
            <p:cNvSpPr txBox="1">
              <a:spLocks noChangeArrowheads="1"/>
            </p:cNvSpPr>
            <p:nvPr/>
          </p:nvSpPr>
          <p:spPr bwMode="auto">
            <a:xfrm>
              <a:off x="5762055" y="3362663"/>
              <a:ext cx="649515" cy="30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>
                  <a:latin typeface="Palatino Linotype" charset="0"/>
                </a:rPr>
                <a:t>zebra</a:t>
              </a:r>
            </a:p>
          </p:txBody>
        </p:sp>
        <p:sp>
          <p:nvSpPr>
            <p:cNvPr id="47123" name="TextBox 60"/>
            <p:cNvSpPr txBox="1">
              <a:spLocks noChangeArrowheads="1"/>
            </p:cNvSpPr>
            <p:nvPr/>
          </p:nvSpPr>
          <p:spPr bwMode="auto">
            <a:xfrm>
              <a:off x="5381823" y="4897888"/>
              <a:ext cx="1000368" cy="52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>
                  <a:latin typeface="Palatino Linotype" charset="0"/>
                </a:rPr>
                <a:t>aardvark,</a:t>
              </a:r>
            </a:p>
            <a:p>
              <a:pPr eaLnBrk="1" hangingPunct="1"/>
              <a:r>
                <a:rPr lang="en-US" altLang="x-none" sz="1500">
                  <a:latin typeface="Palatino Linotype" charset="0"/>
                </a:rPr>
                <a:t>elephant</a:t>
              </a:r>
            </a:p>
          </p:txBody>
        </p:sp>
        <p:sp>
          <p:nvSpPr>
            <p:cNvPr id="47124" name="TextBox 61"/>
            <p:cNvSpPr txBox="1">
              <a:spLocks noChangeArrowheads="1"/>
            </p:cNvSpPr>
            <p:nvPr/>
          </p:nvSpPr>
          <p:spPr bwMode="auto">
            <a:xfrm>
              <a:off x="5926900" y="3886275"/>
              <a:ext cx="535706" cy="30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>
                  <a:latin typeface="Palatino Linotype" charset="0"/>
                </a:rPr>
                <a:t>cow</a:t>
              </a:r>
            </a:p>
          </p:txBody>
        </p:sp>
        <p:sp>
          <p:nvSpPr>
            <p:cNvPr id="47125" name="TextBox 62"/>
            <p:cNvSpPr txBox="1">
              <a:spLocks noChangeArrowheads="1"/>
            </p:cNvSpPr>
            <p:nvPr/>
          </p:nvSpPr>
          <p:spPr bwMode="auto">
            <a:xfrm>
              <a:off x="6047184" y="4477435"/>
              <a:ext cx="463572" cy="30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>
                  <a:latin typeface="Palatino Linotype" charset="0"/>
                </a:rPr>
                <a:t>pig</a:t>
              </a:r>
            </a:p>
          </p:txBody>
        </p:sp>
        <p:sp>
          <p:nvSpPr>
            <p:cNvPr id="47126" name="TextBox 63"/>
            <p:cNvSpPr txBox="1">
              <a:spLocks noChangeArrowheads="1"/>
            </p:cNvSpPr>
            <p:nvPr/>
          </p:nvSpPr>
          <p:spPr bwMode="auto">
            <a:xfrm>
              <a:off x="6235700" y="5486400"/>
              <a:ext cx="1078914" cy="30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500">
                  <a:latin typeface="Palatino Linotype" charset="0"/>
                </a:rPr>
                <a:t>sheep, yak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254902" y="3067547"/>
              <a:ext cx="777751" cy="3364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700" dirty="0">
                  <a:solidFill>
                    <a:schemeClr val="accent2">
                      <a:lumMod val="75000"/>
                    </a:schemeClr>
                  </a:solidFill>
                  <a:latin typeface="Palatino Linotype"/>
                  <a:cs typeface="Palatino Linotype"/>
                </a:rPr>
                <a:t>[A-M]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254902" y="4692820"/>
              <a:ext cx="728059" cy="3364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700" dirty="0">
                  <a:solidFill>
                    <a:schemeClr val="accent2">
                      <a:lumMod val="75000"/>
                    </a:schemeClr>
                  </a:solidFill>
                  <a:latin typeface="Palatino Linotype"/>
                  <a:cs typeface="Palatino Linotype"/>
                </a:rPr>
                <a:t>[N-Z]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52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3. Inverted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953000"/>
          </a:xfrm>
        </p:spPr>
        <p:txBody>
          <a:bodyPr rtlCol="0">
            <a:normAutofit fontScale="92500"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Input: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(filename, text) records</a:t>
            </a:r>
          </a:p>
          <a:p>
            <a:pPr>
              <a:buFont typeface="Arial"/>
              <a:buChar char="•"/>
              <a:defRPr/>
            </a:pP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Output: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list of files containing each word</a:t>
            </a:r>
          </a:p>
          <a:p>
            <a:pPr>
              <a:buFont typeface="Arial"/>
              <a:buChar char="•"/>
              <a:defRPr/>
            </a:pPr>
            <a:endParaRPr lang="en-US" sz="2200" b="1" dirty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Arial"/>
              <a:buChar char="•"/>
              <a:defRPr/>
            </a:pP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Map: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br>
              <a:rPr lang="en-US" dirty="0" smtClean="0">
                <a:latin typeface="Georgia" charset="0"/>
                <a:ea typeface="Georgia" charset="0"/>
                <a:cs typeface="Georgia" charset="0"/>
              </a:rPr>
            </a:br>
            <a:r>
              <a:rPr lang="en-US" sz="2703" dirty="0">
                <a:latin typeface="Georgia" charset="0"/>
                <a:ea typeface="Georgia" charset="0"/>
                <a:cs typeface="Georgia" charset="0"/>
              </a:rPr>
              <a:t>		   </a:t>
            </a:r>
            <a:r>
              <a:rPr lang="en-US" sz="2703" b="1" dirty="0" err="1">
                <a:latin typeface="Georgia" charset="0"/>
                <a:ea typeface="Georgia" charset="0"/>
                <a:cs typeface="Georgia" charset="0"/>
              </a:rPr>
              <a:t>foreach</a:t>
            </a:r>
            <a:r>
              <a:rPr lang="en-US" sz="2703" dirty="0">
                <a:latin typeface="Georgia" charset="0"/>
                <a:ea typeface="Georgia" charset="0"/>
                <a:cs typeface="Georgia" charset="0"/>
              </a:rPr>
              <a:t> word </a:t>
            </a:r>
            <a:r>
              <a:rPr lang="en-US" sz="2703" b="1" dirty="0">
                <a:latin typeface="Georgia" charset="0"/>
                <a:ea typeface="Georgia" charset="0"/>
                <a:cs typeface="Georgia" charset="0"/>
              </a:rPr>
              <a:t>in </a:t>
            </a:r>
            <a:r>
              <a:rPr lang="en-US" sz="2703" dirty="0" err="1">
                <a:latin typeface="Georgia" charset="0"/>
                <a:ea typeface="Georgia" charset="0"/>
                <a:cs typeface="Georgia" charset="0"/>
              </a:rPr>
              <a:t>text.split</a:t>
            </a:r>
            <a:r>
              <a:rPr lang="en-US" sz="2703" dirty="0">
                <a:latin typeface="Georgia" charset="0"/>
                <a:ea typeface="Georgia" charset="0"/>
                <a:cs typeface="Georgia" charset="0"/>
              </a:rPr>
              <a:t>():</a:t>
            </a:r>
            <a:br>
              <a:rPr lang="en-US" sz="2703" dirty="0">
                <a:latin typeface="Georgia" charset="0"/>
                <a:ea typeface="Georgia" charset="0"/>
                <a:cs typeface="Georgia" charset="0"/>
              </a:rPr>
            </a:br>
            <a:r>
              <a:rPr lang="en-US" sz="2703" dirty="0">
                <a:latin typeface="Georgia" charset="0"/>
                <a:ea typeface="Georgia" charset="0"/>
                <a:cs typeface="Georgia" charset="0"/>
              </a:rPr>
              <a:t>		      </a:t>
            </a:r>
            <a:r>
              <a:rPr lang="en-US" sz="2703" dirty="0" err="1">
                <a:latin typeface="Georgia" charset="0"/>
                <a:ea typeface="Georgia" charset="0"/>
                <a:cs typeface="Georgia" charset="0"/>
              </a:rPr>
              <a:t>output(word</a:t>
            </a:r>
            <a:r>
              <a:rPr lang="en-US" sz="2703" dirty="0">
                <a:latin typeface="Georgia" charset="0"/>
                <a:ea typeface="Georgia" charset="0"/>
                <a:cs typeface="Georgia" charset="0"/>
              </a:rPr>
              <a:t>, filename)</a:t>
            </a:r>
          </a:p>
          <a:p>
            <a:pPr>
              <a:buFont typeface="Arial"/>
              <a:buChar char="•"/>
              <a:defRPr/>
            </a:pPr>
            <a:endParaRPr lang="en-US" sz="2200" b="1" dirty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Arial"/>
              <a:buChar char="•"/>
              <a:defRPr/>
            </a:pP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Combine: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uniquify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filenames for each word</a:t>
            </a:r>
          </a:p>
          <a:p>
            <a:pPr>
              <a:buFont typeface="Arial"/>
              <a:buChar char="•"/>
              <a:defRPr/>
            </a:pPr>
            <a:endParaRPr lang="en-US" sz="2200" b="1" dirty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Arial"/>
              <a:buChar char="•"/>
              <a:defRPr/>
            </a:pP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Reduce: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/>
            </a:r>
            <a:br>
              <a:rPr lang="en-US" dirty="0" smtClean="0">
                <a:latin typeface="Georgia" charset="0"/>
                <a:ea typeface="Georgia" charset="0"/>
                <a:cs typeface="Georgia" charset="0"/>
              </a:rPr>
            </a:b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		 </a:t>
            </a:r>
            <a:r>
              <a:rPr lang="en-US" sz="2703" b="1" dirty="0" err="1">
                <a:latin typeface="Georgia" charset="0"/>
                <a:ea typeface="Georgia" charset="0"/>
                <a:cs typeface="Georgia" charset="0"/>
              </a:rPr>
              <a:t>def</a:t>
            </a:r>
            <a:r>
              <a:rPr lang="en-US" sz="2703" dirty="0">
                <a:latin typeface="Georgia" charset="0"/>
                <a:ea typeface="Georgia" charset="0"/>
                <a:cs typeface="Georgia" charset="0"/>
              </a:rPr>
              <a:t> reduce(word, filenames):  </a:t>
            </a:r>
            <a:br>
              <a:rPr lang="en-US" sz="2703" dirty="0">
                <a:latin typeface="Georgia" charset="0"/>
                <a:ea typeface="Georgia" charset="0"/>
                <a:cs typeface="Georgia" charset="0"/>
              </a:rPr>
            </a:br>
            <a:r>
              <a:rPr lang="en-US" sz="2703" dirty="0">
                <a:latin typeface="Georgia" charset="0"/>
                <a:ea typeface="Georgia" charset="0"/>
                <a:cs typeface="Georgia" charset="0"/>
              </a:rPr>
              <a:t>		    output(word, sort(filenames))</a:t>
            </a:r>
            <a:endParaRPr lang="en-US" sz="2703" b="1" dirty="0">
              <a:latin typeface="Georgia" charset="0"/>
              <a:ea typeface="Georgia" charset="0"/>
              <a:cs typeface="Georgia" charset="0"/>
            </a:endParaRPr>
          </a:p>
          <a:p>
            <a:pPr>
              <a:buNone/>
              <a:defRPr/>
            </a:pP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Inverted Index Example</a:t>
            </a:r>
          </a:p>
        </p:txBody>
      </p:sp>
      <p:cxnSp>
        <p:nvCxnSpPr>
          <p:cNvPr id="49154" name="Straight Arrow Connector 454"/>
          <p:cNvCxnSpPr>
            <a:cxnSpLocks noChangeShapeType="1"/>
          </p:cNvCxnSpPr>
          <p:nvPr/>
        </p:nvCxnSpPr>
        <p:spPr bwMode="auto">
          <a:xfrm rot="10800000" flipH="1" flipV="1">
            <a:off x="3529013" y="2597150"/>
            <a:ext cx="4572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5" name="Straight Arrow Connector 124"/>
          <p:cNvCxnSpPr>
            <a:cxnSpLocks noChangeShapeType="1"/>
          </p:cNvCxnSpPr>
          <p:nvPr/>
        </p:nvCxnSpPr>
        <p:spPr bwMode="auto">
          <a:xfrm rot="10800000" flipH="1" flipV="1">
            <a:off x="3529013" y="4648201"/>
            <a:ext cx="457200" cy="31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56" name="Group 65"/>
          <p:cNvGrpSpPr>
            <a:grpSpLocks/>
          </p:cNvGrpSpPr>
          <p:nvPr/>
        </p:nvGrpSpPr>
        <p:grpSpPr bwMode="auto">
          <a:xfrm>
            <a:off x="5711825" y="2549525"/>
            <a:ext cx="1347788" cy="2000250"/>
            <a:chOff x="3962400" y="2884460"/>
            <a:chExt cx="2133600" cy="1958920"/>
          </a:xfrm>
        </p:grpSpPr>
        <p:cxnSp>
          <p:nvCxnSpPr>
            <p:cNvPr id="49167" name="Straight Arrow Connector 155"/>
            <p:cNvCxnSpPr>
              <a:cxnSpLocks noChangeShapeType="1"/>
            </p:cNvCxnSpPr>
            <p:nvPr/>
          </p:nvCxnSpPr>
          <p:spPr bwMode="auto">
            <a:xfrm>
              <a:off x="3962400" y="2884460"/>
              <a:ext cx="2133600" cy="31594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8" name="Straight Arrow Connector 158"/>
            <p:cNvCxnSpPr>
              <a:cxnSpLocks noChangeShapeType="1"/>
            </p:cNvCxnSpPr>
            <p:nvPr/>
          </p:nvCxnSpPr>
          <p:spPr bwMode="auto">
            <a:xfrm>
              <a:off x="3962400" y="2938380"/>
              <a:ext cx="2133600" cy="152400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9" name="Straight Arrow Connector 162"/>
            <p:cNvCxnSpPr>
              <a:cxnSpLocks noChangeShapeType="1"/>
            </p:cNvCxnSpPr>
            <p:nvPr/>
          </p:nvCxnSpPr>
          <p:spPr bwMode="auto">
            <a:xfrm flipV="1">
              <a:off x="3962400" y="4597760"/>
              <a:ext cx="2133600" cy="24562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0" name="Straight Arrow Connector 163"/>
            <p:cNvCxnSpPr>
              <a:cxnSpLocks noChangeShapeType="1"/>
            </p:cNvCxnSpPr>
            <p:nvPr/>
          </p:nvCxnSpPr>
          <p:spPr bwMode="auto">
            <a:xfrm flipV="1">
              <a:off x="3962400" y="3338694"/>
              <a:ext cx="2133600" cy="1450766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5" name="Folded Corner 184"/>
          <p:cNvSpPr>
            <a:spLocks noChangeArrowheads="1"/>
          </p:cNvSpPr>
          <p:nvPr/>
        </p:nvSpPr>
        <p:spPr bwMode="auto">
          <a:xfrm rot="10800000">
            <a:off x="7224714" y="2362200"/>
            <a:ext cx="2854325" cy="2362200"/>
          </a:xfrm>
          <a:prstGeom prst="foldedCorner">
            <a:avLst>
              <a:gd name="adj" fmla="val 8921"/>
            </a:avLst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900">
              <a:solidFill>
                <a:srgbClr val="000000"/>
              </a:solidFill>
              <a:latin typeface="Palatino Linotype" charset="0"/>
            </a:endParaRPr>
          </a:p>
        </p:txBody>
      </p:sp>
      <p:sp>
        <p:nvSpPr>
          <p:cNvPr id="49158" name="TextBox 185"/>
          <p:cNvSpPr txBox="1">
            <a:spLocks noChangeArrowheads="1"/>
          </p:cNvSpPr>
          <p:nvPr/>
        </p:nvSpPr>
        <p:spPr bwMode="auto">
          <a:xfrm>
            <a:off x="7229475" y="2560638"/>
            <a:ext cx="2871788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900">
                <a:latin typeface="Palatino Linotype" charset="0"/>
              </a:rPr>
              <a:t>afraid, (12th.txt)</a:t>
            </a:r>
          </a:p>
          <a:p>
            <a:pPr eaLnBrk="1" hangingPunct="1"/>
            <a:r>
              <a:rPr lang="en-US" altLang="x-none" sz="1900">
                <a:latin typeface="Palatino Linotype" charset="0"/>
              </a:rPr>
              <a:t>be, (12th.txt, hamlet.txt)</a:t>
            </a:r>
          </a:p>
          <a:p>
            <a:pPr eaLnBrk="1" hangingPunct="1"/>
            <a:r>
              <a:rPr lang="en-US" altLang="x-none" sz="1900">
                <a:latin typeface="Palatino Linotype" charset="0"/>
              </a:rPr>
              <a:t>greatness, (12th.txt)</a:t>
            </a:r>
          </a:p>
          <a:p>
            <a:pPr eaLnBrk="1" hangingPunct="1"/>
            <a:r>
              <a:rPr lang="en-US" altLang="x-none" sz="1900">
                <a:latin typeface="Palatino Linotype" charset="0"/>
              </a:rPr>
              <a:t>not, (12th.txt, hamlet.txt)</a:t>
            </a:r>
          </a:p>
          <a:p>
            <a:pPr eaLnBrk="1" hangingPunct="1"/>
            <a:r>
              <a:rPr lang="en-US" altLang="x-none" sz="1900">
                <a:latin typeface="Palatino Linotype" charset="0"/>
              </a:rPr>
              <a:t>of, (12th.txt)</a:t>
            </a:r>
          </a:p>
          <a:p>
            <a:pPr eaLnBrk="1" hangingPunct="1"/>
            <a:r>
              <a:rPr lang="en-US" altLang="x-none" sz="1900">
                <a:latin typeface="Palatino Linotype" charset="0"/>
              </a:rPr>
              <a:t>or, (hamlet.txt)</a:t>
            </a:r>
          </a:p>
          <a:p>
            <a:pPr eaLnBrk="1" hangingPunct="1"/>
            <a:r>
              <a:rPr lang="en-US" altLang="x-none" sz="1900">
                <a:latin typeface="Palatino Linotype" charset="0"/>
              </a:rPr>
              <a:t>to, (hamlet.txt)</a:t>
            </a:r>
          </a:p>
        </p:txBody>
      </p:sp>
      <p:sp>
        <p:nvSpPr>
          <p:cNvPr id="128" name="Folded Corner 127"/>
          <p:cNvSpPr>
            <a:spLocks noChangeArrowheads="1"/>
          </p:cNvSpPr>
          <p:nvPr/>
        </p:nvSpPr>
        <p:spPr bwMode="auto">
          <a:xfrm rot="10800000">
            <a:off x="2132013" y="1828800"/>
            <a:ext cx="1293812" cy="14478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900">
              <a:solidFill>
                <a:srgbClr val="000000"/>
              </a:solidFill>
              <a:latin typeface="Palatino Linotype" charset="0"/>
            </a:endParaRPr>
          </a:p>
        </p:txBody>
      </p:sp>
      <p:sp>
        <p:nvSpPr>
          <p:cNvPr id="49160" name="TextBox 108"/>
          <p:cNvSpPr txBox="1">
            <a:spLocks noChangeArrowheads="1"/>
          </p:cNvSpPr>
          <p:nvPr/>
        </p:nvSpPr>
        <p:spPr bwMode="auto">
          <a:xfrm>
            <a:off x="2212975" y="2332038"/>
            <a:ext cx="12128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900">
                <a:latin typeface="Palatino Linotype" charset="0"/>
              </a:rPr>
              <a:t>to be or not to be</a:t>
            </a:r>
          </a:p>
        </p:txBody>
      </p:sp>
      <p:sp>
        <p:nvSpPr>
          <p:cNvPr id="49161" name="TextBox 42"/>
          <p:cNvSpPr txBox="1">
            <a:spLocks noChangeArrowheads="1"/>
          </p:cNvSpPr>
          <p:nvPr/>
        </p:nvSpPr>
        <p:spPr bwMode="auto">
          <a:xfrm>
            <a:off x="2095501" y="1885951"/>
            <a:ext cx="13684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900" b="1">
                <a:latin typeface="Palatino Linotype" charset="0"/>
              </a:rPr>
              <a:t>hamlet.txt</a:t>
            </a:r>
          </a:p>
        </p:txBody>
      </p:sp>
      <p:sp>
        <p:nvSpPr>
          <p:cNvPr id="44" name="Folded Corner 43"/>
          <p:cNvSpPr>
            <a:spLocks noChangeArrowheads="1"/>
          </p:cNvSpPr>
          <p:nvPr/>
        </p:nvSpPr>
        <p:spPr bwMode="auto">
          <a:xfrm rot="10800000">
            <a:off x="2132013" y="4000500"/>
            <a:ext cx="1293812" cy="14478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900">
              <a:solidFill>
                <a:srgbClr val="000000"/>
              </a:solidFill>
              <a:latin typeface="Palatino Linotype" charset="0"/>
            </a:endParaRPr>
          </a:p>
        </p:txBody>
      </p:sp>
      <p:sp>
        <p:nvSpPr>
          <p:cNvPr id="49163" name="TextBox 44"/>
          <p:cNvSpPr txBox="1">
            <a:spLocks noChangeArrowheads="1"/>
          </p:cNvSpPr>
          <p:nvPr/>
        </p:nvSpPr>
        <p:spPr bwMode="auto">
          <a:xfrm>
            <a:off x="2132013" y="4381501"/>
            <a:ext cx="1293812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900">
                <a:latin typeface="Palatino Linotype" charset="0"/>
              </a:rPr>
              <a:t>be not afraid of greatness</a:t>
            </a:r>
          </a:p>
        </p:txBody>
      </p:sp>
      <p:sp>
        <p:nvSpPr>
          <p:cNvPr id="49164" name="TextBox 45"/>
          <p:cNvSpPr txBox="1">
            <a:spLocks noChangeArrowheads="1"/>
          </p:cNvSpPr>
          <p:nvPr/>
        </p:nvSpPr>
        <p:spPr bwMode="auto">
          <a:xfrm>
            <a:off x="2132013" y="3997326"/>
            <a:ext cx="129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900" b="1">
                <a:latin typeface="Palatino Linotype" charset="0"/>
              </a:rPr>
              <a:t>12th.txt</a:t>
            </a:r>
          </a:p>
        </p:txBody>
      </p:sp>
      <p:sp>
        <p:nvSpPr>
          <p:cNvPr id="49165" name="TextBox 50"/>
          <p:cNvSpPr txBox="1">
            <a:spLocks noChangeArrowheads="1"/>
          </p:cNvSpPr>
          <p:nvPr/>
        </p:nvSpPr>
        <p:spPr bwMode="auto">
          <a:xfrm>
            <a:off x="3984625" y="2005013"/>
            <a:ext cx="1828800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900" dirty="0">
                <a:latin typeface="Palatino Linotype" charset="0"/>
              </a:rPr>
              <a:t>to, </a:t>
            </a:r>
            <a:r>
              <a:rPr lang="en-US" altLang="x-none" sz="1900" dirty="0" err="1">
                <a:latin typeface="Palatino Linotype" charset="0"/>
              </a:rPr>
              <a:t>hamlet.txt</a:t>
            </a:r>
            <a:endParaRPr lang="en-US" altLang="x-none" sz="1900" dirty="0">
              <a:latin typeface="Palatino Linotype" charset="0"/>
            </a:endParaRPr>
          </a:p>
          <a:p>
            <a:pPr eaLnBrk="1" hangingPunct="1"/>
            <a:r>
              <a:rPr lang="en-US" altLang="x-none" sz="1900" dirty="0">
                <a:latin typeface="Palatino Linotype" charset="0"/>
              </a:rPr>
              <a:t>be, </a:t>
            </a:r>
            <a:r>
              <a:rPr lang="en-US" altLang="x-none" sz="1900" dirty="0" err="1">
                <a:latin typeface="Palatino Linotype" charset="0"/>
              </a:rPr>
              <a:t>hamlet.txt</a:t>
            </a:r>
            <a:endParaRPr lang="en-US" altLang="x-none" sz="1900" dirty="0">
              <a:latin typeface="Palatino Linotype" charset="0"/>
            </a:endParaRPr>
          </a:p>
          <a:p>
            <a:pPr eaLnBrk="1" hangingPunct="1"/>
            <a:r>
              <a:rPr lang="en-US" altLang="x-none" sz="1900" dirty="0">
                <a:latin typeface="Palatino Linotype" charset="0"/>
              </a:rPr>
              <a:t>or, </a:t>
            </a:r>
            <a:r>
              <a:rPr lang="en-US" altLang="x-none" sz="1900" dirty="0" err="1">
                <a:latin typeface="Palatino Linotype" charset="0"/>
              </a:rPr>
              <a:t>hamlet.txt</a:t>
            </a:r>
            <a:endParaRPr lang="en-US" altLang="x-none" sz="1900" dirty="0">
              <a:latin typeface="Palatino Linotype" charset="0"/>
            </a:endParaRPr>
          </a:p>
          <a:p>
            <a:pPr eaLnBrk="1" hangingPunct="1"/>
            <a:r>
              <a:rPr lang="en-US" altLang="x-none" sz="1900" dirty="0">
                <a:latin typeface="Palatino Linotype" charset="0"/>
              </a:rPr>
              <a:t>not, </a:t>
            </a:r>
            <a:r>
              <a:rPr lang="en-US" altLang="x-none" sz="1900" dirty="0" err="1">
                <a:latin typeface="Palatino Linotype" charset="0"/>
              </a:rPr>
              <a:t>hamlet.txt</a:t>
            </a:r>
            <a:endParaRPr lang="en-US" altLang="x-none" sz="1900" dirty="0">
              <a:latin typeface="Palatino Linotype" charset="0"/>
            </a:endParaRPr>
          </a:p>
          <a:p>
            <a:pPr eaLnBrk="1" hangingPunct="1"/>
            <a:endParaRPr lang="en-US" altLang="x-none" sz="1900" dirty="0">
              <a:latin typeface="Palatino Linotype" charset="0"/>
            </a:endParaRPr>
          </a:p>
          <a:p>
            <a:pPr eaLnBrk="1" hangingPunct="1"/>
            <a:endParaRPr lang="en-US" altLang="x-none" sz="1900" dirty="0">
              <a:latin typeface="Palatino Linotype" charset="0"/>
            </a:endParaRPr>
          </a:p>
        </p:txBody>
      </p:sp>
      <p:sp>
        <p:nvSpPr>
          <p:cNvPr id="49166" name="TextBox 52"/>
          <p:cNvSpPr txBox="1">
            <a:spLocks noChangeArrowheads="1"/>
          </p:cNvSpPr>
          <p:nvPr/>
        </p:nvSpPr>
        <p:spPr bwMode="auto">
          <a:xfrm>
            <a:off x="3984625" y="3892551"/>
            <a:ext cx="2598738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900">
                <a:latin typeface="Palatino Linotype" charset="0"/>
              </a:rPr>
              <a:t>be, 12th.txt</a:t>
            </a:r>
          </a:p>
          <a:p>
            <a:pPr eaLnBrk="1" hangingPunct="1"/>
            <a:r>
              <a:rPr lang="en-US" altLang="x-none" sz="1900">
                <a:latin typeface="Palatino Linotype" charset="0"/>
              </a:rPr>
              <a:t>not, 12th.txt</a:t>
            </a:r>
          </a:p>
          <a:p>
            <a:pPr eaLnBrk="1" hangingPunct="1"/>
            <a:r>
              <a:rPr lang="en-US" altLang="x-none" sz="1900">
                <a:latin typeface="Palatino Linotype" charset="0"/>
              </a:rPr>
              <a:t>afraid, 12th.txt</a:t>
            </a:r>
          </a:p>
          <a:p>
            <a:pPr eaLnBrk="1" hangingPunct="1"/>
            <a:r>
              <a:rPr lang="en-US" altLang="x-none" sz="1900">
                <a:latin typeface="Palatino Linotype" charset="0"/>
              </a:rPr>
              <a:t>of, 12th.txt</a:t>
            </a:r>
          </a:p>
          <a:p>
            <a:pPr eaLnBrk="1" hangingPunct="1"/>
            <a:r>
              <a:rPr lang="en-US" altLang="x-none" sz="1900">
                <a:latin typeface="Palatino Linotype" charset="0"/>
              </a:rPr>
              <a:t>greatness, 12th.txt</a:t>
            </a:r>
          </a:p>
          <a:p>
            <a:pPr eaLnBrk="1" hangingPunct="1"/>
            <a:endParaRPr lang="en-US" altLang="x-none" sz="1900">
              <a:latin typeface="Palatino Linotype" charset="0"/>
            </a:endParaRPr>
          </a:p>
          <a:p>
            <a:pPr eaLnBrk="1" hangingPunct="1"/>
            <a:endParaRPr lang="en-US" altLang="x-none" sz="190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5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4. Most Popular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382000" cy="5105400"/>
          </a:xfrm>
        </p:spPr>
        <p:txBody>
          <a:bodyPr rtlCol="0">
            <a:normAutofit fontScale="92500"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Input: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(filename, text) records</a:t>
            </a:r>
          </a:p>
          <a:p>
            <a:pPr>
              <a:buFont typeface="Arial"/>
              <a:buChar char="•"/>
              <a:defRPr/>
            </a:pP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Output: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the 100 words occurring in most files</a:t>
            </a:r>
            <a:endParaRPr lang="en-US" b="1" dirty="0" smtClean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Arial"/>
              <a:buChar char="•"/>
              <a:defRPr/>
            </a:pP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Arial"/>
              <a:buChar char="•"/>
              <a:defRPr/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Two-stage solution:</a:t>
            </a:r>
          </a:p>
          <a:p>
            <a:pPr lvl="1">
              <a:buFont typeface="Arial"/>
              <a:buChar char="–"/>
              <a:defRPr/>
            </a:pP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Job 1: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Create inverted index, giving (word, </a:t>
            </a:r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list(file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)) records</a:t>
            </a:r>
          </a:p>
          <a:p>
            <a:pPr lvl="1">
              <a:buFont typeface="Arial"/>
              <a:buChar char="–"/>
              <a:defRPr/>
            </a:pP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Job 2: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Map each (word, </a:t>
            </a:r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list(file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)) to (count, word)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Sort these records by count as in sort job</a:t>
            </a:r>
          </a:p>
          <a:p>
            <a:pPr lvl="2">
              <a:buFont typeface="Arial"/>
              <a:buChar char="•"/>
              <a:defRPr/>
            </a:pP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Arial"/>
              <a:buChar char="•"/>
              <a:defRPr/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Optimizations:</a:t>
            </a:r>
          </a:p>
          <a:p>
            <a:pPr lvl="1">
              <a:buFont typeface="Arial"/>
              <a:buChar char="–"/>
              <a:defRPr/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Map to (word, 1) instead of (word, file) in Job 1</a:t>
            </a:r>
          </a:p>
          <a:p>
            <a:pPr lvl="1">
              <a:buFont typeface="Arial"/>
              <a:buChar char="–"/>
              <a:defRPr/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Estimate count distribution in advance by sampling</a:t>
            </a:r>
          </a:p>
        </p:txBody>
      </p:sp>
    </p:spTree>
    <p:extLst>
      <p:ext uri="{BB962C8B-B14F-4D97-AF65-F5344CB8AC3E}">
        <p14:creationId xmlns:p14="http://schemas.microsoft.com/office/powerpoint/2010/main" val="13770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5. Numerical Integration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382000" cy="5257800"/>
          </a:xfrm>
        </p:spPr>
        <p:txBody>
          <a:bodyPr/>
          <a:lstStyle/>
          <a:p>
            <a:pPr eaLnBrk="1" hangingPunct="1"/>
            <a:r>
              <a:rPr lang="en-US" altLang="x-none" sz="2600" b="1">
                <a:latin typeface="Georgia" charset="0"/>
                <a:ea typeface="Georgia" charset="0"/>
                <a:cs typeface="Georgia" charset="0"/>
              </a:rPr>
              <a:t>Input:</a:t>
            </a:r>
            <a:r>
              <a:rPr lang="en-US" altLang="x-none" sz="2600">
                <a:latin typeface="Georgia" charset="0"/>
                <a:ea typeface="Georgia" charset="0"/>
                <a:cs typeface="Georgia" charset="0"/>
              </a:rPr>
              <a:t> (start, end) records for sub-ranges to integrate</a:t>
            </a:r>
          </a:p>
          <a:p>
            <a:pPr lvl="1" eaLnBrk="1" hangingPunct="1"/>
            <a:r>
              <a:rPr lang="en-US" altLang="x-none" sz="2600">
                <a:latin typeface="Georgia" charset="0"/>
                <a:ea typeface="Georgia" charset="0"/>
                <a:cs typeface="Georgia" charset="0"/>
              </a:rPr>
              <a:t>Can implement using custom InputFormat</a:t>
            </a:r>
          </a:p>
          <a:p>
            <a:pPr eaLnBrk="1" hangingPunct="1"/>
            <a:r>
              <a:rPr lang="en-US" altLang="x-none" sz="2600" b="1">
                <a:latin typeface="Georgia" charset="0"/>
                <a:ea typeface="Georgia" charset="0"/>
                <a:cs typeface="Georgia" charset="0"/>
              </a:rPr>
              <a:t>Output:</a:t>
            </a:r>
            <a:r>
              <a:rPr lang="en-US" altLang="x-none" sz="2600">
                <a:latin typeface="Georgia" charset="0"/>
                <a:ea typeface="Georgia" charset="0"/>
                <a:cs typeface="Georgia" charset="0"/>
              </a:rPr>
              <a:t> integral of </a:t>
            </a:r>
            <a:r>
              <a:rPr lang="en-US" altLang="x-none" sz="2600" i="1">
                <a:latin typeface="Georgia" charset="0"/>
                <a:ea typeface="Georgia" charset="0"/>
                <a:cs typeface="Georgia" charset="0"/>
              </a:rPr>
              <a:t>f</a:t>
            </a:r>
            <a:r>
              <a:rPr lang="en-US" altLang="x-none" sz="2600"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US" altLang="x-none" sz="2600" i="1">
                <a:latin typeface="Georgia" charset="0"/>
                <a:ea typeface="Georgia" charset="0"/>
                <a:cs typeface="Georgia" charset="0"/>
              </a:rPr>
              <a:t>x</a:t>
            </a:r>
            <a:r>
              <a:rPr lang="en-US" altLang="x-none" sz="2600">
                <a:latin typeface="Georgia" charset="0"/>
                <a:ea typeface="Georgia" charset="0"/>
                <a:cs typeface="Georgia" charset="0"/>
              </a:rPr>
              <a:t>) over entire range</a:t>
            </a:r>
            <a:endParaRPr lang="en-US" altLang="x-none" sz="2600" b="1">
              <a:latin typeface="Georgia" charset="0"/>
              <a:ea typeface="Georgia" charset="0"/>
              <a:cs typeface="Georgia" charset="0"/>
            </a:endParaRPr>
          </a:p>
          <a:p>
            <a:pPr eaLnBrk="1" hangingPunct="1"/>
            <a:endParaRPr lang="en-US" altLang="x-none" sz="2600" b="1">
              <a:latin typeface="Georgia" charset="0"/>
              <a:ea typeface="Georgia" charset="0"/>
              <a:cs typeface="Georgia" charset="0"/>
            </a:endParaRPr>
          </a:p>
          <a:p>
            <a:pPr eaLnBrk="1" hangingPunct="1"/>
            <a:r>
              <a:rPr lang="en-US" altLang="x-none" sz="2600" b="1">
                <a:latin typeface="Georgia" charset="0"/>
                <a:ea typeface="Georgia" charset="0"/>
                <a:cs typeface="Georgia" charset="0"/>
              </a:rPr>
              <a:t>Map:</a:t>
            </a:r>
            <a:r>
              <a:rPr lang="en-US" altLang="x-none" sz="2600">
                <a:latin typeface="Georgia" charset="0"/>
                <a:ea typeface="Georgia" charset="0"/>
                <a:cs typeface="Georgia" charset="0"/>
              </a:rPr>
              <a:t> </a:t>
            </a:r>
            <a:br>
              <a:rPr lang="en-US" altLang="x-none" sz="260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sz="2000">
                <a:latin typeface="Georgia" charset="0"/>
                <a:ea typeface="Georgia" charset="0"/>
                <a:cs typeface="Georgia" charset="0"/>
              </a:rPr>
              <a:t>	     </a:t>
            </a:r>
            <a:r>
              <a:rPr lang="en-US" altLang="x-none" sz="2000" b="1">
                <a:latin typeface="Georgia" charset="0"/>
                <a:ea typeface="Georgia" charset="0"/>
                <a:cs typeface="Georgia" charset="0"/>
              </a:rPr>
              <a:t>def</a:t>
            </a:r>
            <a:r>
              <a:rPr lang="en-US" altLang="x-none" sz="2000">
                <a:latin typeface="Georgia" charset="0"/>
                <a:ea typeface="Georgia" charset="0"/>
                <a:cs typeface="Georgia" charset="0"/>
              </a:rPr>
              <a:t> map(start, end):</a:t>
            </a:r>
            <a:br>
              <a:rPr lang="en-US" altLang="x-none" sz="200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sz="2000">
                <a:latin typeface="Georgia" charset="0"/>
                <a:ea typeface="Georgia" charset="0"/>
                <a:cs typeface="Georgia" charset="0"/>
              </a:rPr>
              <a:t>	        sum = 0</a:t>
            </a:r>
            <a:br>
              <a:rPr lang="en-US" altLang="x-none" sz="200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sz="2000">
                <a:latin typeface="Georgia" charset="0"/>
                <a:ea typeface="Georgia" charset="0"/>
                <a:cs typeface="Georgia" charset="0"/>
              </a:rPr>
              <a:t>	        </a:t>
            </a:r>
            <a:r>
              <a:rPr lang="en-US" altLang="x-none" sz="2000" b="1">
                <a:latin typeface="Georgia" charset="0"/>
                <a:ea typeface="Georgia" charset="0"/>
                <a:cs typeface="Georgia" charset="0"/>
              </a:rPr>
              <a:t>for</a:t>
            </a:r>
            <a:r>
              <a:rPr lang="en-US" altLang="x-none" sz="2000">
                <a:latin typeface="Georgia" charset="0"/>
                <a:ea typeface="Georgia" charset="0"/>
                <a:cs typeface="Georgia" charset="0"/>
              </a:rPr>
              <a:t>(x = start; x &lt; end; x += step):</a:t>
            </a:r>
            <a:br>
              <a:rPr lang="en-US" altLang="x-none" sz="200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sz="2000">
                <a:latin typeface="Georgia" charset="0"/>
                <a:ea typeface="Georgia" charset="0"/>
                <a:cs typeface="Georgia" charset="0"/>
              </a:rPr>
              <a:t>	           sum += f(x) * step</a:t>
            </a:r>
            <a:br>
              <a:rPr lang="en-US" altLang="x-none" sz="200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sz="2000">
                <a:latin typeface="Georgia" charset="0"/>
                <a:ea typeface="Georgia" charset="0"/>
                <a:cs typeface="Georgia" charset="0"/>
              </a:rPr>
              <a:t>	        output(</a:t>
            </a:r>
            <a:r>
              <a:rPr lang="ja-JP" altLang="en-US" sz="2000">
                <a:latin typeface="Georgia" charset="0"/>
                <a:ea typeface="Georgia" charset="0"/>
                <a:cs typeface="Georgia" charset="0"/>
              </a:rPr>
              <a:t>“”</a:t>
            </a:r>
            <a:r>
              <a:rPr lang="en-US" altLang="ja-JP" sz="2000">
                <a:latin typeface="Georgia" charset="0"/>
                <a:ea typeface="Georgia" charset="0"/>
                <a:cs typeface="Georgia" charset="0"/>
              </a:rPr>
              <a:t>, sum)</a:t>
            </a:r>
            <a:endParaRPr lang="en-US" altLang="ja-JP" sz="2000" b="1">
              <a:latin typeface="Georgia" charset="0"/>
              <a:ea typeface="Georgia" charset="0"/>
              <a:cs typeface="Georgia" charset="0"/>
            </a:endParaRPr>
          </a:p>
          <a:p>
            <a:pPr eaLnBrk="1" hangingPunct="1"/>
            <a:r>
              <a:rPr lang="en-US" altLang="x-none" sz="2600" b="1">
                <a:latin typeface="Georgia" charset="0"/>
                <a:ea typeface="Georgia" charset="0"/>
                <a:cs typeface="Georgia" charset="0"/>
              </a:rPr>
              <a:t>Reduce:</a:t>
            </a:r>
            <a:r>
              <a:rPr lang="en-US" altLang="x-none" sz="2000">
                <a:latin typeface="Georgia" charset="0"/>
                <a:ea typeface="Georgia" charset="0"/>
                <a:cs typeface="Georgia" charset="0"/>
              </a:rPr>
              <a:t/>
            </a:r>
            <a:br>
              <a:rPr lang="en-US" altLang="x-none" sz="200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sz="2000">
                <a:latin typeface="Georgia" charset="0"/>
                <a:ea typeface="Georgia" charset="0"/>
                <a:cs typeface="Georgia" charset="0"/>
              </a:rPr>
              <a:t>		</a:t>
            </a:r>
            <a:r>
              <a:rPr lang="en-US" altLang="x-none" sz="2000" b="1">
                <a:latin typeface="Georgia" charset="0"/>
                <a:ea typeface="Georgia" charset="0"/>
                <a:cs typeface="Georgia" charset="0"/>
              </a:rPr>
              <a:t>def</a:t>
            </a:r>
            <a:r>
              <a:rPr lang="en-US" altLang="x-none" sz="2000">
                <a:latin typeface="Georgia" charset="0"/>
                <a:ea typeface="Georgia" charset="0"/>
                <a:cs typeface="Georgia" charset="0"/>
              </a:rPr>
              <a:t> reduce(key, values):  </a:t>
            </a:r>
            <a:br>
              <a:rPr lang="en-US" altLang="x-none" sz="200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sz="2000">
                <a:latin typeface="Georgia" charset="0"/>
                <a:ea typeface="Georgia" charset="0"/>
                <a:cs typeface="Georgia" charset="0"/>
              </a:rPr>
              <a:t>		    output(key, sum(values))</a:t>
            </a:r>
            <a:endParaRPr lang="en-US" altLang="x-none" sz="2000" b="1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4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Spark: Master and Clusters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98529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 panose="02040502050405020303" pitchFamily="18" charset="0"/>
              </a:rPr>
              <a:t>master </a:t>
            </a:r>
            <a:r>
              <a:rPr lang="en-US" dirty="0">
                <a:latin typeface="Georgia" panose="02040502050405020303" pitchFamily="18" charset="0"/>
              </a:rPr>
              <a:t>connects to a </a:t>
            </a:r>
            <a:r>
              <a:rPr lang="en-US" i="1" dirty="0">
                <a:latin typeface="Georgia" panose="02040502050405020303" pitchFamily="18" charset="0"/>
              </a:rPr>
              <a:t>cluster manager </a:t>
            </a:r>
            <a:r>
              <a:rPr lang="en-US" dirty="0" smtClean="0">
                <a:latin typeface="Georgia" panose="02040502050405020303" pitchFamily="18" charset="0"/>
              </a:rPr>
              <a:t>to allocate </a:t>
            </a:r>
            <a:r>
              <a:rPr lang="en-US" dirty="0">
                <a:latin typeface="Georgia" panose="02040502050405020303" pitchFamily="18" charset="0"/>
              </a:rPr>
              <a:t>resources across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 panose="02040502050405020303" pitchFamily="18" charset="0"/>
              </a:rPr>
              <a:t>acquires </a:t>
            </a:r>
            <a:r>
              <a:rPr lang="en-US" i="1" dirty="0">
                <a:latin typeface="Georgia" panose="02040502050405020303" pitchFamily="18" charset="0"/>
              </a:rPr>
              <a:t>executors </a:t>
            </a:r>
            <a:r>
              <a:rPr lang="en-US" dirty="0">
                <a:latin typeface="Georgia" panose="02040502050405020303" pitchFamily="18" charset="0"/>
              </a:rPr>
              <a:t>on cluster nodes </a:t>
            </a:r>
            <a:r>
              <a:rPr lang="en-US" dirty="0" smtClean="0">
                <a:latin typeface="Georgia" panose="02040502050405020303" pitchFamily="18" charset="0"/>
              </a:rPr>
              <a:t>– processes </a:t>
            </a:r>
            <a:r>
              <a:rPr lang="en-US" dirty="0">
                <a:latin typeface="Georgia" panose="02040502050405020303" pitchFamily="18" charset="0"/>
              </a:rPr>
              <a:t>run compute tasks, cache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 panose="02040502050405020303" pitchFamily="18" charset="0"/>
              </a:rPr>
              <a:t>sends </a:t>
            </a:r>
            <a:r>
              <a:rPr lang="en-US" i="1" dirty="0">
                <a:latin typeface="Georgia" panose="02040502050405020303" pitchFamily="18" charset="0"/>
              </a:rPr>
              <a:t>app code </a:t>
            </a:r>
            <a:r>
              <a:rPr lang="en-US" dirty="0">
                <a:latin typeface="Georgia" panose="02040502050405020303" pitchFamily="18" charset="0"/>
              </a:rPr>
              <a:t>to the executors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Georgia" panose="02040502050405020303" pitchFamily="18" charset="0"/>
              </a:rPr>
              <a:t>sends </a:t>
            </a:r>
            <a:r>
              <a:rPr lang="en-US" i="1" dirty="0">
                <a:latin typeface="Georgia" panose="02040502050405020303" pitchFamily="18" charset="0"/>
              </a:rPr>
              <a:t>tasks </a:t>
            </a:r>
            <a:r>
              <a:rPr lang="en-US" dirty="0">
                <a:latin typeface="Georgia" panose="02040502050405020303" pitchFamily="18" charset="0"/>
              </a:rPr>
              <a:t>for the executors to run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2" descr="Spark cluster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5" y="2412099"/>
            <a:ext cx="5597630" cy="26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1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38" y="85725"/>
            <a:ext cx="98679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7550"/>
            <a:ext cx="8415787" cy="642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81" y="393130"/>
            <a:ext cx="6477000" cy="263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81" y="3031555"/>
            <a:ext cx="85534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6" y="202181"/>
            <a:ext cx="6296025" cy="34861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1696" y="2251494"/>
            <a:ext cx="3428820" cy="4143375"/>
            <a:chOff x="7108166" y="1874896"/>
            <a:chExt cx="3428820" cy="41433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9436" y="1874896"/>
              <a:ext cx="3257550" cy="414337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108166" y="2104845"/>
              <a:ext cx="940279" cy="12594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22268" y="2146719"/>
            <a:ext cx="4048664" cy="4248150"/>
            <a:chOff x="7548113" y="2063419"/>
            <a:chExt cx="4048664" cy="42481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5827" y="2063419"/>
              <a:ext cx="3790950" cy="42481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548113" y="2294626"/>
              <a:ext cx="1104181" cy="1190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91605" y="1746669"/>
            <a:ext cx="4560094" cy="4648200"/>
            <a:chOff x="5986732" y="351750"/>
            <a:chExt cx="4560094" cy="46482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1526" y="351750"/>
              <a:ext cx="4305300" cy="46482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986732" y="1069675"/>
              <a:ext cx="1035170" cy="122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53025" y="1851444"/>
            <a:ext cx="3256910" cy="4438650"/>
            <a:chOff x="5986732" y="407418"/>
            <a:chExt cx="3256910" cy="443865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8967" y="407418"/>
              <a:ext cx="3114675" cy="443865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986732" y="1069675"/>
              <a:ext cx="820633" cy="1216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67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Spark vs. Hadoop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621766"/>
            <a:ext cx="7886700" cy="4502989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>
                <a:latin typeface="Georgia" panose="02040502050405020303" pitchFamily="18" charset="0"/>
              </a:rPr>
              <a:t>Spark is an open source cluster computing environment similar to Hadoop, developed at the University of California, Berkeley 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Machine Learning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Spark Streaming</a:t>
            </a:r>
          </a:p>
          <a:p>
            <a:pPr lvl="1"/>
            <a:r>
              <a:rPr lang="en-US" sz="2200" dirty="0">
                <a:latin typeface="Georgia" panose="02040502050405020303" pitchFamily="18" charset="0"/>
              </a:rPr>
              <a:t>Faster Batch</a:t>
            </a:r>
          </a:p>
          <a:p>
            <a:pPr fontAlgn="base"/>
            <a:r>
              <a:rPr lang="en-US" sz="2200" dirty="0">
                <a:latin typeface="Georgia" panose="02040502050405020303" pitchFamily="18" charset="0"/>
              </a:rPr>
              <a:t>Spark enables </a:t>
            </a:r>
            <a:r>
              <a:rPr lang="en-US" sz="2200" u="sng" dirty="0">
                <a:solidFill>
                  <a:srgbClr val="FF0000"/>
                </a:solidFill>
                <a:latin typeface="Georgia" panose="02040502050405020303" pitchFamily="18" charset="0"/>
              </a:rPr>
              <a:t>in-memory distributed datasets </a:t>
            </a:r>
            <a:r>
              <a:rPr lang="en-US" sz="2200" dirty="0">
                <a:latin typeface="Georgia" panose="02040502050405020303" pitchFamily="18" charset="0"/>
              </a:rPr>
              <a:t>that </a:t>
            </a:r>
            <a:r>
              <a:rPr lang="en-US" sz="2200" u="sng" dirty="0">
                <a:solidFill>
                  <a:srgbClr val="FF0000"/>
                </a:solidFill>
                <a:latin typeface="Georgia" panose="02040502050405020303" pitchFamily="18" charset="0"/>
              </a:rPr>
              <a:t>optimize iterative workloads in addition to interactive queries</a:t>
            </a:r>
            <a:r>
              <a:rPr lang="en-US" sz="2200" dirty="0">
                <a:latin typeface="Georgia" panose="02040502050405020303" pitchFamily="18" charset="0"/>
              </a:rPr>
              <a:t>.</a:t>
            </a:r>
          </a:p>
          <a:p>
            <a:r>
              <a:rPr lang="en-US" sz="2200" dirty="0">
                <a:latin typeface="Georgia" panose="02040502050405020303" pitchFamily="18" charset="0"/>
              </a:rPr>
              <a:t>Spark is </a:t>
            </a:r>
            <a:r>
              <a:rPr lang="en-US" sz="2200" u="sng" dirty="0">
                <a:latin typeface="Georgia" panose="02040502050405020303" pitchFamily="18" charset="0"/>
              </a:rPr>
              <a:t>complementary to Hadoop </a:t>
            </a:r>
            <a:r>
              <a:rPr lang="en-US" sz="2200" dirty="0">
                <a:latin typeface="Georgia" panose="02040502050405020303" pitchFamily="18" charset="0"/>
              </a:rPr>
              <a:t>and can run side by side over the Hadoop file system. </a:t>
            </a:r>
          </a:p>
          <a:p>
            <a:pPr fontAlgn="base"/>
            <a:r>
              <a:rPr lang="en-US" sz="2200" dirty="0">
                <a:latin typeface="Georgia" panose="02040502050405020303" pitchFamily="18" charset="0"/>
              </a:rPr>
              <a:t>Spark supports to build </a:t>
            </a:r>
            <a:r>
              <a:rPr lang="en-US" sz="2200" dirty="0">
                <a:solidFill>
                  <a:srgbClr val="FF0000"/>
                </a:solidFill>
                <a:latin typeface="Georgia" panose="02040502050405020303" pitchFamily="18" charset="0"/>
              </a:rPr>
              <a:t>large-scale and low-latency data </a:t>
            </a:r>
            <a:r>
              <a:rPr lang="en-US" sz="2200" dirty="0">
                <a:latin typeface="Georgia" panose="02040502050405020303" pitchFamily="18" charset="0"/>
              </a:rPr>
              <a:t>analytics applications.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0289" y="6260858"/>
            <a:ext cx="412016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http://www.ibm.com/developerworks/library/os-spark/</a:t>
            </a:r>
          </a:p>
        </p:txBody>
      </p:sp>
    </p:spTree>
    <p:extLst>
      <p:ext uri="{BB962C8B-B14F-4D97-AF65-F5344CB8AC3E}">
        <p14:creationId xmlns:p14="http://schemas.microsoft.com/office/powerpoint/2010/main" val="11207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6" y="202181"/>
            <a:ext cx="6296025" cy="34861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83" y="3688331"/>
            <a:ext cx="5057775" cy="7620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0800000">
            <a:off x="5730858" y="3899649"/>
            <a:ext cx="584462" cy="474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0100" y="1713562"/>
            <a:ext cx="3714504" cy="4762005"/>
            <a:chOff x="6815579" y="1574276"/>
            <a:chExt cx="3714504" cy="476200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0608" y="1802381"/>
              <a:ext cx="3419475" cy="45339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815579" y="1574276"/>
              <a:ext cx="1234912" cy="11123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08147" y="1691242"/>
            <a:ext cx="4435694" cy="4971555"/>
            <a:chOff x="8568965" y="1518646"/>
            <a:chExt cx="4435694" cy="497155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27934" y="1746751"/>
              <a:ext cx="4276725" cy="474345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8568965" y="1518646"/>
              <a:ext cx="1011171" cy="12339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42721" y="1393559"/>
            <a:ext cx="3577818" cy="5207225"/>
            <a:chOff x="8352148" y="1338606"/>
            <a:chExt cx="3577818" cy="520722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3841" y="1592831"/>
              <a:ext cx="3286125" cy="495300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8352148" y="1338606"/>
              <a:ext cx="1178351" cy="1608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884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7845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Georgia" panose="02040502050405020303" pitchFamily="18" charset="0"/>
              </a:rPr>
              <a:t>Spark: R</a:t>
            </a:r>
            <a:r>
              <a:rPr lang="en-US" sz="4000" dirty="0" smtClean="0">
                <a:latin typeface="Georgia" panose="02040502050405020303" pitchFamily="18" charset="0"/>
              </a:rPr>
              <a:t>esilient </a:t>
            </a:r>
            <a:r>
              <a:rPr lang="en-US" sz="4000" b="1" dirty="0">
                <a:latin typeface="Georgia" panose="02040502050405020303" pitchFamily="18" charset="0"/>
              </a:rPr>
              <a:t>D</a:t>
            </a:r>
            <a:r>
              <a:rPr lang="en-US" sz="4000" dirty="0">
                <a:latin typeface="Georgia" panose="02040502050405020303" pitchFamily="18" charset="0"/>
              </a:rPr>
              <a:t>istributed </a:t>
            </a:r>
            <a:r>
              <a:rPr lang="en-US" sz="4000" b="1" dirty="0">
                <a:latin typeface="Georgia" panose="02040502050405020303" pitchFamily="18" charset="0"/>
              </a:rPr>
              <a:t>D</a:t>
            </a:r>
            <a:r>
              <a:rPr lang="en-US" sz="4000" dirty="0">
                <a:latin typeface="Georgia" panose="02040502050405020303" pitchFamily="18" charset="0"/>
              </a:rPr>
              <a:t>atasets (RDD)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RDD - the primary </a:t>
            </a:r>
            <a:r>
              <a:rPr lang="en-US" dirty="0">
                <a:latin typeface="Georgia" panose="02040502050405020303" pitchFamily="18" charset="0"/>
              </a:rPr>
              <a:t>abstraction in Spark – a </a:t>
            </a:r>
            <a:r>
              <a:rPr lang="en-US" dirty="0" smtClean="0">
                <a:latin typeface="Georgia" panose="02040502050405020303" pitchFamily="18" charset="0"/>
              </a:rPr>
              <a:t>fault-tolerant collection </a:t>
            </a:r>
            <a:r>
              <a:rPr lang="en-US" dirty="0">
                <a:latin typeface="Georgia" panose="02040502050405020303" pitchFamily="18" charset="0"/>
              </a:rPr>
              <a:t>of elements that can be operated </a:t>
            </a:r>
            <a:r>
              <a:rPr lang="en-US" dirty="0" smtClean="0">
                <a:latin typeface="Georgia" panose="02040502050405020303" pitchFamily="18" charset="0"/>
              </a:rPr>
              <a:t>on in </a:t>
            </a:r>
            <a:r>
              <a:rPr lang="en-US" dirty="0">
                <a:latin typeface="Georgia" panose="02040502050405020303" pitchFamily="18" charset="0"/>
              </a:rPr>
              <a:t>parallel</a:t>
            </a:r>
          </a:p>
          <a:p>
            <a:r>
              <a:rPr lang="en-US" dirty="0">
                <a:latin typeface="Georgia" panose="02040502050405020303" pitchFamily="18" charset="0"/>
              </a:rPr>
              <a:t>There are currently two types:</a:t>
            </a:r>
          </a:p>
          <a:p>
            <a:pPr lvl="1"/>
            <a:r>
              <a:rPr lang="en-US" i="1" dirty="0" smtClean="0">
                <a:latin typeface="Georgia" panose="02040502050405020303" pitchFamily="18" charset="0"/>
              </a:rPr>
              <a:t>parallelized </a:t>
            </a:r>
            <a:r>
              <a:rPr lang="en-US" i="1" dirty="0">
                <a:latin typeface="Georgia" panose="02040502050405020303" pitchFamily="18" charset="0"/>
              </a:rPr>
              <a:t>collections </a:t>
            </a:r>
            <a:r>
              <a:rPr lang="en-US" dirty="0">
                <a:latin typeface="Georgia" panose="02040502050405020303" pitchFamily="18" charset="0"/>
              </a:rPr>
              <a:t>– take an existing </a:t>
            </a:r>
            <a:r>
              <a:rPr lang="en-US" dirty="0" smtClean="0">
                <a:latin typeface="Georgia" panose="02040502050405020303" pitchFamily="18" charset="0"/>
              </a:rPr>
              <a:t>Scala collection </a:t>
            </a:r>
            <a:r>
              <a:rPr lang="en-US" dirty="0">
                <a:latin typeface="Georgia" panose="02040502050405020303" pitchFamily="18" charset="0"/>
              </a:rPr>
              <a:t>and run functions on it in parallel</a:t>
            </a:r>
          </a:p>
          <a:p>
            <a:pPr lvl="1"/>
            <a:r>
              <a:rPr lang="en-US" i="1" dirty="0" smtClean="0">
                <a:latin typeface="Georgia" panose="02040502050405020303" pitchFamily="18" charset="0"/>
              </a:rPr>
              <a:t>Hadoop </a:t>
            </a:r>
            <a:r>
              <a:rPr lang="en-US" i="1" dirty="0">
                <a:latin typeface="Georgia" panose="02040502050405020303" pitchFamily="18" charset="0"/>
              </a:rPr>
              <a:t>datasets </a:t>
            </a:r>
            <a:r>
              <a:rPr lang="en-US" dirty="0">
                <a:latin typeface="Georgia" panose="02040502050405020303" pitchFamily="18" charset="0"/>
              </a:rPr>
              <a:t>– run functions on each </a:t>
            </a:r>
            <a:r>
              <a:rPr lang="en-US" dirty="0" smtClean="0">
                <a:latin typeface="Georgia" panose="02040502050405020303" pitchFamily="18" charset="0"/>
              </a:rPr>
              <a:t>record of </a:t>
            </a:r>
            <a:r>
              <a:rPr lang="en-US" dirty="0">
                <a:latin typeface="Georgia" panose="02040502050405020303" pitchFamily="18" charset="0"/>
              </a:rPr>
              <a:t>a file in </a:t>
            </a:r>
            <a:r>
              <a:rPr lang="en-US" dirty="0" smtClean="0">
                <a:latin typeface="Georgia" panose="02040502050405020303" pitchFamily="18" charset="0"/>
              </a:rPr>
              <a:t>HDFS </a:t>
            </a:r>
            <a:r>
              <a:rPr lang="en-US" dirty="0">
                <a:latin typeface="Georgia" panose="02040502050405020303" pitchFamily="18" charset="0"/>
              </a:rPr>
              <a:t>or </a:t>
            </a:r>
            <a:r>
              <a:rPr lang="en-US" dirty="0" smtClean="0">
                <a:latin typeface="Georgia" panose="02040502050405020303" pitchFamily="18" charset="0"/>
              </a:rPr>
              <a:t>any other </a:t>
            </a:r>
            <a:r>
              <a:rPr lang="en-US" dirty="0">
                <a:latin typeface="Georgia" panose="02040502050405020303" pitchFamily="18" charset="0"/>
              </a:rPr>
              <a:t>storage </a:t>
            </a:r>
            <a:r>
              <a:rPr lang="en-US" dirty="0" smtClean="0">
                <a:latin typeface="Georgia" panose="02040502050405020303" pitchFamily="18" charset="0"/>
              </a:rPr>
              <a:t>systems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Spark can create RDDs from any file stored in HDFS or </a:t>
            </a:r>
            <a:r>
              <a:rPr lang="en-US" dirty="0" smtClean="0">
                <a:latin typeface="Georgia" panose="02040502050405020303" pitchFamily="18" charset="0"/>
              </a:rPr>
              <a:t>Amazon </a:t>
            </a:r>
            <a:r>
              <a:rPr lang="en-US" dirty="0">
                <a:latin typeface="Georgia" panose="02040502050405020303" pitchFamily="18" charset="0"/>
              </a:rPr>
              <a:t>S3, </a:t>
            </a:r>
            <a:r>
              <a:rPr lang="en-US" dirty="0" err="1">
                <a:latin typeface="Georgia" panose="02040502050405020303" pitchFamily="18" charset="0"/>
              </a:rPr>
              <a:t>Hypertable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HBase</a:t>
            </a:r>
            <a:r>
              <a:rPr lang="en-US" dirty="0">
                <a:latin typeface="Georgia" panose="02040502050405020303" pitchFamily="18" charset="0"/>
              </a:rPr>
              <a:t>, etc.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7845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Georgia" panose="02040502050405020303" pitchFamily="18" charset="0"/>
              </a:rPr>
              <a:t>Spark: R</a:t>
            </a:r>
            <a:r>
              <a:rPr lang="en-US" sz="4000" dirty="0" smtClean="0">
                <a:latin typeface="Georgia" panose="02040502050405020303" pitchFamily="18" charset="0"/>
              </a:rPr>
              <a:t>esilient </a:t>
            </a:r>
            <a:r>
              <a:rPr lang="en-US" sz="4000" b="1" dirty="0">
                <a:latin typeface="Georgia" panose="02040502050405020303" pitchFamily="18" charset="0"/>
              </a:rPr>
              <a:t>D</a:t>
            </a:r>
            <a:r>
              <a:rPr lang="en-US" sz="4000" dirty="0">
                <a:latin typeface="Georgia" panose="02040502050405020303" pitchFamily="18" charset="0"/>
              </a:rPr>
              <a:t>istributed </a:t>
            </a:r>
            <a:r>
              <a:rPr lang="en-US" sz="4000" b="1" dirty="0">
                <a:latin typeface="Georgia" panose="02040502050405020303" pitchFamily="18" charset="0"/>
              </a:rPr>
              <a:t>D</a:t>
            </a:r>
            <a:r>
              <a:rPr lang="en-US" sz="4000" dirty="0">
                <a:latin typeface="Georgia" panose="02040502050405020303" pitchFamily="18" charset="0"/>
              </a:rPr>
              <a:t>atasets (RDD)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</a:t>
            </a:r>
            <a:r>
              <a:rPr lang="en-US" dirty="0" smtClean="0">
                <a:latin typeface="Georgia" panose="02040502050405020303" pitchFamily="18" charset="0"/>
              </a:rPr>
              <a:t>wo </a:t>
            </a:r>
            <a:r>
              <a:rPr lang="en-US" dirty="0">
                <a:latin typeface="Georgia" panose="02040502050405020303" pitchFamily="18" charset="0"/>
              </a:rPr>
              <a:t>types of </a:t>
            </a:r>
            <a:r>
              <a:rPr lang="en-US" dirty="0" smtClean="0">
                <a:latin typeface="Georgia" panose="02040502050405020303" pitchFamily="18" charset="0"/>
              </a:rPr>
              <a:t>operations: </a:t>
            </a:r>
            <a:r>
              <a:rPr lang="en-US" b="1" i="1" dirty="0">
                <a:latin typeface="Georgia" panose="02040502050405020303" pitchFamily="18" charset="0"/>
              </a:rPr>
              <a:t>transformations </a:t>
            </a:r>
            <a:r>
              <a:rPr lang="en-US" dirty="0">
                <a:latin typeface="Georgia" panose="02040502050405020303" pitchFamily="18" charset="0"/>
              </a:rPr>
              <a:t>and </a:t>
            </a:r>
            <a:r>
              <a:rPr lang="en-US" b="1" i="1" dirty="0">
                <a:latin typeface="Georgia" panose="02040502050405020303" pitchFamily="18" charset="0"/>
              </a:rPr>
              <a:t>actions</a:t>
            </a:r>
            <a:endParaRPr lang="en-US" b="1" dirty="0">
              <a:latin typeface="Georgia" panose="02040502050405020303" pitchFamily="18" charset="0"/>
            </a:endParaRPr>
          </a:p>
          <a:p>
            <a:endParaRPr lang="en-US" b="1" dirty="0" smtClean="0">
              <a:latin typeface="Georgia" panose="02040502050405020303" pitchFamily="18" charset="0"/>
            </a:endParaRPr>
          </a:p>
          <a:p>
            <a:r>
              <a:rPr lang="en-US" b="1" dirty="0" smtClean="0">
                <a:latin typeface="Georgia" panose="02040502050405020303" pitchFamily="18" charset="0"/>
              </a:rPr>
              <a:t>Transformations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are </a:t>
            </a:r>
            <a:r>
              <a:rPr lang="en-US" dirty="0" smtClean="0">
                <a:latin typeface="Georgia" panose="02040502050405020303" pitchFamily="18" charset="0"/>
              </a:rPr>
              <a:t>lazy (not </a:t>
            </a:r>
            <a:r>
              <a:rPr lang="en-US" dirty="0">
                <a:latin typeface="Georgia" panose="02040502050405020303" pitchFamily="18" charset="0"/>
              </a:rPr>
              <a:t>computed immediately)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</a:t>
            </a:r>
            <a:r>
              <a:rPr lang="en-US" dirty="0" smtClean="0">
                <a:latin typeface="Georgia" panose="02040502050405020303" pitchFamily="18" charset="0"/>
              </a:rPr>
              <a:t>he </a:t>
            </a:r>
            <a:r>
              <a:rPr lang="en-US" dirty="0">
                <a:latin typeface="Georgia" panose="02040502050405020303" pitchFamily="18" charset="0"/>
              </a:rPr>
              <a:t>transformed RDD gets </a:t>
            </a:r>
            <a:r>
              <a:rPr lang="en-US" dirty="0" smtClean="0">
                <a:latin typeface="Georgia" panose="02040502050405020303" pitchFamily="18" charset="0"/>
              </a:rPr>
              <a:t>recomputed when </a:t>
            </a:r>
            <a:r>
              <a:rPr lang="en-US" dirty="0">
                <a:latin typeface="Georgia" panose="02040502050405020303" pitchFamily="18" charset="0"/>
              </a:rPr>
              <a:t>an action is </a:t>
            </a:r>
            <a:r>
              <a:rPr lang="en-US" dirty="0" smtClean="0">
                <a:latin typeface="Georgia" panose="02040502050405020303" pitchFamily="18" charset="0"/>
              </a:rPr>
              <a:t>run.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RDD </a:t>
            </a:r>
            <a:r>
              <a:rPr lang="en-US" dirty="0">
                <a:latin typeface="Georgia" panose="02040502050405020303" pitchFamily="18" charset="0"/>
              </a:rPr>
              <a:t>can be </a:t>
            </a:r>
            <a:r>
              <a:rPr lang="en-US" i="1" dirty="0">
                <a:latin typeface="Georgia" panose="02040502050405020303" pitchFamily="18" charset="0"/>
              </a:rPr>
              <a:t>persisted </a:t>
            </a:r>
            <a:r>
              <a:rPr lang="en-US" dirty="0" smtClean="0">
                <a:latin typeface="Georgia" panose="02040502050405020303" pitchFamily="18" charset="0"/>
              </a:rPr>
              <a:t>into storage </a:t>
            </a:r>
            <a:r>
              <a:rPr lang="en-US" dirty="0">
                <a:latin typeface="Georgia" panose="02040502050405020303" pitchFamily="18" charset="0"/>
              </a:rPr>
              <a:t>in memory or </a:t>
            </a:r>
            <a:r>
              <a:rPr lang="en-US" dirty="0" smtClean="0">
                <a:latin typeface="Georgia" panose="02040502050405020303" pitchFamily="18" charset="0"/>
              </a:rPr>
              <a:t>disk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34" y="4466252"/>
            <a:ext cx="6924853" cy="22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7845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Georgia" panose="02040502050405020303" pitchFamily="18" charset="0"/>
              </a:rPr>
              <a:t>Spark: Transformations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Transformations create a new dataset </a:t>
            </a:r>
            <a:r>
              <a:rPr lang="en-US" dirty="0" smtClean="0">
                <a:latin typeface="Georgia" panose="02040502050405020303" pitchFamily="18" charset="0"/>
              </a:rPr>
              <a:t>from an </a:t>
            </a:r>
            <a:r>
              <a:rPr lang="en-US" dirty="0">
                <a:latin typeface="Georgia" panose="02040502050405020303" pitchFamily="18" charset="0"/>
              </a:rPr>
              <a:t>existing one</a:t>
            </a:r>
          </a:p>
          <a:p>
            <a:r>
              <a:rPr lang="en-US" dirty="0">
                <a:latin typeface="Georgia" panose="02040502050405020303" pitchFamily="18" charset="0"/>
              </a:rPr>
              <a:t>All transformations in Spark are </a:t>
            </a:r>
            <a:r>
              <a:rPr lang="en-US" i="1" dirty="0">
                <a:latin typeface="Georgia" panose="02040502050405020303" pitchFamily="18" charset="0"/>
              </a:rPr>
              <a:t>lazy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smtClean="0">
                <a:latin typeface="Georgia" panose="02040502050405020303" pitchFamily="18" charset="0"/>
              </a:rPr>
              <a:t>remember </a:t>
            </a:r>
            <a:r>
              <a:rPr lang="en-US" dirty="0">
                <a:latin typeface="Georgia" panose="02040502050405020303" pitchFamily="18" charset="0"/>
              </a:rPr>
              <a:t>the </a:t>
            </a:r>
            <a:r>
              <a:rPr lang="en-US" dirty="0" smtClean="0">
                <a:latin typeface="Georgia" panose="02040502050405020303" pitchFamily="18" charset="0"/>
              </a:rPr>
              <a:t>transformations applied </a:t>
            </a:r>
            <a:r>
              <a:rPr lang="en-US" dirty="0">
                <a:latin typeface="Georgia" panose="02040502050405020303" pitchFamily="18" charset="0"/>
              </a:rPr>
              <a:t>to some base dataset</a:t>
            </a:r>
          </a:p>
          <a:p>
            <a:pPr lvl="1"/>
            <a:r>
              <a:rPr lang="en-US" sz="2800" dirty="0" smtClean="0">
                <a:latin typeface="Georgia" panose="02040502050405020303" pitchFamily="18" charset="0"/>
              </a:rPr>
              <a:t>optimize </a:t>
            </a:r>
            <a:r>
              <a:rPr lang="en-US" sz="2800" dirty="0">
                <a:latin typeface="Georgia" panose="02040502050405020303" pitchFamily="18" charset="0"/>
              </a:rPr>
              <a:t>the required calculations</a:t>
            </a:r>
          </a:p>
          <a:p>
            <a:pPr lvl="1"/>
            <a:r>
              <a:rPr lang="en-US" sz="2800" dirty="0" smtClean="0">
                <a:latin typeface="Georgia" panose="02040502050405020303" pitchFamily="18" charset="0"/>
              </a:rPr>
              <a:t>recover </a:t>
            </a:r>
            <a:r>
              <a:rPr lang="en-US" sz="2800" dirty="0">
                <a:latin typeface="Georgia" panose="02040502050405020303" pitchFamily="18" charset="0"/>
              </a:rPr>
              <a:t>from lost data partitions</a:t>
            </a:r>
            <a:endParaRPr lang="en-US" sz="2800" dirty="0" smtClean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881832"/>
            <a:ext cx="106394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7845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Georgia" panose="02040502050405020303" pitchFamily="18" charset="0"/>
              </a:rPr>
              <a:t>Spark: Transformations</a:t>
            </a: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93" y="1371931"/>
            <a:ext cx="8478957" cy="542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7845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Georgia" panose="02040502050405020303" pitchFamily="18" charset="0"/>
              </a:rPr>
              <a:t>Spark: Transformations</a:t>
            </a: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71" y="1334544"/>
            <a:ext cx="8345607" cy="51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7845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Georgia" panose="02040502050405020303" pitchFamily="18" charset="0"/>
              </a:rPr>
              <a:t>Spark: Actions</a:t>
            </a: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1" y="1497191"/>
            <a:ext cx="8738558" cy="490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7845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Georgia" panose="02040502050405020303" pitchFamily="18" charset="0"/>
              </a:rPr>
              <a:t>Spark: Actions</a:t>
            </a: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43" y="1342054"/>
            <a:ext cx="8478867" cy="491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Spark</a:t>
            </a:r>
            <a:r>
              <a:rPr lang="en-US" b="1" dirty="0" smtClean="0">
                <a:latin typeface="Georgia" panose="02040502050405020303" pitchFamily="18" charset="0"/>
              </a:rPr>
              <a:t>: </a:t>
            </a:r>
            <a:r>
              <a:rPr lang="en-US" b="1" i="1" dirty="0">
                <a:latin typeface="Georgia" panose="02040502050405020303" pitchFamily="18" charset="0"/>
              </a:rPr>
              <a:t>Persistence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Spark can </a:t>
            </a:r>
            <a:r>
              <a:rPr lang="en-US" i="1" dirty="0">
                <a:latin typeface="Georgia" panose="02040502050405020303" pitchFamily="18" charset="0"/>
              </a:rPr>
              <a:t>persist </a:t>
            </a:r>
            <a:r>
              <a:rPr lang="en-US" dirty="0">
                <a:latin typeface="Georgia" panose="02040502050405020303" pitchFamily="18" charset="0"/>
              </a:rPr>
              <a:t>(or cache) a dataset </a:t>
            </a:r>
            <a:r>
              <a:rPr lang="en-US" dirty="0" smtClean="0">
                <a:latin typeface="Georgia" panose="02040502050405020303" pitchFamily="18" charset="0"/>
              </a:rPr>
              <a:t>in memory </a:t>
            </a:r>
            <a:r>
              <a:rPr lang="en-US" dirty="0">
                <a:latin typeface="Georgia" panose="02040502050405020303" pitchFamily="18" charset="0"/>
              </a:rPr>
              <a:t>across operations</a:t>
            </a:r>
          </a:p>
          <a:p>
            <a:r>
              <a:rPr lang="en-US" dirty="0">
                <a:latin typeface="Georgia" panose="02040502050405020303" pitchFamily="18" charset="0"/>
              </a:rPr>
              <a:t>Each node stores in memory any slices of </a:t>
            </a:r>
            <a:r>
              <a:rPr lang="en-US" dirty="0" smtClean="0">
                <a:latin typeface="Georgia" panose="02040502050405020303" pitchFamily="18" charset="0"/>
              </a:rPr>
              <a:t>it that </a:t>
            </a:r>
            <a:r>
              <a:rPr lang="en-US" dirty="0">
                <a:latin typeface="Georgia" panose="02040502050405020303" pitchFamily="18" charset="0"/>
              </a:rPr>
              <a:t>it computes and reuses them in </a:t>
            </a:r>
            <a:r>
              <a:rPr lang="en-US" dirty="0" smtClean="0">
                <a:latin typeface="Georgia" panose="02040502050405020303" pitchFamily="18" charset="0"/>
              </a:rPr>
              <a:t>other actions </a:t>
            </a:r>
            <a:r>
              <a:rPr lang="en-US" dirty="0">
                <a:latin typeface="Georgia" panose="02040502050405020303" pitchFamily="18" charset="0"/>
              </a:rPr>
              <a:t>on that dataset – often making </a:t>
            </a:r>
            <a:r>
              <a:rPr lang="en-US" dirty="0" smtClean="0">
                <a:latin typeface="Georgia" panose="02040502050405020303" pitchFamily="18" charset="0"/>
              </a:rPr>
              <a:t>future actions </a:t>
            </a:r>
            <a:r>
              <a:rPr lang="en-US" dirty="0">
                <a:latin typeface="Georgia" panose="02040502050405020303" pitchFamily="18" charset="0"/>
              </a:rPr>
              <a:t>more than 10x faster</a:t>
            </a:r>
          </a:p>
          <a:p>
            <a:r>
              <a:rPr lang="en-US" dirty="0">
                <a:latin typeface="Georgia" panose="02040502050405020303" pitchFamily="18" charset="0"/>
              </a:rPr>
              <a:t>The cache is </a:t>
            </a:r>
            <a:r>
              <a:rPr lang="en-US" i="1" dirty="0">
                <a:latin typeface="Georgia" panose="02040502050405020303" pitchFamily="18" charset="0"/>
              </a:rPr>
              <a:t>fault-tolerant</a:t>
            </a:r>
            <a:r>
              <a:rPr lang="en-US" dirty="0">
                <a:latin typeface="Georgia" panose="02040502050405020303" pitchFamily="18" charset="0"/>
              </a:rPr>
              <a:t>: if any </a:t>
            </a:r>
            <a:r>
              <a:rPr lang="en-US" dirty="0" smtClean="0">
                <a:latin typeface="Georgia" panose="02040502050405020303" pitchFamily="18" charset="0"/>
              </a:rPr>
              <a:t>partition of </a:t>
            </a:r>
            <a:r>
              <a:rPr lang="en-US" dirty="0">
                <a:latin typeface="Georgia" panose="02040502050405020303" pitchFamily="18" charset="0"/>
              </a:rPr>
              <a:t>an RDD is lost, it will automatically </a:t>
            </a:r>
            <a:r>
              <a:rPr lang="en-US" dirty="0" smtClean="0">
                <a:latin typeface="Georgia" panose="02040502050405020303" pitchFamily="18" charset="0"/>
              </a:rPr>
              <a:t>be recomputed </a:t>
            </a:r>
            <a:r>
              <a:rPr lang="en-US" dirty="0">
                <a:latin typeface="Georgia" panose="02040502050405020303" pitchFamily="18" charset="0"/>
              </a:rPr>
              <a:t>using the transformations </a:t>
            </a:r>
            <a:r>
              <a:rPr lang="en-US" dirty="0" smtClean="0">
                <a:latin typeface="Georgia" panose="02040502050405020303" pitchFamily="18" charset="0"/>
              </a:rPr>
              <a:t>that originally </a:t>
            </a:r>
            <a:r>
              <a:rPr lang="en-US" dirty="0">
                <a:latin typeface="Georgia" panose="02040502050405020303" pitchFamily="18" charset="0"/>
              </a:rPr>
              <a:t>created it</a:t>
            </a:r>
          </a:p>
        </p:txBody>
      </p:sp>
    </p:spTree>
    <p:extLst>
      <p:ext uri="{BB962C8B-B14F-4D97-AF65-F5344CB8AC3E}">
        <p14:creationId xmlns:p14="http://schemas.microsoft.com/office/powerpoint/2010/main" val="28734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61" y="183971"/>
            <a:ext cx="10515600" cy="1325563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Spark</a:t>
            </a:r>
            <a:r>
              <a:rPr lang="en-US" b="1" dirty="0" smtClean="0">
                <a:latin typeface="Georgia" panose="02040502050405020303" pitchFamily="18" charset="0"/>
              </a:rPr>
              <a:t>: </a:t>
            </a:r>
            <a:r>
              <a:rPr lang="en-US" b="1" i="1" dirty="0">
                <a:latin typeface="Georgia" panose="02040502050405020303" pitchFamily="18" charset="0"/>
              </a:rPr>
              <a:t>Persistence</a:t>
            </a:r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70" y="1152086"/>
            <a:ext cx="8230499" cy="48933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2437" y="6261123"/>
            <a:ext cx="80714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http://spark.apache.org/docs/latest/programming-guide.html#rdd-persistence</a:t>
            </a:r>
          </a:p>
        </p:txBody>
      </p:sp>
    </p:spTree>
    <p:extLst>
      <p:ext uri="{BB962C8B-B14F-4D97-AF65-F5344CB8AC3E}">
        <p14:creationId xmlns:p14="http://schemas.microsoft.com/office/powerpoint/2010/main" val="38846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587" y="333310"/>
            <a:ext cx="8592988" cy="1325563"/>
          </a:xfrm>
        </p:spPr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Hadoop/Spark Architecture</a:t>
            </a:r>
            <a:endParaRPr lang="en-US" b="1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http://api.ning.com/files/HorQZCgxhAY-Q*w8dMNWrqrKD4z3F3ElpbhN4nCp6c1kbhlpbOQVVdRbfMkfc5dOpLNSwdaT1UO2es-tktB1QXKB0ZgPinYR/Shark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20" y="1900664"/>
            <a:ext cx="3924780" cy="383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76587" y="6217727"/>
            <a:ext cx="752928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3"/>
              </a:rPr>
              <a:t>http://www.datasciencecentral.com/profiles/blogs/spark-shark-and-mesos-data-analytics-stack</a:t>
            </a:r>
            <a:endParaRPr lang="en-US" sz="1350" dirty="0"/>
          </a:p>
          <a:p>
            <a:r>
              <a:rPr lang="en-US" sz="1350" dirty="0">
                <a:hlinkClick r:id="rId4"/>
              </a:rPr>
              <a:t>https://bighadoop.wordpress.com/2014/04/03/apache-spark-a-fast-big-data-analytics-engine/</a:t>
            </a:r>
            <a:endParaRPr lang="en-US" sz="1350" dirty="0"/>
          </a:p>
          <a:p>
            <a:endParaRPr lang="en-US" sz="1350" dirty="0"/>
          </a:p>
        </p:txBody>
      </p:sp>
      <p:pic>
        <p:nvPicPr>
          <p:cNvPr id="9" name="Picture 2" descr="Results for linear regression te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420" y="2659103"/>
            <a:ext cx="2956019" cy="195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828155" y="4653898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2A2E33"/>
                </a:solidFill>
                <a:latin typeface="Georgia" panose="02040502050405020303" pitchFamily="18" charset="0"/>
              </a:rPr>
              <a:t>up to 100 times faster. 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3742" y="5261917"/>
            <a:ext cx="2967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https://bighadoop.files.wordpress.com/2014/04/spark-architec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02" y="1693818"/>
            <a:ext cx="622935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8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Spark</a:t>
            </a:r>
            <a:r>
              <a:rPr lang="en-US" b="1" dirty="0" smtClean="0">
                <a:latin typeface="Georgia" panose="02040502050405020303" pitchFamily="18" charset="0"/>
              </a:rPr>
              <a:t>: </a:t>
            </a:r>
            <a:r>
              <a:rPr lang="en-US" b="1" i="1" dirty="0">
                <a:latin typeface="Georgia" panose="02040502050405020303" pitchFamily="18" charset="0"/>
              </a:rPr>
              <a:t>Broadcast variables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Broadcast variables let programmer keep </a:t>
            </a:r>
            <a:r>
              <a:rPr lang="en-US" dirty="0" smtClean="0">
                <a:latin typeface="Georgia" panose="02040502050405020303" pitchFamily="18" charset="0"/>
              </a:rPr>
              <a:t>a read-only </a:t>
            </a:r>
            <a:r>
              <a:rPr lang="en-US" dirty="0">
                <a:latin typeface="Georgia" panose="02040502050405020303" pitchFamily="18" charset="0"/>
              </a:rPr>
              <a:t>variable cached on each </a:t>
            </a:r>
            <a:r>
              <a:rPr lang="en-US" dirty="0" smtClean="0">
                <a:latin typeface="Georgia" panose="02040502050405020303" pitchFamily="18" charset="0"/>
              </a:rPr>
              <a:t>machine rather </a:t>
            </a:r>
            <a:r>
              <a:rPr lang="en-US" dirty="0">
                <a:latin typeface="Georgia" panose="02040502050405020303" pitchFamily="18" charset="0"/>
              </a:rPr>
              <a:t>than shipping a copy of it with tasks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E.g., </a:t>
            </a:r>
            <a:r>
              <a:rPr lang="en-US" dirty="0">
                <a:latin typeface="Georgia" panose="02040502050405020303" pitchFamily="18" charset="0"/>
              </a:rPr>
              <a:t>to give every node a copy </a:t>
            </a:r>
            <a:r>
              <a:rPr lang="en-US" dirty="0" smtClean="0">
                <a:latin typeface="Georgia" panose="02040502050405020303" pitchFamily="18" charset="0"/>
              </a:rPr>
              <a:t>of a </a:t>
            </a:r>
            <a:r>
              <a:rPr lang="en-US" dirty="0">
                <a:latin typeface="Georgia" panose="02040502050405020303" pitchFamily="18" charset="0"/>
              </a:rPr>
              <a:t>large input dataset efficiently</a:t>
            </a:r>
          </a:p>
          <a:p>
            <a:r>
              <a:rPr lang="en-US" dirty="0">
                <a:latin typeface="Georgia" panose="02040502050405020303" pitchFamily="18" charset="0"/>
              </a:rPr>
              <a:t>Spark also attempts to distribute </a:t>
            </a:r>
            <a:r>
              <a:rPr lang="en-US" dirty="0" smtClean="0">
                <a:latin typeface="Georgia" panose="02040502050405020303" pitchFamily="18" charset="0"/>
              </a:rPr>
              <a:t>broadcast variables </a:t>
            </a:r>
            <a:r>
              <a:rPr lang="en-US" dirty="0">
                <a:latin typeface="Georgia" panose="02040502050405020303" pitchFamily="18" charset="0"/>
              </a:rPr>
              <a:t>using efficient broadcast </a:t>
            </a:r>
            <a:r>
              <a:rPr lang="en-US" dirty="0" smtClean="0">
                <a:latin typeface="Georgia" panose="02040502050405020303" pitchFamily="18" charset="0"/>
              </a:rPr>
              <a:t>algorithms to </a:t>
            </a:r>
            <a:r>
              <a:rPr lang="en-US" dirty="0">
                <a:latin typeface="Georgia" panose="02040502050405020303" pitchFamily="18" charset="0"/>
              </a:rPr>
              <a:t>reduce communication cost</a:t>
            </a:r>
          </a:p>
        </p:txBody>
      </p:sp>
    </p:spTree>
    <p:extLst>
      <p:ext uri="{BB962C8B-B14F-4D97-AF65-F5344CB8AC3E}">
        <p14:creationId xmlns:p14="http://schemas.microsoft.com/office/powerpoint/2010/main" val="28197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Spark</a:t>
            </a:r>
            <a:r>
              <a:rPr lang="en-US" b="1" dirty="0" smtClean="0">
                <a:latin typeface="Georgia" panose="02040502050405020303" pitchFamily="18" charset="0"/>
              </a:rPr>
              <a:t>: </a:t>
            </a:r>
            <a:r>
              <a:rPr lang="en-US" b="1" i="1" dirty="0">
                <a:latin typeface="Georgia" panose="02040502050405020303" pitchFamily="18" charset="0"/>
              </a:rPr>
              <a:t>Accumulators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Accumulators are variables that can only </a:t>
            </a:r>
            <a:r>
              <a:rPr lang="en-US" dirty="0" smtClean="0">
                <a:latin typeface="Georgia" panose="02040502050405020303" pitchFamily="18" charset="0"/>
              </a:rPr>
              <a:t>be “</a:t>
            </a:r>
            <a:r>
              <a:rPr lang="en-US" u="sng" dirty="0" smtClean="0">
                <a:latin typeface="Georgia" panose="02040502050405020303" pitchFamily="18" charset="0"/>
              </a:rPr>
              <a:t>added</a:t>
            </a:r>
            <a:r>
              <a:rPr lang="en-US" u="sng" dirty="0">
                <a:latin typeface="Georgia" panose="02040502050405020303" pitchFamily="18" charset="0"/>
              </a:rPr>
              <a:t>” to through an associative operation</a:t>
            </a:r>
          </a:p>
          <a:p>
            <a:r>
              <a:rPr lang="en-US" dirty="0">
                <a:latin typeface="Georgia" panose="02040502050405020303" pitchFamily="18" charset="0"/>
              </a:rPr>
              <a:t>Used to implement counters and </a:t>
            </a:r>
            <a:r>
              <a:rPr lang="en-US" dirty="0" smtClean="0">
                <a:latin typeface="Georgia" panose="02040502050405020303" pitchFamily="18" charset="0"/>
              </a:rPr>
              <a:t>sums, efficiently </a:t>
            </a:r>
            <a:r>
              <a:rPr lang="en-US" dirty="0">
                <a:latin typeface="Georgia" panose="02040502050405020303" pitchFamily="18" charset="0"/>
              </a:rPr>
              <a:t>in parallel</a:t>
            </a:r>
          </a:p>
          <a:p>
            <a:r>
              <a:rPr lang="en-US" dirty="0">
                <a:latin typeface="Georgia" panose="02040502050405020303" pitchFamily="18" charset="0"/>
              </a:rPr>
              <a:t>Spark natively supports accumulators </a:t>
            </a:r>
            <a:r>
              <a:rPr lang="en-US" dirty="0" smtClean="0">
                <a:latin typeface="Georgia" panose="02040502050405020303" pitchFamily="18" charset="0"/>
              </a:rPr>
              <a:t>of </a:t>
            </a:r>
            <a:r>
              <a:rPr lang="en-US" u="sng" dirty="0" smtClean="0">
                <a:latin typeface="Georgia" panose="02040502050405020303" pitchFamily="18" charset="0"/>
              </a:rPr>
              <a:t>numeric </a:t>
            </a:r>
            <a:r>
              <a:rPr lang="en-US" u="sng" dirty="0">
                <a:latin typeface="Georgia" panose="02040502050405020303" pitchFamily="18" charset="0"/>
              </a:rPr>
              <a:t>value types and standard </a:t>
            </a:r>
            <a:r>
              <a:rPr lang="en-US" u="sng" dirty="0" smtClean="0">
                <a:latin typeface="Georgia" panose="02040502050405020303" pitchFamily="18" charset="0"/>
              </a:rPr>
              <a:t>mutable collections</a:t>
            </a:r>
            <a:r>
              <a:rPr lang="en-US" dirty="0">
                <a:latin typeface="Georgia" panose="02040502050405020303" pitchFamily="18" charset="0"/>
              </a:rPr>
              <a:t>, and programmers can </a:t>
            </a:r>
            <a:r>
              <a:rPr lang="en-US" dirty="0" smtClean="0">
                <a:latin typeface="Georgia" panose="02040502050405020303" pitchFamily="18" charset="0"/>
              </a:rPr>
              <a:t>extend for </a:t>
            </a:r>
            <a:r>
              <a:rPr lang="en-US" dirty="0">
                <a:latin typeface="Georgia" panose="02040502050405020303" pitchFamily="18" charset="0"/>
              </a:rPr>
              <a:t>new types</a:t>
            </a:r>
          </a:p>
          <a:p>
            <a:r>
              <a:rPr lang="en-US" dirty="0">
                <a:latin typeface="Georgia" panose="02040502050405020303" pitchFamily="18" charset="0"/>
              </a:rPr>
              <a:t>Only the driver program can read </a:t>
            </a:r>
            <a:r>
              <a:rPr lang="en-US" u="sng" dirty="0" smtClean="0">
                <a:latin typeface="Georgia" panose="02040502050405020303" pitchFamily="18" charset="0"/>
              </a:rPr>
              <a:t>an accumulator’s </a:t>
            </a:r>
            <a:r>
              <a:rPr lang="en-US" u="sng" dirty="0">
                <a:latin typeface="Georgia" panose="02040502050405020303" pitchFamily="18" charset="0"/>
              </a:rPr>
              <a:t>value</a:t>
            </a:r>
            <a:r>
              <a:rPr lang="en-US" dirty="0">
                <a:latin typeface="Georgia" panose="02040502050405020303" pitchFamily="18" charset="0"/>
              </a:rPr>
              <a:t>, not the tasks</a:t>
            </a:r>
          </a:p>
        </p:txBody>
      </p:sp>
    </p:spTree>
    <p:extLst>
      <p:ext uri="{BB962C8B-B14F-4D97-AF65-F5344CB8AC3E}">
        <p14:creationId xmlns:p14="http://schemas.microsoft.com/office/powerpoint/2010/main" val="27754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Spark Architecture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The Apache Spark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133130"/>
            <a:ext cx="8405690" cy="438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3860" y="6331900"/>
            <a:ext cx="3276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http://malsolo.com/blog4java/?p=679</a:t>
            </a:r>
          </a:p>
        </p:txBody>
      </p:sp>
    </p:spTree>
    <p:extLst>
      <p:ext uri="{BB962C8B-B14F-4D97-AF65-F5344CB8AC3E}">
        <p14:creationId xmlns:p14="http://schemas.microsoft.com/office/powerpoint/2010/main" val="30959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Spark Components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dirty="0" smtClean="0">
                <a:latin typeface="Georgia" panose="02040502050405020303" pitchFamily="18" charset="0"/>
              </a:rPr>
              <a:t>Spark Core</a:t>
            </a:r>
            <a:r>
              <a:rPr lang="en-US" dirty="0" smtClean="0">
                <a:latin typeface="Georgia" panose="02040502050405020303" pitchFamily="18" charset="0"/>
              </a:rPr>
              <a:t>: A </a:t>
            </a:r>
            <a:r>
              <a:rPr lang="en-US" dirty="0">
                <a:latin typeface="Georgia" panose="02040502050405020303" pitchFamily="18" charset="0"/>
              </a:rPr>
              <a:t>high level programming framework </a:t>
            </a:r>
            <a:endParaRPr lang="en-US" dirty="0" smtClean="0">
              <a:latin typeface="Georgia" panose="02040502050405020303" pitchFamily="18" charset="0"/>
            </a:endParaRPr>
          </a:p>
          <a:p>
            <a:pPr lvl="1" fontAlgn="base"/>
            <a:r>
              <a:rPr lang="en-US" dirty="0" smtClean="0">
                <a:latin typeface="Georgia" panose="02040502050405020303" pitchFamily="18" charset="0"/>
              </a:rPr>
              <a:t>These </a:t>
            </a:r>
            <a:r>
              <a:rPr lang="en-US" dirty="0">
                <a:latin typeface="Georgia" panose="02040502050405020303" pitchFamily="18" charset="0"/>
              </a:rPr>
              <a:t>steps are define by RDD (Resilient Distributed </a:t>
            </a:r>
            <a:r>
              <a:rPr lang="en-US" dirty="0" smtClean="0">
                <a:latin typeface="Georgia" panose="02040502050405020303" pitchFamily="18" charset="0"/>
              </a:rPr>
              <a:t>Datasets)</a:t>
            </a:r>
          </a:p>
          <a:p>
            <a:pPr lvl="1" fontAlgn="base"/>
            <a:r>
              <a:rPr lang="en-US" dirty="0">
                <a:latin typeface="Georgia" panose="02040502050405020303" pitchFamily="18" charset="0"/>
              </a:rPr>
              <a:t>T</a:t>
            </a:r>
            <a:r>
              <a:rPr lang="en-US" dirty="0" smtClean="0">
                <a:latin typeface="Georgia" panose="02040502050405020303" pitchFamily="18" charset="0"/>
              </a:rPr>
              <a:t>he </a:t>
            </a:r>
            <a:r>
              <a:rPr lang="en-US" dirty="0">
                <a:latin typeface="Georgia" panose="02040502050405020303" pitchFamily="18" charset="0"/>
              </a:rPr>
              <a:t>main programming abstraction that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represent a collection of items distributed across many compute nodes </a:t>
            </a:r>
            <a:r>
              <a:rPr lang="en-US" dirty="0">
                <a:latin typeface="Georgia" panose="02040502050405020303" pitchFamily="18" charset="0"/>
              </a:rPr>
              <a:t>that can be manipulated in parallel.</a:t>
            </a:r>
          </a:p>
          <a:p>
            <a:pPr fontAlgn="base"/>
            <a:r>
              <a:rPr lang="en-US" b="1" dirty="0">
                <a:latin typeface="Georgia" panose="02040502050405020303" pitchFamily="18" charset="0"/>
              </a:rPr>
              <a:t>Spark SQL</a:t>
            </a:r>
            <a:r>
              <a:rPr lang="en-US" dirty="0">
                <a:latin typeface="Georgia" panose="02040502050405020303" pitchFamily="18" charset="0"/>
              </a:rPr>
              <a:t>: for querying data via SQL.</a:t>
            </a:r>
          </a:p>
          <a:p>
            <a:pPr fontAlgn="base"/>
            <a:r>
              <a:rPr lang="en-US" b="1" dirty="0">
                <a:latin typeface="Georgia" panose="02040502050405020303" pitchFamily="18" charset="0"/>
              </a:rPr>
              <a:t>Spark Streaming</a:t>
            </a:r>
            <a:r>
              <a:rPr lang="en-US" dirty="0">
                <a:latin typeface="Georgia" panose="02040502050405020303" pitchFamily="18" charset="0"/>
              </a:rPr>
              <a:t>: for real-time processing of live streams of data.</a:t>
            </a:r>
          </a:p>
          <a:p>
            <a:pPr fontAlgn="base"/>
            <a:r>
              <a:rPr lang="en-US" b="1" dirty="0" err="1">
                <a:latin typeface="Georgia" panose="02040502050405020303" pitchFamily="18" charset="0"/>
              </a:rPr>
              <a:t>GraphX</a:t>
            </a:r>
            <a:r>
              <a:rPr lang="en-US" dirty="0">
                <a:latin typeface="Georgia" panose="02040502050405020303" pitchFamily="18" charset="0"/>
              </a:rPr>
              <a:t>: a library for manipulating graphs and performing graph-parallel computations.</a:t>
            </a:r>
          </a:p>
          <a:p>
            <a:pPr fontAlgn="base"/>
            <a:r>
              <a:rPr lang="en-US" b="1" dirty="0" err="1">
                <a:latin typeface="Georgia" panose="02040502050405020303" pitchFamily="18" charset="0"/>
              </a:rPr>
              <a:t>MLLib</a:t>
            </a:r>
            <a:r>
              <a:rPr lang="en-US" dirty="0">
                <a:latin typeface="Georgia" panose="02040502050405020303" pitchFamily="18" charset="0"/>
              </a:rPr>
              <a:t>: a library for machine learning providing algorithms for doing so (classification, regression, </a:t>
            </a:r>
            <a:r>
              <a:rPr lang="en-US" dirty="0" smtClean="0">
                <a:latin typeface="Georgia" panose="02040502050405020303" pitchFamily="18" charset="0"/>
              </a:rPr>
              <a:t>…)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3860" y="6331900"/>
            <a:ext cx="3276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http://malsolo.com/blog4java/?p=679</a:t>
            </a:r>
          </a:p>
        </p:txBody>
      </p:sp>
    </p:spTree>
    <p:extLst>
      <p:ext uri="{BB962C8B-B14F-4D97-AF65-F5344CB8AC3E}">
        <p14:creationId xmlns:p14="http://schemas.microsoft.com/office/powerpoint/2010/main" val="21859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MapReduce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69" y="635710"/>
            <a:ext cx="6779172" cy="572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Example: Word Count</a:t>
            </a:r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2133600" y="1828801"/>
            <a:ext cx="80010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600" b="1">
                <a:latin typeface="Georgia" charset="0"/>
                <a:ea typeface="Georgia" charset="0"/>
                <a:cs typeface="Georgia" charset="0"/>
              </a:rPr>
              <a:t>def </a:t>
            </a:r>
            <a:r>
              <a:rPr lang="en-US" altLang="x-none" sz="2600">
                <a:latin typeface="Georgia" charset="0"/>
                <a:ea typeface="Georgia" charset="0"/>
                <a:cs typeface="Georgia" charset="0"/>
              </a:rPr>
              <a:t>mapper(line):</a:t>
            </a:r>
          </a:p>
          <a:p>
            <a:pPr eaLnBrk="1" hangingPunct="1"/>
            <a:r>
              <a:rPr lang="en-US" altLang="x-none" sz="2600">
                <a:latin typeface="Georgia" charset="0"/>
                <a:ea typeface="Georgia" charset="0"/>
                <a:cs typeface="Georgia" charset="0"/>
              </a:rPr>
              <a:t>    </a:t>
            </a:r>
            <a:r>
              <a:rPr lang="en-US" altLang="x-none" sz="2600" b="1">
                <a:latin typeface="Georgia" charset="0"/>
                <a:ea typeface="Georgia" charset="0"/>
                <a:cs typeface="Georgia" charset="0"/>
              </a:rPr>
              <a:t>foreach</a:t>
            </a:r>
            <a:r>
              <a:rPr lang="en-US" altLang="x-none" sz="2600">
                <a:latin typeface="Georgia" charset="0"/>
                <a:ea typeface="Georgia" charset="0"/>
                <a:cs typeface="Georgia" charset="0"/>
              </a:rPr>
              <a:t> word </a:t>
            </a:r>
            <a:r>
              <a:rPr lang="en-US" altLang="x-none" sz="2600" b="1">
                <a:latin typeface="Georgia" charset="0"/>
                <a:ea typeface="Georgia" charset="0"/>
                <a:cs typeface="Georgia" charset="0"/>
              </a:rPr>
              <a:t>in </a:t>
            </a:r>
            <a:r>
              <a:rPr lang="en-US" altLang="x-none" sz="2600">
                <a:latin typeface="Georgia" charset="0"/>
                <a:ea typeface="Georgia" charset="0"/>
                <a:cs typeface="Georgia" charset="0"/>
              </a:rPr>
              <a:t>line.split():</a:t>
            </a:r>
          </a:p>
          <a:p>
            <a:pPr eaLnBrk="1" hangingPunct="1"/>
            <a:r>
              <a:rPr lang="en-US" altLang="x-none" sz="2600">
                <a:latin typeface="Georgia" charset="0"/>
                <a:ea typeface="Georgia" charset="0"/>
                <a:cs typeface="Georgia" charset="0"/>
              </a:rPr>
              <a:t>        output(word, 1)</a:t>
            </a:r>
          </a:p>
          <a:p>
            <a:pPr eaLnBrk="1" hangingPunct="1"/>
            <a:endParaRPr lang="en-US" altLang="x-none" sz="2600">
              <a:latin typeface="Georgia" charset="0"/>
              <a:ea typeface="Georgia" charset="0"/>
              <a:cs typeface="Georgia" charset="0"/>
            </a:endParaRPr>
          </a:p>
          <a:p>
            <a:pPr eaLnBrk="1" hangingPunct="1"/>
            <a:endParaRPr lang="en-US" altLang="x-none" sz="2600">
              <a:latin typeface="Georgia" charset="0"/>
              <a:ea typeface="Georgia" charset="0"/>
              <a:cs typeface="Georgia" charset="0"/>
            </a:endParaRPr>
          </a:p>
          <a:p>
            <a:pPr eaLnBrk="1" hangingPunct="1"/>
            <a:r>
              <a:rPr lang="en-US" altLang="x-none" sz="2600" b="1">
                <a:latin typeface="Georgia" charset="0"/>
                <a:ea typeface="Georgia" charset="0"/>
                <a:cs typeface="Georgia" charset="0"/>
              </a:rPr>
              <a:t>def </a:t>
            </a:r>
            <a:r>
              <a:rPr lang="en-US" altLang="x-none" sz="2600">
                <a:latin typeface="Georgia" charset="0"/>
                <a:ea typeface="Georgia" charset="0"/>
                <a:cs typeface="Georgia" charset="0"/>
              </a:rPr>
              <a:t>reducer(key, values):</a:t>
            </a:r>
          </a:p>
          <a:p>
            <a:pPr eaLnBrk="1" hangingPunct="1"/>
            <a:r>
              <a:rPr lang="en-US" altLang="x-none" sz="2600">
                <a:latin typeface="Georgia" charset="0"/>
                <a:ea typeface="Georgia" charset="0"/>
                <a:cs typeface="Georgia" charset="0"/>
              </a:rPr>
              <a:t>    output(key, sum(values))</a:t>
            </a:r>
          </a:p>
          <a:p>
            <a:pPr eaLnBrk="1" hangingPunct="1"/>
            <a:endParaRPr lang="en-US" altLang="x-none" sz="260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Word Count Execution</a:t>
            </a:r>
          </a:p>
        </p:txBody>
      </p:sp>
      <p:sp>
        <p:nvSpPr>
          <p:cNvPr id="128" name="Folded Corner 127"/>
          <p:cNvSpPr>
            <a:spLocks noChangeArrowheads="1"/>
          </p:cNvSpPr>
          <p:nvPr/>
        </p:nvSpPr>
        <p:spPr bwMode="auto">
          <a:xfrm rot="10800000">
            <a:off x="1905000" y="1981200"/>
            <a:ext cx="1143000" cy="46482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000000"/>
              </a:solidFill>
              <a:latin typeface="Palatino Linotype" charset="0"/>
            </a:endParaRPr>
          </a:p>
        </p:txBody>
      </p:sp>
      <p:cxnSp>
        <p:nvCxnSpPr>
          <p:cNvPr id="34819" name="Straight Arrow Connector 454"/>
          <p:cNvCxnSpPr>
            <a:cxnSpLocks noChangeShapeType="1"/>
            <a:stCxn id="116" idx="2"/>
            <a:endCxn id="127" idx="1"/>
          </p:cNvCxnSpPr>
          <p:nvPr/>
        </p:nvCxnSpPr>
        <p:spPr bwMode="auto">
          <a:xfrm rot="10800000" flipH="1" flipV="1">
            <a:off x="3200400" y="2755900"/>
            <a:ext cx="6096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0" name="TextBox 108"/>
          <p:cNvSpPr txBox="1">
            <a:spLocks noChangeArrowheads="1"/>
          </p:cNvSpPr>
          <p:nvPr/>
        </p:nvSpPr>
        <p:spPr bwMode="auto">
          <a:xfrm>
            <a:off x="1905000" y="2325689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Palatino Linotype" charset="0"/>
              </a:rPr>
              <a:t>the quick</a:t>
            </a:r>
          </a:p>
          <a:p>
            <a:pPr algn="ctr" eaLnBrk="1" hangingPunct="1"/>
            <a:r>
              <a:rPr lang="en-US" altLang="x-none" sz="1800">
                <a:latin typeface="Palatino Linotype" charset="0"/>
              </a:rPr>
              <a:t>brown fox</a:t>
            </a:r>
          </a:p>
        </p:txBody>
      </p:sp>
      <p:sp>
        <p:nvSpPr>
          <p:cNvPr id="34821" name="TextBox 109"/>
          <p:cNvSpPr txBox="1">
            <a:spLocks noChangeArrowheads="1"/>
          </p:cNvSpPr>
          <p:nvPr/>
        </p:nvSpPr>
        <p:spPr bwMode="auto">
          <a:xfrm>
            <a:off x="1882776" y="3898901"/>
            <a:ext cx="1198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Palatino Linotype" charset="0"/>
              </a:rPr>
              <a:t>the fox ate the mouse</a:t>
            </a:r>
          </a:p>
        </p:txBody>
      </p:sp>
      <p:sp>
        <p:nvSpPr>
          <p:cNvPr id="34822" name="TextBox 110"/>
          <p:cNvSpPr txBox="1">
            <a:spLocks noChangeArrowheads="1"/>
          </p:cNvSpPr>
          <p:nvPr/>
        </p:nvSpPr>
        <p:spPr bwMode="auto">
          <a:xfrm>
            <a:off x="1898650" y="5424489"/>
            <a:ext cx="1149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Palatino Linotype" charset="0"/>
              </a:rPr>
              <a:t>how now</a:t>
            </a:r>
          </a:p>
          <a:p>
            <a:pPr algn="ctr" eaLnBrk="1" hangingPunct="1"/>
            <a:r>
              <a:rPr lang="en-US" altLang="x-none" sz="1800">
                <a:latin typeface="Palatino Linotype" charset="0"/>
              </a:rPr>
              <a:t>brown cow</a:t>
            </a:r>
          </a:p>
        </p:txBody>
      </p:sp>
      <p:sp>
        <p:nvSpPr>
          <p:cNvPr id="116" name="Right Bracket 115"/>
          <p:cNvSpPr/>
          <p:nvPr/>
        </p:nvSpPr>
        <p:spPr bwMode="auto">
          <a:xfrm>
            <a:off x="3048000" y="19812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0" name="Right Bracket 119"/>
          <p:cNvSpPr/>
          <p:nvPr/>
        </p:nvSpPr>
        <p:spPr bwMode="auto">
          <a:xfrm>
            <a:off x="3048000" y="35306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1" name="Right Bracket 120"/>
          <p:cNvSpPr/>
          <p:nvPr/>
        </p:nvSpPr>
        <p:spPr bwMode="auto">
          <a:xfrm>
            <a:off x="3048000" y="5080000"/>
            <a:ext cx="152400" cy="1549400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826" name="Straight Arrow Connector 124"/>
          <p:cNvCxnSpPr>
            <a:cxnSpLocks noChangeShapeType="1"/>
            <a:stCxn id="120" idx="2"/>
            <a:endCxn id="133" idx="1"/>
          </p:cNvCxnSpPr>
          <p:nvPr/>
        </p:nvCxnSpPr>
        <p:spPr bwMode="auto">
          <a:xfrm rot="10800000" flipH="1" flipV="1">
            <a:off x="3200400" y="4305301"/>
            <a:ext cx="609600" cy="4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Rounded Rectangle 126"/>
          <p:cNvSpPr>
            <a:spLocks noChangeArrowheads="1"/>
          </p:cNvSpPr>
          <p:nvPr/>
        </p:nvSpPr>
        <p:spPr bwMode="auto">
          <a:xfrm>
            <a:off x="3810000" y="2528888"/>
            <a:ext cx="838200" cy="455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</a:rPr>
              <a:t>Map</a:t>
            </a:r>
          </a:p>
        </p:txBody>
      </p:sp>
      <p:sp>
        <p:nvSpPr>
          <p:cNvPr id="133" name="Rounded Rectangle 132"/>
          <p:cNvSpPr>
            <a:spLocks noChangeArrowheads="1"/>
          </p:cNvSpPr>
          <p:nvPr/>
        </p:nvSpPr>
        <p:spPr bwMode="auto">
          <a:xfrm>
            <a:off x="3810000" y="4078288"/>
            <a:ext cx="838200" cy="463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</a:rPr>
              <a:t>Map</a:t>
            </a:r>
          </a:p>
        </p:txBody>
      </p:sp>
      <p:sp>
        <p:nvSpPr>
          <p:cNvPr id="135" name="Rounded Rectangle 134"/>
          <p:cNvSpPr>
            <a:spLocks noChangeArrowheads="1"/>
          </p:cNvSpPr>
          <p:nvPr/>
        </p:nvSpPr>
        <p:spPr bwMode="auto">
          <a:xfrm>
            <a:off x="3810000" y="5629275"/>
            <a:ext cx="838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</a:rPr>
              <a:t>Map</a:t>
            </a:r>
          </a:p>
        </p:txBody>
      </p:sp>
      <p:cxnSp>
        <p:nvCxnSpPr>
          <p:cNvPr id="34830" name="Straight Arrow Connector 135"/>
          <p:cNvCxnSpPr>
            <a:cxnSpLocks noChangeShapeType="1"/>
            <a:stCxn id="121" idx="2"/>
            <a:endCxn id="135" idx="1"/>
          </p:cNvCxnSpPr>
          <p:nvPr/>
        </p:nvCxnSpPr>
        <p:spPr bwMode="auto">
          <a:xfrm rot="10800000" flipH="1" flipV="1">
            <a:off x="3200400" y="5854701"/>
            <a:ext cx="609600" cy="31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" name="Rounded Rectangle 153"/>
          <p:cNvSpPr>
            <a:spLocks noChangeArrowheads="1"/>
          </p:cNvSpPr>
          <p:nvPr/>
        </p:nvSpPr>
        <p:spPr bwMode="auto">
          <a:xfrm>
            <a:off x="7315200" y="2887663"/>
            <a:ext cx="1066800" cy="455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</a:rPr>
              <a:t>Reduce</a:t>
            </a:r>
          </a:p>
        </p:txBody>
      </p:sp>
      <p:sp>
        <p:nvSpPr>
          <p:cNvPr id="155" name="Rounded Rectangle 154"/>
          <p:cNvSpPr>
            <a:spLocks noChangeArrowheads="1"/>
          </p:cNvSpPr>
          <p:nvPr/>
        </p:nvSpPr>
        <p:spPr bwMode="auto">
          <a:xfrm>
            <a:off x="7315200" y="5224463"/>
            <a:ext cx="1066800" cy="455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</a:rPr>
              <a:t>Reduce</a:t>
            </a:r>
          </a:p>
        </p:txBody>
      </p:sp>
      <p:cxnSp>
        <p:nvCxnSpPr>
          <p:cNvPr id="34833" name="Straight Arrow Connector 155"/>
          <p:cNvCxnSpPr>
            <a:cxnSpLocks noChangeShapeType="1"/>
            <a:stCxn id="127" idx="3"/>
          </p:cNvCxnSpPr>
          <p:nvPr/>
        </p:nvCxnSpPr>
        <p:spPr bwMode="auto">
          <a:xfrm>
            <a:off x="4648200" y="2755901"/>
            <a:ext cx="2667000" cy="258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Straight Arrow Connector 158"/>
          <p:cNvCxnSpPr>
            <a:cxnSpLocks noChangeShapeType="1"/>
            <a:stCxn id="127" idx="3"/>
          </p:cNvCxnSpPr>
          <p:nvPr/>
        </p:nvCxnSpPr>
        <p:spPr bwMode="auto">
          <a:xfrm>
            <a:off x="4648200" y="2755901"/>
            <a:ext cx="2667000" cy="25447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Straight Arrow Connector 161"/>
          <p:cNvCxnSpPr>
            <a:cxnSpLocks noChangeShapeType="1"/>
            <a:stCxn id="135" idx="3"/>
          </p:cNvCxnSpPr>
          <p:nvPr/>
        </p:nvCxnSpPr>
        <p:spPr bwMode="auto">
          <a:xfrm flipV="1">
            <a:off x="4648200" y="3235325"/>
            <a:ext cx="2667000" cy="262255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Straight Arrow Connector 162"/>
          <p:cNvCxnSpPr>
            <a:cxnSpLocks noChangeShapeType="1"/>
            <a:stCxn id="133" idx="3"/>
            <a:endCxn id="155" idx="1"/>
          </p:cNvCxnSpPr>
          <p:nvPr/>
        </p:nvCxnSpPr>
        <p:spPr bwMode="auto">
          <a:xfrm>
            <a:off x="4648200" y="4310063"/>
            <a:ext cx="2667000" cy="114141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Straight Arrow Connector 163"/>
          <p:cNvCxnSpPr>
            <a:cxnSpLocks noChangeShapeType="1"/>
            <a:stCxn id="133" idx="3"/>
            <a:endCxn id="154" idx="1"/>
          </p:cNvCxnSpPr>
          <p:nvPr/>
        </p:nvCxnSpPr>
        <p:spPr bwMode="auto">
          <a:xfrm flipV="1">
            <a:off x="4648200" y="3116263"/>
            <a:ext cx="2667000" cy="11938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8" name="Straight Arrow Connector 164"/>
          <p:cNvCxnSpPr>
            <a:cxnSpLocks noChangeShapeType="1"/>
            <a:stCxn id="135" idx="3"/>
          </p:cNvCxnSpPr>
          <p:nvPr/>
        </p:nvCxnSpPr>
        <p:spPr bwMode="auto">
          <a:xfrm flipV="1">
            <a:off x="4648200" y="5595939"/>
            <a:ext cx="2667000" cy="2619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Straight Arrow Connector 182"/>
          <p:cNvCxnSpPr>
            <a:cxnSpLocks noChangeShapeType="1"/>
            <a:stCxn id="154" idx="3"/>
            <a:endCxn id="188" idx="2"/>
          </p:cNvCxnSpPr>
          <p:nvPr/>
        </p:nvCxnSpPr>
        <p:spPr bwMode="auto">
          <a:xfrm>
            <a:off x="8382000" y="3116264"/>
            <a:ext cx="533400" cy="7937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Straight Arrow Connector 183"/>
          <p:cNvCxnSpPr>
            <a:cxnSpLocks noChangeShapeType="1"/>
            <a:stCxn id="155" idx="3"/>
            <a:endCxn id="189" idx="2"/>
          </p:cNvCxnSpPr>
          <p:nvPr/>
        </p:nvCxnSpPr>
        <p:spPr bwMode="auto">
          <a:xfrm flipV="1">
            <a:off x="8382000" y="5448301"/>
            <a:ext cx="533400" cy="31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Folded Corner 184"/>
          <p:cNvSpPr>
            <a:spLocks noChangeArrowheads="1"/>
          </p:cNvSpPr>
          <p:nvPr/>
        </p:nvSpPr>
        <p:spPr bwMode="auto">
          <a:xfrm rot="10800000">
            <a:off x="9067800" y="1981200"/>
            <a:ext cx="1143000" cy="464820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5FFE6"/>
              </a:gs>
              <a:gs pos="64999">
                <a:srgbClr val="E4FDC2"/>
              </a:gs>
              <a:gs pos="100000">
                <a:srgbClr val="DAFDA7"/>
              </a:gs>
            </a:gsLst>
            <a:lin ang="5400000" scaled="1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000000"/>
              </a:solidFill>
              <a:latin typeface="Palatino Linotype" charset="0"/>
            </a:endParaRPr>
          </a:p>
        </p:txBody>
      </p:sp>
      <p:sp>
        <p:nvSpPr>
          <p:cNvPr id="34842" name="TextBox 185"/>
          <p:cNvSpPr txBox="1">
            <a:spLocks noChangeArrowheads="1"/>
          </p:cNvSpPr>
          <p:nvPr/>
        </p:nvSpPr>
        <p:spPr bwMode="auto">
          <a:xfrm>
            <a:off x="9067800" y="2373314"/>
            <a:ext cx="1143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Palatino Linotype" charset="0"/>
              </a:rPr>
              <a:t>brown, 2</a:t>
            </a:r>
          </a:p>
          <a:p>
            <a:pPr algn="ctr" eaLnBrk="1" hangingPunct="1"/>
            <a:r>
              <a:rPr lang="en-US" altLang="x-none" sz="1800">
                <a:latin typeface="Palatino Linotype" charset="0"/>
              </a:rPr>
              <a:t>fox, 2</a:t>
            </a:r>
          </a:p>
          <a:p>
            <a:pPr algn="ctr" eaLnBrk="1" hangingPunct="1"/>
            <a:r>
              <a:rPr lang="en-US" altLang="x-none" sz="1800">
                <a:latin typeface="Palatino Linotype" charset="0"/>
              </a:rPr>
              <a:t>how, 1</a:t>
            </a:r>
          </a:p>
          <a:p>
            <a:pPr algn="ctr" eaLnBrk="1" hangingPunct="1"/>
            <a:r>
              <a:rPr lang="en-US" altLang="x-none" sz="1800">
                <a:latin typeface="Palatino Linotype" charset="0"/>
              </a:rPr>
              <a:t>now, 1</a:t>
            </a:r>
          </a:p>
          <a:p>
            <a:pPr algn="ctr" eaLnBrk="1" hangingPunct="1"/>
            <a:r>
              <a:rPr lang="en-US" altLang="x-none" sz="1800">
                <a:latin typeface="Palatino Linotype" charset="0"/>
              </a:rPr>
              <a:t>the, 3</a:t>
            </a:r>
          </a:p>
        </p:txBody>
      </p:sp>
      <p:sp>
        <p:nvSpPr>
          <p:cNvPr id="34843" name="TextBox 186"/>
          <p:cNvSpPr txBox="1">
            <a:spLocks noChangeArrowheads="1"/>
          </p:cNvSpPr>
          <p:nvPr/>
        </p:nvSpPr>
        <p:spPr bwMode="auto">
          <a:xfrm>
            <a:off x="9067800" y="4824413"/>
            <a:ext cx="1143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Palatino Linotype" charset="0"/>
              </a:rPr>
              <a:t>ate, 1</a:t>
            </a:r>
          </a:p>
          <a:p>
            <a:pPr algn="ctr" eaLnBrk="1" hangingPunct="1"/>
            <a:r>
              <a:rPr lang="en-US" altLang="x-none" sz="1800">
                <a:latin typeface="Palatino Linotype" charset="0"/>
              </a:rPr>
              <a:t>cow, 1</a:t>
            </a:r>
          </a:p>
          <a:p>
            <a:pPr algn="ctr" eaLnBrk="1" hangingPunct="1"/>
            <a:r>
              <a:rPr lang="en-US" altLang="x-none" sz="1800">
                <a:latin typeface="Palatino Linotype" charset="0"/>
              </a:rPr>
              <a:t>mouse, 1</a:t>
            </a:r>
          </a:p>
          <a:p>
            <a:pPr algn="ctr" eaLnBrk="1" hangingPunct="1"/>
            <a:r>
              <a:rPr lang="en-US" altLang="x-none" sz="1800">
                <a:latin typeface="Palatino Linotype" charset="0"/>
              </a:rPr>
              <a:t>quick, 1</a:t>
            </a:r>
          </a:p>
        </p:txBody>
      </p:sp>
      <p:sp>
        <p:nvSpPr>
          <p:cNvPr id="188" name="Right Bracket 187"/>
          <p:cNvSpPr/>
          <p:nvPr/>
        </p:nvSpPr>
        <p:spPr bwMode="auto">
          <a:xfrm flipH="1">
            <a:off x="8915400" y="1981200"/>
            <a:ext cx="152400" cy="2287588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9" name="Right Bracket 188"/>
          <p:cNvSpPr/>
          <p:nvPr/>
        </p:nvSpPr>
        <p:spPr bwMode="auto">
          <a:xfrm flipH="1">
            <a:off x="8915400" y="4268788"/>
            <a:ext cx="152400" cy="2360612"/>
          </a:xfrm>
          <a:prstGeom prst="rightBracket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46" name="TextBox 205"/>
          <p:cNvSpPr txBox="1">
            <a:spLocks noChangeArrowheads="1"/>
          </p:cNvSpPr>
          <p:nvPr/>
        </p:nvSpPr>
        <p:spPr bwMode="auto">
          <a:xfrm>
            <a:off x="4759326" y="1966913"/>
            <a:ext cx="98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latin typeface="Palatino Linotype" charset="0"/>
              </a:rPr>
              <a:t>the, 1</a:t>
            </a:r>
          </a:p>
          <a:p>
            <a:pPr algn="ctr" eaLnBrk="1" hangingPunct="1"/>
            <a:r>
              <a:rPr lang="en-US" altLang="x-none" sz="1600">
                <a:latin typeface="Palatino Linotype" charset="0"/>
              </a:rPr>
              <a:t>brown, 1</a:t>
            </a:r>
          </a:p>
          <a:p>
            <a:pPr algn="ctr" eaLnBrk="1" hangingPunct="1"/>
            <a:r>
              <a:rPr lang="en-US" altLang="x-none" sz="1600">
                <a:latin typeface="Palatino Linotype" charset="0"/>
              </a:rPr>
              <a:t>fox, 1</a:t>
            </a:r>
          </a:p>
        </p:txBody>
      </p:sp>
      <p:sp>
        <p:nvSpPr>
          <p:cNvPr id="34847" name="TextBox 206"/>
          <p:cNvSpPr txBox="1">
            <a:spLocks noChangeArrowheads="1"/>
          </p:cNvSpPr>
          <p:nvPr/>
        </p:nvSpPr>
        <p:spPr bwMode="auto">
          <a:xfrm>
            <a:off x="6575426" y="4348164"/>
            <a:ext cx="893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latin typeface="Palatino Linotype" charset="0"/>
              </a:rPr>
              <a:t>quick, 1</a:t>
            </a:r>
          </a:p>
        </p:txBody>
      </p:sp>
      <p:sp>
        <p:nvSpPr>
          <p:cNvPr id="34848" name="TextBox 208"/>
          <p:cNvSpPr txBox="1">
            <a:spLocks noChangeArrowheads="1"/>
          </p:cNvSpPr>
          <p:nvPr/>
        </p:nvSpPr>
        <p:spPr bwMode="auto">
          <a:xfrm>
            <a:off x="4522789" y="3303588"/>
            <a:ext cx="676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latin typeface="Palatino Linotype" charset="0"/>
              </a:rPr>
              <a:t>the, 1</a:t>
            </a:r>
          </a:p>
          <a:p>
            <a:pPr algn="ctr" eaLnBrk="1" hangingPunct="1"/>
            <a:r>
              <a:rPr lang="en-US" altLang="x-none" sz="1600">
                <a:latin typeface="Palatino Linotype" charset="0"/>
              </a:rPr>
              <a:t>fox, 1</a:t>
            </a:r>
          </a:p>
          <a:p>
            <a:pPr algn="ctr" eaLnBrk="1" hangingPunct="1"/>
            <a:r>
              <a:rPr lang="en-US" altLang="x-none" sz="1600">
                <a:latin typeface="Palatino Linotype" charset="0"/>
              </a:rPr>
              <a:t>the, 1</a:t>
            </a:r>
          </a:p>
        </p:txBody>
      </p:sp>
      <p:sp>
        <p:nvSpPr>
          <p:cNvPr id="34849" name="TextBox 209"/>
          <p:cNvSpPr txBox="1">
            <a:spLocks noChangeArrowheads="1"/>
          </p:cNvSpPr>
          <p:nvPr/>
        </p:nvSpPr>
        <p:spPr bwMode="auto">
          <a:xfrm>
            <a:off x="4076701" y="4741863"/>
            <a:ext cx="98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latin typeface="Palatino Linotype" charset="0"/>
              </a:rPr>
              <a:t>how, 1</a:t>
            </a:r>
          </a:p>
          <a:p>
            <a:pPr algn="ctr" eaLnBrk="1" hangingPunct="1"/>
            <a:r>
              <a:rPr lang="en-US" altLang="x-none" sz="1600">
                <a:latin typeface="Palatino Linotype" charset="0"/>
              </a:rPr>
              <a:t>now, 1</a:t>
            </a:r>
          </a:p>
          <a:p>
            <a:pPr algn="ctr" eaLnBrk="1" hangingPunct="1"/>
            <a:r>
              <a:rPr lang="en-US" altLang="x-none" sz="1600">
                <a:latin typeface="Palatino Linotype" charset="0"/>
              </a:rPr>
              <a:t>brown, 1</a:t>
            </a:r>
          </a:p>
        </p:txBody>
      </p:sp>
      <p:sp>
        <p:nvSpPr>
          <p:cNvPr id="34850" name="TextBox 210"/>
          <p:cNvSpPr txBox="1">
            <a:spLocks noChangeArrowheads="1"/>
          </p:cNvSpPr>
          <p:nvPr/>
        </p:nvSpPr>
        <p:spPr bwMode="auto">
          <a:xfrm>
            <a:off x="5724525" y="5006975"/>
            <a:ext cx="992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latin typeface="Palatino Linotype" charset="0"/>
              </a:rPr>
              <a:t>ate, 1</a:t>
            </a:r>
          </a:p>
          <a:p>
            <a:pPr algn="ctr" eaLnBrk="1" hangingPunct="1"/>
            <a:r>
              <a:rPr lang="en-US" altLang="x-none" sz="1600">
                <a:latin typeface="Palatino Linotype" charset="0"/>
              </a:rPr>
              <a:t>mouse, 1</a:t>
            </a:r>
          </a:p>
        </p:txBody>
      </p:sp>
      <p:sp>
        <p:nvSpPr>
          <p:cNvPr id="34851" name="TextBox 211"/>
          <p:cNvSpPr txBox="1">
            <a:spLocks noChangeArrowheads="1"/>
          </p:cNvSpPr>
          <p:nvPr/>
        </p:nvSpPr>
        <p:spPr bwMode="auto">
          <a:xfrm>
            <a:off x="5684839" y="5703889"/>
            <a:ext cx="746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latin typeface="Palatino Linotype" charset="0"/>
              </a:rPr>
              <a:t>cow, 1</a:t>
            </a:r>
          </a:p>
        </p:txBody>
      </p:sp>
      <p:sp>
        <p:nvSpPr>
          <p:cNvPr id="34852" name="TextBox 217"/>
          <p:cNvSpPr txBox="1">
            <a:spLocks noChangeArrowheads="1"/>
          </p:cNvSpPr>
          <p:nvPr/>
        </p:nvSpPr>
        <p:spPr bwMode="auto">
          <a:xfrm>
            <a:off x="2133600" y="1458913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Palatino Linotype" charset="0"/>
              </a:rPr>
              <a:t>Input</a:t>
            </a:r>
          </a:p>
        </p:txBody>
      </p:sp>
      <p:sp>
        <p:nvSpPr>
          <p:cNvPr id="34853" name="TextBox 218"/>
          <p:cNvSpPr txBox="1">
            <a:spLocks noChangeArrowheads="1"/>
          </p:cNvSpPr>
          <p:nvPr/>
        </p:nvSpPr>
        <p:spPr bwMode="auto">
          <a:xfrm>
            <a:off x="3886201" y="1458913"/>
            <a:ext cx="70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Palatino Linotype" charset="0"/>
              </a:rPr>
              <a:t>Map</a:t>
            </a:r>
          </a:p>
        </p:txBody>
      </p:sp>
      <p:sp>
        <p:nvSpPr>
          <p:cNvPr id="34854" name="TextBox 219"/>
          <p:cNvSpPr txBox="1">
            <a:spLocks noChangeArrowheads="1"/>
          </p:cNvSpPr>
          <p:nvPr/>
        </p:nvSpPr>
        <p:spPr bwMode="auto">
          <a:xfrm>
            <a:off x="5194301" y="1458913"/>
            <a:ext cx="177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Palatino Linotype" charset="0"/>
              </a:rPr>
              <a:t>Shuffle &amp; Sort</a:t>
            </a:r>
          </a:p>
        </p:txBody>
      </p:sp>
      <p:sp>
        <p:nvSpPr>
          <p:cNvPr id="34855" name="TextBox 220"/>
          <p:cNvSpPr txBox="1">
            <a:spLocks noChangeArrowheads="1"/>
          </p:cNvSpPr>
          <p:nvPr/>
        </p:nvSpPr>
        <p:spPr bwMode="auto">
          <a:xfrm>
            <a:off x="7315201" y="1458913"/>
            <a:ext cx="1027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Palatino Linotype" charset="0"/>
              </a:rPr>
              <a:t>Reduce</a:t>
            </a:r>
          </a:p>
        </p:txBody>
      </p:sp>
      <p:sp>
        <p:nvSpPr>
          <p:cNvPr id="34856" name="TextBox 221"/>
          <p:cNvSpPr txBox="1">
            <a:spLocks noChangeArrowheads="1"/>
          </p:cNvSpPr>
          <p:nvPr/>
        </p:nvSpPr>
        <p:spPr bwMode="auto">
          <a:xfrm>
            <a:off x="9256714" y="1458913"/>
            <a:ext cx="1017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Palatino Linotype" charset="0"/>
              </a:rPr>
              <a:t>Output</a:t>
            </a:r>
          </a:p>
        </p:txBody>
      </p:sp>
      <p:cxnSp>
        <p:nvCxnSpPr>
          <p:cNvPr id="44" name="Straight Connector 43"/>
          <p:cNvCxnSpPr/>
          <p:nvPr/>
        </p:nvCxnSpPr>
        <p:spPr>
          <a:xfrm rot="10800000">
            <a:off x="1905000" y="3533775"/>
            <a:ext cx="1143000" cy="15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1905000" y="5080000"/>
            <a:ext cx="1143000" cy="15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>
            <a:off x="9067800" y="4267200"/>
            <a:ext cx="1143000" cy="15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latin typeface="Georgia" charset="0"/>
                <a:ea typeface="Georgia" charset="0"/>
                <a:cs typeface="Georgia" charset="0"/>
              </a:rPr>
              <a:t>1.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953000"/>
          </a:xfrm>
        </p:spPr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Input: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(</a:t>
            </a:r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lineNumber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, line) records</a:t>
            </a:r>
          </a:p>
          <a:p>
            <a:pPr>
              <a:buFont typeface="Arial"/>
              <a:buChar char="•"/>
              <a:defRPr/>
            </a:pP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Output: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lines matching a given pattern</a:t>
            </a:r>
          </a:p>
          <a:p>
            <a:pPr>
              <a:buFont typeface="Arial"/>
              <a:buChar char="•"/>
              <a:defRPr/>
            </a:pP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Arial"/>
              <a:buChar char="•"/>
              <a:defRPr/>
            </a:pP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Map: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br>
              <a:rPr lang="en-US" dirty="0" smtClean="0">
                <a:latin typeface="Georgia" charset="0"/>
                <a:ea typeface="Georgia" charset="0"/>
                <a:cs typeface="Georgia" charset="0"/>
              </a:rPr>
            </a:br>
            <a:r>
              <a:rPr lang="en-US" sz="2703" dirty="0">
                <a:latin typeface="Georgia" charset="0"/>
                <a:ea typeface="Georgia" charset="0"/>
                <a:cs typeface="Georgia" charset="0"/>
              </a:rPr>
              <a:t>		   </a:t>
            </a:r>
            <a:r>
              <a:rPr lang="en-US" sz="2703" b="1" dirty="0">
                <a:latin typeface="Georgia" charset="0"/>
                <a:ea typeface="Georgia" charset="0"/>
                <a:cs typeface="Georgia" charset="0"/>
              </a:rPr>
              <a:t>if</a:t>
            </a:r>
            <a:r>
              <a:rPr lang="en-US" sz="2703" dirty="0">
                <a:latin typeface="Georgia" charset="0"/>
                <a:ea typeface="Georgia" charset="0"/>
                <a:cs typeface="Georgia" charset="0"/>
              </a:rPr>
              <a:t>(line matches pattern):</a:t>
            </a:r>
            <a:br>
              <a:rPr lang="en-US" sz="2703" dirty="0">
                <a:latin typeface="Georgia" charset="0"/>
                <a:ea typeface="Georgia" charset="0"/>
                <a:cs typeface="Georgia" charset="0"/>
              </a:rPr>
            </a:br>
            <a:r>
              <a:rPr lang="en-US" sz="2703" dirty="0">
                <a:latin typeface="Georgia" charset="0"/>
                <a:ea typeface="Georgia" charset="0"/>
                <a:cs typeface="Georgia" charset="0"/>
              </a:rPr>
              <a:t>		      output(line)</a:t>
            </a:r>
          </a:p>
          <a:p>
            <a:pPr>
              <a:buFont typeface="Arial"/>
              <a:buChar char="•"/>
              <a:defRPr/>
            </a:pP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Arial"/>
              <a:buChar char="•"/>
              <a:defRPr/>
            </a:pP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Reduce: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identity function</a:t>
            </a:r>
          </a:p>
          <a:p>
            <a:pPr lvl="1">
              <a:buFont typeface="Arial"/>
              <a:buChar char="–"/>
              <a:defRPr/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Alternative: no reducer (map-only job)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1070</Words>
  <Application>Microsoft Macintosh PowerPoint</Application>
  <PresentationFormat>Widescreen</PresentationFormat>
  <Paragraphs>209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 Light</vt:lpstr>
      <vt:lpstr>Georgia</vt:lpstr>
      <vt:lpstr>ＭＳ Ｐゴシック</vt:lpstr>
      <vt:lpstr>Arial</vt:lpstr>
      <vt:lpstr>Calibri</vt:lpstr>
      <vt:lpstr>Palatino Linotype</vt:lpstr>
      <vt:lpstr>Office Theme</vt:lpstr>
      <vt:lpstr>CS5560 Knowledge Discovery and Management</vt:lpstr>
      <vt:lpstr>Spark vs. Hadoop</vt:lpstr>
      <vt:lpstr>Hadoop/Spark Architecture</vt:lpstr>
      <vt:lpstr>Spark Architecture</vt:lpstr>
      <vt:lpstr>Spark Components</vt:lpstr>
      <vt:lpstr>MapReduce</vt:lpstr>
      <vt:lpstr>Example: Word Count</vt:lpstr>
      <vt:lpstr>Word Count Execution</vt:lpstr>
      <vt:lpstr>1. Search</vt:lpstr>
      <vt:lpstr>2. Sort</vt:lpstr>
      <vt:lpstr>3. Inverted Index</vt:lpstr>
      <vt:lpstr>Inverted Index Example</vt:lpstr>
      <vt:lpstr>4. Most Popular Words</vt:lpstr>
      <vt:lpstr>5. Numerical Integration</vt:lpstr>
      <vt:lpstr>Spark: Master and Clusters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Spark: Resilient Distributed Datasets (RDD)</vt:lpstr>
      <vt:lpstr>Spark: Resilient Distributed Datasets (RDD)</vt:lpstr>
      <vt:lpstr>Spark: Transformations</vt:lpstr>
      <vt:lpstr>Spark: Transformations</vt:lpstr>
      <vt:lpstr>Spark: Transformations</vt:lpstr>
      <vt:lpstr>Spark: Actions</vt:lpstr>
      <vt:lpstr>Spark: Actions</vt:lpstr>
      <vt:lpstr>Spark: Persistence</vt:lpstr>
      <vt:lpstr>Spark: Persistence</vt:lpstr>
      <vt:lpstr>Spark: Broadcast variables </vt:lpstr>
      <vt:lpstr>Spark: Accumulators</vt:lpstr>
    </vt:vector>
  </TitlesOfParts>
  <Company>UMKC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CS590RA: Real-Time Big Data Analytics</dc:title>
  <dc:creator>Lee, Yugyung</dc:creator>
  <cp:lastModifiedBy>Microsoft Office User</cp:lastModifiedBy>
  <cp:revision>138</cp:revision>
  <dcterms:created xsi:type="dcterms:W3CDTF">2014-08-25T21:18:04Z</dcterms:created>
  <dcterms:modified xsi:type="dcterms:W3CDTF">2017-06-12T00:39:46Z</dcterms:modified>
</cp:coreProperties>
</file>