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A985-F603-436F-B399-C1356C4B8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C8570-FD2D-451E-8311-635AD9502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8226-C062-4016-B361-FA262E9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B3C0-3E68-4767-B76B-719342AD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9A8A-1092-4D46-BB49-46272F4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4808-6B38-404D-B270-6FDFFAF1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CD408-E2AF-4836-BE83-1DE5B3509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3486-9C80-48F0-816F-01548FD7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DCA7-B92C-456A-8B78-F761862D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46DB-0993-4FF9-9D87-85C06F6E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9D31-74B4-4007-892F-82746FE02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EE273-3D99-4DD5-B1A1-3F35F1C8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DF04-7578-4EFC-AB6E-9613613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2564-C041-436B-8DA3-426843B4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2F15-3330-4DB7-9452-307A4028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82F5-1308-4D5E-BD03-96FCB945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4B7D-E4B1-4240-BDA8-4CF85DA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815D-47A1-4574-8822-802C9939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211C-EFC6-445F-834C-A10D68F9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E6E1-B244-48AB-BB27-50DB9D4F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5071-FB57-4D3A-A75D-B8AD6F4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1A209-46C2-4A74-B63C-DB36AADB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5A74-BEEA-4896-9B43-10AE9E6B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7CA7-9CC0-4412-973C-3B91C9ED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63A2-9F5D-49F2-8B23-7CFD46F2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4B42-0AFC-4371-AA6A-607DF0BD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334E-F22F-4AF7-9FEE-3B143B4F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0FE5-9F3C-492D-A965-7B6D2F98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CB606-F159-4B29-AD48-AE26E04B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6DE2B-5AC5-4B0A-8490-57E17983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2E60-9D47-45D1-A42F-059F6860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577A-5AC6-45A3-985B-B814C5C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CE8EA-1967-4B85-8D98-7070DCE7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6438-9A38-4189-B6A8-AE47BE228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346B4-61BD-488D-A5B7-D6B34FDE5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0D782-7976-42A8-8E08-BEF8AFC9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83BA4-2776-4F3A-AEBA-F6770E8B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2D2C-5936-43CE-B5D5-A6FFFA53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B2C73-FA04-4179-B781-35BCA6EA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20B4-6E9F-4D4B-AF99-C75A9040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FC4D6-331B-4121-93DE-42CA97E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1905-C81C-43DD-B3D1-914BAD9A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669E4-754C-4B61-AA0D-7A4FAEC6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CA22-0D31-44C8-9ECC-456D38D1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1AC72-B1DD-4FF5-9BD2-1EAB0930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5FC1-1A6C-4CDE-8A53-5562F2DE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9FE-93E2-41B8-A597-1EF3B03A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1AB1-6453-4004-A1D3-C1E5B635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6DD7E-60AE-44C8-B4A5-CA7576E87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BD4C-936D-42DF-BCB5-C1DD354F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06E4E-4C36-4EF9-9071-5A953C0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AAA4-9650-49C5-A3AC-034777E3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EB87-F51E-49DC-807C-2B3332BA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A9B87-FB9E-4BAC-AF18-465FCCCB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8A2B3-8FBF-44EE-BEC9-E64DB8F30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E524E-B116-4F8D-95AD-93CB96F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47B3A-3C1E-43C5-94F2-485F4A3B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3E084-6820-4AEB-8900-9035EDF6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454AA-C161-4872-9F9F-0BB8A1AF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33AF-44C8-4CD6-AB65-0F7939F2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FC7D-8251-4399-AA63-5FF195BD4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ED66-260D-4BB8-AA9F-318758C2CE4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1E46-AB6C-4BEE-8E5D-F4537A5EF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DA2-FF5E-4A0A-8859-F5CC525A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C7DC-A93D-4788-A35E-D57B1D7B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machinelearning.pro/all-about-autoencoders/" TargetMode="External"/><Relationship Id="rId2" Type="http://schemas.openxmlformats.org/officeDocument/2006/relationships/hyperlink" Target="https://victorzhou.com/blog/keras-cnn-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28345-A68C-4D05-9248-FD3449D1A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Artificial Neural Networks</a:t>
            </a:r>
            <a:br>
              <a:rPr lang="en-US" sz="5800"/>
            </a:br>
            <a:r>
              <a:rPr lang="en-US" sz="5800"/>
              <a:t>Tutorial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C64E6-F0EE-47FB-BC1D-0A028121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					KDM-Spring-2020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5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C58F-D198-4572-8254-7C22A69A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7313386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Autoencoders Result Visualization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7DF3C-8B18-47B0-B9CD-642B0F4F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2" b="-2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92528F-4A59-49C8-939A-A4691DD2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/>
              <a:t>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B3AA7-7993-4C44-9C03-F78885932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" r="10518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038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D026B-B717-4FCB-9A4D-EA8578C4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B173-E006-4896-8763-979E4935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600"/>
              <a:t>The Problem: MNIST digit classification</a:t>
            </a:r>
          </a:p>
          <a:p>
            <a:r>
              <a:rPr lang="en-US" sz="1600"/>
              <a:t>We’re going to tackle a classic introductory Computer Vision problem: MNIST handwritten digit classification. It’s simple: given an image, classify it as a digit</a:t>
            </a:r>
          </a:p>
          <a:p>
            <a:r>
              <a:rPr lang="en-US" sz="1600"/>
              <a:t>Each image in the MNIST dataset is 28x28 and contains a centered, grayscale digit. Our CNN will take an image and output one of 10 possible classes (one for each digit)</a:t>
            </a:r>
          </a:p>
        </p:txBody>
      </p:sp>
      <p:pic>
        <p:nvPicPr>
          <p:cNvPr id="2050" name="Picture 2" descr="Sample images from the MNIST dataset">
            <a:extLst>
              <a:ext uri="{FF2B5EF4-FFF2-40B4-BE49-F238E27FC236}">
                <a16:creationId xmlns:a16="http://schemas.microsoft.com/office/drawing/2014/main" id="{FB718DFB-432A-4C9D-8066-49BD4FBC1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r="4563" b="3"/>
          <a:stretch/>
        </p:blipFill>
        <p:spPr bwMode="auto">
          <a:xfrm>
            <a:off x="5297763" y="1206203"/>
            <a:ext cx="6250769" cy="428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8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EFF1D-B288-4371-A1E2-936716B8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1E00D-512B-4F91-8777-D2004B3A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936711"/>
            <a:ext cx="9232900" cy="22166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CAF9-E0A9-4606-A08C-E5A833C8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Library imports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First of all,  import all necessary packages</a:t>
            </a:r>
          </a:p>
          <a:p>
            <a:pPr marL="457200" lvl="1" indent="0"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6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CA0-24C0-4481-96DF-C32BF94B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5032-CBFF-4396-9981-F24871D6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begin, we’ll normalize the image pixel values from [0, 255] to [-0.5, 0.5]</a:t>
            </a:r>
          </a:p>
          <a:p>
            <a:r>
              <a:rPr lang="en-US" dirty="0"/>
              <a:t> This will  make our network easier to train (using smaller, centered values usually leads to better results). </a:t>
            </a:r>
          </a:p>
          <a:p>
            <a:r>
              <a:rPr lang="en-US" dirty="0"/>
              <a:t>We’ll also reshape each image from (28, 28) to (28, 28, 1) because </a:t>
            </a:r>
            <a:r>
              <a:rPr lang="en-US" dirty="0" err="1"/>
              <a:t>Keras</a:t>
            </a:r>
            <a:r>
              <a:rPr lang="en-US" dirty="0"/>
              <a:t> requires the third dimension. (1 stands for color scheme, which is grey scale in this case).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7CB29-65E7-4D82-BFA6-3B71260B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13" y="4839286"/>
            <a:ext cx="5295900" cy="195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C8EAE-95D1-42E6-8DA2-1FA18212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9" y="5419946"/>
            <a:ext cx="5604950" cy="7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55AC4-89AF-4909-AE4A-79191A17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357D-7CB4-4DFF-8D78-987D13B2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Keras model is either built using the Sequential class, which represents a linear stack of layers, or the functional Model class, which is more customizable. </a:t>
            </a:r>
          </a:p>
          <a:p>
            <a:r>
              <a:rPr lang="en-US" sz="2000"/>
              <a:t>We’ll be using the simpler Sequential model, since our CNN will be a linear stack of layers.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3FEF6-AC08-4A2A-AB07-8EEC3727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31242"/>
            <a:ext cx="6250769" cy="2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CBFA-D681-4F13-AA13-84FF9B57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18A8-D097-4E76-90A5-A2DECCE7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num_filters, filter_size, and pool_size are self-explanatory variables that set the hyperparameters for our CNN.</a:t>
            </a:r>
          </a:p>
          <a:p>
            <a:r>
              <a:rPr lang="en-US" sz="2400"/>
              <a:t>The first layer in any Sequential model must specify the input_shape, so we do so on Conv2D. </a:t>
            </a:r>
          </a:p>
          <a:p>
            <a:r>
              <a:rPr lang="en-US" sz="2400"/>
              <a:t>Once this input shape is specified, Keras will automatically infer the shapes of inputs for later layers.</a:t>
            </a:r>
          </a:p>
          <a:p>
            <a:r>
              <a:rPr lang="en-US" sz="2400"/>
              <a:t>The output Softmax layer has 10 nodes, one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370958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61E-CEFD-4A33-A142-4BFD946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compilation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FB5A-9A8C-42DD-BB92-AEE6DD1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Before we can begin training, we need to configure the training process. We decide 3 key factors during the compilation step:</a:t>
            </a:r>
          </a:p>
          <a:p>
            <a:pPr lvl="1"/>
            <a:r>
              <a:rPr lang="en-US"/>
              <a:t>The optimizer. We’ll stick with a pretty good default: the Adam gradient-based optimizer. Keras has many other optimizers you can look into as well.</a:t>
            </a:r>
          </a:p>
          <a:p>
            <a:pPr lvl="1"/>
            <a:r>
              <a:rPr lang="en-US"/>
              <a:t>The loss function. Since we’re using a Softmax output layer, we’ll use the Cross-Entropy loss. Keras distinguishes between binary_crossentropy (2 classes) and categorical_crossentropy (&gt;2 classes), so we’ll use the latter. </a:t>
            </a:r>
          </a:p>
          <a:p>
            <a:pPr lvl="1"/>
            <a:r>
              <a:rPr lang="en-US"/>
              <a:t>A list of metrics. Since this is a classification problem, we’ll just have Keras report on the accuracy metric.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F4F13-0E9F-4F49-A131-F0A1C399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5035550"/>
            <a:ext cx="498326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152C-F152-4140-9396-5DFD72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8047-04D4-4204-9367-DDC660F2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Training a model in Keras literally consists only of calling fit() and specifying some parameters. There are a lot of possible parameters, but we’ll only supply these:</a:t>
            </a:r>
          </a:p>
          <a:p>
            <a:pPr lvl="1"/>
            <a:r>
              <a:rPr lang="en-US"/>
              <a:t>The </a:t>
            </a:r>
            <a:r>
              <a:rPr lang="en-US" dirty="0"/>
              <a:t>training data (images and labels), commonly known as X and Y, respectively.</a:t>
            </a:r>
          </a:p>
          <a:p>
            <a:pPr lvl="1"/>
            <a:r>
              <a:rPr lang="en-US" dirty="0"/>
              <a:t>The number of epochs (iterations over the entire dataset) to train for.</a:t>
            </a:r>
          </a:p>
          <a:p>
            <a:pPr lvl="1"/>
            <a:r>
              <a:rPr lang="en-US" dirty="0"/>
              <a:t>The validation data (or test data), which is used during training to periodically measure the network’s performance against data it hasn’t seen before.</a:t>
            </a:r>
          </a:p>
        </p:txBody>
      </p:sp>
    </p:spTree>
    <p:extLst>
      <p:ext uri="{BB962C8B-B14F-4D97-AF65-F5344CB8AC3E}">
        <p14:creationId xmlns:p14="http://schemas.microsoft.com/office/powerpoint/2010/main" val="1708968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6CC1-7594-4E9A-89F1-B6D2A766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360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2325-280D-45F3-9301-3DB4CA04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3386845"/>
          </a:xfrm>
        </p:spPr>
        <p:txBody>
          <a:bodyPr anchor="ctr">
            <a:noAutofit/>
          </a:bodyPr>
          <a:lstStyle/>
          <a:p>
            <a:r>
              <a:rPr lang="en-US" sz="2000" dirty="0"/>
              <a:t>There’s one thing we have to be careful about: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 expects the training targets to be 10-dimensional vectors, since there are 10 nodes in our </a:t>
            </a:r>
            <a:r>
              <a:rPr lang="en-US" sz="2000" dirty="0" err="1"/>
              <a:t>Softmax</a:t>
            </a:r>
            <a:r>
              <a:rPr lang="en-US" sz="2000" dirty="0"/>
              <a:t> output layer. Right now, our </a:t>
            </a:r>
            <a:r>
              <a:rPr lang="en-US" sz="2000" dirty="0" err="1"/>
              <a:t>train_labels</a:t>
            </a:r>
            <a:r>
              <a:rPr lang="en-US" sz="2000" dirty="0"/>
              <a:t> and </a:t>
            </a:r>
            <a:r>
              <a:rPr lang="en-US" sz="2000" dirty="0" err="1"/>
              <a:t>test_labels</a:t>
            </a:r>
            <a:r>
              <a:rPr lang="en-US" sz="2000" dirty="0"/>
              <a:t> arrays contain single integers representing the class for each image</a:t>
            </a:r>
          </a:p>
          <a:p>
            <a:endParaRPr lang="en-US" sz="2000" dirty="0"/>
          </a:p>
          <a:p>
            <a:r>
              <a:rPr lang="en-US" sz="2000" dirty="0"/>
              <a:t>Conveniently, </a:t>
            </a:r>
            <a:r>
              <a:rPr lang="en-US" sz="2000" dirty="0" err="1"/>
              <a:t>Keras</a:t>
            </a:r>
            <a:r>
              <a:rPr lang="en-US" sz="2000" dirty="0"/>
              <a:t> has a utility method that fixes this exact issue:</a:t>
            </a:r>
          </a:p>
          <a:p>
            <a:pPr lvl="1"/>
            <a:r>
              <a:rPr lang="en-US" sz="2000" dirty="0" err="1"/>
              <a:t>to_categorical</a:t>
            </a:r>
            <a:r>
              <a:rPr lang="en-US" sz="2000" dirty="0"/>
              <a:t>: It turns our array of class integers into an array of one-hot vectors instead. For example, 2 would become [0, 0, 1, 0, 0, 0, 0, 0, 0, 0] (it’s zero-indexed)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6EF4B-0846-4290-BC41-6C3003E73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82" b="-1"/>
          <a:stretch/>
        </p:blipFill>
        <p:spPr>
          <a:xfrm>
            <a:off x="-9168" y="3587261"/>
            <a:ext cx="12079248" cy="3269151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560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0A9A-04D8-4203-A4FC-24F3D021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BDE0-F503-4B70-A4EC-E34FE69E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1) Building the Following Feed forward Networks: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Auto Encoders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Convolutional neural network,  CNN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2) Getting use to with Google Colab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15713-F939-471B-86B1-F76D2B44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Predicting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5D77-4BED-4263-92C1-E54B9A0C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We pass an array of inputs to predict() and it returns an array of outputs.</a:t>
            </a:r>
          </a:p>
          <a:p>
            <a:r>
              <a:rPr lang="en-US" sz="2000"/>
              <a:t>The output of our network is 10 probabilities (because of softmax), so we’ll use np.argmax() to turn those into actual digits.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CBA07-6C8C-4F39-B12D-0AB07343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93646"/>
            <a:ext cx="6250769" cy="29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7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A793-720A-47EB-A468-BD2C945F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53E8-5DAB-4645-AB06-E7F49DDF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https://victorzhou.com/blog/keras-cnn-tutorial/</a:t>
            </a:r>
            <a:endParaRPr lang="en-US" sz="2400"/>
          </a:p>
          <a:p>
            <a:r>
              <a:rPr lang="en-US" sz="2400">
                <a:hlinkClick r:id="rId3"/>
              </a:rPr>
              <a:t>https://pythonmachinelearning.pro/all-about-autoencoders/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813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83FCD-60E8-49BF-ABA2-1171853F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Google Colab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050A-9FE1-4922-A963-5710CCC6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Google Colab is a free cloud service and now it supports free GPU!</a:t>
            </a:r>
          </a:p>
          <a:p>
            <a:r>
              <a:rPr lang="en-US" sz="1600">
                <a:solidFill>
                  <a:schemeClr val="bg1"/>
                </a:solidFill>
              </a:rPr>
              <a:t> With Google Colab You can: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improve your Python programming language coding skills.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develop deep learning applications using popular libraries such as Keras, TensorFlow, PyTorch, and OpenCV.</a:t>
            </a:r>
          </a:p>
          <a:p>
            <a:r>
              <a:rPr lang="en-US" sz="1600">
                <a:solidFill>
                  <a:schemeClr val="bg1"/>
                </a:solidFill>
              </a:rPr>
              <a:t>The most important feature that distinguishes Colab from other free cloud services is; Colab provides GPU and is totally free.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446F3-EFA8-4FBA-B942-6B932E96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364035"/>
            <a:ext cx="6596652" cy="39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3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07EA8-5354-4B45-8EC0-A2C5E8F3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2856D-6028-41CF-BDE6-149E3C9D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02593"/>
            <a:ext cx="9232900" cy="1084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0576-C4BF-48C2-B759-734A5F15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MNIST database of handwritten digits</a:t>
            </a:r>
          </a:p>
          <a:p>
            <a:r>
              <a:rPr lang="en-US" sz="1800">
                <a:solidFill>
                  <a:schemeClr val="bg1"/>
                </a:solidFill>
              </a:rPr>
              <a:t>Training set of 60,000 examples, and a test set of 10,000 examples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1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623D2-125A-415A-80F6-7012EF5C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/>
              <a:t>Autoencoders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F71D-119D-472C-B1B4-6E1A6CF1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>
                <a:solidFill>
                  <a:schemeClr val="bg1"/>
                </a:solidFill>
                <a:cs typeface="Arial" panose="020B0604020202020204" pitchFamily="34" charset="0"/>
              </a:rPr>
              <a:t>compression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big topic that’s used in computer vision, computer networks, computer architecture, and many other fields.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point of data compression is to convert our input into a </a:t>
            </a:r>
            <a:r>
              <a:rPr lang="en-US" sz="20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representation that we recreate, to a degree of quality. 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smaller representation is what would be passed around, and, when anyone needed the original, they would reconstruct it from the smaller representation.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Autoencoders are unsupervised neural networks that use machine learning to do this compression </a:t>
            </a:r>
          </a:p>
        </p:txBody>
      </p:sp>
    </p:spTree>
    <p:extLst>
      <p:ext uri="{BB962C8B-B14F-4D97-AF65-F5344CB8AC3E}">
        <p14:creationId xmlns:p14="http://schemas.microsoft.com/office/powerpoint/2010/main" val="22622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29C4C-035E-4442-BBC2-41D1BA6A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Autoencoders</a:t>
            </a:r>
          </a:p>
        </p:txBody>
      </p:sp>
      <p:pic>
        <p:nvPicPr>
          <p:cNvPr id="1026" name="Picture 2" descr="Comprehensive Introduction to Autoencoders - Towards Data Science">
            <a:extLst>
              <a:ext uri="{FF2B5EF4-FFF2-40B4-BE49-F238E27FC236}">
                <a16:creationId xmlns:a16="http://schemas.microsoft.com/office/drawing/2014/main" id="{C1C5E7D2-AC94-4D1A-B21F-5C06EA97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170" y="961812"/>
            <a:ext cx="664105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8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42AA-241C-4FAA-975D-5CDFE7C9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Autoencoder Code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0F39-8D68-4E2B-B13E-7880DFE9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Load  MNIST handwritten digits dataset.</a:t>
            </a:r>
          </a:p>
          <a:p>
            <a:r>
              <a:rPr lang="en-US" sz="2200">
                <a:solidFill>
                  <a:srgbClr val="FFFFFF"/>
                </a:solidFill>
              </a:rPr>
              <a:t>There is no need to load labels because autoencoders are unsupervised.</a:t>
            </a:r>
          </a:p>
          <a:p>
            <a:r>
              <a:rPr lang="en-US" sz="2200">
                <a:solidFill>
                  <a:srgbClr val="FFFFFF"/>
                </a:solidFill>
              </a:rPr>
              <a:t>Rescale our images from 0 – 255 to 0 – 1 and flatten them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ADF32-E59F-4980-913C-4771C5F0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4" y="1005736"/>
            <a:ext cx="4855464" cy="1655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B3891-097A-4633-8F3A-1F6B25E0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3" y="4433226"/>
            <a:ext cx="4855464" cy="12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3E98B-611D-46F9-BDE8-ED8B2BED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Autoencoders code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A9FE-6013-408D-A8C0-BBF05CD5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Create autoencoder</a:t>
            </a:r>
          </a:p>
          <a:p>
            <a:r>
              <a:rPr lang="en-US" sz="1900">
                <a:solidFill>
                  <a:srgbClr val="FFFFFF"/>
                </a:solidFill>
              </a:rPr>
              <a:t>Use ReLU  activation functions </a:t>
            </a:r>
          </a:p>
          <a:p>
            <a:r>
              <a:rPr lang="en-US" sz="1900">
                <a:solidFill>
                  <a:srgbClr val="FFFFFF"/>
                </a:solidFill>
              </a:rPr>
              <a:t>create constants for our input size and our encoding size. </a:t>
            </a:r>
          </a:p>
          <a:p>
            <a:r>
              <a:rPr lang="en-US" sz="1900">
                <a:solidFill>
                  <a:srgbClr val="FFFFFF"/>
                </a:solidFill>
              </a:rPr>
              <a:t>reduce our input from 784 -&gt; 512 -&gt; 256 -&gt; 128 -&gt; 64, encoder path</a:t>
            </a:r>
          </a:p>
          <a:p>
            <a:r>
              <a:rPr lang="en-US" sz="1900">
                <a:solidFill>
                  <a:srgbClr val="FFFFFF"/>
                </a:solidFill>
              </a:rPr>
              <a:t>then expand it back up 64 -&gt; 128 -&gt; 256 -&gt; 512 -&gt; 784, decoder path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1F829-1C3F-4753-85A3-47E082E7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4" y="986489"/>
            <a:ext cx="4855464" cy="1693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600A5-4F74-4B0A-BBE7-AAEB959F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3" y="4497150"/>
            <a:ext cx="4855464" cy="11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2805D-BCF1-4560-BC44-6DC68E71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Autoencoder train and predict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1F3C6-5B16-45B0-85A0-9562E251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56427"/>
            <a:ext cx="9232900" cy="11771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CFD3-3928-4FA1-A361-019B075B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Training the model and then making the prediction </a:t>
            </a:r>
          </a:p>
          <a:p>
            <a:r>
              <a:rPr lang="en-US" sz="1100">
                <a:solidFill>
                  <a:schemeClr val="bg1"/>
                </a:solidFill>
              </a:rPr>
              <a:t>Build and train the model.</a:t>
            </a:r>
          </a:p>
          <a:p>
            <a:r>
              <a:rPr lang="en-US" sz="1100">
                <a:solidFill>
                  <a:schemeClr val="bg1"/>
                </a:solidFill>
              </a:rPr>
              <a:t>Use the ADAM optimizer and mean squared error loss (the Euclidean distance/loss) between the input and reconstruction</a:t>
            </a:r>
          </a:p>
          <a:p>
            <a:r>
              <a:rPr lang="en-US" sz="1100">
                <a:solidFill>
                  <a:schemeClr val="bg1"/>
                </a:solidFill>
              </a:rPr>
              <a:t>encode and decode the test set to see how well model is performing</a:t>
            </a:r>
          </a:p>
        </p:txBody>
      </p:sp>
    </p:spTree>
    <p:extLst>
      <p:ext uri="{BB962C8B-B14F-4D97-AF65-F5344CB8AC3E}">
        <p14:creationId xmlns:p14="http://schemas.microsoft.com/office/powerpoint/2010/main" val="24009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Office Theme</vt:lpstr>
      <vt:lpstr>Artificial Neural Networks Tutorial 11</vt:lpstr>
      <vt:lpstr>Goal </vt:lpstr>
      <vt:lpstr>Google Colab </vt:lpstr>
      <vt:lpstr>Data Set </vt:lpstr>
      <vt:lpstr>Autoencoders </vt:lpstr>
      <vt:lpstr>Autoencoders</vt:lpstr>
      <vt:lpstr>Autoencoder Code </vt:lpstr>
      <vt:lpstr>Autoencoders code </vt:lpstr>
      <vt:lpstr>Autoencoder train and predict </vt:lpstr>
      <vt:lpstr>Autoencoders Result Visualization </vt:lpstr>
      <vt:lpstr>CNN</vt:lpstr>
      <vt:lpstr>Problem Statement </vt:lpstr>
      <vt:lpstr>Code</vt:lpstr>
      <vt:lpstr>Data preparation </vt:lpstr>
      <vt:lpstr>Model building </vt:lpstr>
      <vt:lpstr>Model building </vt:lpstr>
      <vt:lpstr>Model compilation </vt:lpstr>
      <vt:lpstr>Model Training </vt:lpstr>
      <vt:lpstr>Model Training </vt:lpstr>
      <vt:lpstr>Predicting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Tutorial 11</dc:title>
  <dc:creator>syed shah</dc:creator>
  <cp:lastModifiedBy>syed shah</cp:lastModifiedBy>
  <cp:revision>1</cp:revision>
  <dcterms:created xsi:type="dcterms:W3CDTF">2020-04-16T07:07:09Z</dcterms:created>
  <dcterms:modified xsi:type="dcterms:W3CDTF">2020-04-16T07:07:11Z</dcterms:modified>
</cp:coreProperties>
</file>