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72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3" r:id="rId15"/>
    <p:sldId id="27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E9D270-3D10-4A57-880B-01BDBAD5294C}">
          <p14:sldIdLst>
            <p14:sldId id="258"/>
            <p14:sldId id="259"/>
          </p14:sldIdLst>
        </p14:section>
        <p14:section name="OpenIE" id="{73E02E61-0658-4F3E-8623-81D29F0BAE88}">
          <p14:sldIdLst>
            <p14:sldId id="260"/>
            <p14:sldId id="261"/>
            <p14:sldId id="272"/>
            <p14:sldId id="262"/>
            <p14:sldId id="263"/>
          </p14:sldIdLst>
        </p14:section>
        <p14:section name="ConceptNet5" id="{59B001BE-4DF0-4607-9AAB-A84478F3F0C3}">
          <p14:sldIdLst>
            <p14:sldId id="264"/>
          </p14:sldIdLst>
        </p14:section>
        <p14:section name="OpenIE_Washington_UNiv" id="{DDB3FC19-F0E6-4605-AD29-42550A993D6A}">
          <p14:sldIdLst>
            <p14:sldId id="265"/>
          </p14:sldIdLst>
        </p14:section>
        <p14:section name="WordNet" id="{D9B1A10F-7C1C-4741-B97C-CCBEB9D44176}">
          <p14:sldIdLst>
            <p14:sldId id="266"/>
            <p14:sldId id="268"/>
            <p14:sldId id="269"/>
            <p14:sldId id="270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D345D-D66C-4927-AA87-A5382820B5ED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6C09D-6093-4427-8850-48EB575AE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1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F872-CCE7-4C27-994B-13FE41C6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C10E9-68BA-4E8C-BF43-9FE9B311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675D4-9562-4383-B854-B71941D1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0D77-6196-4A77-99B5-B2EBD945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2121-A910-41CB-9946-A610DE7A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6062-9C65-4BBC-B212-1C714473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30317-C3A8-4F38-BFBF-E2C8707EA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E100-5867-4821-8420-FDF6AA6F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C4AC-BE93-437B-A105-05015BC5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F61EA-E1F2-4DBB-9E49-AB217393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88114-D2D1-4A36-8B45-6DE63B26F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C057C-834F-4CAC-A702-7CC210FDD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56DE-68C6-45E5-975D-51BB7829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FBFC-ADBD-4EBE-B078-1EEE9070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BF2F-D012-4488-B313-AF2B0955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79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347E-BF4D-42F1-8FFD-9118B6C8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CB62-2EDD-46D5-9729-A9527944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8593-D6F1-4C84-A417-300DF574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E0C7-84D2-48D8-9EBB-6D8385D5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F826-1FB6-4104-81BD-1134F4BA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4375-425F-4E47-BD09-977AC78A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5BE9B-4E4D-47FB-99F6-413027DC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E217-9EFC-4788-B767-73754BD7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C4AC-A191-4422-93A2-805F6B59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9B631-DD32-4C44-BF7A-C72E7ABF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4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CEF5-AAB6-4235-87BD-DDA9EFE9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B6E4-68C8-40C2-BBA7-88B6BBD9D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E15E3-713A-47BA-9E97-5E9CDE15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107F-9C45-4E7A-9DE7-4A17A619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7B29-A052-4DBD-BAC7-B2E2B407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42353-07B4-4695-A7B3-97EB105D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03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1821-16AB-48A9-8618-673B84CF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4ED1C-9D3E-4207-A819-30A7915E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5AFA5-DF26-4A7F-8CE6-8620B15D9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EF7C1-49D2-4C03-950A-76AE367BB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CA9EB-0F4F-41D4-836C-B6DB1C191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440A-E6B3-42E2-BCBB-11BEFD75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435CD-5D6C-4DA4-B027-ACA25975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3A37E-C29E-469F-A5CF-7427FF4E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06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9914-4E08-467C-8781-050A6EA2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B33B7-2B86-4610-9C51-033B34BB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421B0-17E5-40BB-BF0F-28709BCC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A5047-07A6-4F3A-AC7F-80F6EA14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2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45784-FE36-447C-B788-A7212C9D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992FC-5F88-4A68-9CF3-0234E1E5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2653B-8CE3-450C-9AD8-43C06376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5F19-82EB-4F92-86CB-360AF9AE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7604-AA05-4AEE-B0CA-37FA42C2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9AC71-65FB-459F-AD0F-5B89FBCF1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63E5-FC3C-4AD6-A463-8B430014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8443-99B2-46FD-B525-F8A40116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5A1C-B223-4CBB-8106-34F9B197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7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BA8C-8D00-46A5-BE98-4DB1BA2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0C6E8-E484-4D36-8F41-5EAA718FC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23AE9-5D38-4547-B98B-DE3CCC3D5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849D1-9383-42BA-95F8-F08E20FF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0D639-4A21-44BF-8C3B-BF790F8D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44524-CBAB-439B-82FF-EADB43CD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13C9-9288-424D-A089-F202F402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BF4F-0B2B-481F-98AC-22A13FA8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EB56-32E3-4AB3-BB36-6FEA8C440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644AE-70B9-45BC-AEC6-CB42D968A308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6336-EABA-45B2-9B46-E28A93772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1BB2-EA33-460C-9403-D81E2B940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8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net.princeton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software/openi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software/openi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onceptnet5.media.mit.edu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penie.allena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CS5560 </a:t>
            </a:r>
            <a:br>
              <a:rPr lang="en-US" dirty="0"/>
            </a:br>
            <a:r>
              <a:rPr lang="en-US" dirty="0"/>
              <a:t>Knowledge Discovery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Tutorial 3</a:t>
            </a:r>
          </a:p>
          <a:p>
            <a:r>
              <a:rPr lang="en-US" sz="3200" dirty="0"/>
              <a:t>6</a:t>
            </a:r>
            <a:r>
              <a:rPr lang="en-US" sz="3200" baseline="30000" dirty="0"/>
              <a:t>th</a:t>
            </a:r>
            <a:r>
              <a:rPr lang="en-US" sz="3200" dirty="0"/>
              <a:t> Feb 2020</a:t>
            </a:r>
          </a:p>
        </p:txBody>
      </p:sp>
    </p:spTree>
    <p:extLst>
      <p:ext uri="{BB962C8B-B14F-4D97-AF65-F5344CB8AC3E}">
        <p14:creationId xmlns:p14="http://schemas.microsoft.com/office/powerpoint/2010/main" val="269060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 using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WordNet® is a large lexical database of English. Nouns, verbs, adjectives and adverbs are grouped into sets of cognitive synonyms (</a:t>
            </a:r>
            <a:r>
              <a:rPr lang="en-US" dirty="0" err="1"/>
              <a:t>synsets</a:t>
            </a:r>
            <a:r>
              <a:rPr lang="en-US" dirty="0"/>
              <a:t>), each expressing a distinct concept. (</a:t>
            </a:r>
            <a:r>
              <a:rPr lang="en-US" dirty="0">
                <a:hlinkClick r:id="rId2"/>
              </a:rPr>
              <a:t>https://wordnet.princeton.edu/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3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NLTK Library in </a:t>
            </a:r>
            <a:r>
              <a:rPr lang="en-US" dirty="0" err="1"/>
              <a:t>Pycharm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8B951-646F-45FF-B23C-0F5437453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1507372" cy="50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2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WordNet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123" y="2215165"/>
            <a:ext cx="4667517" cy="4132587"/>
          </a:xfrm>
        </p:spPr>
        <p:txBody>
          <a:bodyPr>
            <a:normAutofit/>
          </a:bodyPr>
          <a:lstStyle/>
          <a:p>
            <a:r>
              <a:rPr lang="en-US" dirty="0"/>
              <a:t>NLTK has wordnet packages</a:t>
            </a:r>
          </a:p>
          <a:p>
            <a:r>
              <a:rPr lang="en-US" dirty="0" err="1"/>
              <a:t>GetPOS</a:t>
            </a:r>
            <a:r>
              <a:rPr lang="en-US" dirty="0"/>
              <a:t>, </a:t>
            </a:r>
            <a:r>
              <a:rPr lang="en-US" dirty="0" err="1"/>
              <a:t>GetAllSynonymns</a:t>
            </a:r>
            <a:r>
              <a:rPr lang="en-US" dirty="0"/>
              <a:t>, etc. are shown in the implementation</a:t>
            </a:r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A87F4C-2F90-4A65-9A4D-9489D776E2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8982" y="515283"/>
            <a:ext cx="5181600" cy="2350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EB1DA-07DE-479A-9BA4-7C85C41E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981" y="3016251"/>
            <a:ext cx="53244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3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 Synonyms, </a:t>
            </a:r>
            <a:r>
              <a:rPr lang="en-US" dirty="0" err="1"/>
              <a:t>Synsets</a:t>
            </a:r>
            <a:r>
              <a:rPr lang="en-US" dirty="0"/>
              <a:t>, POS </a:t>
            </a:r>
            <a:r>
              <a:rPr lang="en-US" dirty="0" err="1"/>
              <a:t>Retrival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b="1" i="1" dirty="0"/>
              <a:t>OUTPUT</a:t>
            </a:r>
            <a:endParaRPr lang="en-US" b="1" i="1" dirty="0"/>
          </a:p>
          <a:p>
            <a:pPr marL="0" indent="0">
              <a:buNone/>
            </a:pPr>
            <a:r>
              <a:rPr lang="en-US" sz="1600" b="1" i="1" dirty="0"/>
              <a:t>Finding parts of speech for run.</a:t>
            </a:r>
          </a:p>
          <a:p>
            <a:pPr marL="0" indent="0">
              <a:buNone/>
            </a:pPr>
            <a:r>
              <a:rPr lang="en-US" sz="1600" b="1" i="1" dirty="0"/>
              <a:t>v</a:t>
            </a:r>
          </a:p>
          <a:p>
            <a:pPr marL="0" indent="0">
              <a:buNone/>
            </a:pPr>
            <a:r>
              <a:rPr lang="en-US" sz="1600" b="1" i="1" dirty="0"/>
              <a:t>N</a:t>
            </a:r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Definitions for eat:</a:t>
            </a:r>
          </a:p>
          <a:p>
            <a:pPr marL="0" indent="0">
              <a:buNone/>
            </a:pPr>
            <a:r>
              <a:rPr lang="en-US" sz="1600" b="1" i="1" dirty="0"/>
              <a:t>take in solid food</a:t>
            </a:r>
          </a:p>
          <a:p>
            <a:pPr marL="0" indent="0">
              <a:buNone/>
            </a:pPr>
            <a:r>
              <a:rPr lang="en-US" sz="1600" b="1" i="1" dirty="0"/>
              <a:t>eat a meal; take a meal</a:t>
            </a:r>
          </a:p>
          <a:p>
            <a:pPr marL="0" indent="0">
              <a:buNone/>
            </a:pPr>
            <a:r>
              <a:rPr lang="en-US" sz="1600" b="1" i="1" dirty="0"/>
              <a:t>take in food; used of animals only</a:t>
            </a:r>
          </a:p>
          <a:p>
            <a:pPr marL="0" indent="0">
              <a:buNone/>
            </a:pPr>
            <a:r>
              <a:rPr lang="en-US" sz="1600" b="1" i="1" dirty="0"/>
              <a:t>worry or cause anxiety in a persistent way</a:t>
            </a:r>
          </a:p>
          <a:p>
            <a:pPr marL="0" indent="0">
              <a:buNone/>
            </a:pPr>
            <a:r>
              <a:rPr lang="en-US" sz="1600" b="1" i="1" dirty="0"/>
              <a:t>use up (resources or materials)</a:t>
            </a:r>
          </a:p>
          <a:p>
            <a:pPr marL="0" indent="0">
              <a:buNone/>
            </a:pPr>
            <a:r>
              <a:rPr lang="en-US" sz="1600" b="1" i="1" dirty="0"/>
              <a:t>cause to deteriorate due to the action of water, air, or an acid</a:t>
            </a:r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Synonyms for tired (</a:t>
            </a:r>
            <a:r>
              <a:rPr lang="en-US" sz="1600" b="1" i="1" dirty="0" err="1"/>
              <a:t>pos</a:t>
            </a:r>
            <a:r>
              <a:rPr lang="en-US" sz="1600" b="1" i="1" dirty="0"/>
              <a:t>: a)</a:t>
            </a:r>
          </a:p>
          <a:p>
            <a:pPr marL="0" indent="0">
              <a:buNone/>
            </a:pPr>
            <a:r>
              <a:rPr lang="en-US" sz="1600" b="1" i="1" dirty="0"/>
              <a:t>all in</a:t>
            </a:r>
          </a:p>
          <a:p>
            <a:pPr marL="0" indent="0">
              <a:buNone/>
            </a:pPr>
            <a:r>
              <a:rPr lang="en-US" sz="1600" b="1" i="1" dirty="0" err="1"/>
              <a:t>aweary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banal</a:t>
            </a:r>
          </a:p>
          <a:p>
            <a:pPr marL="0" indent="0">
              <a:buNone/>
            </a:pPr>
            <a:r>
              <a:rPr lang="en-US" sz="1600" b="1" i="1" dirty="0"/>
              <a:t>beat</a:t>
            </a:r>
          </a:p>
          <a:p>
            <a:pPr marL="0" indent="0">
              <a:buNone/>
            </a:pPr>
            <a:r>
              <a:rPr lang="en-US" sz="1600" b="1" i="1" dirty="0"/>
              <a:t>blear</a:t>
            </a:r>
          </a:p>
          <a:p>
            <a:pPr marL="0" indent="0">
              <a:buNone/>
            </a:pPr>
            <a:r>
              <a:rPr lang="en-US" sz="1600" b="1" i="1" dirty="0"/>
              <a:t>blear-eyed</a:t>
            </a:r>
          </a:p>
          <a:p>
            <a:pPr marL="0" indent="0">
              <a:buNone/>
            </a:pPr>
            <a:r>
              <a:rPr lang="en-US" sz="1600" b="1" i="1" dirty="0"/>
              <a:t>bleary</a:t>
            </a:r>
          </a:p>
          <a:p>
            <a:pPr marL="0" indent="0">
              <a:buNone/>
            </a:pPr>
            <a:r>
              <a:rPr lang="en-US" sz="1600" b="1" i="1" dirty="0"/>
              <a:t>bleary-eyed</a:t>
            </a:r>
          </a:p>
          <a:p>
            <a:pPr marL="0" indent="0">
              <a:buNone/>
            </a:pPr>
            <a:r>
              <a:rPr lang="en-US" sz="1600" b="1" i="1" dirty="0"/>
              <a:t>bored</a:t>
            </a:r>
          </a:p>
          <a:p>
            <a:pPr marL="0" indent="0">
              <a:buNone/>
            </a:pPr>
            <a:r>
              <a:rPr lang="en-US" sz="1600" b="1" i="1" dirty="0"/>
              <a:t>burned-out</a:t>
            </a:r>
          </a:p>
          <a:p>
            <a:pPr marL="0" indent="0">
              <a:buNone/>
            </a:pP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78170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9B1C-5F08-4E27-B233-6B93CAC6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relationship 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9752-CEB7-4580-8234-E5BF10BA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Hyponym (a more specific concept)</a:t>
            </a:r>
            <a:endParaRPr lang="en-US" dirty="0"/>
          </a:p>
          <a:p>
            <a:pPr lvl="0"/>
            <a:r>
              <a:rPr lang="en-IN" dirty="0"/>
              <a:t>Hypernym (a more general concept)</a:t>
            </a:r>
            <a:endParaRPr lang="en-US" dirty="0"/>
          </a:p>
          <a:p>
            <a:pPr lvl="0"/>
            <a:r>
              <a:rPr lang="en-IN" dirty="0"/>
              <a:t>Meronym (denotes a part of something)</a:t>
            </a:r>
            <a:endParaRPr lang="en-US" dirty="0"/>
          </a:p>
          <a:p>
            <a:pPr lvl="0"/>
            <a:r>
              <a:rPr lang="en-IN" dirty="0" err="1"/>
              <a:t>Holonym</a:t>
            </a:r>
            <a:r>
              <a:rPr lang="en-IN" dirty="0"/>
              <a:t> (denotes a membership to something)</a:t>
            </a:r>
            <a:endParaRPr lang="en-US" dirty="0"/>
          </a:p>
          <a:p>
            <a:pPr lvl="0"/>
            <a:r>
              <a:rPr lang="en-IN" dirty="0"/>
              <a:t>Entailment (denotes how verbs are involved)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6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0B63-A006-4079-864E-1A181B7C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C1FC-4913-4831-B3A2-17A0346B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Triplet extraction using python library/ custom code</a:t>
            </a:r>
          </a:p>
          <a:p>
            <a:r>
              <a:rPr lang="en-US" dirty="0"/>
              <a:t>Performing lexical relationship with WordNet </a:t>
            </a:r>
            <a:r>
              <a:rPr lang="en-US"/>
              <a:t>and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2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Triplet Extraction</a:t>
            </a:r>
          </a:p>
          <a:p>
            <a:pPr lvl="1"/>
            <a:r>
              <a:rPr lang="en-US" dirty="0" err="1"/>
              <a:t>Openie</a:t>
            </a:r>
            <a:r>
              <a:rPr lang="en-US" dirty="0"/>
              <a:t> </a:t>
            </a:r>
            <a:r>
              <a:rPr lang="en-US" dirty="0" err="1"/>
              <a:t>CoreNLP</a:t>
            </a:r>
            <a:endParaRPr lang="en-US" dirty="0"/>
          </a:p>
          <a:p>
            <a:r>
              <a:rPr lang="en-US" dirty="0"/>
              <a:t>WordNet</a:t>
            </a:r>
          </a:p>
          <a:p>
            <a:r>
              <a:rPr lang="en-US" dirty="0" err="1"/>
              <a:t>ConceptNet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9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27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refers to the extraction of structured relation triples from plain text.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4250"/>
            <a:ext cx="5181600" cy="2643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Sentence:</a:t>
            </a:r>
          </a:p>
          <a:p>
            <a:pPr marL="0" indent="0">
              <a:buNone/>
            </a:pPr>
            <a:r>
              <a:rPr lang="en-US" sz="2400" i="1" dirty="0"/>
              <a:t>Barack Obama was born in Hawaii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i="1" dirty="0"/>
              <a:t>Triple: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(Barack Obama; was born in; Hawaii)</a:t>
            </a:r>
          </a:p>
          <a:p>
            <a:pPr marL="0" indent="0">
              <a:buNone/>
            </a:pPr>
            <a:r>
              <a:rPr lang="en-US" sz="2400" dirty="0"/>
              <a:t>corresponding to the open domain relation "was born in". 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53" y="3238745"/>
            <a:ext cx="8614893" cy="31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4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OpenIE</a:t>
            </a:r>
            <a:r>
              <a:rPr lang="en-US" dirty="0"/>
              <a:t> Code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EC4C0D-372E-47DF-A2FB-F153A4626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79299" y="1690688"/>
            <a:ext cx="8174502" cy="41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3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1EF4-336A-4870-95B5-1065EEDE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for </a:t>
            </a:r>
            <a:r>
              <a:rPr lang="en-US" dirty="0" err="1"/>
              <a:t>CoreNLP</a:t>
            </a:r>
            <a:r>
              <a:rPr lang="en-US" dirty="0"/>
              <a:t> on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C9AA-1D82-4AC5-98FA-F66E83E21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java –mx4g -cp "*" </a:t>
            </a:r>
            <a:r>
              <a:rPr lang="en-US" dirty="0" err="1"/>
              <a:t>edu.stanford.nlp.pipeline.StanfordCoreNLPServer</a:t>
            </a:r>
            <a:r>
              <a:rPr lang="en-US" dirty="0"/>
              <a:t> -port 9000 -timeout 15000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OPENIE using </a:t>
            </a:r>
            <a:r>
              <a:rPr lang="en-US" dirty="0" err="1"/>
              <a:t>CoreNLP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INPUT</a:t>
            </a:r>
          </a:p>
          <a:p>
            <a:pPr marL="0" indent="0">
              <a:buNone/>
            </a:pPr>
            <a:r>
              <a:rPr lang="en-US" sz="1600" dirty="0"/>
              <a:t>Keep your kitchen and bathrooms clean.</a:t>
            </a:r>
          </a:p>
          <a:p>
            <a:pPr marL="0" indent="0">
              <a:buNone/>
            </a:pPr>
            <a:r>
              <a:rPr lang="en-US" sz="1600" dirty="0"/>
              <a:t>Mold and germs can form very easily in those two rooms.</a:t>
            </a:r>
          </a:p>
          <a:p>
            <a:pPr marL="0" indent="0">
              <a:buNone/>
            </a:pPr>
            <a:r>
              <a:rPr lang="en-US" sz="1600" dirty="0"/>
              <a:t>Keep food off the floor and sweep often.</a:t>
            </a:r>
          </a:p>
          <a:p>
            <a:pPr marL="0" indent="0">
              <a:buNone/>
            </a:pPr>
            <a:r>
              <a:rPr lang="en-US" sz="1600" dirty="0"/>
              <a:t>Wash dirty dishes daily.</a:t>
            </a:r>
          </a:p>
          <a:p>
            <a:pPr marL="0" indent="0">
              <a:buNone/>
            </a:pPr>
            <a:r>
              <a:rPr lang="en-US" sz="1600" dirty="0"/>
              <a:t>Wear rubber gloves when using cleaning products.</a:t>
            </a:r>
          </a:p>
          <a:p>
            <a:pPr marL="0" indent="0">
              <a:buNone/>
            </a:pPr>
            <a:r>
              <a:rPr lang="en-US" sz="1600" dirty="0"/>
              <a:t>Some products contain chemicals.</a:t>
            </a:r>
          </a:p>
          <a:p>
            <a:pPr marL="0" indent="0">
              <a:buNone/>
            </a:pPr>
            <a:r>
              <a:rPr lang="en-US" sz="1600" dirty="0"/>
              <a:t>Keep cleaning products away from children.</a:t>
            </a:r>
          </a:p>
          <a:p>
            <a:pPr marL="0" indent="0">
              <a:buNone/>
            </a:pPr>
            <a:r>
              <a:rPr lang="en-US" sz="1600" dirty="0"/>
              <a:t>Many products are poisonous.</a:t>
            </a:r>
          </a:p>
          <a:p>
            <a:pPr marL="0" indent="0">
              <a:buNone/>
            </a:pPr>
            <a:r>
              <a:rPr lang="en-US" sz="1600" dirty="0"/>
              <a:t>Find a high, safe place to store cleaning products.</a:t>
            </a:r>
          </a:p>
          <a:p>
            <a:pPr marL="0" indent="0">
              <a:buNone/>
            </a:pPr>
            <a:r>
              <a:rPr lang="en-US" sz="1600" dirty="0"/>
              <a:t>Help keep your children’s school or a nearby park clean.</a:t>
            </a:r>
          </a:p>
          <a:p>
            <a:pPr marL="0" indent="0">
              <a:buNone/>
            </a:pPr>
            <a:r>
              <a:rPr lang="en-US" sz="1600" dirty="0"/>
              <a:t>Recycle cans, bottles and paper.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7032532" y="365125"/>
            <a:ext cx="5004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 (</a:t>
            </a:r>
            <a:r>
              <a:rPr lang="en-US" dirty="0">
                <a:hlinkClick r:id="rId2"/>
              </a:rPr>
              <a:t>http://nlp.stanford.edu/software/openie.html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90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OPENIE using </a:t>
            </a:r>
            <a:r>
              <a:rPr lang="en-US" dirty="0" err="1"/>
              <a:t>CoreNLP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OUTPUT</a:t>
            </a:r>
          </a:p>
          <a:p>
            <a:pPr marL="0" indent="0">
              <a:buNone/>
            </a:pPr>
            <a:r>
              <a:rPr lang="en-US" sz="1600" dirty="0"/>
              <a:t>[(</a:t>
            </a:r>
            <a:r>
              <a:rPr lang="en-US" sz="1600" dirty="0" err="1"/>
              <a:t>You,are</a:t>
            </a:r>
            <a:r>
              <a:rPr lang="en-US" sz="1600" dirty="0"/>
              <a:t> in,environment,1.0), (</a:t>
            </a:r>
            <a:r>
              <a:rPr lang="en-US" sz="1600" dirty="0" err="1"/>
              <a:t>You,are</a:t>
            </a:r>
            <a:r>
              <a:rPr lang="en-US" sz="1600" dirty="0"/>
              <a:t> </a:t>
            </a:r>
            <a:r>
              <a:rPr lang="en-US" sz="1600" dirty="0" err="1"/>
              <a:t>in,environment</a:t>
            </a:r>
            <a:r>
              <a:rPr lang="en-US" sz="1600" dirty="0"/>
              <a:t> right now,1.0), (</a:t>
            </a:r>
            <a:r>
              <a:rPr lang="en-US" sz="1600" dirty="0" err="1"/>
              <a:t>You,are</a:t>
            </a:r>
            <a:r>
              <a:rPr lang="en-US" sz="1600" dirty="0"/>
              <a:t> </a:t>
            </a:r>
            <a:r>
              <a:rPr lang="en-US" sz="1600" dirty="0" err="1"/>
              <a:t>in,environment</a:t>
            </a:r>
            <a:r>
              <a:rPr lang="en-US" sz="1600" dirty="0"/>
              <a:t> now,1.0)][(</a:t>
            </a:r>
            <a:r>
              <a:rPr lang="en-US" sz="1600" dirty="0" err="1"/>
              <a:t>You,are</a:t>
            </a:r>
            <a:r>
              <a:rPr lang="en-US" sz="1600" dirty="0"/>
              <a:t> in,environment,1.0), (</a:t>
            </a:r>
            <a:r>
              <a:rPr lang="en-US" sz="1600" dirty="0" err="1"/>
              <a:t>You,are</a:t>
            </a:r>
            <a:r>
              <a:rPr lang="en-US" sz="1600" dirty="0"/>
              <a:t> </a:t>
            </a:r>
            <a:r>
              <a:rPr lang="en-US" sz="1600" dirty="0" err="1"/>
              <a:t>in,environment</a:t>
            </a:r>
            <a:r>
              <a:rPr lang="en-US" sz="1600" dirty="0"/>
              <a:t> right now,1.0), (</a:t>
            </a:r>
            <a:r>
              <a:rPr lang="en-US" sz="1600" dirty="0" err="1"/>
              <a:t>You,are</a:t>
            </a:r>
            <a:r>
              <a:rPr lang="en-US" sz="1600" dirty="0"/>
              <a:t> </a:t>
            </a:r>
            <a:r>
              <a:rPr lang="en-US" sz="1600" dirty="0" err="1"/>
              <a:t>in,environment</a:t>
            </a:r>
            <a:r>
              <a:rPr lang="en-US" sz="1600" dirty="0"/>
              <a:t> now,1.0)][(</a:t>
            </a:r>
            <a:r>
              <a:rPr lang="en-US" sz="1600" dirty="0" err="1"/>
              <a:t>You,are</a:t>
            </a:r>
            <a:r>
              <a:rPr lang="en-US" sz="1600" dirty="0"/>
              <a:t> in,environment,1.0), (</a:t>
            </a:r>
            <a:r>
              <a:rPr lang="en-US" sz="1600" dirty="0" err="1"/>
              <a:t>You,are</a:t>
            </a:r>
            <a:r>
              <a:rPr lang="en-US" sz="1600" dirty="0"/>
              <a:t> </a:t>
            </a:r>
            <a:r>
              <a:rPr lang="en-US" sz="1600" dirty="0" err="1"/>
              <a:t>in,environment</a:t>
            </a:r>
            <a:r>
              <a:rPr lang="en-US" sz="1600" dirty="0"/>
              <a:t> right now,1.0), (</a:t>
            </a:r>
            <a:r>
              <a:rPr lang="en-US" sz="1600" dirty="0" err="1"/>
              <a:t>You,are</a:t>
            </a:r>
            <a:r>
              <a:rPr lang="en-US" sz="1600" dirty="0"/>
              <a:t> </a:t>
            </a:r>
            <a:r>
              <a:rPr lang="en-US" sz="1600" dirty="0" err="1"/>
              <a:t>in,environment</a:t>
            </a:r>
            <a:r>
              <a:rPr lang="en-US" sz="1600" dirty="0"/>
              <a:t> now,1.0)]</a:t>
            </a:r>
          </a:p>
          <a:p>
            <a:pPr marL="0" indent="0">
              <a:buNone/>
            </a:pPr>
            <a:r>
              <a:rPr lang="en-US" sz="1600" dirty="0"/>
              <a:t>[(It,is,are,1.0), (</a:t>
            </a:r>
            <a:r>
              <a:rPr lang="en-US" sz="1600" dirty="0" err="1"/>
              <a:t>It,is,anywhere</a:t>
            </a:r>
            <a:r>
              <a:rPr lang="en-US" sz="1600" dirty="0"/>
              <a:t> are,1.0)][(It,is,are,1.0), (</a:t>
            </a:r>
            <a:r>
              <a:rPr lang="en-US" sz="1600" dirty="0" err="1"/>
              <a:t>It,is,anywhere</a:t>
            </a:r>
            <a:r>
              <a:rPr lang="en-US" sz="1600" dirty="0"/>
              <a:t> are,1.0)]</a:t>
            </a:r>
          </a:p>
          <a:p>
            <a:pPr marL="0" indent="0">
              <a:buNone/>
            </a:pPr>
            <a:r>
              <a:rPr lang="en-US" sz="1600" dirty="0"/>
              <a:t>[(products,contain,chemicals,1.0)]</a:t>
            </a:r>
          </a:p>
          <a:p>
            <a:pPr marL="0" indent="0">
              <a:buNone/>
            </a:pPr>
            <a:r>
              <a:rPr lang="en-US" sz="1600" dirty="0"/>
              <a:t>[(Many products,are,poisonous,1.0), (products,are,poisonous,1.0)][(Many products,are,poisonous,1.0), (products,are,poisonous,1.0)]</a:t>
            </a:r>
          </a:p>
          <a:p>
            <a:pPr marL="0" indent="0">
              <a:buNone/>
            </a:pPr>
            <a:r>
              <a:rPr lang="en-US" sz="1600" dirty="0"/>
              <a:t>[(your environment,Is,healthy,1.0)]</a:t>
            </a:r>
          </a:p>
          <a:p>
            <a:pPr marL="0" indent="0">
              <a:buNone/>
            </a:pPr>
            <a:r>
              <a:rPr lang="en-US" sz="1600" dirty="0"/>
              <a:t>[(</a:t>
            </a:r>
            <a:r>
              <a:rPr lang="en-US" sz="1600" dirty="0" err="1"/>
              <a:t>Pollution,can,can</a:t>
            </a:r>
            <a:r>
              <a:rPr lang="en-US" sz="1600" dirty="0"/>
              <a:t> found anywhere,1.0), (</a:t>
            </a:r>
            <a:r>
              <a:rPr lang="en-US" sz="1600" dirty="0" err="1"/>
              <a:t>Pollution,can,can</a:t>
            </a:r>
            <a:r>
              <a:rPr lang="en-US" sz="1600" dirty="0"/>
              <a:t> found,1.0)][(</a:t>
            </a:r>
            <a:r>
              <a:rPr lang="en-US" sz="1600" dirty="0" err="1"/>
              <a:t>Pollution,can,can</a:t>
            </a:r>
            <a:r>
              <a:rPr lang="en-US" sz="1600" dirty="0"/>
              <a:t> found anywhere,1.0), (</a:t>
            </a:r>
            <a:r>
              <a:rPr lang="en-US" sz="1600" dirty="0" err="1"/>
              <a:t>Pollution,can,can</a:t>
            </a:r>
            <a:r>
              <a:rPr lang="en-US" sz="1600" dirty="0"/>
              <a:t> found,1.0)]</a:t>
            </a:r>
          </a:p>
          <a:p>
            <a:pPr marL="0" indent="0">
              <a:buNone/>
            </a:pPr>
            <a:r>
              <a:rPr lang="en-US" sz="1600" dirty="0"/>
              <a:t>[(Pollution,is,bad,1.0), (</a:t>
            </a:r>
            <a:r>
              <a:rPr lang="en-US" sz="1600" dirty="0" err="1"/>
              <a:t>Pollution,is</a:t>
            </a:r>
            <a:r>
              <a:rPr lang="en-US" sz="1600" dirty="0"/>
              <a:t> bad </a:t>
            </a:r>
            <a:r>
              <a:rPr lang="en-US" sz="1600" dirty="0" err="1"/>
              <a:t>for,your</a:t>
            </a:r>
            <a:r>
              <a:rPr lang="en-US" sz="1600" dirty="0"/>
              <a:t> health,1.0)][(Pollution,is,bad,1.0), (</a:t>
            </a:r>
            <a:r>
              <a:rPr lang="en-US" sz="1600" dirty="0" err="1"/>
              <a:t>Pollution,is</a:t>
            </a:r>
            <a:r>
              <a:rPr lang="en-US" sz="1600" dirty="0"/>
              <a:t> bad </a:t>
            </a:r>
            <a:r>
              <a:rPr lang="en-US" sz="1600" dirty="0" err="1"/>
              <a:t>for,your</a:t>
            </a:r>
            <a:r>
              <a:rPr lang="en-US" sz="1600" dirty="0"/>
              <a:t> health,1.0)]</a:t>
            </a:r>
          </a:p>
          <a:p>
            <a:pPr marL="0" indent="0">
              <a:buNone/>
            </a:pPr>
            <a:r>
              <a:rPr lang="en-US" sz="1600" dirty="0"/>
              <a:t>[(children,has,school,1.0)]</a:t>
            </a:r>
          </a:p>
        </p:txBody>
      </p:sp>
      <p:sp>
        <p:nvSpPr>
          <p:cNvPr id="5" name="Rectangle 4"/>
          <p:cNvSpPr/>
          <p:nvPr/>
        </p:nvSpPr>
        <p:spPr>
          <a:xfrm>
            <a:off x="7032532" y="365125"/>
            <a:ext cx="5004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 (</a:t>
            </a:r>
            <a:r>
              <a:rPr lang="en-US" dirty="0">
                <a:hlinkClick r:id="rId2"/>
              </a:rPr>
              <a:t>http://nlp.stanford.edu/software/openie.html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65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Extraction using ConceptNet5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Ref: </a:t>
            </a:r>
            <a:r>
              <a:rPr lang="en-US" sz="2400" dirty="0">
                <a:hlinkClick r:id="rId2"/>
              </a:rPr>
              <a:t>http://conceptnet5.media.mit.edu/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REST API used to retrieve the concepts or relationships.</a:t>
            </a:r>
          </a:p>
        </p:txBody>
      </p:sp>
      <p:pic>
        <p:nvPicPr>
          <p:cNvPr id="3074" name="Picture 2" descr="A diagram of part of the structure of ConceptNet.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17442"/>
            <a:ext cx="5395458" cy="246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9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OPENIE from University of Washington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 (</a:t>
            </a:r>
            <a:r>
              <a:rPr lang="en-US" dirty="0">
                <a:hlinkClick r:id="rId2"/>
              </a:rPr>
              <a:t>http://openie.allenai.org/</a:t>
            </a:r>
            <a:r>
              <a:rPr lang="en-US" dirty="0"/>
              <a:t>)</a:t>
            </a:r>
          </a:p>
          <a:p>
            <a:r>
              <a:rPr lang="en-US" dirty="0"/>
              <a:t>Online service provides list of possible relations.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7832" r="743"/>
          <a:stretch/>
        </p:blipFill>
        <p:spPr>
          <a:xfrm>
            <a:off x="3928055" y="2831901"/>
            <a:ext cx="7598537" cy="37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2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761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CS5560  Knowledge Discovery Management</vt:lpstr>
      <vt:lpstr>Overview</vt:lpstr>
      <vt:lpstr>OpenIE</vt:lpstr>
      <vt:lpstr>OpenIE Code</vt:lpstr>
      <vt:lpstr>Command for CoreNLP on cmd</vt:lpstr>
      <vt:lpstr>OPENIE using CoreNLP</vt:lpstr>
      <vt:lpstr>OPENIE using CoreNLP</vt:lpstr>
      <vt:lpstr>Concept Extraction using ConceptNet5</vt:lpstr>
      <vt:lpstr>OPENIE from University of Washington </vt:lpstr>
      <vt:lpstr>WORDNET using Python</vt:lpstr>
      <vt:lpstr>Adding NLTK Library in Pycharm</vt:lpstr>
      <vt:lpstr>NLTK WordNet</vt:lpstr>
      <vt:lpstr>WordNet Synonyms, Synsets, POS Retrival</vt:lpstr>
      <vt:lpstr>Lexical relationship  WordNet</vt:lpstr>
      <vt:lpstr>ICP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CS5560  Knowledge Discovery Management</dc:title>
  <dc:creator>Chandra Shekar, Mayanka (UMKC-Student)</dc:creator>
  <cp:lastModifiedBy>syed shah</cp:lastModifiedBy>
  <cp:revision>29</cp:revision>
  <dcterms:created xsi:type="dcterms:W3CDTF">2017-06-26T16:43:24Z</dcterms:created>
  <dcterms:modified xsi:type="dcterms:W3CDTF">2020-02-06T08:57:52Z</dcterms:modified>
</cp:coreProperties>
</file>