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2" r:id="rId7"/>
    <p:sldId id="278" r:id="rId8"/>
    <p:sldId id="268" r:id="rId9"/>
    <p:sldId id="269" r:id="rId10"/>
    <p:sldId id="263" r:id="rId11"/>
    <p:sldId id="264" r:id="rId12"/>
    <p:sldId id="265" r:id="rId13"/>
    <p:sldId id="266"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2838C4-080E-44AF-BCE7-3C60E7896063}" type="datetimeFigureOut">
              <a:rPr lang="en-IN" smtClean="0"/>
              <a:t>20-02-2020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5DB707-504D-4E36-A2B4-FFC64082D5AE}" type="slidenum">
              <a:rPr lang="en-IN" smtClean="0"/>
              <a:t>‹#›</a:t>
            </a:fld>
            <a:endParaRPr lang="en-IN"/>
          </a:p>
        </p:txBody>
      </p:sp>
    </p:spTree>
    <p:extLst>
      <p:ext uri="{BB962C8B-B14F-4D97-AF65-F5344CB8AC3E}">
        <p14:creationId xmlns:p14="http://schemas.microsoft.com/office/powerpoint/2010/main" val="265713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D57640-24BD-44CD-90DB-3D45C71F1F6F}" type="slidenum">
              <a:rPr lang="en-US" smtClean="0"/>
              <a:t>6</a:t>
            </a:fld>
            <a:endParaRPr lang="en-US"/>
          </a:p>
        </p:txBody>
      </p:sp>
    </p:spTree>
    <p:extLst>
      <p:ext uri="{BB962C8B-B14F-4D97-AF65-F5344CB8AC3E}">
        <p14:creationId xmlns:p14="http://schemas.microsoft.com/office/powerpoint/2010/main" val="1256071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5A381-67F5-4655-9B51-F42BCCD92D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70B07FB-EF88-4C3B-B32C-C7CB88D75E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C0D17F-7ADA-4FBB-8459-2B5AA6BD8153}"/>
              </a:ext>
            </a:extLst>
          </p:cNvPr>
          <p:cNvSpPr>
            <a:spLocks noGrp="1"/>
          </p:cNvSpPr>
          <p:nvPr>
            <p:ph type="dt" sz="half" idx="10"/>
          </p:nvPr>
        </p:nvSpPr>
        <p:spPr/>
        <p:txBody>
          <a:bodyPr/>
          <a:lstStyle/>
          <a:p>
            <a:fld id="{A2ED3641-C3BF-4787-A6EF-634214B8E5EC}" type="datetimeFigureOut">
              <a:rPr lang="en-IN" smtClean="0"/>
              <a:t>20-02-2020</a:t>
            </a:fld>
            <a:endParaRPr lang="en-IN"/>
          </a:p>
        </p:txBody>
      </p:sp>
      <p:sp>
        <p:nvSpPr>
          <p:cNvPr id="5" name="Footer Placeholder 4">
            <a:extLst>
              <a:ext uri="{FF2B5EF4-FFF2-40B4-BE49-F238E27FC236}">
                <a16:creationId xmlns:a16="http://schemas.microsoft.com/office/drawing/2014/main" id="{9BD9B0EC-A475-4DAF-BDF7-97ED7FF1D9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90B51C-EACA-419B-A0D2-1905589F5B72}"/>
              </a:ext>
            </a:extLst>
          </p:cNvPr>
          <p:cNvSpPr>
            <a:spLocks noGrp="1"/>
          </p:cNvSpPr>
          <p:nvPr>
            <p:ph type="sldNum" sz="quarter" idx="12"/>
          </p:nvPr>
        </p:nvSpPr>
        <p:spPr/>
        <p:txBody>
          <a:bodyPr/>
          <a:lstStyle/>
          <a:p>
            <a:fld id="{3FC5F997-A370-41B8-B428-789FAE47A7C3}" type="slidenum">
              <a:rPr lang="en-IN" smtClean="0"/>
              <a:t>‹#›</a:t>
            </a:fld>
            <a:endParaRPr lang="en-IN"/>
          </a:p>
        </p:txBody>
      </p:sp>
    </p:spTree>
    <p:extLst>
      <p:ext uri="{BB962C8B-B14F-4D97-AF65-F5344CB8AC3E}">
        <p14:creationId xmlns:p14="http://schemas.microsoft.com/office/powerpoint/2010/main" val="2219860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B1F06-E1B6-4BA6-9CBD-28C1BF3D6D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4BBB53-C6C3-4D9B-9688-20B33ABD9A4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59EEC2-43D0-4C8D-B9CC-F6299F125009}"/>
              </a:ext>
            </a:extLst>
          </p:cNvPr>
          <p:cNvSpPr>
            <a:spLocks noGrp="1"/>
          </p:cNvSpPr>
          <p:nvPr>
            <p:ph type="dt" sz="half" idx="10"/>
          </p:nvPr>
        </p:nvSpPr>
        <p:spPr/>
        <p:txBody>
          <a:bodyPr/>
          <a:lstStyle/>
          <a:p>
            <a:fld id="{A2ED3641-C3BF-4787-A6EF-634214B8E5EC}" type="datetimeFigureOut">
              <a:rPr lang="en-IN" smtClean="0"/>
              <a:t>20-02-2020</a:t>
            </a:fld>
            <a:endParaRPr lang="en-IN"/>
          </a:p>
        </p:txBody>
      </p:sp>
      <p:sp>
        <p:nvSpPr>
          <p:cNvPr id="5" name="Footer Placeholder 4">
            <a:extLst>
              <a:ext uri="{FF2B5EF4-FFF2-40B4-BE49-F238E27FC236}">
                <a16:creationId xmlns:a16="http://schemas.microsoft.com/office/drawing/2014/main" id="{37099011-8B4A-4C2D-9116-592B9C2FFA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488001-F386-46AA-A8F5-1024330C2276}"/>
              </a:ext>
            </a:extLst>
          </p:cNvPr>
          <p:cNvSpPr>
            <a:spLocks noGrp="1"/>
          </p:cNvSpPr>
          <p:nvPr>
            <p:ph type="sldNum" sz="quarter" idx="12"/>
          </p:nvPr>
        </p:nvSpPr>
        <p:spPr/>
        <p:txBody>
          <a:bodyPr/>
          <a:lstStyle/>
          <a:p>
            <a:fld id="{3FC5F997-A370-41B8-B428-789FAE47A7C3}" type="slidenum">
              <a:rPr lang="en-IN" smtClean="0"/>
              <a:t>‹#›</a:t>
            </a:fld>
            <a:endParaRPr lang="en-IN"/>
          </a:p>
        </p:txBody>
      </p:sp>
    </p:spTree>
    <p:extLst>
      <p:ext uri="{BB962C8B-B14F-4D97-AF65-F5344CB8AC3E}">
        <p14:creationId xmlns:p14="http://schemas.microsoft.com/office/powerpoint/2010/main" val="103969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87ACE8-CF7D-46E4-A7AE-642E9DB9AC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0DDD2F-C8AB-464F-89BE-43FF63D8A50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CAACD0-E65D-401D-9841-0C531B322C58}"/>
              </a:ext>
            </a:extLst>
          </p:cNvPr>
          <p:cNvSpPr>
            <a:spLocks noGrp="1"/>
          </p:cNvSpPr>
          <p:nvPr>
            <p:ph type="dt" sz="half" idx="10"/>
          </p:nvPr>
        </p:nvSpPr>
        <p:spPr/>
        <p:txBody>
          <a:bodyPr/>
          <a:lstStyle/>
          <a:p>
            <a:fld id="{A2ED3641-C3BF-4787-A6EF-634214B8E5EC}" type="datetimeFigureOut">
              <a:rPr lang="en-IN" smtClean="0"/>
              <a:t>20-02-2020</a:t>
            </a:fld>
            <a:endParaRPr lang="en-IN"/>
          </a:p>
        </p:txBody>
      </p:sp>
      <p:sp>
        <p:nvSpPr>
          <p:cNvPr id="5" name="Footer Placeholder 4">
            <a:extLst>
              <a:ext uri="{FF2B5EF4-FFF2-40B4-BE49-F238E27FC236}">
                <a16:creationId xmlns:a16="http://schemas.microsoft.com/office/drawing/2014/main" id="{1191E3B6-740C-424B-9ED7-95A104F508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A16F22-8CD0-46A5-8210-2A76FCECF197}"/>
              </a:ext>
            </a:extLst>
          </p:cNvPr>
          <p:cNvSpPr>
            <a:spLocks noGrp="1"/>
          </p:cNvSpPr>
          <p:nvPr>
            <p:ph type="sldNum" sz="quarter" idx="12"/>
          </p:nvPr>
        </p:nvSpPr>
        <p:spPr/>
        <p:txBody>
          <a:bodyPr/>
          <a:lstStyle/>
          <a:p>
            <a:fld id="{3FC5F997-A370-41B8-B428-789FAE47A7C3}" type="slidenum">
              <a:rPr lang="en-IN" smtClean="0"/>
              <a:t>‹#›</a:t>
            </a:fld>
            <a:endParaRPr lang="en-IN"/>
          </a:p>
        </p:txBody>
      </p:sp>
    </p:spTree>
    <p:extLst>
      <p:ext uri="{BB962C8B-B14F-4D97-AF65-F5344CB8AC3E}">
        <p14:creationId xmlns:p14="http://schemas.microsoft.com/office/powerpoint/2010/main" val="229021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2607-9D7D-4929-8287-0E47F0038C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50826C-ECD1-4505-A578-A9BB5684D0E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680483-D5F5-4BF9-B64E-F29E7C7E1370}"/>
              </a:ext>
            </a:extLst>
          </p:cNvPr>
          <p:cNvSpPr>
            <a:spLocks noGrp="1"/>
          </p:cNvSpPr>
          <p:nvPr>
            <p:ph type="dt" sz="half" idx="10"/>
          </p:nvPr>
        </p:nvSpPr>
        <p:spPr/>
        <p:txBody>
          <a:bodyPr/>
          <a:lstStyle/>
          <a:p>
            <a:fld id="{A2ED3641-C3BF-4787-A6EF-634214B8E5EC}" type="datetimeFigureOut">
              <a:rPr lang="en-IN" smtClean="0"/>
              <a:t>20-02-2020</a:t>
            </a:fld>
            <a:endParaRPr lang="en-IN"/>
          </a:p>
        </p:txBody>
      </p:sp>
      <p:sp>
        <p:nvSpPr>
          <p:cNvPr id="5" name="Footer Placeholder 4">
            <a:extLst>
              <a:ext uri="{FF2B5EF4-FFF2-40B4-BE49-F238E27FC236}">
                <a16:creationId xmlns:a16="http://schemas.microsoft.com/office/drawing/2014/main" id="{AC10D4AD-4465-44C3-863C-36EF33FA63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A2ADC8-9599-4EB5-A136-D5AA67321F97}"/>
              </a:ext>
            </a:extLst>
          </p:cNvPr>
          <p:cNvSpPr>
            <a:spLocks noGrp="1"/>
          </p:cNvSpPr>
          <p:nvPr>
            <p:ph type="sldNum" sz="quarter" idx="12"/>
          </p:nvPr>
        </p:nvSpPr>
        <p:spPr/>
        <p:txBody>
          <a:bodyPr/>
          <a:lstStyle/>
          <a:p>
            <a:fld id="{3FC5F997-A370-41B8-B428-789FAE47A7C3}" type="slidenum">
              <a:rPr lang="en-IN" smtClean="0"/>
              <a:t>‹#›</a:t>
            </a:fld>
            <a:endParaRPr lang="en-IN"/>
          </a:p>
        </p:txBody>
      </p:sp>
    </p:spTree>
    <p:extLst>
      <p:ext uri="{BB962C8B-B14F-4D97-AF65-F5344CB8AC3E}">
        <p14:creationId xmlns:p14="http://schemas.microsoft.com/office/powerpoint/2010/main" val="4209267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40559-3799-48DD-B207-DEE5C4B637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18FAB3-0F28-4CFF-95A3-14FE4E24A1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A220D9A-EE9E-4F6A-8C2B-54EEE88F2B13}"/>
              </a:ext>
            </a:extLst>
          </p:cNvPr>
          <p:cNvSpPr>
            <a:spLocks noGrp="1"/>
          </p:cNvSpPr>
          <p:nvPr>
            <p:ph type="dt" sz="half" idx="10"/>
          </p:nvPr>
        </p:nvSpPr>
        <p:spPr/>
        <p:txBody>
          <a:bodyPr/>
          <a:lstStyle/>
          <a:p>
            <a:fld id="{A2ED3641-C3BF-4787-A6EF-634214B8E5EC}" type="datetimeFigureOut">
              <a:rPr lang="en-IN" smtClean="0"/>
              <a:t>20-02-2020</a:t>
            </a:fld>
            <a:endParaRPr lang="en-IN"/>
          </a:p>
        </p:txBody>
      </p:sp>
      <p:sp>
        <p:nvSpPr>
          <p:cNvPr id="5" name="Footer Placeholder 4">
            <a:extLst>
              <a:ext uri="{FF2B5EF4-FFF2-40B4-BE49-F238E27FC236}">
                <a16:creationId xmlns:a16="http://schemas.microsoft.com/office/drawing/2014/main" id="{6389EC57-5FA2-4FC8-9AA7-A98F44254D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DE529D-BF93-43E0-B5AB-67CDD11B3DCA}"/>
              </a:ext>
            </a:extLst>
          </p:cNvPr>
          <p:cNvSpPr>
            <a:spLocks noGrp="1"/>
          </p:cNvSpPr>
          <p:nvPr>
            <p:ph type="sldNum" sz="quarter" idx="12"/>
          </p:nvPr>
        </p:nvSpPr>
        <p:spPr/>
        <p:txBody>
          <a:bodyPr/>
          <a:lstStyle/>
          <a:p>
            <a:fld id="{3FC5F997-A370-41B8-B428-789FAE47A7C3}" type="slidenum">
              <a:rPr lang="en-IN" smtClean="0"/>
              <a:t>‹#›</a:t>
            </a:fld>
            <a:endParaRPr lang="en-IN"/>
          </a:p>
        </p:txBody>
      </p:sp>
    </p:spTree>
    <p:extLst>
      <p:ext uri="{BB962C8B-B14F-4D97-AF65-F5344CB8AC3E}">
        <p14:creationId xmlns:p14="http://schemas.microsoft.com/office/powerpoint/2010/main" val="4081726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7286-B1E9-420B-94C9-732F26447E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B842FF-18B2-4BCD-814F-C66E2C2211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80EFEF-4A76-42DB-861B-C6A72D9AA23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DB316B-8D38-47DD-A2EC-AC0CCE2FE600}"/>
              </a:ext>
            </a:extLst>
          </p:cNvPr>
          <p:cNvSpPr>
            <a:spLocks noGrp="1"/>
          </p:cNvSpPr>
          <p:nvPr>
            <p:ph type="dt" sz="half" idx="10"/>
          </p:nvPr>
        </p:nvSpPr>
        <p:spPr/>
        <p:txBody>
          <a:bodyPr/>
          <a:lstStyle/>
          <a:p>
            <a:fld id="{A2ED3641-C3BF-4787-A6EF-634214B8E5EC}" type="datetimeFigureOut">
              <a:rPr lang="en-IN" smtClean="0"/>
              <a:t>20-02-2020</a:t>
            </a:fld>
            <a:endParaRPr lang="en-IN"/>
          </a:p>
        </p:txBody>
      </p:sp>
      <p:sp>
        <p:nvSpPr>
          <p:cNvPr id="6" name="Footer Placeholder 5">
            <a:extLst>
              <a:ext uri="{FF2B5EF4-FFF2-40B4-BE49-F238E27FC236}">
                <a16:creationId xmlns:a16="http://schemas.microsoft.com/office/drawing/2014/main" id="{DD03AC15-1896-4DB7-9AA1-A5BED51CB5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10FE10-CDEE-47E7-9D30-D249FE97930B}"/>
              </a:ext>
            </a:extLst>
          </p:cNvPr>
          <p:cNvSpPr>
            <a:spLocks noGrp="1"/>
          </p:cNvSpPr>
          <p:nvPr>
            <p:ph type="sldNum" sz="quarter" idx="12"/>
          </p:nvPr>
        </p:nvSpPr>
        <p:spPr/>
        <p:txBody>
          <a:bodyPr/>
          <a:lstStyle/>
          <a:p>
            <a:fld id="{3FC5F997-A370-41B8-B428-789FAE47A7C3}" type="slidenum">
              <a:rPr lang="en-IN" smtClean="0"/>
              <a:t>‹#›</a:t>
            </a:fld>
            <a:endParaRPr lang="en-IN"/>
          </a:p>
        </p:txBody>
      </p:sp>
    </p:spTree>
    <p:extLst>
      <p:ext uri="{BB962C8B-B14F-4D97-AF65-F5344CB8AC3E}">
        <p14:creationId xmlns:p14="http://schemas.microsoft.com/office/powerpoint/2010/main" val="4074885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F4-CB9F-4149-A691-94D422BB90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94618A-3CC0-403C-A271-38363F3B88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616102A-D4EC-47C9-8A45-C5094AA0A22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BC5F98-D51A-44CE-AC22-0DFF08B881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5E2A537-1516-4709-9AA1-0AB5DE6710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4765C4-235F-431D-99D8-226C2D942B83}"/>
              </a:ext>
            </a:extLst>
          </p:cNvPr>
          <p:cNvSpPr>
            <a:spLocks noGrp="1"/>
          </p:cNvSpPr>
          <p:nvPr>
            <p:ph type="dt" sz="half" idx="10"/>
          </p:nvPr>
        </p:nvSpPr>
        <p:spPr/>
        <p:txBody>
          <a:bodyPr/>
          <a:lstStyle/>
          <a:p>
            <a:fld id="{A2ED3641-C3BF-4787-A6EF-634214B8E5EC}" type="datetimeFigureOut">
              <a:rPr lang="en-IN" smtClean="0"/>
              <a:t>20-02-2020</a:t>
            </a:fld>
            <a:endParaRPr lang="en-IN"/>
          </a:p>
        </p:txBody>
      </p:sp>
      <p:sp>
        <p:nvSpPr>
          <p:cNvPr id="8" name="Footer Placeholder 7">
            <a:extLst>
              <a:ext uri="{FF2B5EF4-FFF2-40B4-BE49-F238E27FC236}">
                <a16:creationId xmlns:a16="http://schemas.microsoft.com/office/drawing/2014/main" id="{F87370C1-C521-4D7F-AA8F-8264D5AA14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826120B-2A2D-4A11-B66A-95A02205615B}"/>
              </a:ext>
            </a:extLst>
          </p:cNvPr>
          <p:cNvSpPr>
            <a:spLocks noGrp="1"/>
          </p:cNvSpPr>
          <p:nvPr>
            <p:ph type="sldNum" sz="quarter" idx="12"/>
          </p:nvPr>
        </p:nvSpPr>
        <p:spPr/>
        <p:txBody>
          <a:bodyPr/>
          <a:lstStyle/>
          <a:p>
            <a:fld id="{3FC5F997-A370-41B8-B428-789FAE47A7C3}" type="slidenum">
              <a:rPr lang="en-IN" smtClean="0"/>
              <a:t>‹#›</a:t>
            </a:fld>
            <a:endParaRPr lang="en-IN"/>
          </a:p>
        </p:txBody>
      </p:sp>
    </p:spTree>
    <p:extLst>
      <p:ext uri="{BB962C8B-B14F-4D97-AF65-F5344CB8AC3E}">
        <p14:creationId xmlns:p14="http://schemas.microsoft.com/office/powerpoint/2010/main" val="3602094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E1C62-5F91-4C0E-A7A7-140CFB81C1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A73365-2213-4D39-B8EA-A6BB257CE0E9}"/>
              </a:ext>
            </a:extLst>
          </p:cNvPr>
          <p:cNvSpPr>
            <a:spLocks noGrp="1"/>
          </p:cNvSpPr>
          <p:nvPr>
            <p:ph type="dt" sz="half" idx="10"/>
          </p:nvPr>
        </p:nvSpPr>
        <p:spPr/>
        <p:txBody>
          <a:bodyPr/>
          <a:lstStyle/>
          <a:p>
            <a:fld id="{A2ED3641-C3BF-4787-A6EF-634214B8E5EC}" type="datetimeFigureOut">
              <a:rPr lang="en-IN" smtClean="0"/>
              <a:t>20-02-2020</a:t>
            </a:fld>
            <a:endParaRPr lang="en-IN"/>
          </a:p>
        </p:txBody>
      </p:sp>
      <p:sp>
        <p:nvSpPr>
          <p:cNvPr id="4" name="Footer Placeholder 3">
            <a:extLst>
              <a:ext uri="{FF2B5EF4-FFF2-40B4-BE49-F238E27FC236}">
                <a16:creationId xmlns:a16="http://schemas.microsoft.com/office/drawing/2014/main" id="{E4FE3383-7CD7-4E59-AB35-B6A74696A4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BE1298-54EE-4D45-8243-8DF7F077BF5B}"/>
              </a:ext>
            </a:extLst>
          </p:cNvPr>
          <p:cNvSpPr>
            <a:spLocks noGrp="1"/>
          </p:cNvSpPr>
          <p:nvPr>
            <p:ph type="sldNum" sz="quarter" idx="12"/>
          </p:nvPr>
        </p:nvSpPr>
        <p:spPr/>
        <p:txBody>
          <a:bodyPr/>
          <a:lstStyle/>
          <a:p>
            <a:fld id="{3FC5F997-A370-41B8-B428-789FAE47A7C3}" type="slidenum">
              <a:rPr lang="en-IN" smtClean="0"/>
              <a:t>‹#›</a:t>
            </a:fld>
            <a:endParaRPr lang="en-IN"/>
          </a:p>
        </p:txBody>
      </p:sp>
    </p:spTree>
    <p:extLst>
      <p:ext uri="{BB962C8B-B14F-4D97-AF65-F5344CB8AC3E}">
        <p14:creationId xmlns:p14="http://schemas.microsoft.com/office/powerpoint/2010/main" val="1553539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33BE59-0616-4B6D-8E4F-178D9BAFCEBA}"/>
              </a:ext>
            </a:extLst>
          </p:cNvPr>
          <p:cNvSpPr>
            <a:spLocks noGrp="1"/>
          </p:cNvSpPr>
          <p:nvPr>
            <p:ph type="dt" sz="half" idx="10"/>
          </p:nvPr>
        </p:nvSpPr>
        <p:spPr/>
        <p:txBody>
          <a:bodyPr/>
          <a:lstStyle/>
          <a:p>
            <a:fld id="{A2ED3641-C3BF-4787-A6EF-634214B8E5EC}" type="datetimeFigureOut">
              <a:rPr lang="en-IN" smtClean="0"/>
              <a:t>20-02-2020</a:t>
            </a:fld>
            <a:endParaRPr lang="en-IN"/>
          </a:p>
        </p:txBody>
      </p:sp>
      <p:sp>
        <p:nvSpPr>
          <p:cNvPr id="3" name="Footer Placeholder 2">
            <a:extLst>
              <a:ext uri="{FF2B5EF4-FFF2-40B4-BE49-F238E27FC236}">
                <a16:creationId xmlns:a16="http://schemas.microsoft.com/office/drawing/2014/main" id="{0AC18525-9661-4ACA-B804-3C9E1B4488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8F28C0-324B-4EB8-A005-C604A4B93676}"/>
              </a:ext>
            </a:extLst>
          </p:cNvPr>
          <p:cNvSpPr>
            <a:spLocks noGrp="1"/>
          </p:cNvSpPr>
          <p:nvPr>
            <p:ph type="sldNum" sz="quarter" idx="12"/>
          </p:nvPr>
        </p:nvSpPr>
        <p:spPr/>
        <p:txBody>
          <a:bodyPr/>
          <a:lstStyle/>
          <a:p>
            <a:fld id="{3FC5F997-A370-41B8-B428-789FAE47A7C3}" type="slidenum">
              <a:rPr lang="en-IN" smtClean="0"/>
              <a:t>‹#›</a:t>
            </a:fld>
            <a:endParaRPr lang="en-IN"/>
          </a:p>
        </p:txBody>
      </p:sp>
    </p:spTree>
    <p:extLst>
      <p:ext uri="{BB962C8B-B14F-4D97-AF65-F5344CB8AC3E}">
        <p14:creationId xmlns:p14="http://schemas.microsoft.com/office/powerpoint/2010/main" val="2091125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6C85-532D-4F16-8F69-036452F161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CD779B-5FF1-4D80-A640-95122B1FAE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9E7CBBC-541A-4033-B10D-DF50D5019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668CBE6-991E-49B2-906B-359D61FC3CC3}"/>
              </a:ext>
            </a:extLst>
          </p:cNvPr>
          <p:cNvSpPr>
            <a:spLocks noGrp="1"/>
          </p:cNvSpPr>
          <p:nvPr>
            <p:ph type="dt" sz="half" idx="10"/>
          </p:nvPr>
        </p:nvSpPr>
        <p:spPr/>
        <p:txBody>
          <a:bodyPr/>
          <a:lstStyle/>
          <a:p>
            <a:fld id="{A2ED3641-C3BF-4787-A6EF-634214B8E5EC}" type="datetimeFigureOut">
              <a:rPr lang="en-IN" smtClean="0"/>
              <a:t>20-02-2020</a:t>
            </a:fld>
            <a:endParaRPr lang="en-IN"/>
          </a:p>
        </p:txBody>
      </p:sp>
      <p:sp>
        <p:nvSpPr>
          <p:cNvPr id="6" name="Footer Placeholder 5">
            <a:extLst>
              <a:ext uri="{FF2B5EF4-FFF2-40B4-BE49-F238E27FC236}">
                <a16:creationId xmlns:a16="http://schemas.microsoft.com/office/drawing/2014/main" id="{037FBE6D-B695-4DFE-968D-AB6CE846E1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72EE08-912F-41AC-AD0C-4E329643A5C0}"/>
              </a:ext>
            </a:extLst>
          </p:cNvPr>
          <p:cNvSpPr>
            <a:spLocks noGrp="1"/>
          </p:cNvSpPr>
          <p:nvPr>
            <p:ph type="sldNum" sz="quarter" idx="12"/>
          </p:nvPr>
        </p:nvSpPr>
        <p:spPr/>
        <p:txBody>
          <a:bodyPr/>
          <a:lstStyle/>
          <a:p>
            <a:fld id="{3FC5F997-A370-41B8-B428-789FAE47A7C3}" type="slidenum">
              <a:rPr lang="en-IN" smtClean="0"/>
              <a:t>‹#›</a:t>
            </a:fld>
            <a:endParaRPr lang="en-IN"/>
          </a:p>
        </p:txBody>
      </p:sp>
    </p:spTree>
    <p:extLst>
      <p:ext uri="{BB962C8B-B14F-4D97-AF65-F5344CB8AC3E}">
        <p14:creationId xmlns:p14="http://schemas.microsoft.com/office/powerpoint/2010/main" val="193519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064C-1D96-4F3D-A4B5-4B4581224F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7022DE-8F5C-48B1-81EB-FA67269E76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38BFB1-F0F5-46F3-89D2-D8AAF4DF4C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4425EA-CD39-470A-8A5F-1738296EAE5D}"/>
              </a:ext>
            </a:extLst>
          </p:cNvPr>
          <p:cNvSpPr>
            <a:spLocks noGrp="1"/>
          </p:cNvSpPr>
          <p:nvPr>
            <p:ph type="dt" sz="half" idx="10"/>
          </p:nvPr>
        </p:nvSpPr>
        <p:spPr/>
        <p:txBody>
          <a:bodyPr/>
          <a:lstStyle/>
          <a:p>
            <a:fld id="{A2ED3641-C3BF-4787-A6EF-634214B8E5EC}" type="datetimeFigureOut">
              <a:rPr lang="en-IN" smtClean="0"/>
              <a:t>20-02-2020</a:t>
            </a:fld>
            <a:endParaRPr lang="en-IN"/>
          </a:p>
        </p:txBody>
      </p:sp>
      <p:sp>
        <p:nvSpPr>
          <p:cNvPr id="6" name="Footer Placeholder 5">
            <a:extLst>
              <a:ext uri="{FF2B5EF4-FFF2-40B4-BE49-F238E27FC236}">
                <a16:creationId xmlns:a16="http://schemas.microsoft.com/office/drawing/2014/main" id="{F897F375-B9F2-42FB-9774-219813D117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6B1160-7C07-4A79-A25A-42C00380EF3E}"/>
              </a:ext>
            </a:extLst>
          </p:cNvPr>
          <p:cNvSpPr>
            <a:spLocks noGrp="1"/>
          </p:cNvSpPr>
          <p:nvPr>
            <p:ph type="sldNum" sz="quarter" idx="12"/>
          </p:nvPr>
        </p:nvSpPr>
        <p:spPr/>
        <p:txBody>
          <a:bodyPr/>
          <a:lstStyle/>
          <a:p>
            <a:fld id="{3FC5F997-A370-41B8-B428-789FAE47A7C3}" type="slidenum">
              <a:rPr lang="en-IN" smtClean="0"/>
              <a:t>‹#›</a:t>
            </a:fld>
            <a:endParaRPr lang="en-IN"/>
          </a:p>
        </p:txBody>
      </p:sp>
    </p:spTree>
    <p:extLst>
      <p:ext uri="{BB962C8B-B14F-4D97-AF65-F5344CB8AC3E}">
        <p14:creationId xmlns:p14="http://schemas.microsoft.com/office/powerpoint/2010/main" val="2041671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A3CEAD-3FB0-447C-AD4C-75C94FFA8C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5092CF-BC12-47E6-B334-68B6CBE02E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E4F002-614C-4169-8DBB-E75F0F5EF6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D3641-C3BF-4787-A6EF-634214B8E5EC}" type="datetimeFigureOut">
              <a:rPr lang="en-IN" smtClean="0"/>
              <a:t>20-02-2020</a:t>
            </a:fld>
            <a:endParaRPr lang="en-IN"/>
          </a:p>
        </p:txBody>
      </p:sp>
      <p:sp>
        <p:nvSpPr>
          <p:cNvPr id="5" name="Footer Placeholder 4">
            <a:extLst>
              <a:ext uri="{FF2B5EF4-FFF2-40B4-BE49-F238E27FC236}">
                <a16:creationId xmlns:a16="http://schemas.microsoft.com/office/drawing/2014/main" id="{BB7FAE7B-6C71-46DE-91A8-1516F0AD2B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38A556-F8A7-491B-BE37-F023663018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C5F997-A370-41B8-B428-789FAE47A7C3}" type="slidenum">
              <a:rPr lang="en-IN" smtClean="0"/>
              <a:t>‹#›</a:t>
            </a:fld>
            <a:endParaRPr lang="en-IN"/>
          </a:p>
        </p:txBody>
      </p:sp>
    </p:spTree>
    <p:extLst>
      <p:ext uri="{BB962C8B-B14F-4D97-AF65-F5344CB8AC3E}">
        <p14:creationId xmlns:p14="http://schemas.microsoft.com/office/powerpoint/2010/main" val="3876489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ark.apache.org/docs/latest/mllib-guid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CS5560 </a:t>
            </a:r>
            <a:br>
              <a:rPr lang="en-US" dirty="0"/>
            </a:br>
            <a:r>
              <a:rPr lang="en-US" dirty="0"/>
              <a:t>Knowledge Discovery Management</a:t>
            </a:r>
          </a:p>
        </p:txBody>
      </p:sp>
      <p:sp>
        <p:nvSpPr>
          <p:cNvPr id="3" name="Subtitle 2"/>
          <p:cNvSpPr>
            <a:spLocks noGrp="1"/>
          </p:cNvSpPr>
          <p:nvPr>
            <p:ph type="subTitle" idx="1"/>
          </p:nvPr>
        </p:nvSpPr>
        <p:spPr/>
        <p:txBody>
          <a:bodyPr>
            <a:normAutofit/>
          </a:bodyPr>
          <a:lstStyle/>
          <a:p>
            <a:r>
              <a:rPr lang="en-US" sz="3200" dirty="0"/>
              <a:t>Tutorial 5</a:t>
            </a:r>
          </a:p>
        </p:txBody>
      </p:sp>
    </p:spTree>
    <p:extLst>
      <p:ext uri="{BB962C8B-B14F-4D97-AF65-F5344CB8AC3E}">
        <p14:creationId xmlns:p14="http://schemas.microsoft.com/office/powerpoint/2010/main" val="2690608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Word2Vec - </a:t>
            </a:r>
            <a:r>
              <a:rPr lang="en-US" dirty="0" err="1"/>
              <a:t>MLlib</a:t>
            </a:r>
            <a:endParaRPr lang="en-US" dirty="0"/>
          </a:p>
        </p:txBody>
      </p:sp>
      <p:sp>
        <p:nvSpPr>
          <p:cNvPr id="3" name="Content Placeholder 2"/>
          <p:cNvSpPr>
            <a:spLocks noGrp="1"/>
          </p:cNvSpPr>
          <p:nvPr>
            <p:ph idx="1"/>
          </p:nvPr>
        </p:nvSpPr>
        <p:spPr/>
        <p:txBody>
          <a:bodyPr/>
          <a:lstStyle/>
          <a:p>
            <a:r>
              <a:rPr lang="en-US" dirty="0"/>
              <a:t>Word2Vec computes distributed vector representation of words. The main advantage of the distributed representations is that similar words are close in the vector space, which makes generalization to novel patterns easier and model estimation more robust. </a:t>
            </a:r>
          </a:p>
        </p:txBody>
      </p:sp>
    </p:spTree>
    <p:extLst>
      <p:ext uri="{BB962C8B-B14F-4D97-AF65-F5344CB8AC3E}">
        <p14:creationId xmlns:p14="http://schemas.microsoft.com/office/powerpoint/2010/main" val="3022275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Word2Vec</a:t>
            </a:r>
          </a:p>
        </p:txBody>
      </p:sp>
      <p:sp>
        <p:nvSpPr>
          <p:cNvPr id="5" name="Content Placeholder 4"/>
          <p:cNvSpPr>
            <a:spLocks noGrp="1"/>
          </p:cNvSpPr>
          <p:nvPr>
            <p:ph sz="half" idx="2"/>
          </p:nvPr>
        </p:nvSpPr>
        <p:spPr/>
        <p:txBody>
          <a:bodyPr/>
          <a:lstStyle/>
          <a:p>
            <a:r>
              <a:rPr lang="en-US" dirty="0"/>
              <a:t>Word2vec creates , model based on the input data.</a:t>
            </a:r>
          </a:p>
          <a:p>
            <a:r>
              <a:rPr lang="en-US" dirty="0"/>
              <a:t>Input is RDD[</a:t>
            </a:r>
            <a:r>
              <a:rPr lang="en-US" dirty="0" err="1"/>
              <a:t>Seq</a:t>
            </a:r>
            <a:r>
              <a:rPr lang="en-US" dirty="0"/>
              <a:t>[String]]</a:t>
            </a:r>
          </a:p>
          <a:p>
            <a:r>
              <a:rPr lang="en-US" dirty="0" err="1"/>
              <a:t>FindSynonyms</a:t>
            </a:r>
            <a:r>
              <a:rPr lang="en-US" dirty="0"/>
              <a:t> finds the top 5 words which has closest cosine similarity with  a given word say “data”</a:t>
            </a:r>
          </a:p>
        </p:txBody>
      </p:sp>
      <p:sp>
        <p:nvSpPr>
          <p:cNvPr id="4" name="Content Placeholder 3">
            <a:extLst>
              <a:ext uri="{FF2B5EF4-FFF2-40B4-BE49-F238E27FC236}">
                <a16:creationId xmlns:a16="http://schemas.microsoft.com/office/drawing/2014/main" id="{B46A51E7-1D98-4984-97A9-173C63413456}"/>
              </a:ext>
            </a:extLst>
          </p:cNvPr>
          <p:cNvSpPr>
            <a:spLocks noGrp="1"/>
          </p:cNvSpPr>
          <p:nvPr>
            <p:ph sz="half" idx="1"/>
          </p:nvPr>
        </p:nvSpPr>
        <p:spPr/>
        <p:txBody>
          <a:bodyPr/>
          <a:lstStyle/>
          <a:p>
            <a:endParaRPr lang="en-US" dirty="0"/>
          </a:p>
        </p:txBody>
      </p:sp>
      <p:pic>
        <p:nvPicPr>
          <p:cNvPr id="7" name="Picture 6">
            <a:extLst>
              <a:ext uri="{FF2B5EF4-FFF2-40B4-BE49-F238E27FC236}">
                <a16:creationId xmlns:a16="http://schemas.microsoft.com/office/drawing/2014/main" id="{A73FB2ED-C384-46D4-9BF0-FC913F1C0065}"/>
              </a:ext>
            </a:extLst>
          </p:cNvPr>
          <p:cNvPicPr>
            <a:picLocks noChangeAspect="1"/>
          </p:cNvPicPr>
          <p:nvPr/>
        </p:nvPicPr>
        <p:blipFill>
          <a:blip r:embed="rId2"/>
          <a:stretch>
            <a:fillRect/>
          </a:stretch>
        </p:blipFill>
        <p:spPr>
          <a:xfrm>
            <a:off x="604913" y="1825625"/>
            <a:ext cx="5567287" cy="3837915"/>
          </a:xfrm>
          <a:prstGeom prst="rect">
            <a:avLst/>
          </a:prstGeom>
        </p:spPr>
      </p:pic>
    </p:spTree>
    <p:extLst>
      <p:ext uri="{BB962C8B-B14F-4D97-AF65-F5344CB8AC3E}">
        <p14:creationId xmlns:p14="http://schemas.microsoft.com/office/powerpoint/2010/main" val="552904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Word2Vec</a:t>
            </a:r>
          </a:p>
        </p:txBody>
      </p:sp>
      <p:sp>
        <p:nvSpPr>
          <p:cNvPr id="3" name="Content Placeholder 2"/>
          <p:cNvSpPr>
            <a:spLocks noGrp="1"/>
          </p:cNvSpPr>
          <p:nvPr>
            <p:ph sz="half" idx="1"/>
          </p:nvPr>
        </p:nvSpPr>
        <p:spPr/>
        <p:txBody>
          <a:bodyPr/>
          <a:lstStyle/>
          <a:p>
            <a:pPr marL="0" indent="0">
              <a:buNone/>
            </a:pPr>
            <a:r>
              <a:rPr lang="en-US" b="1" i="1" dirty="0"/>
              <a:t>INPUT</a:t>
            </a:r>
          </a:p>
          <a:p>
            <a:pPr marL="0" indent="0">
              <a:buNone/>
            </a:pPr>
            <a:endParaRPr lang="en-US" b="1" i="1" dirty="0"/>
          </a:p>
        </p:txBody>
      </p:sp>
      <p:sp>
        <p:nvSpPr>
          <p:cNvPr id="4" name="Content Placeholder 3"/>
          <p:cNvSpPr>
            <a:spLocks noGrp="1"/>
          </p:cNvSpPr>
          <p:nvPr>
            <p:ph sz="half" idx="2"/>
          </p:nvPr>
        </p:nvSpPr>
        <p:spPr/>
        <p:txBody>
          <a:bodyPr/>
          <a:lstStyle/>
          <a:p>
            <a:r>
              <a:rPr lang="en-US" i="1" dirty="0"/>
              <a:t>Input is text. </a:t>
            </a:r>
          </a:p>
          <a:p>
            <a:r>
              <a:rPr lang="en-US" i="1" dirty="0"/>
              <a:t>Word2Vec model richer with the more the data you give.</a:t>
            </a:r>
          </a:p>
          <a:p>
            <a:r>
              <a:rPr lang="en-US" i="1" dirty="0"/>
              <a:t>The data has to be sentence format.</a:t>
            </a:r>
          </a:p>
          <a:p>
            <a:r>
              <a:rPr lang="en-US" i="1" dirty="0"/>
              <a:t>Individual words or dataset doesn’t build a good model.</a:t>
            </a:r>
          </a:p>
        </p:txBody>
      </p:sp>
      <p:pic>
        <p:nvPicPr>
          <p:cNvPr id="6" name="Picture 5">
            <a:extLst>
              <a:ext uri="{FF2B5EF4-FFF2-40B4-BE49-F238E27FC236}">
                <a16:creationId xmlns:a16="http://schemas.microsoft.com/office/drawing/2014/main" id="{26E14279-28B8-41FF-9DF4-621EEF071F9F}"/>
              </a:ext>
            </a:extLst>
          </p:cNvPr>
          <p:cNvPicPr>
            <a:picLocks noChangeAspect="1"/>
          </p:cNvPicPr>
          <p:nvPr/>
        </p:nvPicPr>
        <p:blipFill>
          <a:blip r:embed="rId2"/>
          <a:stretch>
            <a:fillRect/>
          </a:stretch>
        </p:blipFill>
        <p:spPr>
          <a:xfrm>
            <a:off x="317915" y="2412023"/>
            <a:ext cx="5365434" cy="1752600"/>
          </a:xfrm>
          <a:prstGeom prst="rect">
            <a:avLst/>
          </a:prstGeom>
        </p:spPr>
      </p:pic>
    </p:spTree>
    <p:extLst>
      <p:ext uri="{BB962C8B-B14F-4D97-AF65-F5344CB8AC3E}">
        <p14:creationId xmlns:p14="http://schemas.microsoft.com/office/powerpoint/2010/main" val="1557893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Word2Vec</a:t>
            </a:r>
          </a:p>
        </p:txBody>
      </p:sp>
      <p:sp>
        <p:nvSpPr>
          <p:cNvPr id="3" name="Content Placeholder 2"/>
          <p:cNvSpPr>
            <a:spLocks noGrp="1"/>
          </p:cNvSpPr>
          <p:nvPr>
            <p:ph sz="half" idx="1"/>
          </p:nvPr>
        </p:nvSpPr>
        <p:spPr/>
        <p:txBody>
          <a:bodyPr>
            <a:normAutofit/>
          </a:bodyPr>
          <a:lstStyle/>
          <a:p>
            <a:pPr marL="0" indent="0">
              <a:buNone/>
            </a:pPr>
            <a:r>
              <a:rPr lang="en-US" b="1" i="1" dirty="0"/>
              <a:t>OUTPUT</a:t>
            </a:r>
          </a:p>
          <a:p>
            <a:pPr marL="0" indent="0">
              <a:buNone/>
            </a:pPr>
            <a:endParaRPr lang="en-US" b="1" i="1" dirty="0"/>
          </a:p>
        </p:txBody>
      </p:sp>
      <p:sp>
        <p:nvSpPr>
          <p:cNvPr id="4" name="Content Placeholder 3"/>
          <p:cNvSpPr>
            <a:spLocks noGrp="1"/>
          </p:cNvSpPr>
          <p:nvPr>
            <p:ph sz="half" idx="2"/>
          </p:nvPr>
        </p:nvSpPr>
        <p:spPr/>
        <p:txBody>
          <a:bodyPr>
            <a:normAutofit/>
          </a:bodyPr>
          <a:lstStyle/>
          <a:p>
            <a:r>
              <a:rPr lang="en-US" dirty="0"/>
              <a:t>Output is the synonyms for a given word say “data” based on given document.</a:t>
            </a:r>
          </a:p>
          <a:p>
            <a:endParaRPr lang="en-US" dirty="0"/>
          </a:p>
          <a:p>
            <a:r>
              <a:rPr lang="en-US" dirty="0"/>
              <a:t>Also vector of the given words in the sentences </a:t>
            </a:r>
          </a:p>
        </p:txBody>
      </p:sp>
      <p:pic>
        <p:nvPicPr>
          <p:cNvPr id="5" name="Picture 4">
            <a:extLst>
              <a:ext uri="{FF2B5EF4-FFF2-40B4-BE49-F238E27FC236}">
                <a16:creationId xmlns:a16="http://schemas.microsoft.com/office/drawing/2014/main" id="{9C6DBE9A-BC53-430F-A693-8E4108AF9E59}"/>
              </a:ext>
            </a:extLst>
          </p:cNvPr>
          <p:cNvPicPr>
            <a:picLocks noChangeAspect="1"/>
          </p:cNvPicPr>
          <p:nvPr/>
        </p:nvPicPr>
        <p:blipFill>
          <a:blip r:embed="rId2"/>
          <a:stretch>
            <a:fillRect/>
          </a:stretch>
        </p:blipFill>
        <p:spPr>
          <a:xfrm>
            <a:off x="422104" y="2686928"/>
            <a:ext cx="5741981" cy="3151164"/>
          </a:xfrm>
          <a:prstGeom prst="rect">
            <a:avLst/>
          </a:prstGeom>
        </p:spPr>
      </p:pic>
    </p:spTree>
    <p:extLst>
      <p:ext uri="{BB962C8B-B14F-4D97-AF65-F5344CB8AC3E}">
        <p14:creationId xmlns:p14="http://schemas.microsoft.com/office/powerpoint/2010/main" val="1763479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24" y="295494"/>
            <a:ext cx="10571144" cy="1384016"/>
          </a:xfrm>
          <a:ln w="38100">
            <a:noFill/>
          </a:ln>
        </p:spPr>
        <p:txBody>
          <a:bodyPr/>
          <a:lstStyle/>
          <a:p>
            <a:r>
              <a:rPr lang="en-US" dirty="0"/>
              <a:t>Word2Vec Workflow </a:t>
            </a:r>
          </a:p>
        </p:txBody>
      </p:sp>
      <p:sp>
        <p:nvSpPr>
          <p:cNvPr id="5" name="Rectangle 4"/>
          <p:cNvSpPr/>
          <p:nvPr/>
        </p:nvSpPr>
        <p:spPr>
          <a:xfrm>
            <a:off x="420538" y="1942901"/>
            <a:ext cx="1049171" cy="81886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TEXT</a:t>
            </a:r>
          </a:p>
        </p:txBody>
      </p:sp>
      <p:sp>
        <p:nvSpPr>
          <p:cNvPr id="6" name="Rectangle 5"/>
          <p:cNvSpPr/>
          <p:nvPr/>
        </p:nvSpPr>
        <p:spPr>
          <a:xfrm>
            <a:off x="398041" y="3300660"/>
            <a:ext cx="1049171" cy="81886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Reading into RDD</a:t>
            </a:r>
          </a:p>
        </p:txBody>
      </p:sp>
      <p:sp>
        <p:nvSpPr>
          <p:cNvPr id="7" name="Rectangle 6"/>
          <p:cNvSpPr/>
          <p:nvPr/>
        </p:nvSpPr>
        <p:spPr>
          <a:xfrm>
            <a:off x="2281456" y="3314121"/>
            <a:ext cx="1662747" cy="81886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CoreNLP</a:t>
            </a:r>
            <a:r>
              <a:rPr lang="en-US" b="1" dirty="0">
                <a:solidFill>
                  <a:schemeClr val="tx1"/>
                </a:solidFill>
              </a:rPr>
              <a:t> Lemmatization</a:t>
            </a:r>
          </a:p>
        </p:txBody>
      </p:sp>
      <p:sp>
        <p:nvSpPr>
          <p:cNvPr id="8" name="Rectangle 7"/>
          <p:cNvSpPr/>
          <p:nvPr/>
        </p:nvSpPr>
        <p:spPr>
          <a:xfrm>
            <a:off x="4520251" y="3300660"/>
            <a:ext cx="1227162" cy="81886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RDD</a:t>
            </a:r>
          </a:p>
        </p:txBody>
      </p:sp>
      <p:grpSp>
        <p:nvGrpSpPr>
          <p:cNvPr id="22" name="Group 21"/>
          <p:cNvGrpSpPr/>
          <p:nvPr/>
        </p:nvGrpSpPr>
        <p:grpSpPr>
          <a:xfrm>
            <a:off x="6556896" y="2333673"/>
            <a:ext cx="5289361" cy="2797886"/>
            <a:chOff x="5802859" y="3684802"/>
            <a:chExt cx="5289361" cy="2797886"/>
          </a:xfrm>
        </p:grpSpPr>
        <p:sp>
          <p:nvSpPr>
            <p:cNvPr id="10" name="Rectangle 9"/>
            <p:cNvSpPr/>
            <p:nvPr/>
          </p:nvSpPr>
          <p:spPr>
            <a:xfrm>
              <a:off x="5802859" y="4749328"/>
              <a:ext cx="1210638" cy="73478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Tokenizer</a:t>
              </a:r>
            </a:p>
          </p:txBody>
        </p:sp>
        <p:sp>
          <p:nvSpPr>
            <p:cNvPr id="11" name="Rectangle 10"/>
            <p:cNvSpPr/>
            <p:nvPr/>
          </p:nvSpPr>
          <p:spPr>
            <a:xfrm>
              <a:off x="7246676" y="4749327"/>
              <a:ext cx="1210640" cy="72132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Stop Word Remover</a:t>
              </a:r>
            </a:p>
          </p:txBody>
        </p:sp>
        <p:sp>
          <p:nvSpPr>
            <p:cNvPr id="12" name="Rectangle 11"/>
            <p:cNvSpPr/>
            <p:nvPr/>
          </p:nvSpPr>
          <p:spPr>
            <a:xfrm>
              <a:off x="8818448" y="3684802"/>
              <a:ext cx="965880" cy="72132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NGram</a:t>
              </a:r>
              <a:endParaRPr lang="en-US" b="1" dirty="0">
                <a:solidFill>
                  <a:schemeClr val="tx1"/>
                </a:solidFill>
              </a:endParaRPr>
            </a:p>
          </p:txBody>
        </p:sp>
        <p:sp>
          <p:nvSpPr>
            <p:cNvPr id="13" name="Rectangle 12"/>
            <p:cNvSpPr/>
            <p:nvPr/>
          </p:nvSpPr>
          <p:spPr>
            <a:xfrm>
              <a:off x="10194877" y="4749327"/>
              <a:ext cx="897343" cy="72132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Word2Vec</a:t>
              </a:r>
            </a:p>
          </p:txBody>
        </p:sp>
        <p:sp>
          <p:nvSpPr>
            <p:cNvPr id="14" name="Rectangle 13"/>
            <p:cNvSpPr/>
            <p:nvPr/>
          </p:nvSpPr>
          <p:spPr>
            <a:xfrm>
              <a:off x="8834652" y="5776176"/>
              <a:ext cx="978089" cy="7065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TFIDF</a:t>
              </a:r>
            </a:p>
          </p:txBody>
        </p:sp>
      </p:grpSp>
      <p:cxnSp>
        <p:nvCxnSpPr>
          <p:cNvPr id="24" name="Straight Arrow Connector 23"/>
          <p:cNvCxnSpPr>
            <a:stCxn id="5" idx="2"/>
            <a:endCxn id="6" idx="0"/>
          </p:cNvCxnSpPr>
          <p:nvPr/>
        </p:nvCxnSpPr>
        <p:spPr>
          <a:xfrm flipH="1">
            <a:off x="922627" y="2761767"/>
            <a:ext cx="22497" cy="5388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3"/>
            <a:endCxn id="7" idx="1"/>
          </p:cNvCxnSpPr>
          <p:nvPr/>
        </p:nvCxnSpPr>
        <p:spPr>
          <a:xfrm>
            <a:off x="1447212" y="3710093"/>
            <a:ext cx="834244" cy="13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3"/>
            <a:endCxn id="8" idx="1"/>
          </p:cNvCxnSpPr>
          <p:nvPr/>
        </p:nvCxnSpPr>
        <p:spPr>
          <a:xfrm flipV="1">
            <a:off x="3944203" y="3710093"/>
            <a:ext cx="576048" cy="13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8" idx="3"/>
          </p:cNvCxnSpPr>
          <p:nvPr/>
        </p:nvCxnSpPr>
        <p:spPr>
          <a:xfrm>
            <a:off x="5747413" y="3710093"/>
            <a:ext cx="576048" cy="157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3"/>
            <a:endCxn id="11" idx="1"/>
          </p:cNvCxnSpPr>
          <p:nvPr/>
        </p:nvCxnSpPr>
        <p:spPr>
          <a:xfrm flipV="1">
            <a:off x="7767534" y="3758862"/>
            <a:ext cx="233179" cy="67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1" idx="3"/>
            <a:endCxn id="12" idx="2"/>
          </p:cNvCxnSpPr>
          <p:nvPr/>
        </p:nvCxnSpPr>
        <p:spPr>
          <a:xfrm flipV="1">
            <a:off x="9211353" y="3055001"/>
            <a:ext cx="844072" cy="7038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1" idx="3"/>
            <a:endCxn id="14" idx="0"/>
          </p:cNvCxnSpPr>
          <p:nvPr/>
        </p:nvCxnSpPr>
        <p:spPr>
          <a:xfrm>
            <a:off x="9211353" y="3758862"/>
            <a:ext cx="866381" cy="6661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4" idx="0"/>
            <a:endCxn id="13" idx="1"/>
          </p:cNvCxnSpPr>
          <p:nvPr/>
        </p:nvCxnSpPr>
        <p:spPr>
          <a:xfrm flipV="1">
            <a:off x="10077734" y="3758862"/>
            <a:ext cx="871180" cy="6661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a:stCxn id="12" idx="2"/>
            <a:endCxn id="13" idx="1"/>
          </p:cNvCxnSpPr>
          <p:nvPr/>
        </p:nvCxnSpPr>
        <p:spPr>
          <a:xfrm>
            <a:off x="10055425" y="3055001"/>
            <a:ext cx="893489" cy="703861"/>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120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TF-IDF (Term Frequency and Inverse Document Frequency)</a:t>
            </a:r>
          </a:p>
          <a:p>
            <a:r>
              <a:rPr lang="en-US" dirty="0"/>
              <a:t>Spark ML Implementation of TF-IDF</a:t>
            </a:r>
          </a:p>
          <a:p>
            <a:r>
              <a:rPr lang="en-US" dirty="0" err="1"/>
              <a:t>Ngrams</a:t>
            </a:r>
            <a:endParaRPr lang="en-US" dirty="0"/>
          </a:p>
          <a:p>
            <a:r>
              <a:rPr lang="en-US" dirty="0"/>
              <a:t>Spark ML Implementation of </a:t>
            </a:r>
            <a:r>
              <a:rPr lang="en-US" dirty="0" err="1"/>
              <a:t>Ngram</a:t>
            </a:r>
            <a:endParaRPr lang="en-US" dirty="0"/>
          </a:p>
          <a:p>
            <a:r>
              <a:rPr lang="en-US" dirty="0"/>
              <a:t>Word2Vec</a:t>
            </a:r>
          </a:p>
          <a:p>
            <a:r>
              <a:rPr lang="en-US" dirty="0"/>
              <a:t>Spark ML Implementation of W2V</a:t>
            </a:r>
          </a:p>
        </p:txBody>
      </p:sp>
    </p:spTree>
    <p:extLst>
      <p:ext uri="{BB962C8B-B14F-4D97-AF65-F5344CB8AC3E}">
        <p14:creationId xmlns:p14="http://schemas.microsoft.com/office/powerpoint/2010/main" val="3441593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TF-IDF (Ranking Terms)</a:t>
            </a:r>
          </a:p>
        </p:txBody>
      </p:sp>
      <p:sp>
        <p:nvSpPr>
          <p:cNvPr id="3" name="Content Placeholder 2"/>
          <p:cNvSpPr>
            <a:spLocks noGrp="1"/>
          </p:cNvSpPr>
          <p:nvPr>
            <p:ph idx="1"/>
          </p:nvPr>
        </p:nvSpPr>
        <p:spPr/>
        <p:txBody>
          <a:bodyPr/>
          <a:lstStyle/>
          <a:p>
            <a:r>
              <a:rPr lang="en-US" dirty="0" err="1"/>
              <a:t>tf</a:t>
            </a:r>
            <a:r>
              <a:rPr lang="en-US" dirty="0"/>
              <a:t>–</a:t>
            </a:r>
            <a:r>
              <a:rPr lang="en-US" dirty="0" err="1"/>
              <a:t>idf</a:t>
            </a:r>
            <a:r>
              <a:rPr lang="en-US" dirty="0"/>
              <a:t>, short for term frequency–inverse document frequency, is a numerical statistic that is intended to reflect how important a word is to a document in a collection or corpus.</a:t>
            </a:r>
          </a:p>
          <a:p>
            <a:r>
              <a:rPr lang="en-US" dirty="0"/>
              <a:t>We will implementing with spark </a:t>
            </a:r>
            <a:r>
              <a:rPr lang="en-US" dirty="0" err="1"/>
              <a:t>ML.Feature</a:t>
            </a:r>
            <a:endParaRPr lang="en-US" dirty="0"/>
          </a:p>
          <a:p>
            <a:pPr lvl="1"/>
            <a:r>
              <a:rPr lang="en-US" dirty="0"/>
              <a:t>Spark </a:t>
            </a:r>
            <a:r>
              <a:rPr lang="en-US" dirty="0" err="1"/>
              <a:t>MLlib</a:t>
            </a:r>
            <a:r>
              <a:rPr lang="en-US" dirty="0"/>
              <a:t> (</a:t>
            </a:r>
            <a:r>
              <a:rPr lang="en-US" dirty="0">
                <a:hlinkClick r:id="rId2"/>
              </a:rPr>
              <a:t>http://spark.apache.org/docs/latest/mllib-guide.html</a:t>
            </a:r>
            <a:r>
              <a:rPr lang="en-US" dirty="0"/>
              <a:t>)</a:t>
            </a:r>
          </a:p>
        </p:txBody>
      </p:sp>
    </p:spTree>
    <p:extLst>
      <p:ext uri="{BB962C8B-B14F-4D97-AF65-F5344CB8AC3E}">
        <p14:creationId xmlns:p14="http://schemas.microsoft.com/office/powerpoint/2010/main" val="1398397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TF-IDF: Input</a:t>
            </a:r>
          </a:p>
        </p:txBody>
      </p:sp>
      <p:sp>
        <p:nvSpPr>
          <p:cNvPr id="5" name="Rectangle 2">
            <a:extLst>
              <a:ext uri="{FF2B5EF4-FFF2-40B4-BE49-F238E27FC236}">
                <a16:creationId xmlns:a16="http://schemas.microsoft.com/office/drawing/2014/main" id="{5AF8E98A-011C-4991-94D1-E40B3101EDA6}"/>
              </a:ext>
            </a:extLst>
          </p:cNvPr>
          <p:cNvSpPr>
            <a:spLocks noGrp="1" noChangeArrowheads="1"/>
          </p:cNvSpPr>
          <p:nvPr>
            <p:ph idx="1"/>
          </p:nvPr>
        </p:nvSpPr>
        <p:spPr bwMode="auto">
          <a:xfrm>
            <a:off x="838200" y="1948031"/>
            <a:ext cx="7011572"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Welcome to KDM TF_IDF Tutorial.</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Learn Spark ml </a:t>
            </a:r>
            <a:r>
              <a:rPr kumimoji="0" lang="en-US" altLang="en-US"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tf_idf</a:t>
            </a:r>
            <a:r>
              <a:rPr kumimoji="0" lang="en-US" altLang="en-US"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in today's lab.</a:t>
            </a:r>
            <a:endParaRPr lang="en-US" altLang="en-US" sz="9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Spark </a:t>
            </a:r>
            <a:r>
              <a:rPr kumimoji="0" lang="en-US" altLang="en-US"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Mllib</a:t>
            </a:r>
            <a:r>
              <a:rPr kumimoji="0" lang="en-US" altLang="en-US"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has TF-IDF.</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3851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TF-IDF: Output</a:t>
            </a:r>
          </a:p>
        </p:txBody>
      </p:sp>
      <p:sp>
        <p:nvSpPr>
          <p:cNvPr id="4" name="Content Placeholder 3"/>
          <p:cNvSpPr>
            <a:spLocks noGrp="1"/>
          </p:cNvSpPr>
          <p:nvPr>
            <p:ph sz="half" idx="2"/>
          </p:nvPr>
        </p:nvSpPr>
        <p:spPr>
          <a:xfrm>
            <a:off x="225083" y="1825625"/>
            <a:ext cx="11128717" cy="4351338"/>
          </a:xfrm>
        </p:spPr>
        <p:txBody>
          <a:bodyPr>
            <a:normAutofit/>
          </a:bodyPr>
          <a:lstStyle/>
          <a:p>
            <a:pPr marL="0" indent="0">
              <a:buNone/>
            </a:pPr>
            <a:r>
              <a:rPr lang="en-US" sz="1800" dirty="0"/>
              <a:t>|label|            features|</a:t>
            </a:r>
          </a:p>
          <a:p>
            <a:pPr marL="0" indent="0">
              <a:buNone/>
            </a:pPr>
            <a:r>
              <a:rPr lang="en-US" sz="1800" dirty="0"/>
              <a:t>+-----+--------------------+</a:t>
            </a:r>
          </a:p>
          <a:p>
            <a:pPr marL="0" indent="0">
              <a:buNone/>
            </a:pPr>
            <a:r>
              <a:rPr lang="en-US" sz="1800" dirty="0"/>
              <a:t>|  0.0|(20,[2,8,13,15,17...|</a:t>
            </a:r>
          </a:p>
          <a:p>
            <a:pPr marL="0" indent="0">
              <a:buNone/>
            </a:pPr>
            <a:r>
              <a:rPr lang="en-US" sz="1800" dirty="0"/>
              <a:t>|  0.1|(20,[2,3,6,7],[0....|</a:t>
            </a:r>
          </a:p>
          <a:p>
            <a:pPr marL="0" indent="0">
              <a:buNone/>
            </a:pPr>
            <a:r>
              <a:rPr lang="en-US" sz="1800" dirty="0"/>
              <a:t>|  0.2|(20,[6,14,15],[0....|</a:t>
            </a:r>
          </a:p>
        </p:txBody>
      </p:sp>
    </p:spTree>
    <p:extLst>
      <p:ext uri="{BB962C8B-B14F-4D97-AF65-F5344CB8AC3E}">
        <p14:creationId xmlns:p14="http://schemas.microsoft.com/office/powerpoint/2010/main" val="1202053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TF-IDF (Spark – </a:t>
            </a:r>
            <a:r>
              <a:rPr lang="en-US" dirty="0" err="1"/>
              <a:t>MLlib</a:t>
            </a:r>
            <a:r>
              <a:rPr lang="en-US" dirty="0"/>
              <a:t>) : Implementation</a:t>
            </a:r>
          </a:p>
        </p:txBody>
      </p:sp>
      <p:sp>
        <p:nvSpPr>
          <p:cNvPr id="5" name="Content Placeholder 4"/>
          <p:cNvSpPr>
            <a:spLocks noGrp="1"/>
          </p:cNvSpPr>
          <p:nvPr>
            <p:ph sz="half" idx="2"/>
          </p:nvPr>
        </p:nvSpPr>
        <p:spPr>
          <a:xfrm>
            <a:off x="7010400" y="1825625"/>
            <a:ext cx="5181600" cy="4351338"/>
          </a:xfrm>
          <a:solidFill>
            <a:schemeClr val="bg1"/>
          </a:solidFill>
        </p:spPr>
        <p:txBody>
          <a:bodyPr/>
          <a:lstStyle/>
          <a:p>
            <a:r>
              <a:rPr lang="en-US" dirty="0"/>
              <a:t>For implementing in Spark </a:t>
            </a:r>
            <a:r>
              <a:rPr lang="en-US" dirty="0" err="1"/>
              <a:t>ML.feature</a:t>
            </a:r>
            <a:r>
              <a:rPr lang="en-US" dirty="0"/>
              <a:t>; we use </a:t>
            </a:r>
            <a:r>
              <a:rPr lang="en-US" dirty="0" err="1"/>
              <a:t>HashingTF</a:t>
            </a:r>
            <a:r>
              <a:rPr lang="en-US" dirty="0"/>
              <a:t> and IDF functions within </a:t>
            </a:r>
            <a:r>
              <a:rPr lang="en-US" dirty="0" err="1"/>
              <a:t>pyspark</a:t>
            </a:r>
            <a:endParaRPr lang="en-US" dirty="0"/>
          </a:p>
        </p:txBody>
      </p:sp>
      <p:pic>
        <p:nvPicPr>
          <p:cNvPr id="6" name="Content Placeholder 5">
            <a:extLst>
              <a:ext uri="{FF2B5EF4-FFF2-40B4-BE49-F238E27FC236}">
                <a16:creationId xmlns:a16="http://schemas.microsoft.com/office/drawing/2014/main" id="{C86BCADF-0752-46A4-869D-BB125C60105B}"/>
              </a:ext>
            </a:extLst>
          </p:cNvPr>
          <p:cNvPicPr>
            <a:picLocks noGrp="1" noChangeAspect="1"/>
          </p:cNvPicPr>
          <p:nvPr>
            <p:ph sz="half" idx="1"/>
          </p:nvPr>
        </p:nvPicPr>
        <p:blipFill>
          <a:blip r:embed="rId3"/>
          <a:stretch>
            <a:fillRect/>
          </a:stretch>
        </p:blipFill>
        <p:spPr>
          <a:xfrm>
            <a:off x="838199" y="2025748"/>
            <a:ext cx="6169687" cy="3405667"/>
          </a:xfrm>
          <a:prstGeom prst="rect">
            <a:avLst/>
          </a:prstGeom>
        </p:spPr>
      </p:pic>
    </p:spTree>
    <p:extLst>
      <p:ext uri="{BB962C8B-B14F-4D97-AF65-F5344CB8AC3E}">
        <p14:creationId xmlns:p14="http://schemas.microsoft.com/office/powerpoint/2010/main" val="334673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A4807-7E6E-43BF-8DE7-695DD3D260E0}"/>
              </a:ext>
            </a:extLst>
          </p:cNvPr>
          <p:cNvSpPr>
            <a:spLocks noGrp="1"/>
          </p:cNvSpPr>
          <p:nvPr>
            <p:ph type="title"/>
          </p:nvPr>
        </p:nvSpPr>
        <p:spPr/>
        <p:txBody>
          <a:bodyPr/>
          <a:lstStyle/>
          <a:p>
            <a:r>
              <a:rPr lang="en-US" dirty="0"/>
              <a:t>N-gram </a:t>
            </a:r>
          </a:p>
        </p:txBody>
      </p:sp>
      <p:sp>
        <p:nvSpPr>
          <p:cNvPr id="3" name="Content Placeholder 2">
            <a:extLst>
              <a:ext uri="{FF2B5EF4-FFF2-40B4-BE49-F238E27FC236}">
                <a16:creationId xmlns:a16="http://schemas.microsoft.com/office/drawing/2014/main" id="{4DE53FF7-C1BD-4597-AE9A-DAD9376EA811}"/>
              </a:ext>
            </a:extLst>
          </p:cNvPr>
          <p:cNvSpPr>
            <a:spLocks noGrp="1"/>
          </p:cNvSpPr>
          <p:nvPr>
            <p:ph sz="half" idx="1"/>
          </p:nvPr>
        </p:nvSpPr>
        <p:spPr>
          <a:xfrm>
            <a:off x="838199" y="1825625"/>
            <a:ext cx="7602415" cy="3970264"/>
          </a:xfrm>
        </p:spPr>
        <p:txBody>
          <a:bodyPr/>
          <a:lstStyle/>
          <a:p>
            <a:r>
              <a:rPr lang="en-US" dirty="0"/>
              <a:t>Spark </a:t>
            </a:r>
            <a:r>
              <a:rPr lang="en-US" dirty="0" err="1"/>
              <a:t>ml.feature</a:t>
            </a:r>
            <a:r>
              <a:rPr lang="en-US" dirty="0"/>
              <a:t> </a:t>
            </a:r>
            <a:r>
              <a:rPr lang="en-US" dirty="0" err="1"/>
              <a:t>Ngram</a:t>
            </a:r>
            <a:endParaRPr lang="en-US" dirty="0"/>
          </a:p>
          <a:p>
            <a:r>
              <a:rPr lang="en-US" dirty="0"/>
              <a:t>Hard-dependency on </a:t>
            </a:r>
            <a:r>
              <a:rPr lang="en-US" dirty="0" err="1"/>
              <a:t>numpy</a:t>
            </a:r>
            <a:endParaRPr lang="en-US" dirty="0"/>
          </a:p>
          <a:p>
            <a:r>
              <a:rPr lang="en-US" dirty="0"/>
              <a:t>Need to install </a:t>
            </a:r>
            <a:r>
              <a:rPr lang="en-US" dirty="0" err="1"/>
              <a:t>numpy</a:t>
            </a:r>
            <a:r>
              <a:rPr lang="en-US" dirty="0"/>
              <a:t> library </a:t>
            </a:r>
          </a:p>
          <a:p>
            <a:pPr lvl="1"/>
            <a:r>
              <a:rPr lang="en-US" dirty="0"/>
              <a:t>pip install </a:t>
            </a:r>
            <a:r>
              <a:rPr lang="en-US" dirty="0" err="1"/>
              <a:t>numpy</a:t>
            </a:r>
            <a:r>
              <a:rPr lang="en-US" dirty="0"/>
              <a:t> in terminal of </a:t>
            </a:r>
            <a:r>
              <a:rPr lang="en-US" dirty="0" err="1"/>
              <a:t>pycharm</a:t>
            </a:r>
            <a:endParaRPr lang="en-US" dirty="0"/>
          </a:p>
        </p:txBody>
      </p:sp>
      <p:pic>
        <p:nvPicPr>
          <p:cNvPr id="5" name="Picture 4">
            <a:extLst>
              <a:ext uri="{FF2B5EF4-FFF2-40B4-BE49-F238E27FC236}">
                <a16:creationId xmlns:a16="http://schemas.microsoft.com/office/drawing/2014/main" id="{8BA8B9B1-911B-4471-B534-E8D9B5F88326}"/>
              </a:ext>
            </a:extLst>
          </p:cNvPr>
          <p:cNvPicPr>
            <a:picLocks noChangeAspect="1"/>
          </p:cNvPicPr>
          <p:nvPr/>
        </p:nvPicPr>
        <p:blipFill>
          <a:blip r:embed="rId2"/>
          <a:stretch>
            <a:fillRect/>
          </a:stretch>
        </p:blipFill>
        <p:spPr>
          <a:xfrm>
            <a:off x="6852407" y="3429000"/>
            <a:ext cx="5529487" cy="3429000"/>
          </a:xfrm>
          <a:prstGeom prst="rect">
            <a:avLst/>
          </a:prstGeom>
        </p:spPr>
      </p:pic>
    </p:spTree>
    <p:extLst>
      <p:ext uri="{BB962C8B-B14F-4D97-AF65-F5344CB8AC3E}">
        <p14:creationId xmlns:p14="http://schemas.microsoft.com/office/powerpoint/2010/main" val="2560007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NGram</a:t>
            </a:r>
            <a:endParaRPr lang="en-US" dirty="0"/>
          </a:p>
        </p:txBody>
      </p:sp>
      <p:sp>
        <p:nvSpPr>
          <p:cNvPr id="4" name="Content Placeholder 3"/>
          <p:cNvSpPr>
            <a:spLocks noGrp="1"/>
          </p:cNvSpPr>
          <p:nvPr>
            <p:ph sz="half" idx="1"/>
          </p:nvPr>
        </p:nvSpPr>
        <p:spPr>
          <a:xfrm>
            <a:off x="1545400" y="2135114"/>
            <a:ext cx="9468729" cy="4351338"/>
          </a:xfrm>
        </p:spPr>
        <p:txBody>
          <a:bodyPr>
            <a:normAutofit fontScale="85000" lnSpcReduction="10000"/>
          </a:bodyPr>
          <a:lstStyle/>
          <a:p>
            <a:endParaRPr lang="en-US" dirty="0"/>
          </a:p>
          <a:p>
            <a:endParaRPr lang="en-US" dirty="0"/>
          </a:p>
          <a:p>
            <a:endParaRPr lang="en-US" dirty="0"/>
          </a:p>
          <a:p>
            <a:r>
              <a:rPr lang="en-US" dirty="0"/>
              <a:t>An n-gram is a sequence of n tokens (typically words) for some integer n. </a:t>
            </a:r>
          </a:p>
          <a:p>
            <a:r>
              <a:rPr lang="en-US" dirty="0"/>
              <a:t>The </a:t>
            </a:r>
            <a:r>
              <a:rPr lang="en-US" dirty="0" err="1"/>
              <a:t>NGram</a:t>
            </a:r>
            <a:r>
              <a:rPr lang="en-US" dirty="0"/>
              <a:t> function can be used to transform input features into n-grams.</a:t>
            </a:r>
          </a:p>
          <a:p>
            <a:endParaRPr lang="en-US" dirty="0"/>
          </a:p>
          <a:p>
            <a:r>
              <a:rPr lang="en-US" dirty="0" err="1"/>
              <a:t>NGram</a:t>
            </a:r>
            <a:r>
              <a:rPr lang="en-US" dirty="0"/>
              <a:t> takes as input a sequence of strings (e.g. the output of a Tokenizer). </a:t>
            </a:r>
          </a:p>
          <a:p>
            <a:r>
              <a:rPr lang="en-US" dirty="0"/>
              <a:t>The output will consist of a sequence of n-grams where each n-gram is represented by a space-delimited string of n consecutive words</a:t>
            </a:r>
          </a:p>
        </p:txBody>
      </p:sp>
      <p:pic>
        <p:nvPicPr>
          <p:cNvPr id="5" name="Picture 4">
            <a:extLst>
              <a:ext uri="{FF2B5EF4-FFF2-40B4-BE49-F238E27FC236}">
                <a16:creationId xmlns:a16="http://schemas.microsoft.com/office/drawing/2014/main" id="{B4C87A7D-3EE4-447B-A4C3-FE32C35C7123}"/>
              </a:ext>
            </a:extLst>
          </p:cNvPr>
          <p:cNvPicPr>
            <a:picLocks noChangeAspect="1"/>
          </p:cNvPicPr>
          <p:nvPr/>
        </p:nvPicPr>
        <p:blipFill>
          <a:blip r:embed="rId2"/>
          <a:stretch>
            <a:fillRect/>
          </a:stretch>
        </p:blipFill>
        <p:spPr>
          <a:xfrm>
            <a:off x="3952568" y="481320"/>
            <a:ext cx="5481637" cy="2418735"/>
          </a:xfrm>
          <a:prstGeom prst="rect">
            <a:avLst/>
          </a:prstGeom>
        </p:spPr>
      </p:pic>
    </p:spTree>
    <p:extLst>
      <p:ext uri="{BB962C8B-B14F-4D97-AF65-F5344CB8AC3E}">
        <p14:creationId xmlns:p14="http://schemas.microsoft.com/office/powerpoint/2010/main" val="920179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NGram</a:t>
            </a:r>
            <a:r>
              <a:rPr lang="en-US" dirty="0"/>
              <a:t> </a:t>
            </a:r>
            <a:r>
              <a:rPr lang="en-US" dirty="0" err="1"/>
              <a:t>Input/Output</a:t>
            </a:r>
            <a:endParaRPr lang="en-US" dirty="0"/>
          </a:p>
        </p:txBody>
      </p:sp>
      <p:sp>
        <p:nvSpPr>
          <p:cNvPr id="3" name="Content Placeholder 2"/>
          <p:cNvSpPr>
            <a:spLocks noGrp="1"/>
          </p:cNvSpPr>
          <p:nvPr>
            <p:ph idx="1"/>
          </p:nvPr>
        </p:nvSpPr>
        <p:spPr/>
        <p:txBody>
          <a:bodyPr/>
          <a:lstStyle/>
          <a:p>
            <a:pPr marL="0" indent="0">
              <a:buNone/>
            </a:pPr>
            <a:r>
              <a:rPr lang="en-US" b="1" i="1" dirty="0"/>
              <a:t>[</a:t>
            </a:r>
            <a:r>
              <a:rPr lang="en-US" b="1" i="1" dirty="0" err="1"/>
              <a:t>input,output</a:t>
            </a:r>
            <a:r>
              <a:rPr lang="en-US" b="1" i="1" dirty="0"/>
              <a:t>] if n = 2</a:t>
            </a:r>
          </a:p>
          <a:p>
            <a:pPr marL="0" indent="0">
              <a:buNone/>
            </a:pPr>
            <a:r>
              <a:rPr lang="en-US" dirty="0"/>
              <a:t>[(go, sample, text),(go sample, sample text)]</a:t>
            </a:r>
          </a:p>
          <a:p>
            <a:pPr marL="0" indent="0">
              <a:buNone/>
            </a:pPr>
            <a:r>
              <a:rPr lang="en-US" dirty="0"/>
              <a:t>[(run, good, health),(run good, good health)]</a:t>
            </a:r>
          </a:p>
          <a:p>
            <a:pPr marL="0" indent="0">
              <a:buNone/>
            </a:pPr>
            <a:r>
              <a:rPr lang="en-US" dirty="0"/>
              <a:t>[(computer, science, study),(computer science, science study)]</a:t>
            </a:r>
          </a:p>
          <a:p>
            <a:pPr marL="0" indent="0">
              <a:buNone/>
            </a:pPr>
            <a:endParaRPr lang="en-US" dirty="0"/>
          </a:p>
        </p:txBody>
      </p:sp>
    </p:spTree>
    <p:extLst>
      <p:ext uri="{BB962C8B-B14F-4D97-AF65-F5344CB8AC3E}">
        <p14:creationId xmlns:p14="http://schemas.microsoft.com/office/powerpoint/2010/main" val="698327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595</TotalTime>
  <Words>493</Words>
  <Application>Microsoft Office PowerPoint</Application>
  <PresentationFormat>Widescreen</PresentationFormat>
  <Paragraphs>71</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New</vt:lpstr>
      <vt:lpstr>Office Theme</vt:lpstr>
      <vt:lpstr>CS5560  Knowledge Discovery Management</vt:lpstr>
      <vt:lpstr>Overview</vt:lpstr>
      <vt:lpstr>TF-IDF (Ranking Terms)</vt:lpstr>
      <vt:lpstr>TF-IDF: Input</vt:lpstr>
      <vt:lpstr>TF-IDF: Output</vt:lpstr>
      <vt:lpstr>TF-IDF (Spark – MLlib) : Implementation</vt:lpstr>
      <vt:lpstr>N-gram </vt:lpstr>
      <vt:lpstr>NGram</vt:lpstr>
      <vt:lpstr>NGram Input/Output</vt:lpstr>
      <vt:lpstr>Word2Vec - MLlib</vt:lpstr>
      <vt:lpstr>Word2Vec</vt:lpstr>
      <vt:lpstr>Word2Vec</vt:lpstr>
      <vt:lpstr>Word2Vec</vt:lpstr>
      <vt:lpstr>Word2Vec Workflow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CS5560  KDM</dc:title>
  <dc:creator>Chandra Shekar, Mayanka (UMKC-Student)</dc:creator>
  <cp:lastModifiedBy>syed shah</cp:lastModifiedBy>
  <cp:revision>21</cp:revision>
  <dcterms:created xsi:type="dcterms:W3CDTF">2017-06-19T21:33:36Z</dcterms:created>
  <dcterms:modified xsi:type="dcterms:W3CDTF">2020-02-20T07:16:38Z</dcterms:modified>
</cp:coreProperties>
</file>