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8" r:id="rId3"/>
    <p:sldId id="277" r:id="rId4"/>
    <p:sldId id="297" r:id="rId5"/>
    <p:sldId id="276" r:id="rId6"/>
    <p:sldId id="257" r:id="rId7"/>
    <p:sldId id="281" r:id="rId8"/>
    <p:sldId id="282" r:id="rId9"/>
    <p:sldId id="280" r:id="rId10"/>
    <p:sldId id="288" r:id="rId11"/>
    <p:sldId id="300" r:id="rId12"/>
    <p:sldId id="289" r:id="rId13"/>
    <p:sldId id="299" r:id="rId14"/>
    <p:sldId id="290" r:id="rId15"/>
    <p:sldId id="306" r:id="rId16"/>
    <p:sldId id="291" r:id="rId17"/>
    <p:sldId id="292" r:id="rId18"/>
    <p:sldId id="304" r:id="rId19"/>
    <p:sldId id="305" r:id="rId20"/>
    <p:sldId id="293" r:id="rId21"/>
    <p:sldId id="301" r:id="rId22"/>
    <p:sldId id="302" r:id="rId23"/>
    <p:sldId id="303" r:id="rId24"/>
    <p:sldId id="296" r:id="rId25"/>
    <p:sldId id="295" r:id="rId26"/>
    <p:sldId id="266" r:id="rId27"/>
    <p:sldId id="269" r:id="rId28"/>
    <p:sldId id="307" r:id="rId29"/>
    <p:sldId id="309" r:id="rId3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Yugyung" initials="LY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A01BB-4CE9-4E9F-8023-105CB5FAAD6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8CA0B-4990-465B-9084-A543F6ED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C15FE1-259E-45B0-8FDC-00E521C83F5D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714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121BCA-BD39-4FF4-9F83-AD4577D6CA9C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839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0D8287-15A0-4A13-82D4-CDAEC290814C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8128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33D048-054E-49FF-B3BC-9C423D3D8E10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338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4FC597-7FC9-4215-8C4A-29A31F416BE7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9156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1895AF5-91E9-4355-9DC8-D2761AB23523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1430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C72799-6F0B-4C62-A61E-F655AF036734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8569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3F647B-1237-4790-ABC3-CFD30F12B16A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7530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47F6CD-5BBD-4A59-8597-EF4E9126DC88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759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3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F3A85-5444-47E4-A4B9-91E77B3BE78E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AFADE-923D-478E-8302-B57D5E01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pivotal.io/data-science-pivotal/products/3-key-capabilities-necessary-for-text-analytics-natural-language-processing-in-the-era-of-big-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ctivewizards.com/blog/comparison-of-the-most-useful-text-processing-apis/#H7" TargetMode="External"/><Relationship Id="rId3" Type="http://schemas.openxmlformats.org/officeDocument/2006/relationships/hyperlink" Target="https://activewizards.com/blog/comparison-of-the-most-useful-text-processing-apis/#H2" TargetMode="External"/><Relationship Id="rId7" Type="http://schemas.openxmlformats.org/officeDocument/2006/relationships/hyperlink" Target="https://activewizards.com/blog/comparison-of-the-most-useful-text-processing-apis/#H6" TargetMode="External"/><Relationship Id="rId2" Type="http://schemas.openxmlformats.org/officeDocument/2006/relationships/hyperlink" Target="https://activewizards.com/blog/comparison-of-the-most-useful-text-processing-apis/#H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ctivewizards.com/blog/comparison-of-the-most-useful-text-processing-apis/#H5" TargetMode="External"/><Relationship Id="rId11" Type="http://schemas.openxmlformats.org/officeDocument/2006/relationships/hyperlink" Target="https://www.kdnuggets.com/2018/08/comparison-most-useful-text-processing-apis.html" TargetMode="External"/><Relationship Id="rId5" Type="http://schemas.openxmlformats.org/officeDocument/2006/relationships/hyperlink" Target="https://activewizards.com/blog/comparison-of-the-most-useful-text-processing-apis/#H4" TargetMode="External"/><Relationship Id="rId10" Type="http://schemas.openxmlformats.org/officeDocument/2006/relationships/hyperlink" Target="https://activewizards.com/blog/comparison-of-the-most-useful-text-processing-apis/#H9" TargetMode="External"/><Relationship Id="rId4" Type="http://schemas.openxmlformats.org/officeDocument/2006/relationships/hyperlink" Target="https://activewizards.com/blog/comparison-of-the-most-useful-text-processing-apis/#H3" TargetMode="External"/><Relationship Id="rId9" Type="http://schemas.openxmlformats.org/officeDocument/2006/relationships/hyperlink" Target="https://activewizards.com/blog/comparison-of-the-most-useful-text-processing-apis/#H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washingtonpost.com/congress/members/o000167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jects.washingtonpost.com/congress/members/m000303/" TargetMode="External"/><Relationship Id="rId4" Type="http://schemas.openxmlformats.org/officeDocument/2006/relationships/hyperlink" Target="http://projects.washingtonpost.com/congress/members/c001041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Lockheed_U-2#cite_note-45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" TargetMode="External"/><Relationship Id="rId7" Type="http://schemas.openxmlformats.org/officeDocument/2006/relationships/hyperlink" Target="https://towardsdatascience.com/5-heroic-tools-for-natural-language-processing-7f3c1f8fc9f0" TargetMode="External"/><Relationship Id="rId2" Type="http://schemas.openxmlformats.org/officeDocument/2006/relationships/hyperlink" Target="http://stanfordnlp.github.io/CoreNL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cy.io/docs/" TargetMode="External"/><Relationship Id="rId5" Type="http://schemas.openxmlformats.org/officeDocument/2006/relationships/hyperlink" Target="https://radimrehurek.com/gensim/" TargetMode="External"/><Relationship Id="rId4" Type="http://schemas.openxmlformats.org/officeDocument/2006/relationships/hyperlink" Target="https://textblob.readthedocs.io/en/dev/index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.upenn.edu/courses/Fall_2003/ling001/penn_treebank_pos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CS560 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Natural Language Processing (NLP)</a:t>
            </a:r>
          </a:p>
          <a:p>
            <a:r>
              <a:rPr lang="en-US" sz="3600" dirty="0">
                <a:latin typeface="Georgia" panose="02040502050405020303" pitchFamily="18" charset="0"/>
              </a:rPr>
              <a:t>28</a:t>
            </a:r>
            <a:r>
              <a:rPr lang="en-US" sz="3600" baseline="30000" dirty="0">
                <a:latin typeface="Georgia" panose="02040502050405020303" pitchFamily="18" charset="0"/>
              </a:rPr>
              <a:t>th</a:t>
            </a:r>
            <a:r>
              <a:rPr lang="en-US" sz="3600" dirty="0">
                <a:latin typeface="Georgia" panose="02040502050405020303" pitchFamily="18" charset="0"/>
              </a:rPr>
              <a:t> January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853" y="5517300"/>
            <a:ext cx="120841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0" dirty="0">
                <a:effectLst/>
                <a:latin typeface="Georgia" panose="02040502050405020303" pitchFamily="18" charset="0"/>
              </a:rPr>
              <a:t>References: </a:t>
            </a:r>
          </a:p>
          <a:p>
            <a:r>
              <a:rPr lang="en-US" sz="1200" i="0" dirty="0" err="1">
                <a:effectLst/>
                <a:latin typeface="Georgia" panose="02040502050405020303" pitchFamily="18" charset="0"/>
              </a:rPr>
              <a:t>Jurafsky</a:t>
            </a:r>
            <a:r>
              <a:rPr lang="en-US" sz="1200" i="0" dirty="0">
                <a:effectLst/>
                <a:latin typeface="Georgia" panose="02040502050405020303" pitchFamily="18" charset="0"/>
              </a:rPr>
              <a:t>, Dan, and James H. Martin. </a:t>
            </a:r>
            <a:r>
              <a:rPr lang="en-US" sz="1200" i="1" dirty="0">
                <a:effectLst/>
                <a:latin typeface="Georgia" panose="02040502050405020303" pitchFamily="18" charset="0"/>
              </a:rPr>
              <a:t>Speech &amp; language processing</a:t>
            </a:r>
            <a:r>
              <a:rPr lang="en-US" sz="1200" i="0" dirty="0">
                <a:effectLst/>
                <a:latin typeface="Georgia" panose="02040502050405020303" pitchFamily="18" charset="0"/>
              </a:rPr>
              <a:t>. Pearson Education India, 2000.</a:t>
            </a:r>
          </a:p>
          <a:p>
            <a:r>
              <a:rPr lang="en-US" sz="1200" dirty="0">
                <a:latin typeface="Georgia" panose="02040502050405020303" pitchFamily="18" charset="0"/>
              </a:rPr>
              <a:t>Text Analytics: Natural Language Processing in the Era of Big Data </a:t>
            </a:r>
          </a:p>
          <a:p>
            <a:r>
              <a:rPr lang="en-US" sz="1200" dirty="0">
                <a:latin typeface="Georgia" panose="02040502050405020303" pitchFamily="18" charset="0"/>
                <a:hlinkClick r:id="rId2"/>
              </a:rPr>
              <a:t>http://blog.pivotal.io/data-science-pivotal/products/3-key-capabilities-necessary-for-text-analytics-natural-language-processing-in-the-era-of-big-data</a:t>
            </a:r>
            <a:endParaRPr lang="en-US" sz="1200" dirty="0">
              <a:latin typeface="Georgia" panose="02040502050405020303" pitchFamily="18" charset="0"/>
            </a:endParaRPr>
          </a:p>
          <a:p>
            <a:r>
              <a:rPr lang="en-US" altLang="en-US" sz="1200" dirty="0">
                <a:latin typeface="Georgia" panose="02040502050405020303" pitchFamily="18" charset="0"/>
              </a:rPr>
              <a:t>Raymond J. Mooney, Natural Language Processing Introduction</a:t>
            </a:r>
            <a:endParaRPr 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0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Sentence 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8813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Sentence boundary detection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Breaking a paragraph into a sequence of sentences.</a:t>
            </a:r>
          </a:p>
          <a:p>
            <a:r>
              <a:rPr lang="en-US" dirty="0">
                <a:latin typeface="Georgia" panose="02040502050405020303" pitchFamily="18" charset="0"/>
              </a:rPr>
              <a:t>Segment sentences if the marker is followed by an upper-case letter 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 /[.!?]\s+[A-Z]/ 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Special cases: abbreviations, digits, lower-case proper nouns (genes, “amnesty international”, …), hyphens, quotation marks, … 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E.g., </a:t>
            </a:r>
            <a:r>
              <a:rPr lang="en-US" altLang="en-US" i="1" dirty="0">
                <a:latin typeface="Georgia" panose="02040502050405020303" pitchFamily="18" charset="0"/>
              </a:rPr>
              <a:t>Frank met the president. He said: “Hi, What’s up, Mr. President?” </a:t>
            </a:r>
          </a:p>
        </p:txBody>
      </p:sp>
    </p:spTree>
    <p:extLst>
      <p:ext uri="{BB962C8B-B14F-4D97-AF65-F5344CB8AC3E}">
        <p14:creationId xmlns:p14="http://schemas.microsoft.com/office/powerpoint/2010/main" val="327637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Lexer</a:t>
            </a:r>
            <a:r>
              <a:rPr lang="en-US" dirty="0">
                <a:latin typeface="Georgia" panose="02040502050405020303" pitchFamily="18" charset="0"/>
              </a:rPr>
              <a:t>: converts (“tokenizes”) strings into token sequences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a.k.a.: Tokenizer, Scanner</a:t>
            </a:r>
          </a:p>
          <a:p>
            <a:r>
              <a:rPr lang="en-US" dirty="0">
                <a:latin typeface="Georgia" panose="02040502050405020303" pitchFamily="18" charset="0"/>
              </a:rPr>
              <a:t>Tokenization strategies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whitespace (“\s+”) [“PhD.”, “U.S.A.”]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word (letter vs. non-letter) boundary (“\b”) [“PhD”, “.”, “U”, “.”, “S”, “.”, “A”, “.”]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Unicode category-based ([“C”, “3”, “P”, “0”], [“</a:t>
            </a:r>
            <a:r>
              <a:rPr lang="en-US" dirty="0" err="1">
                <a:latin typeface="Georgia" panose="02040502050405020303" pitchFamily="18" charset="0"/>
              </a:rPr>
              <a:t>Ph</a:t>
            </a:r>
            <a:r>
              <a:rPr lang="en-US" dirty="0">
                <a:latin typeface="Georgia" panose="02040502050405020303" pitchFamily="18" charset="0"/>
              </a:rPr>
              <a:t>”, “D”, “.”, “U”, “.”, “S”, “.” …])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linguistic ([“that”, “</a:t>
            </a:r>
            <a:r>
              <a:rPr lang="en-US" dirty="0" err="1">
                <a:latin typeface="Georgia" panose="02040502050405020303" pitchFamily="18" charset="0"/>
              </a:rPr>
              <a:t>ʼs</a:t>
            </a:r>
            <a:r>
              <a:rPr lang="en-US" dirty="0">
                <a:latin typeface="Georgia" panose="02040502050405020303" pitchFamily="18" charset="0"/>
              </a:rPr>
              <a:t>”]; [“do”, “</a:t>
            </a:r>
            <a:r>
              <a:rPr lang="en-US" dirty="0" err="1">
                <a:latin typeface="Georgia" panose="02040502050405020303" pitchFamily="18" charset="0"/>
              </a:rPr>
              <a:t>nʼt</a:t>
            </a:r>
            <a:r>
              <a:rPr lang="en-US" dirty="0">
                <a:latin typeface="Georgia" panose="02040502050405020303" pitchFamily="18" charset="0"/>
              </a:rPr>
              <a:t>”]; [“adjective-like”]; [“PhD”, “.”, “U.S.A”, “.”])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whitespace/newline-preserving ([“This”, “ ”, “is”, “ ”, …]) or not</a:t>
            </a:r>
          </a:p>
          <a:p>
            <a:r>
              <a:rPr lang="en-US" dirty="0">
                <a:latin typeface="Georgia" panose="02040502050405020303" pitchFamily="18" charset="0"/>
              </a:rPr>
              <a:t>Task-oriented choice: document classification, entity detection, linguistic analysis,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27" y="62707"/>
            <a:ext cx="37814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1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0563" y="175344"/>
            <a:ext cx="10515600" cy="1325563"/>
          </a:xfrm>
        </p:spPr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Morphological Analysis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70007"/>
            <a:ext cx="10869283" cy="4992688"/>
          </a:xfrm>
        </p:spPr>
        <p:txBody>
          <a:bodyPr/>
          <a:lstStyle/>
          <a:p>
            <a:r>
              <a:rPr lang="en-US" altLang="en-US" sz="2400" b="1" i="1" dirty="0">
                <a:latin typeface="Georgia" panose="02040502050405020303" pitchFamily="18" charset="0"/>
              </a:rPr>
              <a:t>Morphology</a:t>
            </a:r>
            <a:r>
              <a:rPr lang="en-US" altLang="en-US" sz="2400" dirty="0">
                <a:latin typeface="Georgia" panose="02040502050405020303" pitchFamily="18" charset="0"/>
              </a:rPr>
              <a:t> is the field of linguistics that studies the internal structure of words. (Wikipedia)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A </a:t>
            </a:r>
            <a:r>
              <a:rPr lang="en-US" altLang="en-US" sz="2400" b="1" i="1" dirty="0">
                <a:latin typeface="Georgia" panose="02040502050405020303" pitchFamily="18" charset="0"/>
              </a:rPr>
              <a:t>morpheme</a:t>
            </a:r>
            <a:r>
              <a:rPr lang="en-US" altLang="en-US" sz="2400" dirty="0">
                <a:latin typeface="Georgia" panose="02040502050405020303" pitchFamily="18" charset="0"/>
              </a:rPr>
              <a:t> is the smallest linguistic unit that has semantic meaning (Wikipedia)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</a:rPr>
              <a:t> e.g. “carry”, “pre”, “</a:t>
            </a:r>
            <a:r>
              <a:rPr lang="en-US" altLang="en-US" sz="2000" dirty="0" err="1">
                <a:latin typeface="Georgia" panose="02040502050405020303" pitchFamily="18" charset="0"/>
              </a:rPr>
              <a:t>ed</a:t>
            </a:r>
            <a:r>
              <a:rPr lang="en-US" altLang="en-US" sz="2000" dirty="0">
                <a:latin typeface="Georgia" panose="02040502050405020303" pitchFamily="18" charset="0"/>
              </a:rPr>
              <a:t>”, “</a:t>
            </a:r>
            <a:r>
              <a:rPr lang="en-US" altLang="en-US" sz="2000" dirty="0" err="1">
                <a:latin typeface="Georgia" panose="02040502050405020303" pitchFamily="18" charset="0"/>
              </a:rPr>
              <a:t>ly</a:t>
            </a:r>
            <a:r>
              <a:rPr lang="en-US" altLang="en-US" sz="2000" dirty="0">
                <a:latin typeface="Georgia" panose="02040502050405020303" pitchFamily="18" charset="0"/>
              </a:rPr>
              <a:t>”, “s”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Morphological analysis is the task of segmenting a word into its morphemes: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</a:rPr>
              <a:t>carried </a:t>
            </a:r>
            <a:r>
              <a:rPr lang="en-US" altLang="en-US" dirty="0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carry + </a:t>
            </a:r>
            <a:r>
              <a:rPr lang="en-US" alt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ed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(past tense)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independently </a:t>
            </a:r>
            <a:r>
              <a:rPr lang="en-US" altLang="en-US" dirty="0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in + (depend + </a:t>
            </a:r>
            <a:r>
              <a:rPr lang="en-US" alt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ent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ly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Googlers </a:t>
            </a:r>
            <a:r>
              <a:rPr lang="en-US" altLang="en-US" dirty="0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(Google + </a:t>
            </a:r>
            <a:r>
              <a:rPr lang="en-US" altLang="en-US" sz="2000" dirty="0" err="1">
                <a:latin typeface="Georgia" panose="02040502050405020303" pitchFamily="18" charset="0"/>
                <a:cs typeface="Times New Roman" panose="02020603050405020304" pitchFamily="18" charset="0"/>
              </a:rPr>
              <a:t>er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) + s (plural)</a:t>
            </a:r>
          </a:p>
          <a:p>
            <a:pPr lvl="1"/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unlockable </a:t>
            </a:r>
            <a:r>
              <a:rPr lang="en-US" altLang="en-US" dirty="0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un + (lock + able)  ?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 dirty="0">
                <a:latin typeface="Georgia" panose="02040502050405020303" pitchFamily="18" charset="0"/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latin typeface="Georgia" panose="02040502050405020303" pitchFamily="18" charset="0"/>
                <a:cs typeface="Times New Roman" panose="02020603050405020304" pitchFamily="18" charset="0"/>
              </a:rPr>
              <a:t>  (un + lock) + able  ?</a:t>
            </a:r>
          </a:p>
        </p:txBody>
      </p:sp>
    </p:spTree>
    <p:extLst>
      <p:ext uri="{BB962C8B-B14F-4D97-AF65-F5344CB8AC3E}">
        <p14:creationId xmlns:p14="http://schemas.microsoft.com/office/powerpoint/2010/main" val="338470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Georgia" panose="02040502050405020303" pitchFamily="18" charset="0"/>
              </a:rPr>
              <a:t>Stemming vs. Lemmatization</a:t>
            </a: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3200" i="1" dirty="0">
                <a:latin typeface="Georgia" panose="02040502050405020303" pitchFamily="18" charset="0"/>
              </a:rPr>
              <a:t>       token normalization a.k.a. token “regularization</a:t>
            </a:r>
            <a:r>
              <a:rPr lang="en-US" i="1" dirty="0">
                <a:latin typeface="Georgia" panose="02040502050405020303" pitchFamily="18" charset="0"/>
              </a:rPr>
              <a:t>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97" y="1825625"/>
            <a:ext cx="484660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Stemming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produced by “stemmers” </a:t>
            </a:r>
          </a:p>
          <a:p>
            <a:r>
              <a:rPr lang="en-US" dirty="0">
                <a:latin typeface="Georgia" panose="02040502050405020303" pitchFamily="18" charset="0"/>
              </a:rPr>
              <a:t>produces a word’s “stem” 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am ➞ am 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the going ➞ the go 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having ➞ </a:t>
            </a:r>
            <a:r>
              <a:rPr lang="en-US" sz="2800" dirty="0" err="1">
                <a:latin typeface="Georgia" panose="02040502050405020303" pitchFamily="18" charset="0"/>
              </a:rPr>
              <a:t>hav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fast and simple (pattern-based) </a:t>
            </a:r>
          </a:p>
          <a:p>
            <a:r>
              <a:rPr lang="en-US" dirty="0">
                <a:latin typeface="Georgia" panose="02040502050405020303" pitchFamily="18" charset="0"/>
              </a:rPr>
              <a:t>Snowball; </a:t>
            </a:r>
            <a:r>
              <a:rPr lang="en-US" dirty="0" err="1">
                <a:latin typeface="Georgia" panose="02040502050405020303" pitchFamily="18" charset="0"/>
              </a:rPr>
              <a:t>Lovins</a:t>
            </a:r>
            <a:r>
              <a:rPr lang="en-US" dirty="0">
                <a:latin typeface="Georgia" panose="02040502050405020303" pitchFamily="18" charset="0"/>
              </a:rPr>
              <a:t>; Porter </a:t>
            </a:r>
          </a:p>
          <a:p>
            <a:r>
              <a:rPr lang="en-US" dirty="0">
                <a:latin typeface="Georgia" panose="02040502050405020303" pitchFamily="18" charset="0"/>
              </a:rPr>
              <a:t>nltk.stem.*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5999" y="1825625"/>
            <a:ext cx="51959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Georgia" panose="02040502050405020303" pitchFamily="18" charset="0"/>
              </a:rPr>
              <a:t>Lemmatization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produced by “</a:t>
            </a:r>
            <a:r>
              <a:rPr lang="en-US" dirty="0" err="1">
                <a:latin typeface="Georgia" panose="02040502050405020303" pitchFamily="18" charset="0"/>
              </a:rPr>
              <a:t>lemmatizers</a:t>
            </a:r>
            <a:r>
              <a:rPr lang="en-US" dirty="0">
                <a:latin typeface="Georgia" panose="02040502050405020303" pitchFamily="18" charset="0"/>
              </a:rPr>
              <a:t>”</a:t>
            </a:r>
          </a:p>
          <a:p>
            <a:r>
              <a:rPr lang="en-US" dirty="0">
                <a:latin typeface="Georgia" panose="02040502050405020303" pitchFamily="18" charset="0"/>
              </a:rPr>
              <a:t>produces a word’s “lemma” 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am ➞ be 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the going ➞ the going 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having ➞ have  </a:t>
            </a:r>
          </a:p>
          <a:p>
            <a:r>
              <a:rPr lang="en-US" dirty="0">
                <a:latin typeface="Georgia" panose="02040502050405020303" pitchFamily="18" charset="0"/>
              </a:rPr>
              <a:t>requires: a dictionary and </a:t>
            </a:r>
            <a:r>
              <a:rPr lang="en-US" dirty="0" err="1">
                <a:latin typeface="Georgia" panose="02040502050405020303" pitchFamily="18" charset="0"/>
              </a:rPr>
              <a:t>PoS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 err="1">
                <a:latin typeface="Georgia" panose="02040502050405020303" pitchFamily="18" charset="0"/>
              </a:rPr>
              <a:t>LemmaGen</a:t>
            </a:r>
            <a:r>
              <a:rPr lang="en-US" dirty="0">
                <a:latin typeface="Georgia" panose="02040502050405020303" pitchFamily="18" charset="0"/>
              </a:rPr>
              <a:t>; </a:t>
            </a:r>
            <a:r>
              <a:rPr lang="en-US" dirty="0" err="1">
                <a:latin typeface="Georgia" panose="02040502050405020303" pitchFamily="18" charset="0"/>
              </a:rPr>
              <a:t>morpha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 err="1">
                <a:latin typeface="Georgia" panose="02040502050405020303" pitchFamily="18" charset="0"/>
              </a:rPr>
              <a:t>nltk.stem.wordnet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285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2471" y="337416"/>
            <a:ext cx="10515600" cy="858209"/>
          </a:xfrm>
        </p:spPr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Part Of Speech (POS) Tagging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5774" y="1544128"/>
            <a:ext cx="10153290" cy="496779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>
                <a:latin typeface="Georgia" panose="02040502050405020303" pitchFamily="18" charset="0"/>
              </a:rPr>
              <a:t>Annotate each word in a sentence with a part-of-speech.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Useful for subsequent syntactic parsing and word sense disambiguation.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e.g. the full Penn Treebank </a:t>
            </a:r>
            <a:r>
              <a:rPr lang="en-US" dirty="0" err="1">
                <a:latin typeface="Georgia" panose="02040502050405020303" pitchFamily="18" charset="0"/>
              </a:rPr>
              <a:t>PoS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tagset</a:t>
            </a:r>
            <a:r>
              <a:rPr lang="en-US" dirty="0">
                <a:latin typeface="Georgia" panose="02040502050405020303" pitchFamily="18" charset="0"/>
              </a:rPr>
              <a:t> contains 48 tags: </a:t>
            </a:r>
          </a:p>
          <a:p>
            <a:r>
              <a:rPr lang="en-US" dirty="0">
                <a:latin typeface="Georgia" panose="02040502050405020303" pitchFamily="18" charset="0"/>
              </a:rPr>
              <a:t>34 grammatical tags (i.e., “real” parts-of-speech) for words </a:t>
            </a:r>
          </a:p>
          <a:p>
            <a:r>
              <a:rPr lang="en-US" dirty="0">
                <a:latin typeface="Georgia" panose="02040502050405020303" pitchFamily="18" charset="0"/>
              </a:rPr>
              <a:t>one for cardinal numbers (“CD”; i.e., a series of digits) </a:t>
            </a:r>
          </a:p>
          <a:p>
            <a:r>
              <a:rPr lang="en-US" dirty="0">
                <a:latin typeface="Georgia" panose="02040502050405020303" pitchFamily="18" charset="0"/>
              </a:rPr>
              <a:t>13 for [mathematical] “SYM” and currency “$” symbols, various types of punctuation, as well as for opening/closing parenthesis and quotes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081212" y="2117898"/>
            <a:ext cx="523442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3333CC"/>
                </a:solidFill>
              </a:rPr>
              <a:t>I     ate   the  spaghetti  with   meatballs.  </a:t>
            </a:r>
          </a:p>
          <a:p>
            <a:pPr eaLnBrk="1" hangingPunct="1"/>
            <a:r>
              <a:rPr lang="en-US" altLang="en-US" sz="2400" dirty="0">
                <a:solidFill>
                  <a:srgbClr val="CC0099"/>
                </a:solidFill>
              </a:rPr>
              <a:t>Pro  V   </a:t>
            </a:r>
            <a:r>
              <a:rPr lang="en-US" altLang="en-US" sz="2400" dirty="0" err="1">
                <a:solidFill>
                  <a:srgbClr val="CC0099"/>
                </a:solidFill>
              </a:rPr>
              <a:t>Det</a:t>
            </a:r>
            <a:r>
              <a:rPr lang="en-US" altLang="en-US" sz="2400" dirty="0">
                <a:solidFill>
                  <a:srgbClr val="CC0099"/>
                </a:solidFill>
              </a:rPr>
              <a:t>        N       Prep        N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991414" y="3099343"/>
            <a:ext cx="778159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3333CC"/>
                </a:solidFill>
              </a:rPr>
              <a:t>John  </a:t>
            </a:r>
            <a:r>
              <a:rPr lang="en-US" altLang="en-US" sz="2400" dirty="0">
                <a:solidFill>
                  <a:srgbClr val="CC0000"/>
                </a:solidFill>
              </a:rPr>
              <a:t>saw</a:t>
            </a:r>
            <a:r>
              <a:rPr lang="en-US" altLang="en-US" sz="2400" dirty="0">
                <a:solidFill>
                  <a:srgbClr val="3333CC"/>
                </a:solidFill>
              </a:rPr>
              <a:t>  the  </a:t>
            </a:r>
            <a:r>
              <a:rPr lang="en-US" altLang="en-US" sz="2400" dirty="0">
                <a:solidFill>
                  <a:srgbClr val="CC0000"/>
                </a:solidFill>
              </a:rPr>
              <a:t>saw</a:t>
            </a:r>
            <a:r>
              <a:rPr lang="en-US" altLang="en-US" sz="2400" dirty="0">
                <a:solidFill>
                  <a:srgbClr val="3333CC"/>
                </a:solidFill>
              </a:rPr>
              <a:t>  and  decided  </a:t>
            </a:r>
            <a:r>
              <a:rPr lang="en-US" altLang="en-US" sz="2400" dirty="0">
                <a:solidFill>
                  <a:srgbClr val="CC0000"/>
                </a:solidFill>
              </a:rPr>
              <a:t>to</a:t>
            </a:r>
            <a:r>
              <a:rPr lang="en-US" altLang="en-US" sz="2400" dirty="0">
                <a:solidFill>
                  <a:srgbClr val="3333CC"/>
                </a:solidFill>
              </a:rPr>
              <a:t>  take  it     </a:t>
            </a:r>
            <a:r>
              <a:rPr lang="en-US" altLang="en-US" sz="2400" dirty="0">
                <a:solidFill>
                  <a:srgbClr val="CC0000"/>
                </a:solidFill>
              </a:rPr>
              <a:t>to</a:t>
            </a:r>
            <a:r>
              <a:rPr lang="en-US" altLang="en-US" sz="2400" dirty="0">
                <a:solidFill>
                  <a:srgbClr val="3333CC"/>
                </a:solidFill>
              </a:rPr>
              <a:t>   the   table.</a:t>
            </a:r>
          </a:p>
          <a:p>
            <a:pPr eaLnBrk="1" hangingPunct="1"/>
            <a:r>
              <a:rPr lang="en-US" altLang="en-US" sz="2400" dirty="0">
                <a:solidFill>
                  <a:srgbClr val="CC0099"/>
                </a:solidFill>
              </a:rPr>
              <a:t>PN      V   </a:t>
            </a:r>
            <a:r>
              <a:rPr lang="en-US" altLang="en-US" sz="2400" dirty="0" err="1">
                <a:solidFill>
                  <a:srgbClr val="CC0099"/>
                </a:solidFill>
              </a:rPr>
              <a:t>Det</a:t>
            </a:r>
            <a:r>
              <a:rPr lang="en-US" altLang="en-US" sz="2400" dirty="0">
                <a:solidFill>
                  <a:srgbClr val="CC0099"/>
                </a:solidFill>
              </a:rPr>
              <a:t>    N   Con      V     Part  V   Pro Prep </a:t>
            </a:r>
            <a:r>
              <a:rPr lang="en-US" altLang="en-US" sz="2400" dirty="0" err="1">
                <a:solidFill>
                  <a:srgbClr val="CC0099"/>
                </a:solidFill>
              </a:rPr>
              <a:t>Det</a:t>
            </a:r>
            <a:r>
              <a:rPr lang="en-US" altLang="en-US" sz="2400" dirty="0">
                <a:solidFill>
                  <a:srgbClr val="CC0099"/>
                </a:solidFill>
              </a:rPr>
              <a:t>    N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1699" y="716886"/>
            <a:ext cx="2855343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Noun: N, </a:t>
            </a:r>
          </a:p>
          <a:p>
            <a:r>
              <a:rPr lang="en-US" dirty="0">
                <a:latin typeface="Georgia" panose="02040502050405020303" pitchFamily="18" charset="0"/>
              </a:rPr>
              <a:t>Verb: V, </a:t>
            </a:r>
          </a:p>
          <a:p>
            <a:r>
              <a:rPr lang="en-US" dirty="0">
                <a:latin typeface="Georgia" panose="02040502050405020303" pitchFamily="18" charset="0"/>
              </a:rPr>
              <a:t>Adjective: ADJ, </a:t>
            </a:r>
          </a:p>
          <a:p>
            <a:r>
              <a:rPr lang="en-US" dirty="0">
                <a:latin typeface="Georgia" panose="02040502050405020303" pitchFamily="18" charset="0"/>
              </a:rPr>
              <a:t>Adverb: ADV, </a:t>
            </a:r>
          </a:p>
          <a:p>
            <a:r>
              <a:rPr lang="en-US" dirty="0">
                <a:latin typeface="Georgia" panose="02040502050405020303" pitchFamily="18" charset="0"/>
              </a:rPr>
              <a:t>Preposition: Prep, </a:t>
            </a:r>
          </a:p>
          <a:p>
            <a:r>
              <a:rPr lang="en-US" dirty="0">
                <a:latin typeface="Georgia" panose="02040502050405020303" pitchFamily="18" charset="0"/>
              </a:rPr>
              <a:t>Pronoun: Pro,</a:t>
            </a:r>
          </a:p>
          <a:p>
            <a:r>
              <a:rPr lang="en-US" dirty="0">
                <a:latin typeface="Georgia" panose="02040502050405020303" pitchFamily="18" charset="0"/>
              </a:rPr>
              <a:t>Determiner: </a:t>
            </a:r>
            <a:r>
              <a:rPr lang="en-US" dirty="0" err="1">
                <a:latin typeface="Georgia" panose="02040502050405020303" pitchFamily="18" charset="0"/>
              </a:rPr>
              <a:t>Det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101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833"/>
            <a:ext cx="10376140" cy="64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Phrase Chunking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Find all non-recursive noun phrases (NPs) and verb phrases (VPs) in a sentence.</a:t>
            </a:r>
          </a:p>
          <a:p>
            <a:pPr marL="0" indent="0"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[NP </a:t>
            </a:r>
            <a:r>
              <a:rPr lang="en-US" altLang="en-US" dirty="0">
                <a:solidFill>
                  <a:srgbClr val="CC0000"/>
                </a:solidFill>
                <a:latin typeface="Georgia" panose="02040502050405020303" pitchFamily="18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]  [VP </a:t>
            </a:r>
            <a:r>
              <a:rPr lang="en-US" altLang="en-US" dirty="0">
                <a:solidFill>
                  <a:srgbClr val="008000"/>
                </a:solidFill>
                <a:latin typeface="Georgia" panose="02040502050405020303" pitchFamily="18" charset="0"/>
              </a:rPr>
              <a:t>ate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]  [NP </a:t>
            </a:r>
            <a:r>
              <a:rPr lang="en-US" altLang="en-US" dirty="0">
                <a:solidFill>
                  <a:srgbClr val="CC0000"/>
                </a:solidFill>
                <a:latin typeface="Georgia" panose="02040502050405020303" pitchFamily="18" charset="0"/>
              </a:rPr>
              <a:t>the  spaghetti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]  [PP </a:t>
            </a:r>
            <a:r>
              <a:rPr lang="en-US" altLang="en-US" dirty="0">
                <a:solidFill>
                  <a:schemeClr val="tx2"/>
                </a:solidFill>
                <a:latin typeface="Georgia" panose="02040502050405020303" pitchFamily="18" charset="0"/>
              </a:rPr>
              <a:t>with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]   [NP </a:t>
            </a:r>
            <a:r>
              <a:rPr lang="en-US" altLang="en-US" dirty="0">
                <a:solidFill>
                  <a:srgbClr val="CC0000"/>
                </a:solidFill>
                <a:latin typeface="Georgia" panose="02040502050405020303" pitchFamily="18" charset="0"/>
              </a:rPr>
              <a:t>meatball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</a:rPr>
              <a:t>s].</a:t>
            </a:r>
          </a:p>
          <a:p>
            <a:pPr marL="457200" lvl="1" indent="0">
              <a:buNone/>
            </a:pPr>
            <a:endParaRPr lang="en-US" alt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[NP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 He 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] [VP</a:t>
            </a:r>
            <a:r>
              <a:rPr lang="en-US" altLang="en-US" dirty="0">
                <a:solidFill>
                  <a:srgbClr val="00FF00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Georgia" panose="02040502050405020303" pitchFamily="18" charset="0"/>
              </a:rPr>
              <a:t>reckons</a:t>
            </a:r>
            <a:r>
              <a:rPr lang="en-US" altLang="en-US" dirty="0">
                <a:solidFill>
                  <a:srgbClr val="00FF00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] [NP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 the current account deficit 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] [VP</a:t>
            </a:r>
            <a:r>
              <a:rPr lang="en-US" altLang="en-US" dirty="0">
                <a:solidFill>
                  <a:srgbClr val="00FF00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Georgia" panose="02040502050405020303" pitchFamily="18" charset="0"/>
              </a:rPr>
              <a:t>will narrow</a:t>
            </a:r>
            <a:r>
              <a:rPr lang="en-US" altLang="en-US" dirty="0">
                <a:solidFill>
                  <a:srgbClr val="00FF00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] [PP</a:t>
            </a:r>
            <a:r>
              <a:rPr lang="en-US" altLang="en-US" dirty="0">
                <a:solidFill>
                  <a:srgbClr val="0000FF"/>
                </a:solidFill>
                <a:latin typeface="Georgia" panose="02040502050405020303" pitchFamily="18" charset="0"/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] [NP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 only # 1.8 billion 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] [PP</a:t>
            </a:r>
            <a:r>
              <a:rPr lang="en-US" altLang="en-US" dirty="0">
                <a:solidFill>
                  <a:srgbClr val="0000FF"/>
                </a:solidFill>
                <a:latin typeface="Georgia" panose="02040502050405020303" pitchFamily="18" charset="0"/>
              </a:rPr>
              <a:t> in 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] [NP</a:t>
            </a:r>
            <a:r>
              <a:rPr lang="en-US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 September </a:t>
            </a:r>
            <a:r>
              <a:rPr lang="en-US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]</a:t>
            </a:r>
            <a:r>
              <a:rPr lang="en-US" altLang="en-US" dirty="0">
                <a:solidFill>
                  <a:srgbClr val="3333CC"/>
                </a:solidFill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95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Syntactic Parsing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latin typeface="Georgia" panose="02040502050405020303" pitchFamily="18" charset="0"/>
              </a:rPr>
              <a:t>Produce the correct syntactic parse tree for a sentence.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4" y="2565400"/>
            <a:ext cx="88217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24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09" y="330619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36" y="1656182"/>
            <a:ext cx="10982864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“Run the Detroit marathon”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06" y="1043796"/>
            <a:ext cx="6553632" cy="5410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9" y="2851656"/>
            <a:ext cx="3371850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4" y="4575890"/>
            <a:ext cx="3124200" cy="144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309" y="240443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Gramma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309" y="2773765"/>
            <a:ext cx="3371850" cy="3350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09" y="330619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Top-down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36" y="1825625"/>
            <a:ext cx="10982864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“Run the Detroit marathon”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6" y="2773765"/>
            <a:ext cx="33909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6" y="4526365"/>
            <a:ext cx="3238500" cy="150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169" y="2438011"/>
            <a:ext cx="4143375" cy="2657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01682" y="2527540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1682" y="2852466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01682" y="3192947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01682" y="3489022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1682" y="3846755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5: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1682" y="4198998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1682" y="4564501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7: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309" y="240443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Gramma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309" y="2773765"/>
            <a:ext cx="3371850" cy="3350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9777-6A88-4DD7-BF53-551153D6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Processing Tasks &amp;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0141-E618-42BB-8E6E-DEC10B8B6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100" b="1" dirty="0"/>
              <a:t>Text Processing Tasks</a:t>
            </a:r>
          </a:p>
          <a:p>
            <a:r>
              <a:rPr lang="en-US" dirty="0"/>
              <a:t>Key phrase extraction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Text analysis</a:t>
            </a:r>
          </a:p>
          <a:p>
            <a:r>
              <a:rPr lang="en-US" dirty="0"/>
              <a:t>Entity recognition</a:t>
            </a:r>
          </a:p>
          <a:p>
            <a:r>
              <a:rPr lang="en-US" dirty="0"/>
              <a:t>Translation</a:t>
            </a:r>
          </a:p>
          <a:p>
            <a:r>
              <a:rPr lang="en-US" dirty="0"/>
              <a:t>Language detection</a:t>
            </a:r>
          </a:p>
          <a:p>
            <a:r>
              <a:rPr lang="en-US" dirty="0"/>
              <a:t>Topic modeling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A06BC-BECA-480D-B1CD-6CE80D253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Text Processing APIs</a:t>
            </a:r>
          </a:p>
          <a:p>
            <a:r>
              <a:rPr lang="en-US" sz="2400" dirty="0">
                <a:hlinkClick r:id="rId2"/>
              </a:rPr>
              <a:t>Amazon Comprehend;</a:t>
            </a:r>
            <a:endParaRPr lang="en-US" sz="2400" dirty="0"/>
          </a:p>
          <a:p>
            <a:r>
              <a:rPr lang="en-US" sz="2400" dirty="0">
                <a:hlinkClick r:id="rId3"/>
              </a:rPr>
              <a:t>IBM Watson Natural Language Understanding;</a:t>
            </a:r>
            <a:endParaRPr lang="en-US" sz="2400" dirty="0"/>
          </a:p>
          <a:p>
            <a:r>
              <a:rPr lang="en-US" sz="2400" dirty="0">
                <a:hlinkClick r:id="rId4"/>
              </a:rPr>
              <a:t>Microsoft Azure (Text analytics API);</a:t>
            </a:r>
            <a:endParaRPr lang="en-US" sz="2400" dirty="0"/>
          </a:p>
          <a:p>
            <a:r>
              <a:rPr lang="en-US" sz="2400" dirty="0">
                <a:hlinkClick r:id="rId5"/>
              </a:rPr>
              <a:t>Google Cloud Natural Language;</a:t>
            </a:r>
            <a:endParaRPr lang="en-US" sz="2400" dirty="0"/>
          </a:p>
          <a:p>
            <a:r>
              <a:rPr lang="en-US" sz="2400" dirty="0">
                <a:hlinkClick r:id="rId6"/>
              </a:rPr>
              <a:t>Microsoft Azure (Linguistic Analysis API) - beta;</a:t>
            </a:r>
            <a:endParaRPr lang="en-US" sz="2400" dirty="0"/>
          </a:p>
          <a:p>
            <a:r>
              <a:rPr lang="en-US" sz="2400" dirty="0">
                <a:hlinkClick r:id="rId7"/>
              </a:rPr>
              <a:t>Google Translate API;</a:t>
            </a:r>
            <a:endParaRPr lang="en-US" sz="2400" dirty="0"/>
          </a:p>
          <a:p>
            <a:r>
              <a:rPr lang="en-US" sz="2400" dirty="0">
                <a:hlinkClick r:id="rId8"/>
              </a:rPr>
              <a:t>IBM Watson Translator;</a:t>
            </a:r>
            <a:endParaRPr lang="en-US" sz="2400" dirty="0"/>
          </a:p>
          <a:p>
            <a:r>
              <a:rPr lang="en-US" sz="2400" dirty="0">
                <a:hlinkClick r:id="rId9"/>
              </a:rPr>
              <a:t>Amazon Translate;</a:t>
            </a:r>
            <a:endParaRPr lang="en-US" sz="2400" dirty="0"/>
          </a:p>
          <a:p>
            <a:r>
              <a:rPr lang="en-US" sz="2400" dirty="0">
                <a:hlinkClick r:id="rId10"/>
              </a:rPr>
              <a:t>Microsoft Azure Translator Text API.</a:t>
            </a:r>
            <a:endParaRPr lang="en-US" sz="2400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26787-C0F5-46C2-9F72-0C10A6A866E4}"/>
              </a:ext>
            </a:extLst>
          </p:cNvPr>
          <p:cNvSpPr/>
          <p:nvPr/>
        </p:nvSpPr>
        <p:spPr>
          <a:xfrm>
            <a:off x="744415" y="6127234"/>
            <a:ext cx="10254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11"/>
              </a:rPr>
              <a:t>https://www.kdnuggets.com/2018/08/comparison-most-useful-text-processing-apis.html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18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6"/>
            <a:ext cx="10515600" cy="887414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Georgia" panose="02040502050405020303" pitchFamily="18" charset="0"/>
              </a:rPr>
              <a:t>Anaphora Resolution/Co-Reference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9675" y="1541464"/>
            <a:ext cx="10284125" cy="4687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Determine which phrases in a document refer to the same underlying entity.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John put the carrot on the plate and ate it. 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Bush started the war in Iraq.  But the president needed the consent of Congress.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Some cases require difficult reasoning.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>
                <a:latin typeface="Georgia" panose="02040502050405020303" pitchFamily="18" charset="0"/>
              </a:rPr>
              <a:t>Today was Jack's birthday. Penny and Janet went to the store. They were going to get presents. Janet decided to get a kite. "Don't do that," said Penny. "Jack has a kite. He will make you take it back." 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Georgia" panose="02040502050405020303" pitchFamily="18" charset="0"/>
            </a:endParaRP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7180455" y="2373599"/>
            <a:ext cx="255677" cy="4791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4" name="Freeform 7"/>
          <p:cNvSpPr>
            <a:spLocks/>
          </p:cNvSpPr>
          <p:nvPr/>
        </p:nvSpPr>
        <p:spPr bwMode="auto">
          <a:xfrm>
            <a:off x="5776251" y="2843212"/>
            <a:ext cx="1518313" cy="409574"/>
          </a:xfrm>
          <a:custGeom>
            <a:avLst/>
            <a:gdLst>
              <a:gd name="T0" fmla="*/ 975 w 1045"/>
              <a:gd name="T1" fmla="*/ 32 h 145"/>
              <a:gd name="T2" fmla="*/ 409 w 1045"/>
              <a:gd name="T3" fmla="*/ 114 h 145"/>
              <a:gd name="T4" fmla="*/ 0 w 1045"/>
              <a:gd name="T5" fmla="*/ 0 h 145"/>
              <a:gd name="T6" fmla="*/ 0 60000 65536"/>
              <a:gd name="T7" fmla="*/ 0 60000 65536"/>
              <a:gd name="T8" fmla="*/ 0 60000 65536"/>
              <a:gd name="T9" fmla="*/ 0 w 1045"/>
              <a:gd name="T10" fmla="*/ 0 h 145"/>
              <a:gd name="T11" fmla="*/ 1045 w 104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5" h="145">
                <a:moveTo>
                  <a:pt x="1045" y="39"/>
                </a:moveTo>
                <a:cubicBezTo>
                  <a:pt x="828" y="92"/>
                  <a:pt x="612" y="145"/>
                  <a:pt x="438" y="139"/>
                </a:cubicBezTo>
                <a:cubicBezTo>
                  <a:pt x="264" y="133"/>
                  <a:pt x="132" y="6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2005" name="Oval 9"/>
          <p:cNvSpPr>
            <a:spLocks noChangeArrowheads="1"/>
          </p:cNvSpPr>
          <p:nvPr/>
        </p:nvSpPr>
        <p:spPr bwMode="auto">
          <a:xfrm>
            <a:off x="5405754" y="2378075"/>
            <a:ext cx="681425" cy="47942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569734" y="2340770"/>
            <a:ext cx="3610721" cy="761999"/>
            <a:chOff x="2070" y="1573"/>
            <a:chExt cx="2472" cy="480"/>
          </a:xfrm>
        </p:grpSpPr>
        <p:sp>
          <p:nvSpPr>
            <p:cNvPr id="42002" name="Freeform 13"/>
            <p:cNvSpPr>
              <a:spLocks/>
            </p:cNvSpPr>
            <p:nvPr/>
          </p:nvSpPr>
          <p:spPr bwMode="auto">
            <a:xfrm>
              <a:off x="2493" y="1819"/>
              <a:ext cx="2049" cy="234"/>
            </a:xfrm>
            <a:custGeom>
              <a:avLst/>
              <a:gdLst>
                <a:gd name="T0" fmla="*/ 2049 w 1045"/>
                <a:gd name="T1" fmla="*/ 32 h 145"/>
                <a:gd name="T2" fmla="*/ 859 w 1045"/>
                <a:gd name="T3" fmla="*/ 114 h 145"/>
                <a:gd name="T4" fmla="*/ 0 w 1045"/>
                <a:gd name="T5" fmla="*/ 0 h 145"/>
                <a:gd name="T6" fmla="*/ 0 60000 65536"/>
                <a:gd name="T7" fmla="*/ 0 60000 65536"/>
                <a:gd name="T8" fmla="*/ 0 60000 65536"/>
                <a:gd name="T9" fmla="*/ 0 w 1045"/>
                <a:gd name="T10" fmla="*/ 0 h 145"/>
                <a:gd name="T11" fmla="*/ 1045 w 10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45">
                  <a:moveTo>
                    <a:pt x="1045" y="39"/>
                  </a:moveTo>
                  <a:cubicBezTo>
                    <a:pt x="828" y="92"/>
                    <a:pt x="612" y="145"/>
                    <a:pt x="438" y="139"/>
                  </a:cubicBezTo>
                  <a:cubicBezTo>
                    <a:pt x="264" y="133"/>
                    <a:pt x="132" y="6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2003" name="Oval 14"/>
            <p:cNvSpPr>
              <a:spLocks noChangeArrowheads="1"/>
            </p:cNvSpPr>
            <p:nvPr/>
          </p:nvSpPr>
          <p:spPr bwMode="auto">
            <a:xfrm>
              <a:off x="2070" y="1573"/>
              <a:ext cx="591" cy="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9585" name="Oval 17"/>
          <p:cNvSpPr>
            <a:spLocks noChangeArrowheads="1"/>
          </p:cNvSpPr>
          <p:nvPr/>
        </p:nvSpPr>
        <p:spPr bwMode="auto">
          <a:xfrm>
            <a:off x="6892506" y="3158422"/>
            <a:ext cx="1362974" cy="4791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806564" y="3127835"/>
            <a:ext cx="5292974" cy="742949"/>
            <a:chOff x="910" y="2195"/>
            <a:chExt cx="3528" cy="468"/>
          </a:xfrm>
        </p:grpSpPr>
        <p:sp>
          <p:nvSpPr>
            <p:cNvPr id="42000" name="Oval 18"/>
            <p:cNvSpPr>
              <a:spLocks noChangeArrowheads="1"/>
            </p:cNvSpPr>
            <p:nvPr/>
          </p:nvSpPr>
          <p:spPr bwMode="auto">
            <a:xfrm>
              <a:off x="910" y="2195"/>
              <a:ext cx="569" cy="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1" name="Freeform 20"/>
            <p:cNvSpPr>
              <a:spLocks/>
            </p:cNvSpPr>
            <p:nvPr/>
          </p:nvSpPr>
          <p:spPr bwMode="auto">
            <a:xfrm>
              <a:off x="1397" y="2429"/>
              <a:ext cx="3041" cy="234"/>
            </a:xfrm>
            <a:custGeom>
              <a:avLst/>
              <a:gdLst>
                <a:gd name="T0" fmla="*/ 3041 w 1045"/>
                <a:gd name="T1" fmla="*/ 36 h 145"/>
                <a:gd name="T2" fmla="*/ 1275 w 1045"/>
                <a:gd name="T3" fmla="*/ 129 h 145"/>
                <a:gd name="T4" fmla="*/ 0 w 1045"/>
                <a:gd name="T5" fmla="*/ 0 h 145"/>
                <a:gd name="T6" fmla="*/ 0 60000 65536"/>
                <a:gd name="T7" fmla="*/ 0 60000 65536"/>
                <a:gd name="T8" fmla="*/ 0 60000 65536"/>
                <a:gd name="T9" fmla="*/ 0 w 1045"/>
                <a:gd name="T10" fmla="*/ 0 h 145"/>
                <a:gd name="T11" fmla="*/ 1045 w 10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5" h="145">
                  <a:moveTo>
                    <a:pt x="1045" y="39"/>
                  </a:moveTo>
                  <a:cubicBezTo>
                    <a:pt x="828" y="92"/>
                    <a:pt x="612" y="145"/>
                    <a:pt x="438" y="139"/>
                  </a:cubicBezTo>
                  <a:cubicBezTo>
                    <a:pt x="264" y="133"/>
                    <a:pt x="132" y="6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9591" name="Oval 23"/>
          <p:cNvSpPr>
            <a:spLocks noChangeArrowheads="1"/>
          </p:cNvSpPr>
          <p:nvPr/>
        </p:nvSpPr>
        <p:spPr bwMode="auto">
          <a:xfrm>
            <a:off x="10385044" y="5003780"/>
            <a:ext cx="255677" cy="4791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9557553" y="4630032"/>
            <a:ext cx="681425" cy="47942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6626868" y="4998452"/>
            <a:ext cx="681425" cy="47942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9" name="Curved Connector 8"/>
          <p:cNvCxnSpPr>
            <a:endCxn id="109591" idx="3"/>
          </p:cNvCxnSpPr>
          <p:nvPr/>
        </p:nvCxnSpPr>
        <p:spPr>
          <a:xfrm flipV="1">
            <a:off x="6924862" y="5412750"/>
            <a:ext cx="3497625" cy="7244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3" idx="4"/>
            <a:endCxn id="109591" idx="2"/>
          </p:cNvCxnSpPr>
          <p:nvPr/>
        </p:nvCxnSpPr>
        <p:spPr>
          <a:xfrm rot="16200000" flipH="1">
            <a:off x="10074709" y="4933013"/>
            <a:ext cx="133893" cy="48677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/>
      <p:bldP spid="109585" grpId="0" animBg="1"/>
      <p:bldP spid="1095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Extracting Named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821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Person</a:t>
            </a:r>
            <a:r>
              <a:rPr lang="en-US" dirty="0">
                <a:latin typeface="Georgia" panose="02040502050405020303" pitchFamily="18" charset="0"/>
              </a:rPr>
              <a:t>: Mr. Hubert J. Smith, Adm. </a:t>
            </a:r>
            <a:r>
              <a:rPr lang="en-US" dirty="0" err="1">
                <a:latin typeface="Georgia" panose="02040502050405020303" pitchFamily="18" charset="0"/>
              </a:rPr>
              <a:t>McInnes</a:t>
            </a:r>
            <a:r>
              <a:rPr lang="en-US" dirty="0">
                <a:latin typeface="Georgia" panose="02040502050405020303" pitchFamily="18" charset="0"/>
              </a:rPr>
              <a:t>, Grace Chan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Title</a:t>
            </a:r>
            <a:r>
              <a:rPr lang="en-US" dirty="0">
                <a:latin typeface="Georgia" panose="02040502050405020303" pitchFamily="18" charset="0"/>
              </a:rPr>
              <a:t>: Chairman, Vice President of Technology, Secretary of State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Country</a:t>
            </a:r>
            <a:r>
              <a:rPr lang="en-US" dirty="0">
                <a:latin typeface="Georgia" panose="02040502050405020303" pitchFamily="18" charset="0"/>
              </a:rPr>
              <a:t>: USSR, France, Haiti, Haitian Republic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City</a:t>
            </a:r>
            <a:r>
              <a:rPr lang="en-US" dirty="0">
                <a:latin typeface="Georgia" panose="02040502050405020303" pitchFamily="18" charset="0"/>
              </a:rPr>
              <a:t>: New York, Rome, Paris, Birmingham, Seneca Falls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Province</a:t>
            </a:r>
            <a:r>
              <a:rPr lang="en-US" dirty="0">
                <a:latin typeface="Georgia" panose="02040502050405020303" pitchFamily="18" charset="0"/>
              </a:rPr>
              <a:t>: Kansas, Yorkshire, Uttar Pradesh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Business</a:t>
            </a:r>
            <a:r>
              <a:rPr lang="en-US" dirty="0">
                <a:latin typeface="Georgia" panose="02040502050405020303" pitchFamily="18" charset="0"/>
              </a:rPr>
              <a:t>: GTE Corporation, </a:t>
            </a:r>
            <a:r>
              <a:rPr lang="en-US" dirty="0" err="1">
                <a:latin typeface="Georgia" panose="02040502050405020303" pitchFamily="18" charset="0"/>
              </a:rPr>
              <a:t>FreeMarkets</a:t>
            </a:r>
            <a:r>
              <a:rPr lang="en-US" dirty="0">
                <a:latin typeface="Georgia" panose="02040502050405020303" pitchFamily="18" charset="0"/>
              </a:rPr>
              <a:t> Inc., Acme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University</a:t>
            </a:r>
            <a:r>
              <a:rPr lang="en-US" dirty="0">
                <a:latin typeface="Georgia" panose="02040502050405020303" pitchFamily="18" charset="0"/>
              </a:rPr>
              <a:t>: Bryn </a:t>
            </a:r>
            <a:r>
              <a:rPr lang="en-US" dirty="0" err="1">
                <a:latin typeface="Georgia" panose="02040502050405020303" pitchFamily="18" charset="0"/>
              </a:rPr>
              <a:t>Mawr</a:t>
            </a:r>
            <a:r>
              <a:rPr lang="en-US" dirty="0">
                <a:latin typeface="Georgia" panose="02040502050405020303" pitchFamily="18" charset="0"/>
              </a:rPr>
              <a:t> College, University of Iowa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Organization</a:t>
            </a:r>
            <a:r>
              <a:rPr lang="en-US" dirty="0">
                <a:latin typeface="Georgia" panose="02040502050405020303" pitchFamily="18" charset="0"/>
              </a:rPr>
              <a:t>: Red Cross, Boys and Girls Club</a:t>
            </a:r>
          </a:p>
        </p:txBody>
      </p:sp>
    </p:spTree>
    <p:extLst>
      <p:ext uri="{BB962C8B-B14F-4D97-AF65-F5344CB8AC3E}">
        <p14:creationId xmlns:p14="http://schemas.microsoft.com/office/powerpoint/2010/main" val="68002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More Named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Currency</a:t>
            </a:r>
            <a:r>
              <a:rPr lang="en-US" dirty="0">
                <a:latin typeface="Georgia" panose="02040502050405020303" pitchFamily="18" charset="0"/>
              </a:rPr>
              <a:t>: 400 yen, $100, DM 450,000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Linear</a:t>
            </a:r>
            <a:r>
              <a:rPr lang="en-US" dirty="0">
                <a:latin typeface="Georgia" panose="02040502050405020303" pitchFamily="18" charset="0"/>
              </a:rPr>
              <a:t>: 10 feet, 100 miles, 15 centimeters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Area</a:t>
            </a:r>
            <a:r>
              <a:rPr lang="en-US" dirty="0">
                <a:latin typeface="Georgia" panose="02040502050405020303" pitchFamily="18" charset="0"/>
              </a:rPr>
              <a:t>: a square foot, 15 acres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Volume</a:t>
            </a:r>
            <a:r>
              <a:rPr lang="en-US" dirty="0">
                <a:latin typeface="Georgia" panose="02040502050405020303" pitchFamily="18" charset="0"/>
              </a:rPr>
              <a:t>: 6 cubic feet, 100 gallons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Weight</a:t>
            </a:r>
            <a:r>
              <a:rPr lang="en-US" dirty="0">
                <a:latin typeface="Georgia" panose="02040502050405020303" pitchFamily="18" charset="0"/>
              </a:rPr>
              <a:t>: 10 pounds, half a ton, 100 kilos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Duration</a:t>
            </a:r>
            <a:r>
              <a:rPr lang="en-US" dirty="0">
                <a:latin typeface="Georgia" panose="02040502050405020303" pitchFamily="18" charset="0"/>
              </a:rPr>
              <a:t>: 10 day, five minutes, 3 years, a millennium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Frequency</a:t>
            </a:r>
            <a:r>
              <a:rPr lang="en-US" dirty="0">
                <a:latin typeface="Georgia" panose="02040502050405020303" pitchFamily="18" charset="0"/>
              </a:rPr>
              <a:t>: daily, biannually, 5 times, 3 times a day</a:t>
            </a: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Speed</a:t>
            </a:r>
            <a:r>
              <a:rPr lang="en-US" dirty="0">
                <a:latin typeface="Georgia" panose="02040502050405020303" pitchFamily="18" charset="0"/>
              </a:rPr>
              <a:t>: 6 miles per hour, 15 feet per second, 5 </a:t>
            </a:r>
            <a:r>
              <a:rPr lang="en-US" dirty="0" err="1">
                <a:latin typeface="Georgia" panose="02040502050405020303" pitchFamily="18" charset="0"/>
              </a:rPr>
              <a:t>kph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Age</a:t>
            </a:r>
            <a:r>
              <a:rPr lang="en-US" dirty="0">
                <a:latin typeface="Georgia" panose="02040502050405020303" pitchFamily="18" charset="0"/>
              </a:rPr>
              <a:t>: 3 weeks old, 10-year-old, 50 years of age</a:t>
            </a:r>
          </a:p>
        </p:txBody>
      </p:sp>
    </p:spTree>
    <p:extLst>
      <p:ext uri="{BB962C8B-B14F-4D97-AF65-F5344CB8AC3E}">
        <p14:creationId xmlns:p14="http://schemas.microsoft.com/office/powerpoint/2010/main" val="199383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365125"/>
            <a:ext cx="11871960" cy="1325563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How do we extract NEs (Name Entities)?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Heuristics and patterns</a:t>
            </a:r>
          </a:p>
          <a:p>
            <a:r>
              <a:rPr lang="en-US" dirty="0">
                <a:latin typeface="Georgia" panose="02040502050405020303" pitchFamily="18" charset="0"/>
              </a:rPr>
              <a:t>Fixed-lists (gazetteers)</a:t>
            </a:r>
          </a:p>
          <a:p>
            <a:r>
              <a:rPr lang="en-US" dirty="0">
                <a:latin typeface="Georgia" panose="02040502050405020303" pitchFamily="18" charset="0"/>
              </a:rPr>
              <a:t>Machine Learning approaches</a:t>
            </a:r>
          </a:p>
          <a:p>
            <a:r>
              <a:rPr lang="en-US" dirty="0">
                <a:latin typeface="Georgia" panose="02040502050405020303" pitchFamily="18" charset="0"/>
              </a:rPr>
              <a:t>Combinations of WordNet, Wikipedia like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YAGO</a:t>
            </a:r>
          </a:p>
          <a:p>
            <a:pPr lvl="1"/>
            <a:r>
              <a:rPr lang="en-US" dirty="0" err="1">
                <a:latin typeface="Georgia" panose="02040502050405020303" pitchFamily="18" charset="0"/>
              </a:rPr>
              <a:t>DBPedia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Has anyone made my Wikipedia entry?</a:t>
            </a:r>
          </a:p>
        </p:txBody>
      </p:sp>
    </p:spTree>
    <p:extLst>
      <p:ext uri="{BB962C8B-B14F-4D97-AF65-F5344CB8AC3E}">
        <p14:creationId xmlns:p14="http://schemas.microsoft.com/office/powerpoint/2010/main" val="143597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Text Summarization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0611"/>
            <a:ext cx="10515600" cy="4736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Produce a short summary of a longer document or article.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rgbClr val="CC0000"/>
                </a:solidFill>
                <a:latin typeface="Georgia" panose="02040502050405020303" pitchFamily="18" charset="0"/>
              </a:rPr>
              <a:t>Article:</a:t>
            </a:r>
            <a:r>
              <a:rPr lang="en-US" altLang="en-US" sz="2800" dirty="0">
                <a:latin typeface="Georgia" panose="02040502050405020303" pitchFamily="18" charset="0"/>
              </a:rPr>
              <a:t> </a:t>
            </a:r>
            <a:r>
              <a:rPr lang="en-US" altLang="en-US" sz="2000" dirty="0">
                <a:latin typeface="Georgia" panose="02040502050405020303" pitchFamily="18" charset="0"/>
              </a:rPr>
              <a:t>With a split decision in the final two primaries and a flurry of </a:t>
            </a:r>
            <a:r>
              <a:rPr lang="en-US" altLang="en-US" sz="2000" dirty="0" err="1">
                <a:latin typeface="Georgia" panose="02040502050405020303" pitchFamily="18" charset="0"/>
              </a:rPr>
              <a:t>superdelegate</a:t>
            </a:r>
            <a:r>
              <a:rPr lang="en-US" altLang="en-US" sz="2000" dirty="0">
                <a:latin typeface="Georgia" panose="02040502050405020303" pitchFamily="18" charset="0"/>
              </a:rPr>
              <a:t> endorsements, </a:t>
            </a:r>
            <a:r>
              <a:rPr lang="en-US" altLang="en-US" sz="2000" u="sng" dirty="0">
                <a:latin typeface="Georgia" panose="02040502050405020303" pitchFamily="18" charset="0"/>
                <a:hlinkClick r:id="rId3"/>
              </a:rPr>
              <a:t>Sen. Barack Obama</a:t>
            </a:r>
            <a:r>
              <a:rPr lang="en-US" altLang="en-US" sz="2000" dirty="0">
                <a:latin typeface="Georgia" panose="02040502050405020303" pitchFamily="18" charset="0"/>
              </a:rPr>
              <a:t> sealed the Democratic presidential nomination last night after a grueling and history-making campaign against </a:t>
            </a:r>
            <a:r>
              <a:rPr lang="en-US" altLang="en-US" sz="2000" dirty="0">
                <a:latin typeface="Georgia" panose="02040502050405020303" pitchFamily="18" charset="0"/>
                <a:hlinkClick r:id="rId4"/>
              </a:rPr>
              <a:t>Sen. Hillary Rodham Clinton</a:t>
            </a:r>
            <a:r>
              <a:rPr lang="en-US" altLang="en-US" sz="2000" dirty="0">
                <a:latin typeface="Georgia" panose="02040502050405020303" pitchFamily="18" charset="0"/>
              </a:rPr>
              <a:t> that will make him the first African American to head a major-party ticket. Before a chanting and cheering audience in St. Paul, Minn., the first-term senator from Illinois savored what once seemed an unlikely outcome to the Democratic race with a nod to the marathon that was ending and to what will be another hard-fought battle, against </a:t>
            </a:r>
            <a:r>
              <a:rPr lang="en-US" altLang="en-US" sz="2000" dirty="0">
                <a:latin typeface="Georgia" panose="02040502050405020303" pitchFamily="18" charset="0"/>
                <a:hlinkClick r:id="rId5"/>
              </a:rPr>
              <a:t>Sen. John McCain</a:t>
            </a:r>
            <a:r>
              <a:rPr lang="en-US" altLang="en-US" sz="2000" dirty="0">
                <a:latin typeface="Georgia" panose="02040502050405020303" pitchFamily="18" charset="0"/>
              </a:rPr>
              <a:t>, the presumptive Republican nominee….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rgbClr val="CC0000"/>
              </a:solidFill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CC0000"/>
                </a:solidFill>
                <a:latin typeface="Georgia" panose="02040502050405020303" pitchFamily="18" charset="0"/>
              </a:rPr>
              <a:t>Summary:</a:t>
            </a:r>
            <a:r>
              <a:rPr lang="en-US" altLang="en-US" dirty="0">
                <a:latin typeface="Georgia" panose="02040502050405020303" pitchFamily="18" charset="0"/>
              </a:rPr>
              <a:t>  Senator Barack Obama was declared the presumptive Democratic presidential nominee.</a:t>
            </a:r>
          </a:p>
        </p:txBody>
      </p:sp>
    </p:spTree>
    <p:extLst>
      <p:ext uri="{BB962C8B-B14F-4D97-AF65-F5344CB8AC3E}">
        <p14:creationId xmlns:p14="http://schemas.microsoft.com/office/powerpoint/2010/main" val="3690839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altLang="en-US" b="1" dirty="0">
                <a:latin typeface="Georgia" panose="02040502050405020303" pitchFamily="18" charset="0"/>
              </a:rPr>
              <a:t>Question Answering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71600"/>
            <a:ext cx="10721196" cy="5005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Georgia" panose="02040502050405020303" pitchFamily="18" charset="0"/>
              </a:rPr>
              <a:t>Directly answer natural language questions based on information presented in a corpora of textual documents (e.g. the web).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When was Barack Obama born?   </a:t>
            </a:r>
            <a:r>
              <a:rPr lang="en-US" alt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(</a:t>
            </a:r>
            <a:r>
              <a:rPr lang="en-US" altLang="en-US" sz="2800" i="1" dirty="0">
                <a:solidFill>
                  <a:schemeClr val="tx1"/>
                </a:solidFill>
                <a:latin typeface="Georgia" panose="02040502050405020303" pitchFamily="18" charset="0"/>
              </a:rPr>
              <a:t>factoid</a:t>
            </a:r>
            <a:r>
              <a:rPr lang="en-US" alt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August 4, 1961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Who was president when Barack Obama was born?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John F. Kennedy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How many presidents have there been since Barack Obama was born?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latin typeface="Georgia" panose="02040502050405020303" pitchFamily="18" charset="0"/>
              </a:rPr>
              <a:t>9</a:t>
            </a:r>
          </a:p>
          <a:p>
            <a:pPr lvl="2">
              <a:lnSpc>
                <a:spcPct val="90000"/>
              </a:lnSpc>
            </a:pPr>
            <a:endParaRPr lang="en-US" alt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5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48" y="196335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34" y="823912"/>
            <a:ext cx="9175924" cy="603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0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Using WordNet and Wikipedia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58" y="1304006"/>
            <a:ext cx="8405442" cy="5313977"/>
          </a:xfrm>
          <a:prstGeom prst="rect">
            <a:avLst/>
          </a:prstGeom>
        </p:spPr>
      </p:pic>
      <p:pic>
        <p:nvPicPr>
          <p:cNvPr id="2050" name="Picture 2" descr="Usaf.u2.750pi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0158"/>
            <a:ext cx="2857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700" y="5190031"/>
            <a:ext cx="60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This aircraft had a service ceiling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54,000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feet and numerous encounters between the U-2 and RCAF 'ZULU' alert flights have been recorded for posterity.</a:t>
            </a:r>
            <a:r>
              <a:rPr lang="en-US" sz="2000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[45]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64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9349-6F9B-49B5-B1A7-14987842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 Heroic NLP Tools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9CE9-CFB9-4644-AC5B-ACDB8A59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hlinkClick r:id="rId2"/>
              </a:rPr>
              <a:t>CoreNLP</a:t>
            </a:r>
            <a:r>
              <a:rPr lang="en-US" dirty="0"/>
              <a:t> from Stanford group</a:t>
            </a:r>
          </a:p>
          <a:p>
            <a:r>
              <a:rPr lang="en-US" dirty="0">
                <a:hlinkClick r:id="rId3"/>
              </a:rPr>
              <a:t>NLTK</a:t>
            </a:r>
            <a:r>
              <a:rPr lang="en-US" dirty="0"/>
              <a:t>, the most widely-mentioned NLP library for Python</a:t>
            </a:r>
          </a:p>
          <a:p>
            <a:r>
              <a:rPr lang="en-US" dirty="0" err="1">
                <a:hlinkClick r:id="rId4"/>
              </a:rPr>
              <a:t>TextBlob</a:t>
            </a:r>
            <a:r>
              <a:rPr lang="en-US" dirty="0"/>
              <a:t>, a user-friendly and intuitive NLTK interface</a:t>
            </a:r>
          </a:p>
          <a:p>
            <a:r>
              <a:rPr lang="en-US" dirty="0" err="1">
                <a:hlinkClick r:id="rId5"/>
              </a:rPr>
              <a:t>Gensim</a:t>
            </a:r>
            <a:r>
              <a:rPr lang="en-US" dirty="0"/>
              <a:t>, a library for document similarity analysis</a:t>
            </a:r>
          </a:p>
          <a:p>
            <a:r>
              <a:rPr lang="en-US" dirty="0" err="1">
                <a:hlinkClick r:id="rId6"/>
              </a:rPr>
              <a:t>SpaCy</a:t>
            </a:r>
            <a:r>
              <a:rPr lang="en-US" dirty="0"/>
              <a:t>, an industrial-strength NLP library built for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: </a:t>
            </a:r>
            <a:r>
              <a:rPr lang="en-US" dirty="0">
                <a:hlinkClick r:id="rId7"/>
              </a:rPr>
              <a:t>https://towardsdatascience.com/5-heroic-tools-for-natural-language-processing-7f3c1f8fc9f0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5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Image result for text processing NLP">
            <a:extLst>
              <a:ext uri="{FF2B5EF4-FFF2-40B4-BE49-F238E27FC236}">
                <a16:creationId xmlns:a16="http://schemas.microsoft.com/office/drawing/2014/main" id="{CDEEB8D5-ED1C-41A7-8B24-4DE89D5C3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 r="1" b="8180"/>
          <a:stretch/>
        </p:blipFill>
        <p:spPr bwMode="auto">
          <a:xfrm rot="21480000">
            <a:off x="1220264" y="1041105"/>
            <a:ext cx="9834560" cy="472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91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9" y="365125"/>
            <a:ext cx="11882511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Natural Language Process (NLP)/Information Retrieval (IR)</a:t>
            </a:r>
            <a:br>
              <a:rPr lang="en-US" sz="32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Example: Toolkit for Agent-based Knowledge Extraction (TAKE™)</a:t>
            </a:r>
          </a:p>
        </p:txBody>
      </p:sp>
      <p:pic>
        <p:nvPicPr>
          <p:cNvPr id="1026" name="Picture 2" descr="http://www3.kbsi.com/Images/Figures/TAK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3" y="1575012"/>
            <a:ext cx="8299109" cy="491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9542" y="6488668"/>
            <a:ext cx="424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http://www3.kbsi.com/Research/TAKE.htm</a:t>
            </a:r>
          </a:p>
        </p:txBody>
      </p:sp>
      <p:sp>
        <p:nvSpPr>
          <p:cNvPr id="5" name="Rectangle 4"/>
          <p:cNvSpPr/>
          <p:nvPr/>
        </p:nvSpPr>
        <p:spPr>
          <a:xfrm>
            <a:off x="8927153" y="1892735"/>
            <a:ext cx="33161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corpus linguistics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i="0" u="sng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tagging</a:t>
            </a:r>
            <a:r>
              <a:rPr lang="en-US" sz="2000" b="0" i="0" u="sng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tagging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the process of marking up a word in a text (corpus) as corresponding to a particular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based on both its definition, as well as its context—i.e. </a:t>
            </a:r>
            <a:r>
              <a:rPr lang="en-US" sz="2000" b="0" i="0" u="sng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with adjacent and related words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a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phrase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 </a:t>
            </a:r>
            <a:r>
              <a:rPr lang="en-US" sz="2000" b="0" i="0" u="none" strike="noStrike" dirty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1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Georgia" panose="02040502050405020303" pitchFamily="18" charset="0"/>
              </a:rPr>
              <a:t>Natural Language Processing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NLP is the branch of computer science focused on developing systems that allow computers to communicate with people using everyday language.</a:t>
            </a:r>
          </a:p>
          <a:p>
            <a:pPr eaLnBrk="1" hangingPunct="1"/>
            <a:r>
              <a:rPr lang="en-US" altLang="en-US">
                <a:latin typeface="Georgia" panose="02040502050405020303" pitchFamily="18" charset="0"/>
              </a:rPr>
              <a:t>Also called </a:t>
            </a:r>
            <a:r>
              <a:rPr lang="en-US" altLang="en-US">
                <a:solidFill>
                  <a:srgbClr val="FF0000"/>
                </a:solidFill>
                <a:latin typeface="Georgia" panose="02040502050405020303" pitchFamily="18" charset="0"/>
              </a:rPr>
              <a:t>Computational Linguistics</a:t>
            </a:r>
          </a:p>
          <a:p>
            <a:pPr lvl="1" eaLnBrk="1" hangingPunct="1"/>
            <a:r>
              <a:rPr lang="en-US" altLang="en-US">
                <a:solidFill>
                  <a:schemeClr val="tx1"/>
                </a:solidFill>
                <a:latin typeface="Georgia" panose="02040502050405020303" pitchFamily="18" charset="0"/>
              </a:rPr>
              <a:t>Also concerns how computational methods can aid the understanding of human language</a:t>
            </a:r>
          </a:p>
          <a:p>
            <a:pPr lvl="1"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75795D-3DF1-4502-B6CB-A3D8BE615599}" type="slidenum">
              <a:rPr lang="en-US" altLang="en-US" sz="1200">
                <a:latin typeface="Helvetica" panose="020B0604020202020204" pitchFamily="34" charset="0"/>
              </a:rPr>
              <a:pPr eaLnBrk="1" hangingPunct="1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2588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365125"/>
            <a:ext cx="11492346" cy="1325563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Project Domains: </a:t>
            </a:r>
            <a:br>
              <a:rPr lang="en-US" b="1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          Structured vs. 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Structured: Restaurant, Air or Train Travel Schedules, Tourist Information</a:t>
            </a:r>
          </a:p>
          <a:p>
            <a:r>
              <a:rPr lang="en-US" dirty="0">
                <a:latin typeface="Georgia" panose="02040502050405020303" pitchFamily="18" charset="0"/>
              </a:rPr>
              <a:t>Textual: Wikipedia, User Reviews, Twitter, Online Chat</a:t>
            </a:r>
          </a:p>
          <a:p>
            <a:r>
              <a:rPr lang="en-US" dirty="0">
                <a:latin typeface="Georgia" panose="02040502050405020303" pitchFamily="18" charset="0"/>
              </a:rPr>
              <a:t>Processing unstructured data for backend requires some NLP “smarts”</a:t>
            </a:r>
          </a:p>
          <a:p>
            <a:r>
              <a:rPr lang="en-US" dirty="0">
                <a:latin typeface="Georgia" panose="02040502050405020303" pitchFamily="18" charset="0"/>
              </a:rPr>
              <a:t>But data dynamically processed, up-to-date without ongoing maintenance</a:t>
            </a:r>
          </a:p>
          <a:p>
            <a:r>
              <a:rPr lang="en-US" dirty="0">
                <a:latin typeface="Georgia" panose="02040502050405020303" pitchFamily="18" charset="0"/>
              </a:rPr>
              <a:t>Potentially much harder to make interaction and presentation of information “smart”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4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Roots of 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Natural Language Processing (NLP)</a:t>
            </a:r>
          </a:p>
          <a:p>
            <a:r>
              <a:rPr lang="en-US" dirty="0">
                <a:latin typeface="Georgia" panose="02040502050405020303" pitchFamily="18" charset="0"/>
              </a:rPr>
              <a:t>Information Retrieval (IR)</a:t>
            </a:r>
          </a:p>
          <a:p>
            <a:r>
              <a:rPr lang="en-US" dirty="0">
                <a:latin typeface="Georgia" panose="02040502050405020303" pitchFamily="18" charset="0"/>
              </a:rPr>
              <a:t>Information Extraction (IE)</a:t>
            </a:r>
          </a:p>
          <a:p>
            <a:r>
              <a:rPr lang="en-US" dirty="0">
                <a:latin typeface="Georgia" panose="02040502050405020303" pitchFamily="18" charset="0"/>
              </a:rPr>
              <a:t>Machine Learning (ML)</a:t>
            </a:r>
          </a:p>
          <a:p>
            <a:r>
              <a:rPr lang="en-US" dirty="0">
                <a:latin typeface="Georgia" panose="02040502050405020303" pitchFamily="18" charset="0"/>
              </a:rPr>
              <a:t>Dialog Management (DM)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3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Traditional NLP Workflow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9101" y="3083106"/>
            <a:ext cx="11713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Sentence segmentation </a:t>
            </a:r>
            <a:r>
              <a:rPr lang="en-US" sz="2000" dirty="0"/>
              <a:t>identifies where one sentence ends and another begins. Punctuation often marks </a:t>
            </a:r>
          </a:p>
          <a:p>
            <a:r>
              <a:rPr lang="en-US" sz="2000" dirty="0"/>
              <a:t>sentence boundaries, but as the example in the table shows, there are many exceptions in the usage of language. The construct </a:t>
            </a:r>
            <a:r>
              <a:rPr lang="en-US" sz="2000" i="1" dirty="0"/>
              <a:t>He said: “Hi! What’s up—Mr. President?” </a:t>
            </a:r>
            <a:r>
              <a:rPr lang="en-US" sz="2000" dirty="0"/>
              <a:t>can be viewed as a single sentence.</a:t>
            </a:r>
          </a:p>
          <a:p>
            <a:r>
              <a:rPr lang="en-US" sz="2000" b="1" dirty="0"/>
              <a:t>Tokenization</a:t>
            </a:r>
            <a:r>
              <a:rPr lang="en-US" sz="2000" dirty="0"/>
              <a:t> is the process of identifying individual words, numbers, and other single coherent constructs. </a:t>
            </a:r>
          </a:p>
          <a:p>
            <a:r>
              <a:rPr lang="en-US" sz="2000" dirty="0"/>
              <a:t>Hashtags in Twitter feeds are example of constructs consisting of special and alphanumeric characters </a:t>
            </a:r>
          </a:p>
          <a:p>
            <a:r>
              <a:rPr lang="en-US" sz="2000" dirty="0"/>
              <a:t>that should be treated as one coherent token. Languages such as Chinese and Japanese do not specifically delimit individual words in a sentence, complicating the task of tokenization.</a:t>
            </a:r>
          </a:p>
          <a:p>
            <a:r>
              <a:rPr lang="en-US" sz="2000" b="1" dirty="0"/>
              <a:t>Stemming</a:t>
            </a:r>
            <a:r>
              <a:rPr lang="en-US" sz="2000" dirty="0"/>
              <a:t> strips the ‘ending’ of words. This process is often used by search engines to retrieve documents on ‘greatest hits’ regardless of whether a user searches for ‘greatest hit’ or ‘great hits.’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789" y="6408783"/>
            <a:ext cx="11347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http://blog.pivotal.io/data-science-pivotal/products/3-key-capabilities-necessary-for-text-analytics-natural-language-processing-in-the-era-of-big-data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55" y="1938916"/>
            <a:ext cx="163711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Sentence </a:t>
            </a:r>
          </a:p>
          <a:p>
            <a:r>
              <a:rPr lang="en-US" sz="2000" dirty="0"/>
              <a:t>Segmentation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0661" y="1938916"/>
            <a:ext cx="14855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Tokenization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1238" y="1938916"/>
            <a:ext cx="12398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Stemming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2838" y="1938916"/>
            <a:ext cx="17356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Part-of-Speech</a:t>
            </a:r>
          </a:p>
          <a:p>
            <a:r>
              <a:rPr lang="en-US" sz="2000" dirty="0"/>
              <a:t>Tagging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0756" y="1938916"/>
            <a:ext cx="9362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03848" y="1938916"/>
            <a:ext cx="14695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Name Entity</a:t>
            </a:r>
          </a:p>
          <a:p>
            <a:r>
              <a:rPr lang="en-US" sz="2000" dirty="0"/>
              <a:t>Recognition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84135" y="1938916"/>
            <a:ext cx="15333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Co-reference</a:t>
            </a:r>
          </a:p>
          <a:p>
            <a:r>
              <a:rPr lang="en-US" sz="2000" dirty="0"/>
              <a:t>Resolution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1977718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ight Arrow 21"/>
          <p:cNvSpPr/>
          <p:nvPr/>
        </p:nvSpPr>
        <p:spPr>
          <a:xfrm>
            <a:off x="3679394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ight Arrow 22"/>
          <p:cNvSpPr/>
          <p:nvPr/>
        </p:nvSpPr>
        <p:spPr>
          <a:xfrm>
            <a:off x="5155764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ight Arrow 23"/>
          <p:cNvSpPr/>
          <p:nvPr/>
        </p:nvSpPr>
        <p:spPr>
          <a:xfrm>
            <a:off x="7217393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ight Arrow 24"/>
          <p:cNvSpPr/>
          <p:nvPr/>
        </p:nvSpPr>
        <p:spPr>
          <a:xfrm>
            <a:off x="8430556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ight Arrow 25"/>
          <p:cNvSpPr/>
          <p:nvPr/>
        </p:nvSpPr>
        <p:spPr>
          <a:xfrm>
            <a:off x="10156533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3549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Traditional NLP Workflow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754" y="2833475"/>
            <a:ext cx="11384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Part-of-Speech (</a:t>
            </a:r>
            <a:r>
              <a:rPr lang="en-US" sz="2000" b="1" dirty="0" err="1"/>
              <a:t>PoS</a:t>
            </a:r>
            <a:r>
              <a:rPr lang="en-US" sz="2000" b="1" dirty="0"/>
              <a:t>) tagging </a:t>
            </a:r>
            <a:r>
              <a:rPr lang="en-US" sz="2000" dirty="0"/>
              <a:t>assigns each word in a sentence its respective part of speech such as a verb, noun, or adjective. A commonly used set of </a:t>
            </a:r>
            <a:r>
              <a:rPr lang="en-US" sz="2000" dirty="0" err="1"/>
              <a:t>PoS</a:t>
            </a:r>
            <a:r>
              <a:rPr lang="en-US" sz="2000" dirty="0"/>
              <a:t> tags can be found in the </a:t>
            </a:r>
            <a:r>
              <a:rPr lang="en-US" sz="2000" dirty="0">
                <a:hlinkClick r:id="rId2" tooltip="Penn Treebank Tag-set"/>
              </a:rPr>
              <a:t>Penn Treebank Tag-set</a:t>
            </a:r>
            <a:r>
              <a:rPr lang="en-US" sz="2000" dirty="0"/>
              <a:t>, and the example in the table above uses this tag set. </a:t>
            </a:r>
            <a:r>
              <a:rPr lang="en-US" sz="2000" dirty="0" err="1"/>
              <a:t>PoS</a:t>
            </a:r>
            <a:r>
              <a:rPr lang="en-US" sz="2000" dirty="0"/>
              <a:t> tagging is capable of discerning that the first and second ‘bank’ in the sentence </a:t>
            </a:r>
            <a:r>
              <a:rPr lang="en-US" sz="2000" i="1" dirty="0"/>
              <a:t>“I bank all my money I earn at the bank”</a:t>
            </a:r>
            <a:r>
              <a:rPr lang="en-US" sz="2000" dirty="0"/>
              <a:t>,  refer to a verb and noun, respectively.</a:t>
            </a:r>
          </a:p>
          <a:p>
            <a:r>
              <a:rPr lang="en-US" sz="2000" b="1" dirty="0"/>
              <a:t>Parsing </a:t>
            </a:r>
            <a:r>
              <a:rPr lang="en-US" sz="2000" dirty="0"/>
              <a:t>derives the syntactic structure of a sentence. The example in the table facilitates the conclusion that </a:t>
            </a:r>
          </a:p>
          <a:p>
            <a:r>
              <a:rPr lang="en-US" sz="2000" dirty="0"/>
              <a:t>‘John and Frank’ are to be treated as conjunctive noun phrase (NP) and that both of them were involved in the action </a:t>
            </a:r>
            <a:r>
              <a:rPr lang="en-US" sz="2000" i="1" dirty="0"/>
              <a:t>‘went.’</a:t>
            </a:r>
            <a:r>
              <a:rPr lang="en-US" sz="2000" dirty="0"/>
              <a:t> </a:t>
            </a:r>
          </a:p>
          <a:p>
            <a:r>
              <a:rPr lang="en-US" sz="2000" b="1" dirty="0"/>
              <a:t>Named entity recognition </a:t>
            </a:r>
            <a:r>
              <a:rPr lang="en-US" sz="2000" dirty="0"/>
              <a:t>identifies entities such as persons, locations, and times within documents. </a:t>
            </a:r>
          </a:p>
          <a:p>
            <a:r>
              <a:rPr lang="en-US" sz="2000" b="1" dirty="0"/>
              <a:t>Co-reference Resolution</a:t>
            </a:r>
            <a:r>
              <a:rPr lang="en-US" sz="2000" dirty="0"/>
              <a:t>:  language commonly makes use of references such as ‘he, she, it, them, …’ </a:t>
            </a:r>
          </a:p>
          <a:p>
            <a:r>
              <a:rPr lang="en-US" sz="2000" dirty="0"/>
              <a:t>instead of using the fully qualified entity. Reference resolution attempts to identify multiple mentions of an entity  in a sentence or document and marks them as the same instance.</a:t>
            </a:r>
          </a:p>
          <a:p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28789" y="6408783"/>
            <a:ext cx="11347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http://blog.pivotal.io/data-science-pivotal/products/3-key-capabilities-necessary-for-text-analytics-natural-language-processing-in-the-era-of-big-data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455" y="1938916"/>
            <a:ext cx="163711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Sentence </a:t>
            </a:r>
          </a:p>
          <a:p>
            <a:r>
              <a:rPr lang="en-US" sz="2000" dirty="0"/>
              <a:t>Segmentation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50661" y="1938916"/>
            <a:ext cx="14855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Tokenization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1238" y="1938916"/>
            <a:ext cx="12398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Stemming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02838" y="1938916"/>
            <a:ext cx="17356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Part-of-Speech</a:t>
            </a:r>
          </a:p>
          <a:p>
            <a:r>
              <a:rPr lang="en-US" sz="2000" dirty="0"/>
              <a:t>Tagging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20756" y="1938916"/>
            <a:ext cx="9362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Parsing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03848" y="1938916"/>
            <a:ext cx="14695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Name Entity</a:t>
            </a:r>
          </a:p>
          <a:p>
            <a:r>
              <a:rPr lang="en-US" sz="2000" dirty="0"/>
              <a:t>Recognition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84135" y="1938916"/>
            <a:ext cx="15333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Co-reference</a:t>
            </a:r>
          </a:p>
          <a:p>
            <a:r>
              <a:rPr lang="en-US" sz="2000" dirty="0"/>
              <a:t>Resolution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1977718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ight Arrow 26"/>
          <p:cNvSpPr/>
          <p:nvPr/>
        </p:nvSpPr>
        <p:spPr>
          <a:xfrm>
            <a:off x="3679394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ight Arrow 27"/>
          <p:cNvSpPr/>
          <p:nvPr/>
        </p:nvSpPr>
        <p:spPr>
          <a:xfrm>
            <a:off x="5155764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ight Arrow 28"/>
          <p:cNvSpPr/>
          <p:nvPr/>
        </p:nvSpPr>
        <p:spPr>
          <a:xfrm>
            <a:off x="7217393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ight Arrow 29"/>
          <p:cNvSpPr/>
          <p:nvPr/>
        </p:nvSpPr>
        <p:spPr>
          <a:xfrm>
            <a:off x="8430556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ight Arrow 30"/>
          <p:cNvSpPr/>
          <p:nvPr/>
        </p:nvSpPr>
        <p:spPr>
          <a:xfrm>
            <a:off x="10156533" y="2064675"/>
            <a:ext cx="324459" cy="138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0618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33" y="69100"/>
            <a:ext cx="10515600" cy="793785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NLP Processing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LP and P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31882"/>
            <a:ext cx="10229850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8789" y="6408783"/>
            <a:ext cx="12157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http://blog.pivotal.io/data-science-pivotal/products/3-key-capabilities-necessary-for-text-analytics-natural-language-processing-in-the-era-of-big-data</a:t>
            </a:r>
          </a:p>
        </p:txBody>
      </p:sp>
    </p:spTree>
    <p:extLst>
      <p:ext uri="{BB962C8B-B14F-4D97-AF65-F5344CB8AC3E}">
        <p14:creationId xmlns:p14="http://schemas.microsoft.com/office/powerpoint/2010/main" val="2217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2198</Words>
  <Application>Microsoft Office PowerPoint</Application>
  <PresentationFormat>Widescreen</PresentationFormat>
  <Paragraphs>251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Georgia</vt:lpstr>
      <vt:lpstr>Helvetica</vt:lpstr>
      <vt:lpstr>Impact</vt:lpstr>
      <vt:lpstr>Times New Roman</vt:lpstr>
      <vt:lpstr>Office Theme</vt:lpstr>
      <vt:lpstr>CS560 Lecture 2</vt:lpstr>
      <vt:lpstr>Text Processing Tasks &amp; APIs</vt:lpstr>
      <vt:lpstr>Natural Language Process (NLP)/Information Retrieval (IR) Example: Toolkit for Agent-based Knowledge Extraction (TAKE™)</vt:lpstr>
      <vt:lpstr>Natural Language Processing</vt:lpstr>
      <vt:lpstr>Project Domains:            Structured vs. Textual Data</vt:lpstr>
      <vt:lpstr>Roots of Question Answering</vt:lpstr>
      <vt:lpstr>Traditional NLP Workflow</vt:lpstr>
      <vt:lpstr>Traditional NLP Workflow</vt:lpstr>
      <vt:lpstr>NLP Processing (Example)</vt:lpstr>
      <vt:lpstr>Sentence Segmentation</vt:lpstr>
      <vt:lpstr>Tokenization</vt:lpstr>
      <vt:lpstr>Morphological Analysis</vt:lpstr>
      <vt:lpstr>Stemming vs. Lemmatization        token normalization a.k.a. token “regularization” </vt:lpstr>
      <vt:lpstr>Part Of Speech (POS) Tagging</vt:lpstr>
      <vt:lpstr>PowerPoint Presentation</vt:lpstr>
      <vt:lpstr>Phrase Chunking</vt:lpstr>
      <vt:lpstr>Syntactic Parsing</vt:lpstr>
      <vt:lpstr>Bottom-up Parsing</vt:lpstr>
      <vt:lpstr>Top-down Parsing</vt:lpstr>
      <vt:lpstr>Anaphora Resolution/Co-Reference</vt:lpstr>
      <vt:lpstr>Extracting Named Entities</vt:lpstr>
      <vt:lpstr>More Named Entities</vt:lpstr>
      <vt:lpstr>How do we extract NEs (Name Entities)?</vt:lpstr>
      <vt:lpstr>Text Summarization</vt:lpstr>
      <vt:lpstr>Question Answering</vt:lpstr>
      <vt:lpstr>An Example</vt:lpstr>
      <vt:lpstr>Using WordNet and Wikipedia</vt:lpstr>
      <vt:lpstr>5 Heroic NLP Tools in Data science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CS560 Lecture 2</dc:title>
  <dc:creator>Chandra Shekar, Mayanka (UMKC-Student)</dc:creator>
  <cp:lastModifiedBy>syed shah</cp:lastModifiedBy>
  <cp:revision>2</cp:revision>
  <dcterms:created xsi:type="dcterms:W3CDTF">2018-08-25T21:48:03Z</dcterms:created>
  <dcterms:modified xsi:type="dcterms:W3CDTF">2020-01-28T17:02:46Z</dcterms:modified>
</cp:coreProperties>
</file>