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405" r:id="rId4"/>
    <p:sldId id="434" r:id="rId5"/>
    <p:sldId id="409" r:id="rId6"/>
    <p:sldId id="438" r:id="rId7"/>
    <p:sldId id="439" r:id="rId8"/>
    <p:sldId id="410" r:id="rId9"/>
    <p:sldId id="411" r:id="rId10"/>
    <p:sldId id="437" r:id="rId11"/>
    <p:sldId id="412" r:id="rId12"/>
    <p:sldId id="413" r:id="rId13"/>
    <p:sldId id="414" r:id="rId14"/>
    <p:sldId id="444" r:id="rId15"/>
    <p:sldId id="441" r:id="rId16"/>
    <p:sldId id="443" r:id="rId17"/>
    <p:sldId id="445" r:id="rId18"/>
    <p:sldId id="440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46" r:id="rId29"/>
    <p:sldId id="435" r:id="rId30"/>
    <p:sldId id="436" r:id="rId31"/>
    <p:sldId id="447" r:id="rId32"/>
    <p:sldId id="448" r:id="rId33"/>
    <p:sldId id="487" r:id="rId34"/>
    <p:sldId id="469" r:id="rId35"/>
    <p:sldId id="470" r:id="rId36"/>
    <p:sldId id="493" r:id="rId37"/>
    <p:sldId id="471" r:id="rId38"/>
    <p:sldId id="472" r:id="rId39"/>
    <p:sldId id="473" r:id="rId40"/>
    <p:sldId id="474" r:id="rId41"/>
    <p:sldId id="496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485" r:id="rId53"/>
    <p:sldId id="489" r:id="rId54"/>
    <p:sldId id="490" r:id="rId55"/>
    <p:sldId id="491" r:id="rId56"/>
    <p:sldId id="492" r:id="rId57"/>
    <p:sldId id="29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6B2A45-283B-4AA8-86D1-34CB92B0B60B}">
          <p14:sldIdLst>
            <p14:sldId id="256"/>
            <p14:sldId id="257"/>
          </p14:sldIdLst>
        </p14:section>
        <p14:section name="Git" id="{30B52E57-8F68-418D-A590-D9406F4E4D83}">
          <p14:sldIdLst>
            <p14:sldId id="405"/>
            <p14:sldId id="434"/>
            <p14:sldId id="409"/>
            <p14:sldId id="438"/>
            <p14:sldId id="439"/>
            <p14:sldId id="410"/>
            <p14:sldId id="411"/>
            <p14:sldId id="437"/>
            <p14:sldId id="412"/>
            <p14:sldId id="413"/>
            <p14:sldId id="414"/>
            <p14:sldId id="444"/>
            <p14:sldId id="441"/>
            <p14:sldId id="443"/>
            <p14:sldId id="445"/>
            <p14:sldId id="440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46"/>
            <p14:sldId id="435"/>
            <p14:sldId id="436"/>
            <p14:sldId id="447"/>
            <p14:sldId id="448"/>
            <p14:sldId id="487"/>
          </p14:sldIdLst>
        </p14:section>
        <p14:section name="IntelliJ" id="{56C1C75A-20F9-43C6-872B-A710D6548EE2}">
          <p14:sldIdLst>
            <p14:sldId id="469"/>
            <p14:sldId id="470"/>
            <p14:sldId id="493"/>
            <p14:sldId id="471"/>
            <p14:sldId id="472"/>
            <p14:sldId id="473"/>
            <p14:sldId id="474"/>
            <p14:sldId id="496"/>
          </p14:sldIdLst>
        </p14:section>
        <p14:section name="SBT and Maven" id="{639AD038-A4CD-47B9-BA38-F21488FCF22B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Wiki : Lab Submission" id="{1910154D-F467-4892-8300-49378712308F}">
          <p14:sldIdLst>
            <p14:sldId id="489"/>
            <p14:sldId id="490"/>
            <p14:sldId id="491"/>
            <p14:sldId id="49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12" autoAdjust="0"/>
  </p:normalViewPr>
  <p:slideViewPr>
    <p:cSldViewPr>
      <p:cViewPr varScale="1">
        <p:scale>
          <a:sx n="71" d="100"/>
          <a:sy n="71" d="100"/>
        </p:scale>
        <p:origin x="17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B781-F1FE-4A89-ABF3-526635867245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BFF-9F06-4972-87C8-0F092B7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43D0-7A22-438E-9436-6D8A009D1F8C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linu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2017.1/using-git-integration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sbt.org/0.13/tutorial/Installing-sbt-on-Windows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CS5560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Knowledge Discovery Management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Tutorial 1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UMKC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clone, you will find a folder has the same name as repository</a:t>
            </a:r>
          </a:p>
          <a:p>
            <a:r>
              <a:rPr lang="en-US" dirty="0"/>
              <a:t>Use the following command to go inside the folder</a:t>
            </a:r>
          </a:p>
          <a:p>
            <a:pPr lvl="1"/>
            <a:r>
              <a:rPr lang="en-US" dirty="0"/>
              <a:t>cd &lt;</a:t>
            </a:r>
            <a:r>
              <a:rPr lang="en-US" dirty="0" err="1"/>
              <a:t>folder_name</a:t>
            </a:r>
            <a:r>
              <a:rPr lang="en-US" dirty="0"/>
              <a:t>&gt; (e.g., cd </a:t>
            </a:r>
            <a:r>
              <a:rPr lang="en-US" dirty="0" err="1"/>
              <a:t>BigDataProject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20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3. Add file to 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449763"/>
          </a:xfrm>
        </p:spPr>
        <p:txBody>
          <a:bodyPr>
            <a:normAutofit/>
          </a:bodyPr>
          <a:lstStyle/>
          <a:p>
            <a:r>
              <a:rPr lang="en-US" dirty="0"/>
              <a:t>In the local repository folder, we can add a new file</a:t>
            </a:r>
          </a:p>
          <a:p>
            <a:r>
              <a:rPr lang="en-US" dirty="0"/>
              <a:t>If you are a Linux or a Mac user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 Newfile.txt</a:t>
            </a:r>
          </a:p>
          <a:p>
            <a:pPr marL="342900" lvl="2" indent="-342900"/>
            <a:r>
              <a:rPr lang="en-US" sz="3200" dirty="0"/>
              <a:t>If you are a Windows user</a:t>
            </a:r>
          </a:p>
          <a:p>
            <a:pPr marL="800100" lvl="3" indent="-342900"/>
            <a:r>
              <a:rPr lang="en-US" sz="2800" dirty="0">
                <a:solidFill>
                  <a:srgbClr val="FF0000"/>
                </a:solidFill>
              </a:rPr>
              <a:t>echo This is a test file &gt; Newfile.txt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5535"/>
            <a:ext cx="26660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9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4. Commit this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497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commit –</a:t>
            </a:r>
            <a:r>
              <a:rPr lang="en-US" dirty="0">
                <a:solidFill>
                  <a:srgbClr val="FF0000"/>
                </a:solidFill>
              </a:rPr>
              <a:t>m ‘Someone committed on Sometime’</a:t>
            </a:r>
          </a:p>
          <a:p>
            <a:r>
              <a:rPr lang="en-US" dirty="0"/>
              <a:t>After commit, you can check </a:t>
            </a:r>
            <a:r>
              <a:rPr lang="en-US" dirty="0" err="1"/>
              <a:t>git</a:t>
            </a:r>
            <a:r>
              <a:rPr lang="en-US" dirty="0"/>
              <a:t> status to see if work directory clean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99692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Windows user, we first test if we are able to connect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6400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https://help.github.com/articles/generating-ssh-keys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922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Setup remote connection by SSH </a:t>
            </a:r>
            <a:r>
              <a:rPr lang="en-US" dirty="0" err="1"/>
              <a:t>git</a:t>
            </a:r>
            <a:r>
              <a:rPr lang="en-US" dirty="0"/>
              <a:t> address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24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you can push all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6. Sync local with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33689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Windows users have done all basic steps.</a:t>
            </a:r>
          </a:p>
          <a:p>
            <a:r>
              <a:rPr lang="en-US" dirty="0"/>
              <a:t>But for Linux and Mac users, there are some more steps</a:t>
            </a:r>
          </a:p>
        </p:txBody>
      </p:sp>
    </p:spTree>
    <p:extLst>
      <p:ext uri="{BB962C8B-B14F-4D97-AF65-F5344CB8AC3E}">
        <p14:creationId xmlns:p14="http://schemas.microsoft.com/office/powerpoint/2010/main" val="173430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Linux or Mac user, we have more work to do before pushing change to remote</a:t>
            </a:r>
          </a:p>
          <a:p>
            <a:r>
              <a:rPr lang="en-US" dirty="0"/>
              <a:t>We have to setup SSH</a:t>
            </a:r>
          </a:p>
          <a:p>
            <a:r>
              <a:rPr lang="en-US" dirty="0"/>
              <a:t>Here are several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2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/>
              <a:t>Generate a SSH key with your </a:t>
            </a:r>
            <a:r>
              <a:rPr lang="en-US" dirty="0" err="1"/>
              <a:t>github</a:t>
            </a:r>
            <a:r>
              <a:rPr lang="en-US" dirty="0"/>
              <a:t> email address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ssh-keygen -t rsa –C ‘</a:t>
            </a:r>
            <a:r>
              <a:rPr lang="de-DE" i="1" dirty="0">
                <a:solidFill>
                  <a:srgbClr val="FF0000"/>
                </a:solidFill>
              </a:rPr>
              <a:t>your_email@example.com‘</a:t>
            </a:r>
          </a:p>
          <a:p>
            <a:pPr marL="0" indent="0">
              <a:buNone/>
            </a:pPr>
            <a:r>
              <a:rPr lang="de-DE" dirty="0"/>
              <a:t>It will ask you the file name to save this key and passphrase. Give the key name and make passphrase as empty.</a:t>
            </a:r>
          </a:p>
          <a:p>
            <a:pPr marL="0" indent="0">
              <a:buNone/>
            </a:pPr>
            <a:r>
              <a:rPr lang="de-DE" dirty="0"/>
              <a:t>For example, we give key name as id_rsa, key pair would be: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id_rsa and id_rsa.pub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Topics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ZenHub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IntelliJ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PyCharm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SBT and Maven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(2) Add your new private key to the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 -s</a:t>
            </a:r>
          </a:p>
          <a:p>
            <a:r>
              <a:rPr lang="en-US" dirty="0" err="1">
                <a:solidFill>
                  <a:srgbClr val="FF0000"/>
                </a:solidFill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$(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-agent)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-add </a:t>
            </a:r>
            <a:r>
              <a:rPr lang="en-US" dirty="0" err="1">
                <a:solidFill>
                  <a:srgbClr val="FF0000"/>
                </a:solidFill>
              </a:rPr>
              <a:t>Your_Key_Name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6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(3) Copy public key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>
                <a:solidFill>
                  <a:srgbClr val="FF0000"/>
                </a:solidFill>
              </a:rPr>
              <a:t>vi Your_Key_Name.pub </a:t>
            </a:r>
          </a:p>
          <a:p>
            <a:r>
              <a:rPr lang="en-US" dirty="0"/>
              <a:t>Copy the content of this file</a:t>
            </a:r>
          </a:p>
        </p:txBody>
      </p:sp>
    </p:spTree>
    <p:extLst>
      <p:ext uri="{BB962C8B-B14F-4D97-AF65-F5344CB8AC3E}">
        <p14:creationId xmlns:p14="http://schemas.microsoft.com/office/powerpoint/2010/main" val="214701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(4) Copy key to your GitHub account</a:t>
            </a:r>
          </a:p>
          <a:p>
            <a:r>
              <a:rPr lang="en-US" dirty="0"/>
              <a:t>In the user bar in the top-right corner of any page, click setting button</a:t>
            </a:r>
          </a:p>
          <a:p>
            <a:r>
              <a:rPr lang="en-US" dirty="0"/>
              <a:t>Click </a:t>
            </a:r>
            <a:r>
              <a:rPr lang="en-US" b="1" dirty="0">
                <a:hlinkClick r:id="rId2"/>
              </a:rPr>
              <a:t>SSH Keys</a:t>
            </a:r>
            <a:r>
              <a:rPr lang="en-US" dirty="0"/>
              <a:t> in the left sidebar.</a:t>
            </a:r>
          </a:p>
          <a:p>
            <a:r>
              <a:rPr lang="en-US" dirty="0"/>
              <a:t>Click </a:t>
            </a:r>
            <a:r>
              <a:rPr lang="en-US" b="1" dirty="0"/>
              <a:t>Add SSH key</a:t>
            </a:r>
            <a:r>
              <a:rPr lang="en-US" dirty="0"/>
              <a:t>.</a:t>
            </a:r>
          </a:p>
          <a:p>
            <a:r>
              <a:rPr lang="en-US" dirty="0"/>
              <a:t>In the Title field, add a descriptive label for key</a:t>
            </a:r>
          </a:p>
          <a:p>
            <a:r>
              <a:rPr lang="en-US" dirty="0"/>
              <a:t>Paste your key into the "Key" field.</a:t>
            </a:r>
          </a:p>
          <a:p>
            <a:r>
              <a:rPr lang="en-US" dirty="0"/>
              <a:t>Click </a:t>
            </a:r>
            <a:r>
              <a:rPr lang="en-US" b="1" dirty="0"/>
              <a:t>Add key</a:t>
            </a:r>
            <a:r>
              <a:rPr lang="en-US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33675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26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(5) SSH to </a:t>
            </a:r>
            <a:r>
              <a:rPr lang="en-US" dirty="0" err="1"/>
              <a:t>github</a:t>
            </a:r>
            <a:r>
              <a:rPr lang="en-US" dirty="0"/>
              <a:t> for testing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266001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(6) Switching remote URLs from HTTPs to SSH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1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(7) Now you can push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1167055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6. Sync local with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647747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work on the same project</a:t>
            </a:r>
          </a:p>
          <a:p>
            <a:r>
              <a:rPr lang="en-US" dirty="0"/>
              <a:t>A wants to develop on feature A</a:t>
            </a:r>
          </a:p>
          <a:p>
            <a:r>
              <a:rPr lang="en-US" dirty="0"/>
              <a:t>B wants to develop on feature B</a:t>
            </a:r>
          </a:p>
          <a:p>
            <a:r>
              <a:rPr lang="en-US" dirty="0"/>
              <a:t>They work in parallel</a:t>
            </a:r>
          </a:p>
          <a:p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1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Force 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Rename the current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–m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5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2.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has to checkout their own branch to work on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Create </a:t>
            </a:r>
            <a:r>
              <a:rPr lang="en-US" dirty="0" err="1"/>
              <a:t>Git</a:t>
            </a:r>
            <a:r>
              <a:rPr lang="en-US" dirty="0"/>
              <a:t> remote repository using </a:t>
            </a:r>
            <a:r>
              <a:rPr lang="en-US" dirty="0" err="1"/>
              <a:t>Git</a:t>
            </a:r>
            <a:r>
              <a:rPr lang="en-US" dirty="0"/>
              <a:t> account</a:t>
            </a:r>
          </a:p>
          <a:p>
            <a:r>
              <a:rPr lang="en-US" dirty="0"/>
              <a:t>2. Clone </a:t>
            </a:r>
            <a:r>
              <a:rPr lang="en-US" dirty="0" err="1"/>
              <a:t>git</a:t>
            </a:r>
            <a:r>
              <a:rPr lang="en-US" dirty="0"/>
              <a:t> repository to your local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add file into local</a:t>
            </a:r>
          </a:p>
          <a:p>
            <a:r>
              <a:rPr lang="en-US" dirty="0"/>
              <a:t>4. Modify files and use </a:t>
            </a:r>
            <a:r>
              <a:rPr lang="en-US" dirty="0" err="1"/>
              <a:t>git</a:t>
            </a:r>
            <a:r>
              <a:rPr lang="en-US" dirty="0"/>
              <a:t> to commit change</a:t>
            </a:r>
          </a:p>
          <a:p>
            <a:r>
              <a:rPr lang="en-US" dirty="0"/>
              <a:t>5. Use </a:t>
            </a:r>
            <a:r>
              <a:rPr lang="en-US" dirty="0" err="1"/>
              <a:t>git</a:t>
            </a:r>
            <a:r>
              <a:rPr lang="en-US" dirty="0"/>
              <a:t> to push the commit to remote</a:t>
            </a:r>
          </a:p>
          <a:p>
            <a:r>
              <a:rPr lang="en-US" dirty="0"/>
              <a:t>6. Use </a:t>
            </a:r>
            <a:r>
              <a:rPr lang="en-US" dirty="0" err="1"/>
              <a:t>git</a:t>
            </a:r>
            <a:r>
              <a:rPr lang="en-US" dirty="0"/>
              <a:t> to pull (sync) content with remote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A works on </a:t>
            </a:r>
            <a:r>
              <a:rPr lang="en-US" dirty="0" err="1"/>
              <a:t>featureA</a:t>
            </a:r>
            <a:r>
              <a:rPr lang="en-US" dirty="0"/>
              <a:t>, after finish, user A commit it with the message ‘finish </a:t>
            </a:r>
            <a:r>
              <a:rPr lang="en-US" dirty="0" err="1"/>
              <a:t>featureA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featureA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B works on </a:t>
            </a:r>
            <a:r>
              <a:rPr lang="en-US" dirty="0" err="1"/>
              <a:t>featureB</a:t>
            </a:r>
            <a:r>
              <a:rPr lang="en-US" dirty="0"/>
              <a:t>, after finish, user B commit it with the message ‘finish </a:t>
            </a:r>
            <a:r>
              <a:rPr lang="en-US" dirty="0" err="1"/>
              <a:t>featureB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featureB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C works on main features on master branch, user C commit it with the message ‘finish main features’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main features’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master, we can merge all features and delete </a:t>
            </a:r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master 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9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last, master push all change to remote repository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3977602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The Code Contribution on the </a:t>
            </a:r>
            <a:r>
              <a:rPr lang="en-US" b="1" i="1" dirty="0" err="1">
                <a:solidFill>
                  <a:srgbClr val="FF0000"/>
                </a:solidFill>
              </a:rPr>
              <a:t>Github</a:t>
            </a:r>
            <a:r>
              <a:rPr lang="en-US" b="1" i="1" dirty="0">
                <a:solidFill>
                  <a:srgbClr val="FF0000"/>
                </a:solidFill>
              </a:rPr>
              <a:t> Project will be used to evaluate your individual score on the contribution towards the project.</a:t>
            </a:r>
          </a:p>
        </p:txBody>
      </p:sp>
    </p:spTree>
    <p:extLst>
      <p:ext uri="{BB962C8B-B14F-4D97-AF65-F5344CB8AC3E}">
        <p14:creationId xmlns:p14="http://schemas.microsoft.com/office/powerpoint/2010/main" val="1054822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Java- Scala integrated development environment (IDE) </a:t>
            </a:r>
          </a:p>
          <a:p>
            <a:r>
              <a:rPr lang="en-US" dirty="0"/>
              <a:t>Can be Downloaded from </a:t>
            </a:r>
            <a:r>
              <a:rPr lang="en-US" dirty="0">
                <a:hlinkClick r:id="rId2"/>
              </a:rPr>
              <a:t>https://www.jetbrains.com/idea/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6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https://www.jetbrains.com/idea/download/#section=linux</a:t>
            </a:r>
            <a:endParaRPr lang="en-US" dirty="0"/>
          </a:p>
          <a:p>
            <a:r>
              <a:rPr lang="en-US" dirty="0"/>
              <a:t>Move to desired installation location</a:t>
            </a:r>
          </a:p>
          <a:p>
            <a:r>
              <a:rPr lang="en-US" dirty="0"/>
              <a:t>Unpack the idea idea-2016.3.3.tar.gz file using the following command: tar </a:t>
            </a:r>
            <a:r>
              <a:rPr lang="en-US" dirty="0" err="1"/>
              <a:t>xfz</a:t>
            </a:r>
            <a:r>
              <a:rPr lang="en-US" dirty="0"/>
              <a:t> idea-2016.3.3.tar.gz</a:t>
            </a:r>
          </a:p>
          <a:p>
            <a:r>
              <a:rPr lang="en-US" dirty="0"/>
              <a:t>Run idea.sh from the bin subdirectory</a:t>
            </a:r>
          </a:p>
          <a:p>
            <a:r>
              <a:rPr lang="en-US" dirty="0"/>
              <a:t>To run idea.sh: command: </a:t>
            </a:r>
            <a:r>
              <a:rPr lang="en-US" dirty="0" err="1"/>
              <a:t>sh</a:t>
            </a:r>
            <a:r>
              <a:rPr lang="en-US" dirty="0"/>
              <a:t> idea.sh</a:t>
            </a:r>
          </a:p>
        </p:txBody>
      </p:sp>
    </p:spTree>
    <p:extLst>
      <p:ext uri="{BB962C8B-B14F-4D97-AF65-F5344CB8AC3E}">
        <p14:creationId xmlns:p14="http://schemas.microsoft.com/office/powerpoint/2010/main" val="460054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add Scala to IntelliJ environment while installing </a:t>
            </a:r>
          </a:p>
        </p:txBody>
      </p:sp>
    </p:spTree>
    <p:extLst>
      <p:ext uri="{BB962C8B-B14F-4D97-AF65-F5344CB8AC3E}">
        <p14:creationId xmlns:p14="http://schemas.microsoft.com/office/powerpoint/2010/main" val="3679585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1681956"/>
            <a:ext cx="6305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0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Scala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369" y="1417638"/>
            <a:ext cx="5053262" cy="49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Project Management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Use </a:t>
            </a:r>
            <a:r>
              <a:rPr lang="en-US" dirty="0" err="1"/>
              <a:t>Git</a:t>
            </a:r>
            <a:r>
              <a:rPr lang="en-US" dirty="0"/>
              <a:t> to branch a project</a:t>
            </a:r>
          </a:p>
          <a:p>
            <a:r>
              <a:rPr lang="en-US" dirty="0"/>
              <a:t>2. Use </a:t>
            </a:r>
            <a:r>
              <a:rPr lang="en-US" dirty="0" err="1"/>
              <a:t>Git</a:t>
            </a:r>
            <a:r>
              <a:rPr lang="en-US" dirty="0"/>
              <a:t> to check different branches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merge different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3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Java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38" y="1600200"/>
            <a:ext cx="462012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2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AD2-FD83-47EE-8077-CDFC93BF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Git in 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AF4F-3EDA-499B-BE27-DE3BB15D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https://www.jetbrains.com/help/idea/2017.1/using-git-integration.html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610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TOOLS: SBT and MAVEN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/>
          <a:lstStyle/>
          <a:p>
            <a:r>
              <a:rPr lang="en-US" dirty="0"/>
              <a:t>What is Build Tools?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automation is the act of scripting or automating a wide variety of tasks that software developers do in their day-to-day activities including things like:</a:t>
            </a:r>
          </a:p>
          <a:p>
            <a:endParaRPr lang="en-US" dirty="0"/>
          </a:p>
          <a:p>
            <a:pPr lvl="1"/>
            <a:r>
              <a:rPr lang="en-US" dirty="0"/>
              <a:t>compiling computer source code into binary code</a:t>
            </a:r>
          </a:p>
          <a:p>
            <a:pPr lvl="1"/>
            <a:r>
              <a:rPr lang="en-US" dirty="0"/>
              <a:t>packaging binary code</a:t>
            </a:r>
          </a:p>
          <a:p>
            <a:pPr lvl="1"/>
            <a:r>
              <a:rPr lang="en-US" dirty="0"/>
              <a:t>running automated tests</a:t>
            </a:r>
          </a:p>
          <a:p>
            <a:pPr lvl="1"/>
            <a:r>
              <a:rPr lang="en-US" dirty="0"/>
              <a:t>deploying to production systems</a:t>
            </a:r>
          </a:p>
          <a:p>
            <a:pPr lvl="1"/>
            <a:r>
              <a:rPr lang="en-US" dirty="0"/>
              <a:t>creating documentation and/or release notes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42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SBT stands for Scala Build Tool</a:t>
            </a:r>
          </a:p>
          <a:p>
            <a:r>
              <a:rPr lang="en-US" dirty="0"/>
              <a:t>SBT is an open source build tool for Scala and Java projects, similar to Java's Maven or 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81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http://www.scala-sbt.org/0.13/tutorial/Installing-sbt-on-Windows.html</a:t>
            </a:r>
            <a:endParaRPr lang="en-US" dirty="0"/>
          </a:p>
          <a:p>
            <a:r>
              <a:rPr lang="en-US" dirty="0"/>
              <a:t>Install SBT.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73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sbt</a:t>
            </a:r>
            <a:r>
              <a:rPr lang="en-US" b="1" dirty="0"/>
              <a:t> clean </a:t>
            </a:r>
            <a:r>
              <a:rPr lang="en-US" dirty="0"/>
              <a:t>: cleans the jars and classes generated from previous run</a:t>
            </a:r>
          </a:p>
          <a:p>
            <a:r>
              <a:rPr lang="en-US" b="1" dirty="0" err="1"/>
              <a:t>sbt</a:t>
            </a:r>
            <a:r>
              <a:rPr lang="en-US" b="1" dirty="0"/>
              <a:t> package </a:t>
            </a:r>
            <a:r>
              <a:rPr lang="en-US" dirty="0"/>
              <a:t>: creates a light jar, with the classes generated</a:t>
            </a:r>
          </a:p>
          <a:p>
            <a:r>
              <a:rPr lang="en-US" b="1" dirty="0" err="1"/>
              <a:t>sbt</a:t>
            </a:r>
            <a:r>
              <a:rPr lang="en-US" b="1" dirty="0"/>
              <a:t> assembly : </a:t>
            </a:r>
            <a:r>
              <a:rPr lang="en-US" dirty="0"/>
              <a:t>creates a fat jar without all  the </a:t>
            </a:r>
            <a:r>
              <a:rPr lang="en-US" dirty="0" err="1"/>
              <a:t>dependies</a:t>
            </a:r>
            <a:r>
              <a:rPr lang="en-US" dirty="0"/>
              <a:t> compiled with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Note : </a:t>
            </a:r>
            <a:r>
              <a:rPr lang="en-US" sz="2400" dirty="0"/>
              <a:t>we would be creating fat jar for deployment in spark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47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related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main files which are involved with </a:t>
            </a:r>
            <a:r>
              <a:rPr lang="en-US" dirty="0" err="1"/>
              <a:t>sbt</a:t>
            </a:r>
            <a:r>
              <a:rPr lang="en-US" dirty="0"/>
              <a:t> are</a:t>
            </a:r>
          </a:p>
          <a:p>
            <a:r>
              <a:rPr lang="en-US" dirty="0" err="1"/>
              <a:t>Build.sbt</a:t>
            </a:r>
            <a:r>
              <a:rPr lang="en-US" dirty="0"/>
              <a:t> : Dependencies libraries are specified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79"/>
          <a:stretch/>
        </p:blipFill>
        <p:spPr>
          <a:xfrm>
            <a:off x="609600" y="2743200"/>
            <a:ext cx="7924800" cy="3921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6808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related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Plugins.sbt</a:t>
            </a:r>
            <a:r>
              <a:rPr lang="en-US" dirty="0"/>
              <a:t> / </a:t>
            </a:r>
            <a:r>
              <a:rPr lang="en-US" dirty="0" err="1"/>
              <a:t>assembly.sbt</a:t>
            </a:r>
            <a:r>
              <a:rPr lang="en-US" dirty="0"/>
              <a:t> : The version of </a:t>
            </a:r>
            <a:r>
              <a:rPr lang="en-US" dirty="0" err="1"/>
              <a:t>sbt</a:t>
            </a:r>
            <a:r>
              <a:rPr lang="en-US" dirty="0"/>
              <a:t> used is specified in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971"/>
          <a:stretch/>
        </p:blipFill>
        <p:spPr>
          <a:xfrm>
            <a:off x="621420" y="2895600"/>
            <a:ext cx="7901159" cy="2928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308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Maven is a software project management and comprehension tool. Based on the concept of a project object model (POM), Maven can manage a project's build, reporting and documentation from a central piece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3336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0399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43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https://maven.apache.org/</a:t>
            </a:r>
            <a:endParaRPr lang="en-US" dirty="0"/>
          </a:p>
          <a:p>
            <a:r>
              <a:rPr lang="en-US" dirty="0"/>
              <a:t>Install Maven</a:t>
            </a:r>
          </a:p>
        </p:txBody>
      </p:sp>
    </p:spTree>
    <p:extLst>
      <p:ext uri="{BB962C8B-B14F-4D97-AF65-F5344CB8AC3E}">
        <p14:creationId xmlns:p14="http://schemas.microsoft.com/office/powerpoint/2010/main" val="3318312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mvn</a:t>
            </a:r>
            <a:r>
              <a:rPr lang="en-US" b="1" dirty="0"/>
              <a:t> compile </a:t>
            </a:r>
            <a:r>
              <a:rPr lang="en-US" dirty="0"/>
              <a:t>- compile the source code of the project</a:t>
            </a:r>
          </a:p>
          <a:p>
            <a:r>
              <a:rPr lang="en-US" b="1" dirty="0" err="1"/>
              <a:t>mvn</a:t>
            </a:r>
            <a:r>
              <a:rPr lang="en-US" b="1" dirty="0"/>
              <a:t> test </a:t>
            </a:r>
            <a:r>
              <a:rPr lang="en-US" dirty="0"/>
              <a:t>- test the compiled source code using a suitable unit testing framework. These tests should not require the code be packaged or deployed</a:t>
            </a:r>
          </a:p>
          <a:p>
            <a:r>
              <a:rPr lang="en-US" b="1" dirty="0" err="1"/>
              <a:t>mvn</a:t>
            </a:r>
            <a:r>
              <a:rPr lang="en-US" b="1" dirty="0"/>
              <a:t> package </a:t>
            </a:r>
            <a:r>
              <a:rPr lang="en-US" dirty="0"/>
              <a:t>- take the compiled code and package it in its distributable format, such as a JAR.</a:t>
            </a:r>
          </a:p>
        </p:txBody>
      </p:sp>
    </p:spTree>
    <p:extLst>
      <p:ext uri="{BB962C8B-B14F-4D97-AF65-F5344CB8AC3E}">
        <p14:creationId xmlns:p14="http://schemas.microsoft.com/office/powerpoint/2010/main" val="1318938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related File: pom.xml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0228"/>
            <a:ext cx="8229600" cy="4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9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repository for all Lab assignment submissions</a:t>
            </a:r>
          </a:p>
          <a:p>
            <a:r>
              <a:rPr lang="en-IN" dirty="0"/>
              <a:t>Create a folder for each lab assignment and place all code inside source code folder</a:t>
            </a:r>
          </a:p>
          <a:p>
            <a:r>
              <a:rPr lang="en-IN" dirty="0"/>
              <a:t>Use </a:t>
            </a:r>
            <a:r>
              <a:rPr lang="en-IN" dirty="0" err="1"/>
              <a:t>Github</a:t>
            </a:r>
            <a:r>
              <a:rPr lang="en-IN" dirty="0"/>
              <a:t> wiki pages to submit reports for each lab</a:t>
            </a:r>
          </a:p>
          <a:p>
            <a:r>
              <a:rPr lang="en-IN" dirty="0"/>
              <a:t>Include all wiki links in README.md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8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29378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637878" cy="48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9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394161" cy="47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356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 algn="ctr">
              <a:buNone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user, please open GitHub desktop by double clicking icon</a:t>
            </a:r>
          </a:p>
          <a:p>
            <a:r>
              <a:rPr lang="en-US" dirty="0"/>
              <a:t>login to your GitHub desktop with your GitHub account (</a:t>
            </a:r>
            <a:r>
              <a:rPr lang="en-US" dirty="0">
                <a:solidFill>
                  <a:srgbClr val="FF0000"/>
                </a:solidFill>
              </a:rPr>
              <a:t>It is very important to login before you do the rest of steps. Because after you login, you secure connection has been made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17558"/>
            <a:ext cx="69101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open </a:t>
            </a:r>
            <a:r>
              <a:rPr lang="en-US" dirty="0" err="1"/>
              <a:t>Git</a:t>
            </a:r>
            <a:r>
              <a:rPr lang="en-US" dirty="0"/>
              <a:t> Shell by clicking icon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62816"/>
            <a:ext cx="5737854" cy="193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2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5" y="1447800"/>
            <a:ext cx="82296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will add each group to our created organization “</a:t>
            </a:r>
            <a:r>
              <a:rPr lang="en-US" b="1" dirty="0"/>
              <a:t>SCE-UMKC</a:t>
            </a:r>
            <a:r>
              <a:rPr lang="en-US" dirty="0"/>
              <a:t>”. </a:t>
            </a:r>
          </a:p>
          <a:p>
            <a:r>
              <a:rPr lang="en-US" dirty="0"/>
              <a:t>Create your project under Owner SCE-UMKC, give a project name. That is the repository. E.g., Project Naming </a:t>
            </a:r>
            <a:r>
              <a:rPr lang="en-US" b="1" dirty="0"/>
              <a:t>RealTime-Fall2016</a:t>
            </a:r>
            <a:r>
              <a:rPr lang="en-US" dirty="0"/>
              <a:t>-</a:t>
            </a:r>
            <a:r>
              <a:rPr lang="en-US" i="1" dirty="0"/>
              <a:t>YourProjectName</a:t>
            </a:r>
            <a:endParaRPr lang="en-US" dirty="0"/>
          </a:p>
          <a:p>
            <a:r>
              <a:rPr lang="en-US" dirty="0"/>
              <a:t>If you are not the member of SCE-UMKC yet, you can just create a repository under your username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42777"/>
            <a:ext cx="7528073" cy="283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85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2. Clone repository to your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67400"/>
            <a:ext cx="8534400" cy="71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clone https://github.com/xxxxxxx.git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229600" cy="40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3352800"/>
            <a:ext cx="457200" cy="269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1411</Words>
  <Application>Microsoft Office PowerPoint</Application>
  <PresentationFormat>On-screen Show (4:3)</PresentationFormat>
  <Paragraphs>201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Times New Roman</vt:lpstr>
      <vt:lpstr>Office Theme</vt:lpstr>
      <vt:lpstr>CS5560 Knowledge Discovery Management  Tutorial 1 </vt:lpstr>
      <vt:lpstr>Topics to cover</vt:lpstr>
      <vt:lpstr>Git Basic Tasks</vt:lpstr>
      <vt:lpstr>Git Project Management Tasks</vt:lpstr>
      <vt:lpstr>Git 1. Create Repository</vt:lpstr>
      <vt:lpstr>Git</vt:lpstr>
      <vt:lpstr>Git</vt:lpstr>
      <vt:lpstr>Git 1. Create Repository</vt:lpstr>
      <vt:lpstr>Git 2. Clone repository to your local</vt:lpstr>
      <vt:lpstr>Git</vt:lpstr>
      <vt:lpstr>Git 3. Add file to local repository</vt:lpstr>
      <vt:lpstr>Git 4. Commit this change</vt:lpstr>
      <vt:lpstr>Git 5. Push the change to remote</vt:lpstr>
      <vt:lpstr>Git 5. Push the change to remote</vt:lpstr>
      <vt:lpstr>Git 5. Push the change to remote</vt:lpstr>
      <vt:lpstr>Git 6. Sync local with remote</vt:lpstr>
      <vt:lpstr>PowerPoint Presentation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6. Sync local with remote (Non-Windows User)</vt:lpstr>
      <vt:lpstr>Git Project Management 1. Branch</vt:lpstr>
      <vt:lpstr>Git Project Management 1. Branch</vt:lpstr>
      <vt:lpstr>Git Project Management 2. Checkout</vt:lpstr>
      <vt:lpstr>Git Project Management 3. Merge</vt:lpstr>
      <vt:lpstr>Git Project Management 3. Merge</vt:lpstr>
      <vt:lpstr>Git Project Management 3. Merge</vt:lpstr>
      <vt:lpstr>Code Contribution</vt:lpstr>
      <vt:lpstr>INTELLIJ</vt:lpstr>
      <vt:lpstr>IntelliJ </vt:lpstr>
      <vt:lpstr>Intellij Ubuntu</vt:lpstr>
      <vt:lpstr>Attention</vt:lpstr>
      <vt:lpstr>PowerPoint Presentation</vt:lpstr>
      <vt:lpstr>For Scala Project</vt:lpstr>
      <vt:lpstr>For Java Project</vt:lpstr>
      <vt:lpstr>Using Git in IntelliJ</vt:lpstr>
      <vt:lpstr>BUILD TOOLS: SBT and MAVEN</vt:lpstr>
      <vt:lpstr>What is Build Tools?</vt:lpstr>
      <vt:lpstr>SBT</vt:lpstr>
      <vt:lpstr>SBT - Installation</vt:lpstr>
      <vt:lpstr>SBT Commands</vt:lpstr>
      <vt:lpstr>SBT related Files</vt:lpstr>
      <vt:lpstr>SBT related Files</vt:lpstr>
      <vt:lpstr>Maven</vt:lpstr>
      <vt:lpstr>Maven - Installation</vt:lpstr>
      <vt:lpstr>Maven Commands</vt:lpstr>
      <vt:lpstr>Maven related File: pom.xml</vt:lpstr>
      <vt:lpstr>Wiki: Lab Submission</vt:lpstr>
      <vt:lpstr>Wiki: Lab Submission</vt:lpstr>
      <vt:lpstr>Wiki: Lab Submission</vt:lpstr>
      <vt:lpstr>Wiki: Lab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Tutorial 1</dc:title>
  <dc:creator>Sourav</dc:creator>
  <cp:lastModifiedBy>Chandra Shekar, Mayanka (UMKC-Student)</cp:lastModifiedBy>
  <cp:revision>736</cp:revision>
  <dcterms:created xsi:type="dcterms:W3CDTF">2013-01-17T01:43:07Z</dcterms:created>
  <dcterms:modified xsi:type="dcterms:W3CDTF">2018-08-20T04:41:50Z</dcterms:modified>
</cp:coreProperties>
</file>