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9" r:id="rId4"/>
    <p:sldId id="260" r:id="rId5"/>
    <p:sldId id="292" r:id="rId6"/>
    <p:sldId id="261" r:id="rId7"/>
    <p:sldId id="262" r:id="rId8"/>
    <p:sldId id="293" r:id="rId9"/>
    <p:sldId id="294" r:id="rId10"/>
    <p:sldId id="295" r:id="rId11"/>
    <p:sldId id="266" r:id="rId12"/>
    <p:sldId id="267" r:id="rId13"/>
    <p:sldId id="268" r:id="rId14"/>
    <p:sldId id="272" r:id="rId15"/>
    <p:sldId id="283" r:id="rId16"/>
    <p:sldId id="270" r:id="rId17"/>
    <p:sldId id="273" r:id="rId18"/>
    <p:sldId id="280" r:id="rId19"/>
    <p:sldId id="271" r:id="rId20"/>
    <p:sldId id="278" r:id="rId21"/>
    <p:sldId id="279" r:id="rId22"/>
    <p:sldId id="258"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7893C-F0B0-4E8E-A942-9F8CD74C4B12}" type="datetimeFigureOut">
              <a:rPr lang="en-US" smtClean="0"/>
              <a:t>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1E22D4-ABB5-47FE-9A4D-B719120A6945}" type="slidenum">
              <a:rPr lang="en-US" smtClean="0"/>
              <a:t>‹#›</a:t>
            </a:fld>
            <a:endParaRPr lang="en-US"/>
          </a:p>
        </p:txBody>
      </p:sp>
    </p:spTree>
    <p:extLst>
      <p:ext uri="{BB962C8B-B14F-4D97-AF65-F5344CB8AC3E}">
        <p14:creationId xmlns:p14="http://schemas.microsoft.com/office/powerpoint/2010/main" val="184703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914002-B1D0-4DEE-A4E7-6870314F71CA}"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266304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14002-B1D0-4DEE-A4E7-6870314F71CA}"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356447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14002-B1D0-4DEE-A4E7-6870314F71CA}"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20757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09600" y="274637"/>
            <a:ext cx="10972799"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609600" y="1600200"/>
            <a:ext cx="10972799"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11409055" y="6333134"/>
            <a:ext cx="731700"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extLst>
      <p:ext uri="{BB962C8B-B14F-4D97-AF65-F5344CB8AC3E}">
        <p14:creationId xmlns:p14="http://schemas.microsoft.com/office/powerpoint/2010/main" val="28417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14002-B1D0-4DEE-A4E7-6870314F71CA}"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101043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914002-B1D0-4DEE-A4E7-6870314F71CA}"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284468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914002-B1D0-4DEE-A4E7-6870314F71CA}"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24063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914002-B1D0-4DEE-A4E7-6870314F71CA}"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345600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914002-B1D0-4DEE-A4E7-6870314F71CA}"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389209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14002-B1D0-4DEE-A4E7-6870314F71CA}"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306160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914002-B1D0-4DEE-A4E7-6870314F71CA}"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237667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914002-B1D0-4DEE-A4E7-6870314F71CA}"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CA4B4-E5D3-44A4-AED4-5985D0975465}" type="slidenum">
              <a:rPr lang="en-US" smtClean="0"/>
              <a:t>‹#›</a:t>
            </a:fld>
            <a:endParaRPr lang="en-US"/>
          </a:p>
        </p:txBody>
      </p:sp>
    </p:spTree>
    <p:extLst>
      <p:ext uri="{BB962C8B-B14F-4D97-AF65-F5344CB8AC3E}">
        <p14:creationId xmlns:p14="http://schemas.microsoft.com/office/powerpoint/2010/main" val="145300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14002-B1D0-4DEE-A4E7-6870314F71CA}" type="datetimeFigureOut">
              <a:rPr lang="en-US" smtClean="0"/>
              <a:t>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CA4B4-E5D3-44A4-AED4-5985D0975465}" type="slidenum">
              <a:rPr lang="en-US" smtClean="0"/>
              <a:t>‹#›</a:t>
            </a:fld>
            <a:endParaRPr lang="en-US"/>
          </a:p>
        </p:txBody>
      </p:sp>
    </p:spTree>
    <p:extLst>
      <p:ext uri="{BB962C8B-B14F-4D97-AF65-F5344CB8AC3E}">
        <p14:creationId xmlns:p14="http://schemas.microsoft.com/office/powerpoint/2010/main" val="2849720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ling.upenn.edu/courses/Fall_2003/ling001/penn_treebank_pos.htm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nlp.stanford.edu/software/CRF-NER.html" TargetMode="External"/><Relationship Id="rId2" Type="http://schemas.openxmlformats.org/officeDocument/2006/relationships/hyperlink" Target="http://nlp.stanford.edu/software/tagger.html" TargetMode="External"/><Relationship Id="rId1" Type="http://schemas.openxmlformats.org/officeDocument/2006/relationships/slideLayout" Target="../slideLayouts/slideLayout2.xml"/><Relationship Id="rId5" Type="http://schemas.openxmlformats.org/officeDocument/2006/relationships/hyperlink" Target="http://nlp.stanford.edu/sentiment/" TargetMode="External"/><Relationship Id="rId4" Type="http://schemas.openxmlformats.org/officeDocument/2006/relationships/hyperlink" Target="http://nlp.stanford.edu/software/dcoref.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umkc.box.com/s/eoc0h80vn5o6szz7jbfr9k5pmywv0wmb" TargetMode="External"/><Relationship Id="rId2" Type="http://schemas.openxmlformats.org/officeDocument/2006/relationships/hyperlink" Target="http://stanfordnlp.github.io/CoreNL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anfordnlp.github.io/CoreNLP/api.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tanfordnlp.github.io/CoreNL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69157"/>
          </a:xfrm>
        </p:spPr>
        <p:txBody>
          <a:bodyPr>
            <a:normAutofit fontScale="90000"/>
          </a:bodyPr>
          <a:lstStyle/>
          <a:p>
            <a:r>
              <a:rPr lang="en-US" b="1" dirty="0"/>
              <a:t>CS5560 </a:t>
            </a:r>
            <a:br>
              <a:rPr lang="en-US" dirty="0"/>
            </a:br>
            <a:r>
              <a:rPr lang="en-US" sz="5400" b="1" dirty="0">
                <a:solidFill>
                  <a:srgbClr val="000000"/>
                </a:solidFill>
                <a:latin typeface="Calibri Light"/>
              </a:rPr>
              <a:t>Knowledge Discovery Management</a:t>
            </a:r>
            <a:br>
              <a:rPr lang="en-US" sz="5400" dirty="0">
                <a:latin typeface="Calibri Light"/>
              </a:rPr>
            </a:br>
            <a:r>
              <a:rPr lang="en-US" sz="4400" b="1" dirty="0">
                <a:latin typeface="Calibri"/>
              </a:rPr>
              <a:t>Tutorial 2 </a:t>
            </a:r>
          </a:p>
          <a:p>
            <a:r>
              <a:rPr lang="en-US" sz="4400" b="1" dirty="0">
                <a:latin typeface="Calibri"/>
              </a:rPr>
              <a:t>30</a:t>
            </a:r>
            <a:r>
              <a:rPr lang="en-US" sz="4400" b="1" baseline="30000" dirty="0">
                <a:latin typeface="Calibri"/>
              </a:rPr>
              <a:t>th</a:t>
            </a:r>
            <a:r>
              <a:rPr lang="en-US" sz="4400" b="1" dirty="0">
                <a:latin typeface="Calibri"/>
              </a:rPr>
              <a:t> Jan 2020 </a:t>
            </a:r>
            <a:endParaRPr lang="en-US" sz="4000" b="1" dirty="0">
              <a:latin typeface="Calibri"/>
            </a:endParaRPr>
          </a:p>
        </p:txBody>
      </p:sp>
      <p:sp>
        <p:nvSpPr>
          <p:cNvPr id="3" name="Subtitle 2"/>
          <p:cNvSpPr>
            <a:spLocks noGrp="1"/>
          </p:cNvSpPr>
          <p:nvPr>
            <p:ph type="subTitle" idx="1"/>
          </p:nvPr>
        </p:nvSpPr>
        <p:spPr>
          <a:xfrm>
            <a:off x="1524000" y="4316219"/>
            <a:ext cx="9144000" cy="941581"/>
          </a:xfrm>
        </p:spPr>
        <p:txBody>
          <a:bodyPr vert="horz" lIns="91440" tIns="45720" rIns="91440" bIns="45720" rtlCol="0" anchor="t">
            <a:normAutofit fontScale="92500" lnSpcReduction="20000"/>
          </a:bodyPr>
          <a:lstStyle/>
          <a:p>
            <a:endParaRPr lang="en-US" sz="3200" dirty="0"/>
          </a:p>
          <a:p>
            <a:r>
              <a:rPr lang="en-US" sz="3200" dirty="0"/>
              <a:t>UMKC</a:t>
            </a:r>
          </a:p>
        </p:txBody>
      </p:sp>
    </p:spTree>
    <p:extLst>
      <p:ext uri="{BB962C8B-B14F-4D97-AF65-F5344CB8AC3E}">
        <p14:creationId xmlns:p14="http://schemas.microsoft.com/office/powerpoint/2010/main" val="281046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FD5B-F49B-4169-A2BE-1A33D8A3CB9F}"/>
              </a:ext>
            </a:extLst>
          </p:cNvPr>
          <p:cNvSpPr>
            <a:spLocks noGrp="1"/>
          </p:cNvSpPr>
          <p:nvPr>
            <p:ph type="title"/>
          </p:nvPr>
        </p:nvSpPr>
        <p:spPr/>
        <p:txBody>
          <a:bodyPr/>
          <a:lstStyle/>
          <a:p>
            <a:r>
              <a:rPr lang="en-US" dirty="0"/>
              <a:t>Running the Stanford NLP server in local machine </a:t>
            </a:r>
          </a:p>
        </p:txBody>
      </p:sp>
      <p:sp>
        <p:nvSpPr>
          <p:cNvPr id="3" name="Content Placeholder 2">
            <a:extLst>
              <a:ext uri="{FF2B5EF4-FFF2-40B4-BE49-F238E27FC236}">
                <a16:creationId xmlns:a16="http://schemas.microsoft.com/office/drawing/2014/main" id="{898B0D46-F4EC-402E-BEE2-7F71575F6F1B}"/>
              </a:ext>
            </a:extLst>
          </p:cNvPr>
          <p:cNvSpPr>
            <a:spLocks noGrp="1"/>
          </p:cNvSpPr>
          <p:nvPr>
            <p:ph idx="1"/>
          </p:nvPr>
        </p:nvSpPr>
        <p:spPr/>
        <p:txBody>
          <a:bodyPr/>
          <a:lstStyle/>
          <a:p>
            <a:r>
              <a:rPr lang="en-US" dirty="0"/>
              <a:t>In the command prompt navigate to the location which has Unzip folder and type the following command </a:t>
            </a:r>
          </a:p>
          <a:p>
            <a:r>
              <a:rPr lang="en-US" dirty="0"/>
              <a:t>java -mx4g -cp "*" </a:t>
            </a:r>
            <a:r>
              <a:rPr lang="en-US" dirty="0" err="1"/>
              <a:t>edu.stanford.nlp.pipeline.StanfordCoreNLPServer</a:t>
            </a:r>
            <a:r>
              <a:rPr lang="en-US" dirty="0"/>
              <a:t> -port 9000 -timeout 15000</a:t>
            </a:r>
          </a:p>
          <a:p>
            <a:endParaRPr lang="en-US" dirty="0"/>
          </a:p>
        </p:txBody>
      </p:sp>
      <p:pic>
        <p:nvPicPr>
          <p:cNvPr id="4" name="Picture 3">
            <a:extLst>
              <a:ext uri="{FF2B5EF4-FFF2-40B4-BE49-F238E27FC236}">
                <a16:creationId xmlns:a16="http://schemas.microsoft.com/office/drawing/2014/main" id="{3B661AEC-DED7-479F-B5BA-2999DACD1DE5}"/>
              </a:ext>
            </a:extLst>
          </p:cNvPr>
          <p:cNvPicPr>
            <a:picLocks noChangeAspect="1"/>
          </p:cNvPicPr>
          <p:nvPr/>
        </p:nvPicPr>
        <p:blipFill>
          <a:blip r:embed="rId2"/>
          <a:stretch>
            <a:fillRect/>
          </a:stretch>
        </p:blipFill>
        <p:spPr>
          <a:xfrm>
            <a:off x="1170768" y="3979031"/>
            <a:ext cx="7846623" cy="2679530"/>
          </a:xfrm>
          <a:prstGeom prst="rect">
            <a:avLst/>
          </a:prstGeom>
        </p:spPr>
      </p:pic>
    </p:spTree>
    <p:extLst>
      <p:ext uri="{BB962C8B-B14F-4D97-AF65-F5344CB8AC3E}">
        <p14:creationId xmlns:p14="http://schemas.microsoft.com/office/powerpoint/2010/main" val="1109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connection </a:t>
            </a:r>
          </a:p>
        </p:txBody>
      </p:sp>
      <p:pic>
        <p:nvPicPr>
          <p:cNvPr id="7" name="Content Placeholder 6">
            <a:extLst>
              <a:ext uri="{FF2B5EF4-FFF2-40B4-BE49-F238E27FC236}">
                <a16:creationId xmlns:a16="http://schemas.microsoft.com/office/drawing/2014/main" id="{2F4FE7D3-99B1-454E-8E69-96022660E69F}"/>
              </a:ext>
            </a:extLst>
          </p:cNvPr>
          <p:cNvPicPr>
            <a:picLocks noGrp="1" noChangeAspect="1"/>
          </p:cNvPicPr>
          <p:nvPr>
            <p:ph idx="1"/>
          </p:nvPr>
        </p:nvPicPr>
        <p:blipFill>
          <a:blip r:embed="rId2"/>
          <a:stretch>
            <a:fillRect/>
          </a:stretch>
        </p:blipFill>
        <p:spPr>
          <a:xfrm>
            <a:off x="1448973" y="1935948"/>
            <a:ext cx="6575840" cy="2922596"/>
          </a:xfrm>
          <a:prstGeom prst="rect">
            <a:avLst/>
          </a:prstGeom>
        </p:spPr>
      </p:pic>
    </p:spTree>
    <p:extLst>
      <p:ext uri="{BB962C8B-B14F-4D97-AF65-F5344CB8AC3E}">
        <p14:creationId xmlns:p14="http://schemas.microsoft.com/office/powerpoint/2010/main" val="373775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Tokens of the text</a:t>
            </a:r>
          </a:p>
        </p:txBody>
      </p:sp>
      <p:pic>
        <p:nvPicPr>
          <p:cNvPr id="6" name="Content Placeholder 5">
            <a:extLst>
              <a:ext uri="{FF2B5EF4-FFF2-40B4-BE49-F238E27FC236}">
                <a16:creationId xmlns:a16="http://schemas.microsoft.com/office/drawing/2014/main" id="{C39413CE-037C-4A78-9390-DF8D20594B0C}"/>
              </a:ext>
            </a:extLst>
          </p:cNvPr>
          <p:cNvPicPr>
            <a:picLocks noGrp="1" noChangeAspect="1"/>
          </p:cNvPicPr>
          <p:nvPr>
            <p:ph idx="1"/>
          </p:nvPr>
        </p:nvPicPr>
        <p:blipFill>
          <a:blip r:embed="rId2"/>
          <a:stretch>
            <a:fillRect/>
          </a:stretch>
        </p:blipFill>
        <p:spPr>
          <a:xfrm>
            <a:off x="269243" y="2855743"/>
            <a:ext cx="9445145" cy="1856934"/>
          </a:xfrm>
          <a:prstGeom prst="rect">
            <a:avLst/>
          </a:prstGeom>
        </p:spPr>
      </p:pic>
    </p:spTree>
    <p:extLst>
      <p:ext uri="{BB962C8B-B14F-4D97-AF65-F5344CB8AC3E}">
        <p14:creationId xmlns:p14="http://schemas.microsoft.com/office/powerpoint/2010/main" val="88045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Lemmatization</a:t>
            </a:r>
          </a:p>
        </p:txBody>
      </p:sp>
      <p:sp>
        <p:nvSpPr>
          <p:cNvPr id="6" name="Content Placeholder 5"/>
          <p:cNvSpPr>
            <a:spLocks noGrp="1"/>
          </p:cNvSpPr>
          <p:nvPr>
            <p:ph sz="half" idx="2"/>
          </p:nvPr>
        </p:nvSpPr>
        <p:spPr/>
        <p:txBody>
          <a:bodyPr/>
          <a:lstStyle/>
          <a:p>
            <a:r>
              <a:rPr lang="en-US" i="1" dirty="0"/>
              <a:t>Lemmatization</a:t>
            </a:r>
            <a:r>
              <a:rPr lang="en-US" dirty="0"/>
              <a:t> usually refers to doing things properly with the use of a vocabulary and morphological analysis of words, normally aiming to remove inflectional endings only and to return the base or dictionary form of a word, which is known as the </a:t>
            </a:r>
            <a:r>
              <a:rPr lang="en-US" i="1" dirty="0"/>
              <a:t>lemma</a:t>
            </a:r>
            <a:r>
              <a:rPr lang="en-US" dirty="0"/>
              <a:t> .</a:t>
            </a:r>
          </a:p>
        </p:txBody>
      </p:sp>
      <p:pic>
        <p:nvPicPr>
          <p:cNvPr id="2050" name="Picture 2" descr="\begin{example}&#10;\begin{tabular}[t]{lll@{\hspace{1in}}lll}&#10;\multicolumn{3}{l}{\te...&#10;... &amp; $\rightarrow$\ &amp; &amp; cats &amp; $\rightarrow$\ &amp; cat \\&#10;\end{tabular}\end{exampl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17416" y="3024555"/>
            <a:ext cx="4976544" cy="1034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67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Speech Tagging</a:t>
            </a:r>
          </a:p>
        </p:txBody>
      </p:sp>
      <p:sp>
        <p:nvSpPr>
          <p:cNvPr id="3" name="Content Placeholder 2"/>
          <p:cNvSpPr>
            <a:spLocks noGrp="1"/>
          </p:cNvSpPr>
          <p:nvPr>
            <p:ph sz="half" idx="1"/>
          </p:nvPr>
        </p:nvSpPr>
        <p:spPr>
          <a:ln>
            <a:solidFill>
              <a:schemeClr val="tx1"/>
            </a:solidFill>
          </a:ln>
        </p:spPr>
        <p:txBody>
          <a:bodyPr/>
          <a:lstStyle/>
          <a:p>
            <a:pPr marL="0" indent="0">
              <a:buNone/>
            </a:pPr>
            <a:r>
              <a:rPr lang="en-US" i="1" dirty="0"/>
              <a:t>Text : "And now for something completely different“</a:t>
            </a:r>
          </a:p>
          <a:p>
            <a:pPr marL="0" indent="0">
              <a:buNone/>
            </a:pPr>
            <a:endParaRPr lang="en-US" i="1" dirty="0"/>
          </a:p>
          <a:p>
            <a:pPr marL="0" indent="0">
              <a:buNone/>
            </a:pPr>
            <a:r>
              <a:rPr lang="en-US" i="1" dirty="0"/>
              <a:t>POS Tagging:</a:t>
            </a:r>
          </a:p>
          <a:p>
            <a:pPr marL="0" indent="0">
              <a:buNone/>
            </a:pPr>
            <a:r>
              <a:rPr lang="en-US" i="1" dirty="0"/>
              <a:t>[('And', 'CC'), ('now', 'RB'), ('for', 'IN'), ('something', 'NN'), ('completely', 'RB'), ('different', 'JJ')]</a:t>
            </a:r>
          </a:p>
          <a:p>
            <a:endParaRPr lang="en-US" dirty="0"/>
          </a:p>
        </p:txBody>
      </p:sp>
      <p:sp>
        <p:nvSpPr>
          <p:cNvPr id="11" name="Content Placeholder 10"/>
          <p:cNvSpPr>
            <a:spLocks noGrp="1"/>
          </p:cNvSpPr>
          <p:nvPr>
            <p:ph sz="half" idx="2"/>
          </p:nvPr>
        </p:nvSpPr>
        <p:spPr/>
        <p:txBody>
          <a:bodyPr/>
          <a:lstStyle/>
          <a:p>
            <a:r>
              <a:rPr lang="en-US" dirty="0"/>
              <a:t> Part-Of-Speech Tagger (POS Tagger) is a piece of software that reads text in some language and assigns parts of speech to each word (and other token), such as noun, verb, adjective, etc., although generally computational applications use more fine-grained POS tags like 'noun-plural'.</a:t>
            </a:r>
          </a:p>
        </p:txBody>
      </p:sp>
    </p:spTree>
    <p:extLst>
      <p:ext uri="{BB962C8B-B14F-4D97-AF65-F5344CB8AC3E}">
        <p14:creationId xmlns:p14="http://schemas.microsoft.com/office/powerpoint/2010/main" val="239528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4623-3FF6-43E8-A231-66CC0908605A}"/>
              </a:ext>
            </a:extLst>
          </p:cNvPr>
          <p:cNvSpPr>
            <a:spLocks noGrp="1"/>
          </p:cNvSpPr>
          <p:nvPr>
            <p:ph type="title"/>
          </p:nvPr>
        </p:nvSpPr>
        <p:spPr/>
        <p:txBody>
          <a:bodyPr/>
          <a:lstStyle/>
          <a:p>
            <a:r>
              <a:rPr lang="en-IN" dirty="0"/>
              <a:t>POS Tags Table (for English)</a:t>
            </a:r>
          </a:p>
        </p:txBody>
      </p:sp>
      <p:graphicFrame>
        <p:nvGraphicFramePr>
          <p:cNvPr id="5" name="Content Placeholder 4">
            <a:extLst>
              <a:ext uri="{FF2B5EF4-FFF2-40B4-BE49-F238E27FC236}">
                <a16:creationId xmlns:a16="http://schemas.microsoft.com/office/drawing/2014/main" id="{7668AF36-134A-42EE-896B-637A36FA6629}"/>
              </a:ext>
            </a:extLst>
          </p:cNvPr>
          <p:cNvGraphicFramePr>
            <a:graphicFrameLocks noGrp="1"/>
          </p:cNvGraphicFramePr>
          <p:nvPr>
            <p:ph sz="half" idx="1"/>
            <p:extLst>
              <p:ext uri="{D42A27DB-BD31-4B8C-83A1-F6EECF244321}">
                <p14:modId xmlns:p14="http://schemas.microsoft.com/office/powerpoint/2010/main" val="1092503760"/>
              </p:ext>
            </p:extLst>
          </p:nvPr>
        </p:nvGraphicFramePr>
        <p:xfrm>
          <a:off x="1026368" y="1825625"/>
          <a:ext cx="4609322" cy="3716839"/>
        </p:xfrm>
        <a:graphic>
          <a:graphicData uri="http://schemas.openxmlformats.org/drawingml/2006/table">
            <a:tbl>
              <a:tblPr/>
              <a:tblGrid>
                <a:gridCol w="1536441">
                  <a:extLst>
                    <a:ext uri="{9D8B030D-6E8A-4147-A177-3AD203B41FA5}">
                      <a16:colId xmlns:a16="http://schemas.microsoft.com/office/drawing/2014/main" val="817855254"/>
                    </a:ext>
                  </a:extLst>
                </a:gridCol>
                <a:gridCol w="764085">
                  <a:extLst>
                    <a:ext uri="{9D8B030D-6E8A-4147-A177-3AD203B41FA5}">
                      <a16:colId xmlns:a16="http://schemas.microsoft.com/office/drawing/2014/main" val="2874494376"/>
                    </a:ext>
                  </a:extLst>
                </a:gridCol>
                <a:gridCol w="2308796">
                  <a:extLst>
                    <a:ext uri="{9D8B030D-6E8A-4147-A177-3AD203B41FA5}">
                      <a16:colId xmlns:a16="http://schemas.microsoft.com/office/drawing/2014/main" val="423475607"/>
                    </a:ext>
                  </a:extLst>
                </a:gridCol>
              </a:tblGrid>
              <a:tr h="186730">
                <a:tc>
                  <a:txBody>
                    <a:bodyPr/>
                    <a:lstStyle/>
                    <a:p>
                      <a:pPr algn="l"/>
                      <a:r>
                        <a:rPr lang="en-IN" sz="1100" dirty="0"/>
                        <a:t>Number</a:t>
                      </a:r>
                    </a:p>
                  </a:txBody>
                  <a:tcPr marL="5607" marR="5607" marT="5607" marB="5607" anchor="ctr">
                    <a:lnL>
                      <a:noFill/>
                    </a:lnL>
                    <a:lnR>
                      <a:noFill/>
                    </a:lnR>
                    <a:lnT>
                      <a:noFill/>
                    </a:lnT>
                    <a:lnB>
                      <a:noFill/>
                    </a:lnB>
                    <a:solidFill>
                      <a:srgbClr val="DFDFFF"/>
                    </a:solidFill>
                  </a:tcPr>
                </a:tc>
                <a:tc>
                  <a:txBody>
                    <a:bodyPr/>
                    <a:lstStyle/>
                    <a:p>
                      <a:pPr algn="l"/>
                      <a:r>
                        <a:rPr lang="en-IN" sz="1100"/>
                        <a:t>Tag</a:t>
                      </a:r>
                    </a:p>
                  </a:txBody>
                  <a:tcPr marL="5607" marR="5607" marT="5607" marB="5607" anchor="ctr">
                    <a:lnL>
                      <a:noFill/>
                    </a:lnL>
                    <a:lnR>
                      <a:noFill/>
                    </a:lnR>
                    <a:lnT>
                      <a:noFill/>
                    </a:lnT>
                    <a:lnB>
                      <a:noFill/>
                    </a:lnB>
                    <a:solidFill>
                      <a:srgbClr val="DFDFFF"/>
                    </a:solidFill>
                  </a:tcPr>
                </a:tc>
                <a:tc>
                  <a:txBody>
                    <a:bodyPr/>
                    <a:lstStyle/>
                    <a:p>
                      <a:pPr algn="l"/>
                      <a:r>
                        <a:rPr lang="en-IN" sz="1100" dirty="0"/>
                        <a:t>Description</a:t>
                      </a:r>
                    </a:p>
                  </a:txBody>
                  <a:tcPr marL="5607" marR="5607" marT="5607" marB="5607" anchor="ctr">
                    <a:lnL>
                      <a:noFill/>
                    </a:lnL>
                    <a:lnR>
                      <a:noFill/>
                    </a:lnR>
                    <a:lnT>
                      <a:noFill/>
                    </a:lnT>
                    <a:lnB>
                      <a:noFill/>
                    </a:lnB>
                    <a:solidFill>
                      <a:srgbClr val="DFDFFF"/>
                    </a:solidFill>
                  </a:tcPr>
                </a:tc>
                <a:extLst>
                  <a:ext uri="{0D108BD9-81ED-4DB2-BD59-A6C34878D82A}">
                    <a16:rowId xmlns:a16="http://schemas.microsoft.com/office/drawing/2014/main" val="1705552824"/>
                  </a:ext>
                </a:extLst>
              </a:tr>
              <a:tr h="186730">
                <a:tc>
                  <a:txBody>
                    <a:bodyPr/>
                    <a:lstStyle/>
                    <a:p>
                      <a:r>
                        <a:rPr lang="en-IN" sz="1100"/>
                        <a:t>1. </a:t>
                      </a:r>
                    </a:p>
                  </a:txBody>
                  <a:tcPr marL="5607" marR="5607" marT="5607" marB="5607" anchor="ctr">
                    <a:lnL>
                      <a:noFill/>
                    </a:lnL>
                    <a:lnR>
                      <a:noFill/>
                    </a:lnR>
                    <a:lnT>
                      <a:noFill/>
                    </a:lnT>
                    <a:lnB>
                      <a:noFill/>
                    </a:lnB>
                    <a:solidFill>
                      <a:srgbClr val="FFFFCA"/>
                    </a:solidFill>
                  </a:tcPr>
                </a:tc>
                <a:tc>
                  <a:txBody>
                    <a:bodyPr/>
                    <a:lstStyle/>
                    <a:p>
                      <a:r>
                        <a:rPr lang="en-IN" sz="1100" dirty="0"/>
                        <a:t>CC </a:t>
                      </a:r>
                    </a:p>
                  </a:txBody>
                  <a:tcPr marL="5607" marR="5607" marT="5607" marB="5607" anchor="ctr">
                    <a:lnL>
                      <a:noFill/>
                    </a:lnL>
                    <a:lnR>
                      <a:noFill/>
                    </a:lnR>
                    <a:lnT>
                      <a:noFill/>
                    </a:lnT>
                    <a:lnB>
                      <a:noFill/>
                    </a:lnB>
                    <a:solidFill>
                      <a:srgbClr val="FFFFCA"/>
                    </a:solidFill>
                  </a:tcPr>
                </a:tc>
                <a:tc>
                  <a:txBody>
                    <a:bodyPr/>
                    <a:lstStyle/>
                    <a:p>
                      <a:r>
                        <a:rPr lang="en-IN" sz="1100"/>
                        <a:t>Coordinating conjunction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112157457"/>
                  </a:ext>
                </a:extLst>
              </a:tr>
              <a:tr h="186730">
                <a:tc>
                  <a:txBody>
                    <a:bodyPr/>
                    <a:lstStyle/>
                    <a:p>
                      <a:r>
                        <a:rPr lang="en-IN" sz="1100"/>
                        <a:t>2. </a:t>
                      </a:r>
                    </a:p>
                  </a:txBody>
                  <a:tcPr marL="5607" marR="5607" marT="5607" marB="5607" anchor="ctr">
                    <a:lnL>
                      <a:noFill/>
                    </a:lnL>
                    <a:lnR>
                      <a:noFill/>
                    </a:lnR>
                    <a:lnT>
                      <a:noFill/>
                    </a:lnT>
                    <a:lnB>
                      <a:noFill/>
                    </a:lnB>
                    <a:solidFill>
                      <a:srgbClr val="FFFFCA"/>
                    </a:solidFill>
                  </a:tcPr>
                </a:tc>
                <a:tc>
                  <a:txBody>
                    <a:bodyPr/>
                    <a:lstStyle/>
                    <a:p>
                      <a:r>
                        <a:rPr lang="en-IN" sz="1100"/>
                        <a:t>CD </a:t>
                      </a:r>
                    </a:p>
                  </a:txBody>
                  <a:tcPr marL="5607" marR="5607" marT="5607" marB="5607" anchor="ctr">
                    <a:lnL>
                      <a:noFill/>
                    </a:lnL>
                    <a:lnR>
                      <a:noFill/>
                    </a:lnR>
                    <a:lnT>
                      <a:noFill/>
                    </a:lnT>
                    <a:lnB>
                      <a:noFill/>
                    </a:lnB>
                    <a:solidFill>
                      <a:srgbClr val="FFFFCA"/>
                    </a:solidFill>
                  </a:tcPr>
                </a:tc>
                <a:tc>
                  <a:txBody>
                    <a:bodyPr/>
                    <a:lstStyle/>
                    <a:p>
                      <a:r>
                        <a:rPr lang="en-IN" sz="1100" dirty="0"/>
                        <a:t>Cardinal number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2415585435"/>
                  </a:ext>
                </a:extLst>
              </a:tr>
              <a:tr h="186730">
                <a:tc>
                  <a:txBody>
                    <a:bodyPr/>
                    <a:lstStyle/>
                    <a:p>
                      <a:r>
                        <a:rPr lang="en-IN" sz="1100"/>
                        <a:t>3. </a:t>
                      </a:r>
                    </a:p>
                  </a:txBody>
                  <a:tcPr marL="5607" marR="5607" marT="5607" marB="5607" anchor="ctr">
                    <a:lnL>
                      <a:noFill/>
                    </a:lnL>
                    <a:lnR>
                      <a:noFill/>
                    </a:lnR>
                    <a:lnT>
                      <a:noFill/>
                    </a:lnT>
                    <a:lnB>
                      <a:noFill/>
                    </a:lnB>
                    <a:solidFill>
                      <a:srgbClr val="FFFFCA"/>
                    </a:solidFill>
                  </a:tcPr>
                </a:tc>
                <a:tc>
                  <a:txBody>
                    <a:bodyPr/>
                    <a:lstStyle/>
                    <a:p>
                      <a:r>
                        <a:rPr lang="en-IN" sz="1100"/>
                        <a:t>DT </a:t>
                      </a:r>
                    </a:p>
                  </a:txBody>
                  <a:tcPr marL="5607" marR="5607" marT="5607" marB="5607" anchor="ctr">
                    <a:lnL>
                      <a:noFill/>
                    </a:lnL>
                    <a:lnR>
                      <a:noFill/>
                    </a:lnR>
                    <a:lnT>
                      <a:noFill/>
                    </a:lnT>
                    <a:lnB>
                      <a:noFill/>
                    </a:lnB>
                    <a:solidFill>
                      <a:srgbClr val="FFFFCA"/>
                    </a:solidFill>
                  </a:tcPr>
                </a:tc>
                <a:tc>
                  <a:txBody>
                    <a:bodyPr/>
                    <a:lstStyle/>
                    <a:p>
                      <a:r>
                        <a:rPr lang="en-IN" sz="1100"/>
                        <a:t>Determiner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2207011122"/>
                  </a:ext>
                </a:extLst>
              </a:tr>
              <a:tr h="186730">
                <a:tc>
                  <a:txBody>
                    <a:bodyPr/>
                    <a:lstStyle/>
                    <a:p>
                      <a:r>
                        <a:rPr lang="en-IN" sz="1100"/>
                        <a:t>4. </a:t>
                      </a:r>
                    </a:p>
                  </a:txBody>
                  <a:tcPr marL="5607" marR="5607" marT="5607" marB="5607" anchor="ctr">
                    <a:lnL>
                      <a:noFill/>
                    </a:lnL>
                    <a:lnR>
                      <a:noFill/>
                    </a:lnR>
                    <a:lnT>
                      <a:noFill/>
                    </a:lnT>
                    <a:lnB>
                      <a:noFill/>
                    </a:lnB>
                    <a:solidFill>
                      <a:srgbClr val="FFFFCA"/>
                    </a:solidFill>
                  </a:tcPr>
                </a:tc>
                <a:tc>
                  <a:txBody>
                    <a:bodyPr/>
                    <a:lstStyle/>
                    <a:p>
                      <a:r>
                        <a:rPr lang="en-IN" sz="1100"/>
                        <a:t>EX </a:t>
                      </a:r>
                    </a:p>
                  </a:txBody>
                  <a:tcPr marL="5607" marR="5607" marT="5607" marB="5607" anchor="ctr">
                    <a:lnL>
                      <a:noFill/>
                    </a:lnL>
                    <a:lnR>
                      <a:noFill/>
                    </a:lnR>
                    <a:lnT>
                      <a:noFill/>
                    </a:lnT>
                    <a:lnB>
                      <a:noFill/>
                    </a:lnB>
                    <a:solidFill>
                      <a:srgbClr val="FFFFCA"/>
                    </a:solidFill>
                  </a:tcPr>
                </a:tc>
                <a:tc>
                  <a:txBody>
                    <a:bodyPr/>
                    <a:lstStyle/>
                    <a:p>
                      <a:r>
                        <a:rPr lang="en-IN" sz="1100"/>
                        <a:t>Existential </a:t>
                      </a:r>
                      <a:r>
                        <a:rPr lang="en-IN" sz="1100" i="1"/>
                        <a:t>there </a:t>
                      </a:r>
                      <a:endParaRPr lang="en-IN" sz="1100"/>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3561499447"/>
                  </a:ext>
                </a:extLst>
              </a:tr>
              <a:tr h="186730">
                <a:tc>
                  <a:txBody>
                    <a:bodyPr/>
                    <a:lstStyle/>
                    <a:p>
                      <a:r>
                        <a:rPr lang="en-IN" sz="1100"/>
                        <a:t>5. </a:t>
                      </a:r>
                    </a:p>
                  </a:txBody>
                  <a:tcPr marL="5607" marR="5607" marT="5607" marB="5607" anchor="ctr">
                    <a:lnL>
                      <a:noFill/>
                    </a:lnL>
                    <a:lnR>
                      <a:noFill/>
                    </a:lnR>
                    <a:lnT>
                      <a:noFill/>
                    </a:lnT>
                    <a:lnB>
                      <a:noFill/>
                    </a:lnB>
                    <a:solidFill>
                      <a:srgbClr val="FFFFCA"/>
                    </a:solidFill>
                  </a:tcPr>
                </a:tc>
                <a:tc>
                  <a:txBody>
                    <a:bodyPr/>
                    <a:lstStyle/>
                    <a:p>
                      <a:r>
                        <a:rPr lang="en-IN" sz="1100"/>
                        <a:t>FW </a:t>
                      </a:r>
                    </a:p>
                  </a:txBody>
                  <a:tcPr marL="5607" marR="5607" marT="5607" marB="5607" anchor="ctr">
                    <a:lnL>
                      <a:noFill/>
                    </a:lnL>
                    <a:lnR>
                      <a:noFill/>
                    </a:lnR>
                    <a:lnT>
                      <a:noFill/>
                    </a:lnT>
                    <a:lnB>
                      <a:noFill/>
                    </a:lnB>
                    <a:solidFill>
                      <a:srgbClr val="FFFFCA"/>
                    </a:solidFill>
                  </a:tcPr>
                </a:tc>
                <a:tc>
                  <a:txBody>
                    <a:bodyPr/>
                    <a:lstStyle/>
                    <a:p>
                      <a:r>
                        <a:rPr lang="en-IN" sz="1100" dirty="0"/>
                        <a:t>Foreign word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672804716"/>
                  </a:ext>
                </a:extLst>
              </a:tr>
              <a:tr h="355699">
                <a:tc>
                  <a:txBody>
                    <a:bodyPr/>
                    <a:lstStyle/>
                    <a:p>
                      <a:r>
                        <a:rPr lang="en-IN" sz="1100" dirty="0"/>
                        <a:t>6. </a:t>
                      </a:r>
                    </a:p>
                  </a:txBody>
                  <a:tcPr marL="5607" marR="5607" marT="5607" marB="5607" anchor="ctr">
                    <a:lnL>
                      <a:noFill/>
                    </a:lnL>
                    <a:lnR>
                      <a:noFill/>
                    </a:lnR>
                    <a:lnT>
                      <a:noFill/>
                    </a:lnT>
                    <a:lnB>
                      <a:noFill/>
                    </a:lnB>
                    <a:solidFill>
                      <a:srgbClr val="FFFFCA"/>
                    </a:solidFill>
                  </a:tcPr>
                </a:tc>
                <a:tc>
                  <a:txBody>
                    <a:bodyPr/>
                    <a:lstStyle/>
                    <a:p>
                      <a:r>
                        <a:rPr lang="en-IN" sz="1100"/>
                        <a:t>IN </a:t>
                      </a:r>
                    </a:p>
                  </a:txBody>
                  <a:tcPr marL="5607" marR="5607" marT="5607" marB="5607" anchor="ctr">
                    <a:lnL>
                      <a:noFill/>
                    </a:lnL>
                    <a:lnR>
                      <a:noFill/>
                    </a:lnR>
                    <a:lnT>
                      <a:noFill/>
                    </a:lnT>
                    <a:lnB>
                      <a:noFill/>
                    </a:lnB>
                    <a:solidFill>
                      <a:srgbClr val="FFFFCA"/>
                    </a:solidFill>
                  </a:tcPr>
                </a:tc>
                <a:tc>
                  <a:txBody>
                    <a:bodyPr/>
                    <a:lstStyle/>
                    <a:p>
                      <a:r>
                        <a:rPr lang="en-IN" sz="1100"/>
                        <a:t>Preposition or subordinating conjunction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669653531"/>
                  </a:ext>
                </a:extLst>
              </a:tr>
              <a:tr h="186730">
                <a:tc>
                  <a:txBody>
                    <a:bodyPr/>
                    <a:lstStyle/>
                    <a:p>
                      <a:r>
                        <a:rPr lang="en-IN" sz="1100"/>
                        <a:t>7. </a:t>
                      </a:r>
                    </a:p>
                  </a:txBody>
                  <a:tcPr marL="5607" marR="5607" marT="5607" marB="5607" anchor="ctr">
                    <a:lnL>
                      <a:noFill/>
                    </a:lnL>
                    <a:lnR>
                      <a:noFill/>
                    </a:lnR>
                    <a:lnT>
                      <a:noFill/>
                    </a:lnT>
                    <a:lnB>
                      <a:noFill/>
                    </a:lnB>
                    <a:solidFill>
                      <a:srgbClr val="FFFFCA"/>
                    </a:solidFill>
                  </a:tcPr>
                </a:tc>
                <a:tc>
                  <a:txBody>
                    <a:bodyPr/>
                    <a:lstStyle/>
                    <a:p>
                      <a:r>
                        <a:rPr lang="en-IN" sz="1100"/>
                        <a:t>JJ </a:t>
                      </a:r>
                    </a:p>
                  </a:txBody>
                  <a:tcPr marL="5607" marR="5607" marT="5607" marB="5607" anchor="ctr">
                    <a:lnL>
                      <a:noFill/>
                    </a:lnL>
                    <a:lnR>
                      <a:noFill/>
                    </a:lnR>
                    <a:lnT>
                      <a:noFill/>
                    </a:lnT>
                    <a:lnB>
                      <a:noFill/>
                    </a:lnB>
                    <a:solidFill>
                      <a:srgbClr val="FFFFCA"/>
                    </a:solidFill>
                  </a:tcPr>
                </a:tc>
                <a:tc>
                  <a:txBody>
                    <a:bodyPr/>
                    <a:lstStyle/>
                    <a:p>
                      <a:r>
                        <a:rPr lang="en-IN" sz="1100"/>
                        <a:t>Adjective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3753104444"/>
                  </a:ext>
                </a:extLst>
              </a:tr>
              <a:tr h="186730">
                <a:tc>
                  <a:txBody>
                    <a:bodyPr/>
                    <a:lstStyle/>
                    <a:p>
                      <a:r>
                        <a:rPr lang="en-IN" sz="1100"/>
                        <a:t>8. </a:t>
                      </a:r>
                    </a:p>
                  </a:txBody>
                  <a:tcPr marL="5607" marR="5607" marT="5607" marB="5607" anchor="ctr">
                    <a:lnL>
                      <a:noFill/>
                    </a:lnL>
                    <a:lnR>
                      <a:noFill/>
                    </a:lnR>
                    <a:lnT>
                      <a:noFill/>
                    </a:lnT>
                    <a:lnB>
                      <a:noFill/>
                    </a:lnB>
                    <a:solidFill>
                      <a:srgbClr val="FFFFCA"/>
                    </a:solidFill>
                  </a:tcPr>
                </a:tc>
                <a:tc>
                  <a:txBody>
                    <a:bodyPr/>
                    <a:lstStyle/>
                    <a:p>
                      <a:r>
                        <a:rPr lang="en-IN" sz="1100"/>
                        <a:t>JJR </a:t>
                      </a:r>
                    </a:p>
                  </a:txBody>
                  <a:tcPr marL="5607" marR="5607" marT="5607" marB="5607" anchor="ctr">
                    <a:lnL>
                      <a:noFill/>
                    </a:lnL>
                    <a:lnR>
                      <a:noFill/>
                    </a:lnR>
                    <a:lnT>
                      <a:noFill/>
                    </a:lnT>
                    <a:lnB>
                      <a:noFill/>
                    </a:lnB>
                    <a:solidFill>
                      <a:srgbClr val="FFFFCA"/>
                    </a:solidFill>
                  </a:tcPr>
                </a:tc>
                <a:tc>
                  <a:txBody>
                    <a:bodyPr/>
                    <a:lstStyle/>
                    <a:p>
                      <a:r>
                        <a:rPr lang="en-IN" sz="1100"/>
                        <a:t>Adjective, comparative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2753970125"/>
                  </a:ext>
                </a:extLst>
              </a:tr>
              <a:tr h="186730">
                <a:tc>
                  <a:txBody>
                    <a:bodyPr/>
                    <a:lstStyle/>
                    <a:p>
                      <a:r>
                        <a:rPr lang="en-IN" sz="1100"/>
                        <a:t>9. </a:t>
                      </a:r>
                    </a:p>
                  </a:txBody>
                  <a:tcPr marL="5607" marR="5607" marT="5607" marB="5607" anchor="ctr">
                    <a:lnL>
                      <a:noFill/>
                    </a:lnL>
                    <a:lnR>
                      <a:noFill/>
                    </a:lnR>
                    <a:lnT>
                      <a:noFill/>
                    </a:lnT>
                    <a:lnB>
                      <a:noFill/>
                    </a:lnB>
                    <a:solidFill>
                      <a:srgbClr val="FFFFCA"/>
                    </a:solidFill>
                  </a:tcPr>
                </a:tc>
                <a:tc>
                  <a:txBody>
                    <a:bodyPr/>
                    <a:lstStyle/>
                    <a:p>
                      <a:r>
                        <a:rPr lang="en-IN" sz="1100"/>
                        <a:t>JJS </a:t>
                      </a:r>
                    </a:p>
                  </a:txBody>
                  <a:tcPr marL="5607" marR="5607" marT="5607" marB="5607" anchor="ctr">
                    <a:lnL>
                      <a:noFill/>
                    </a:lnL>
                    <a:lnR>
                      <a:noFill/>
                    </a:lnR>
                    <a:lnT>
                      <a:noFill/>
                    </a:lnT>
                    <a:lnB>
                      <a:noFill/>
                    </a:lnB>
                    <a:solidFill>
                      <a:srgbClr val="FFFFCA"/>
                    </a:solidFill>
                  </a:tcPr>
                </a:tc>
                <a:tc>
                  <a:txBody>
                    <a:bodyPr/>
                    <a:lstStyle/>
                    <a:p>
                      <a:r>
                        <a:rPr lang="en-IN" sz="1100"/>
                        <a:t>Adjective, superlative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466801193"/>
                  </a:ext>
                </a:extLst>
              </a:tr>
              <a:tr h="186730">
                <a:tc>
                  <a:txBody>
                    <a:bodyPr/>
                    <a:lstStyle/>
                    <a:p>
                      <a:r>
                        <a:rPr lang="en-IN" sz="1100"/>
                        <a:t>10. </a:t>
                      </a:r>
                    </a:p>
                  </a:txBody>
                  <a:tcPr marL="5607" marR="5607" marT="5607" marB="5607" anchor="ctr">
                    <a:lnL>
                      <a:noFill/>
                    </a:lnL>
                    <a:lnR>
                      <a:noFill/>
                    </a:lnR>
                    <a:lnT>
                      <a:noFill/>
                    </a:lnT>
                    <a:lnB>
                      <a:noFill/>
                    </a:lnB>
                    <a:solidFill>
                      <a:srgbClr val="FFFFCA"/>
                    </a:solidFill>
                  </a:tcPr>
                </a:tc>
                <a:tc>
                  <a:txBody>
                    <a:bodyPr/>
                    <a:lstStyle/>
                    <a:p>
                      <a:r>
                        <a:rPr lang="en-IN" sz="1100"/>
                        <a:t>LS </a:t>
                      </a:r>
                    </a:p>
                  </a:txBody>
                  <a:tcPr marL="5607" marR="5607" marT="5607" marB="5607" anchor="ctr">
                    <a:lnL>
                      <a:noFill/>
                    </a:lnL>
                    <a:lnR>
                      <a:noFill/>
                    </a:lnR>
                    <a:lnT>
                      <a:noFill/>
                    </a:lnT>
                    <a:lnB>
                      <a:noFill/>
                    </a:lnB>
                    <a:solidFill>
                      <a:srgbClr val="FFFFCA"/>
                    </a:solidFill>
                  </a:tcPr>
                </a:tc>
                <a:tc>
                  <a:txBody>
                    <a:bodyPr/>
                    <a:lstStyle/>
                    <a:p>
                      <a:r>
                        <a:rPr lang="en-IN" sz="1100" dirty="0"/>
                        <a:t>List item marker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4070808383"/>
                  </a:ext>
                </a:extLst>
              </a:tr>
              <a:tr h="186730">
                <a:tc>
                  <a:txBody>
                    <a:bodyPr/>
                    <a:lstStyle/>
                    <a:p>
                      <a:r>
                        <a:rPr lang="en-IN" sz="1100"/>
                        <a:t>11. </a:t>
                      </a:r>
                    </a:p>
                  </a:txBody>
                  <a:tcPr marL="5607" marR="5607" marT="5607" marB="5607" anchor="ctr">
                    <a:lnL>
                      <a:noFill/>
                    </a:lnL>
                    <a:lnR>
                      <a:noFill/>
                    </a:lnR>
                    <a:lnT>
                      <a:noFill/>
                    </a:lnT>
                    <a:lnB>
                      <a:noFill/>
                    </a:lnB>
                    <a:solidFill>
                      <a:srgbClr val="FFFFCA"/>
                    </a:solidFill>
                  </a:tcPr>
                </a:tc>
                <a:tc>
                  <a:txBody>
                    <a:bodyPr/>
                    <a:lstStyle/>
                    <a:p>
                      <a:r>
                        <a:rPr lang="en-IN" sz="1100"/>
                        <a:t>MD </a:t>
                      </a:r>
                    </a:p>
                  </a:txBody>
                  <a:tcPr marL="5607" marR="5607" marT="5607" marB="5607" anchor="ctr">
                    <a:lnL>
                      <a:noFill/>
                    </a:lnL>
                    <a:lnR>
                      <a:noFill/>
                    </a:lnR>
                    <a:lnT>
                      <a:noFill/>
                    </a:lnT>
                    <a:lnB>
                      <a:noFill/>
                    </a:lnB>
                    <a:solidFill>
                      <a:srgbClr val="FFFFCA"/>
                    </a:solidFill>
                  </a:tcPr>
                </a:tc>
                <a:tc>
                  <a:txBody>
                    <a:bodyPr/>
                    <a:lstStyle/>
                    <a:p>
                      <a:r>
                        <a:rPr lang="en-IN" sz="1100"/>
                        <a:t>Modal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296133566"/>
                  </a:ext>
                </a:extLst>
              </a:tr>
              <a:tr h="186730">
                <a:tc>
                  <a:txBody>
                    <a:bodyPr/>
                    <a:lstStyle/>
                    <a:p>
                      <a:r>
                        <a:rPr lang="en-IN" sz="1100"/>
                        <a:t>12. </a:t>
                      </a:r>
                    </a:p>
                  </a:txBody>
                  <a:tcPr marL="5607" marR="5607" marT="5607" marB="5607" anchor="ctr">
                    <a:lnL>
                      <a:noFill/>
                    </a:lnL>
                    <a:lnR>
                      <a:noFill/>
                    </a:lnR>
                    <a:lnT>
                      <a:noFill/>
                    </a:lnT>
                    <a:lnB>
                      <a:noFill/>
                    </a:lnB>
                    <a:solidFill>
                      <a:srgbClr val="FFFFCA"/>
                    </a:solidFill>
                  </a:tcPr>
                </a:tc>
                <a:tc>
                  <a:txBody>
                    <a:bodyPr/>
                    <a:lstStyle/>
                    <a:p>
                      <a:r>
                        <a:rPr lang="en-IN" sz="1100" dirty="0"/>
                        <a:t>NN </a:t>
                      </a:r>
                    </a:p>
                  </a:txBody>
                  <a:tcPr marL="5607" marR="5607" marT="5607" marB="5607" anchor="ctr">
                    <a:lnL>
                      <a:noFill/>
                    </a:lnL>
                    <a:lnR>
                      <a:noFill/>
                    </a:lnR>
                    <a:lnT>
                      <a:noFill/>
                    </a:lnT>
                    <a:lnB>
                      <a:noFill/>
                    </a:lnB>
                    <a:solidFill>
                      <a:srgbClr val="FFFFCA"/>
                    </a:solidFill>
                  </a:tcPr>
                </a:tc>
                <a:tc>
                  <a:txBody>
                    <a:bodyPr/>
                    <a:lstStyle/>
                    <a:p>
                      <a:r>
                        <a:rPr lang="en-IN" sz="1100"/>
                        <a:t>Noun, singular or mass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3067374906"/>
                  </a:ext>
                </a:extLst>
              </a:tr>
              <a:tr h="186730">
                <a:tc>
                  <a:txBody>
                    <a:bodyPr/>
                    <a:lstStyle/>
                    <a:p>
                      <a:r>
                        <a:rPr lang="en-IN" sz="1100"/>
                        <a:t>13. </a:t>
                      </a:r>
                    </a:p>
                  </a:txBody>
                  <a:tcPr marL="5607" marR="5607" marT="5607" marB="5607" anchor="ctr">
                    <a:lnL>
                      <a:noFill/>
                    </a:lnL>
                    <a:lnR>
                      <a:noFill/>
                    </a:lnR>
                    <a:lnT>
                      <a:noFill/>
                    </a:lnT>
                    <a:lnB>
                      <a:noFill/>
                    </a:lnB>
                    <a:solidFill>
                      <a:srgbClr val="FFFFCA"/>
                    </a:solidFill>
                  </a:tcPr>
                </a:tc>
                <a:tc>
                  <a:txBody>
                    <a:bodyPr/>
                    <a:lstStyle/>
                    <a:p>
                      <a:r>
                        <a:rPr lang="en-IN" sz="1100"/>
                        <a:t>NNS </a:t>
                      </a:r>
                    </a:p>
                  </a:txBody>
                  <a:tcPr marL="5607" marR="5607" marT="5607" marB="5607" anchor="ctr">
                    <a:lnL>
                      <a:noFill/>
                    </a:lnL>
                    <a:lnR>
                      <a:noFill/>
                    </a:lnR>
                    <a:lnT>
                      <a:noFill/>
                    </a:lnT>
                    <a:lnB>
                      <a:noFill/>
                    </a:lnB>
                    <a:solidFill>
                      <a:srgbClr val="FFFFCA"/>
                    </a:solidFill>
                  </a:tcPr>
                </a:tc>
                <a:tc>
                  <a:txBody>
                    <a:bodyPr/>
                    <a:lstStyle/>
                    <a:p>
                      <a:r>
                        <a:rPr lang="en-IN" sz="1100"/>
                        <a:t>Noun, plural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430039161"/>
                  </a:ext>
                </a:extLst>
              </a:tr>
              <a:tr h="186730">
                <a:tc>
                  <a:txBody>
                    <a:bodyPr/>
                    <a:lstStyle/>
                    <a:p>
                      <a:r>
                        <a:rPr lang="en-IN" sz="1100" dirty="0"/>
                        <a:t>14. </a:t>
                      </a:r>
                    </a:p>
                  </a:txBody>
                  <a:tcPr marL="5607" marR="5607" marT="5607" marB="5607" anchor="ctr">
                    <a:lnL>
                      <a:noFill/>
                    </a:lnL>
                    <a:lnR>
                      <a:noFill/>
                    </a:lnR>
                    <a:lnT>
                      <a:noFill/>
                    </a:lnT>
                    <a:lnB>
                      <a:noFill/>
                    </a:lnB>
                    <a:solidFill>
                      <a:srgbClr val="FFFFCA"/>
                    </a:solidFill>
                  </a:tcPr>
                </a:tc>
                <a:tc>
                  <a:txBody>
                    <a:bodyPr/>
                    <a:lstStyle/>
                    <a:p>
                      <a:r>
                        <a:rPr lang="en-IN" sz="1100"/>
                        <a:t>NNP </a:t>
                      </a:r>
                    </a:p>
                  </a:txBody>
                  <a:tcPr marL="5607" marR="5607" marT="5607" marB="5607" anchor="ctr">
                    <a:lnL>
                      <a:noFill/>
                    </a:lnL>
                    <a:lnR>
                      <a:noFill/>
                    </a:lnR>
                    <a:lnT>
                      <a:noFill/>
                    </a:lnT>
                    <a:lnB>
                      <a:noFill/>
                    </a:lnB>
                    <a:solidFill>
                      <a:srgbClr val="FFFFCA"/>
                    </a:solidFill>
                  </a:tcPr>
                </a:tc>
                <a:tc>
                  <a:txBody>
                    <a:bodyPr/>
                    <a:lstStyle/>
                    <a:p>
                      <a:r>
                        <a:rPr lang="en-IN" sz="1100"/>
                        <a:t>Proper noun, singular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3690176397"/>
                  </a:ext>
                </a:extLst>
              </a:tr>
              <a:tr h="186730">
                <a:tc>
                  <a:txBody>
                    <a:bodyPr/>
                    <a:lstStyle/>
                    <a:p>
                      <a:r>
                        <a:rPr lang="en-IN" sz="1100" dirty="0"/>
                        <a:t>15. </a:t>
                      </a:r>
                    </a:p>
                  </a:txBody>
                  <a:tcPr marL="5607" marR="5607" marT="5607" marB="5607" anchor="ctr">
                    <a:lnL>
                      <a:noFill/>
                    </a:lnL>
                    <a:lnR>
                      <a:noFill/>
                    </a:lnR>
                    <a:lnT>
                      <a:noFill/>
                    </a:lnT>
                    <a:lnB>
                      <a:noFill/>
                    </a:lnB>
                    <a:solidFill>
                      <a:srgbClr val="FFFFCA"/>
                    </a:solidFill>
                  </a:tcPr>
                </a:tc>
                <a:tc>
                  <a:txBody>
                    <a:bodyPr/>
                    <a:lstStyle/>
                    <a:p>
                      <a:r>
                        <a:rPr lang="en-IN" sz="1100"/>
                        <a:t>NNPS </a:t>
                      </a:r>
                    </a:p>
                  </a:txBody>
                  <a:tcPr marL="5607" marR="5607" marT="5607" marB="5607" anchor="ctr">
                    <a:lnL>
                      <a:noFill/>
                    </a:lnL>
                    <a:lnR>
                      <a:noFill/>
                    </a:lnR>
                    <a:lnT>
                      <a:noFill/>
                    </a:lnT>
                    <a:lnB>
                      <a:noFill/>
                    </a:lnB>
                    <a:solidFill>
                      <a:srgbClr val="FFFFCA"/>
                    </a:solidFill>
                  </a:tcPr>
                </a:tc>
                <a:tc>
                  <a:txBody>
                    <a:bodyPr/>
                    <a:lstStyle/>
                    <a:p>
                      <a:r>
                        <a:rPr lang="en-IN" sz="1100"/>
                        <a:t>Proper noun, plural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1808956480"/>
                  </a:ext>
                </a:extLst>
              </a:tr>
              <a:tr h="186730">
                <a:tc>
                  <a:txBody>
                    <a:bodyPr/>
                    <a:lstStyle/>
                    <a:p>
                      <a:r>
                        <a:rPr lang="en-IN" sz="1100" dirty="0"/>
                        <a:t>16. </a:t>
                      </a:r>
                    </a:p>
                  </a:txBody>
                  <a:tcPr marL="5607" marR="5607" marT="5607" marB="5607" anchor="ctr">
                    <a:lnL>
                      <a:noFill/>
                    </a:lnL>
                    <a:lnR>
                      <a:noFill/>
                    </a:lnR>
                    <a:lnT>
                      <a:noFill/>
                    </a:lnT>
                    <a:lnB>
                      <a:noFill/>
                    </a:lnB>
                    <a:solidFill>
                      <a:srgbClr val="FFFFCA"/>
                    </a:solidFill>
                  </a:tcPr>
                </a:tc>
                <a:tc>
                  <a:txBody>
                    <a:bodyPr/>
                    <a:lstStyle/>
                    <a:p>
                      <a:r>
                        <a:rPr lang="en-IN" sz="1100"/>
                        <a:t>PDT </a:t>
                      </a:r>
                    </a:p>
                  </a:txBody>
                  <a:tcPr marL="5607" marR="5607" marT="5607" marB="5607" anchor="ctr">
                    <a:lnL>
                      <a:noFill/>
                    </a:lnL>
                    <a:lnR>
                      <a:noFill/>
                    </a:lnR>
                    <a:lnT>
                      <a:noFill/>
                    </a:lnT>
                    <a:lnB>
                      <a:noFill/>
                    </a:lnB>
                    <a:solidFill>
                      <a:srgbClr val="FFFFCA"/>
                    </a:solidFill>
                  </a:tcPr>
                </a:tc>
                <a:tc>
                  <a:txBody>
                    <a:bodyPr/>
                    <a:lstStyle/>
                    <a:p>
                      <a:r>
                        <a:rPr lang="en-IN" sz="1100"/>
                        <a:t>Predeterminer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2741567892"/>
                  </a:ext>
                </a:extLst>
              </a:tr>
              <a:tr h="186730">
                <a:tc>
                  <a:txBody>
                    <a:bodyPr/>
                    <a:lstStyle/>
                    <a:p>
                      <a:r>
                        <a:rPr lang="en-IN" sz="1100" dirty="0"/>
                        <a:t>17. </a:t>
                      </a:r>
                    </a:p>
                  </a:txBody>
                  <a:tcPr marL="5607" marR="5607" marT="5607" marB="5607" anchor="ctr">
                    <a:lnL>
                      <a:noFill/>
                    </a:lnL>
                    <a:lnR>
                      <a:noFill/>
                    </a:lnR>
                    <a:lnT>
                      <a:noFill/>
                    </a:lnT>
                    <a:lnB>
                      <a:noFill/>
                    </a:lnB>
                    <a:solidFill>
                      <a:srgbClr val="FFFFCA"/>
                    </a:solidFill>
                  </a:tcPr>
                </a:tc>
                <a:tc>
                  <a:txBody>
                    <a:bodyPr/>
                    <a:lstStyle/>
                    <a:p>
                      <a:r>
                        <a:rPr lang="en-IN" sz="1100"/>
                        <a:t>POS </a:t>
                      </a:r>
                    </a:p>
                  </a:txBody>
                  <a:tcPr marL="5607" marR="5607" marT="5607" marB="5607" anchor="ctr">
                    <a:lnL>
                      <a:noFill/>
                    </a:lnL>
                    <a:lnR>
                      <a:noFill/>
                    </a:lnR>
                    <a:lnT>
                      <a:noFill/>
                    </a:lnT>
                    <a:lnB>
                      <a:noFill/>
                    </a:lnB>
                    <a:solidFill>
                      <a:srgbClr val="FFFFCA"/>
                    </a:solidFill>
                  </a:tcPr>
                </a:tc>
                <a:tc>
                  <a:txBody>
                    <a:bodyPr/>
                    <a:lstStyle/>
                    <a:p>
                      <a:r>
                        <a:rPr lang="en-IN" sz="1100"/>
                        <a:t>Possessive ending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627641455"/>
                  </a:ext>
                </a:extLst>
              </a:tr>
              <a:tr h="186730">
                <a:tc>
                  <a:txBody>
                    <a:bodyPr/>
                    <a:lstStyle/>
                    <a:p>
                      <a:r>
                        <a:rPr lang="en-IN" sz="1100" dirty="0"/>
                        <a:t>18. </a:t>
                      </a:r>
                    </a:p>
                  </a:txBody>
                  <a:tcPr marL="5607" marR="5607" marT="5607" marB="5607" anchor="ctr">
                    <a:lnL>
                      <a:noFill/>
                    </a:lnL>
                    <a:lnR>
                      <a:noFill/>
                    </a:lnR>
                    <a:lnT>
                      <a:noFill/>
                    </a:lnT>
                    <a:lnB>
                      <a:noFill/>
                    </a:lnB>
                    <a:solidFill>
                      <a:srgbClr val="FFFFCA"/>
                    </a:solidFill>
                  </a:tcPr>
                </a:tc>
                <a:tc>
                  <a:txBody>
                    <a:bodyPr/>
                    <a:lstStyle/>
                    <a:p>
                      <a:r>
                        <a:rPr lang="en-IN" sz="1100" dirty="0"/>
                        <a:t>PRP </a:t>
                      </a:r>
                    </a:p>
                  </a:txBody>
                  <a:tcPr marL="5607" marR="5607" marT="5607" marB="5607" anchor="ctr">
                    <a:lnL>
                      <a:noFill/>
                    </a:lnL>
                    <a:lnR>
                      <a:noFill/>
                    </a:lnR>
                    <a:lnT>
                      <a:noFill/>
                    </a:lnT>
                    <a:lnB>
                      <a:noFill/>
                    </a:lnB>
                    <a:solidFill>
                      <a:srgbClr val="FFFFCA"/>
                    </a:solidFill>
                  </a:tcPr>
                </a:tc>
                <a:tc>
                  <a:txBody>
                    <a:bodyPr/>
                    <a:lstStyle/>
                    <a:p>
                      <a:r>
                        <a:rPr lang="en-IN" sz="1100" dirty="0"/>
                        <a:t>Personal pronoun </a:t>
                      </a:r>
                    </a:p>
                  </a:txBody>
                  <a:tcPr marL="5607" marR="5607" marT="5607" marB="5607" anchor="ctr">
                    <a:lnL>
                      <a:noFill/>
                    </a:lnL>
                    <a:lnR>
                      <a:noFill/>
                    </a:lnR>
                    <a:lnT>
                      <a:noFill/>
                    </a:lnT>
                    <a:lnB>
                      <a:noFill/>
                    </a:lnB>
                    <a:solidFill>
                      <a:srgbClr val="FFFFCA"/>
                    </a:solidFill>
                  </a:tcPr>
                </a:tc>
                <a:extLst>
                  <a:ext uri="{0D108BD9-81ED-4DB2-BD59-A6C34878D82A}">
                    <a16:rowId xmlns:a16="http://schemas.microsoft.com/office/drawing/2014/main" val="2880188710"/>
                  </a:ext>
                </a:extLst>
              </a:tr>
            </a:tbl>
          </a:graphicData>
        </a:graphic>
      </p:graphicFrame>
      <p:graphicFrame>
        <p:nvGraphicFramePr>
          <p:cNvPr id="10" name="Content Placeholder 4">
            <a:extLst>
              <a:ext uri="{FF2B5EF4-FFF2-40B4-BE49-F238E27FC236}">
                <a16:creationId xmlns:a16="http://schemas.microsoft.com/office/drawing/2014/main" id="{C77C53F1-C386-484C-B435-F034D57E232B}"/>
              </a:ext>
            </a:extLst>
          </p:cNvPr>
          <p:cNvGraphicFramePr>
            <a:graphicFrameLocks noGrp="1"/>
          </p:cNvGraphicFramePr>
          <p:nvPr>
            <p:ph sz="half" idx="2"/>
            <p:extLst>
              <p:ext uri="{D42A27DB-BD31-4B8C-83A1-F6EECF244321}">
                <p14:modId xmlns:p14="http://schemas.microsoft.com/office/powerpoint/2010/main" val="75760130"/>
              </p:ext>
            </p:extLst>
          </p:nvPr>
        </p:nvGraphicFramePr>
        <p:xfrm>
          <a:off x="6736702" y="1825625"/>
          <a:ext cx="5047863" cy="3649412"/>
        </p:xfrm>
        <a:graphic>
          <a:graphicData uri="http://schemas.openxmlformats.org/drawingml/2006/table">
            <a:tbl>
              <a:tblPr/>
              <a:tblGrid>
                <a:gridCol w="1682621">
                  <a:extLst>
                    <a:ext uri="{9D8B030D-6E8A-4147-A177-3AD203B41FA5}">
                      <a16:colId xmlns:a16="http://schemas.microsoft.com/office/drawing/2014/main" val="817855254"/>
                    </a:ext>
                  </a:extLst>
                </a:gridCol>
                <a:gridCol w="640701">
                  <a:extLst>
                    <a:ext uri="{9D8B030D-6E8A-4147-A177-3AD203B41FA5}">
                      <a16:colId xmlns:a16="http://schemas.microsoft.com/office/drawing/2014/main" val="2874494376"/>
                    </a:ext>
                  </a:extLst>
                </a:gridCol>
                <a:gridCol w="2724541">
                  <a:extLst>
                    <a:ext uri="{9D8B030D-6E8A-4147-A177-3AD203B41FA5}">
                      <a16:colId xmlns:a16="http://schemas.microsoft.com/office/drawing/2014/main" val="423475607"/>
                    </a:ext>
                  </a:extLst>
                </a:gridCol>
              </a:tblGrid>
              <a:tr h="125823">
                <a:tc>
                  <a:txBody>
                    <a:bodyPr/>
                    <a:lstStyle/>
                    <a:p>
                      <a:pPr algn="l"/>
                      <a:r>
                        <a:rPr lang="en-IN" sz="1050" dirty="0"/>
                        <a:t>Number</a:t>
                      </a:r>
                    </a:p>
                  </a:txBody>
                  <a:tcPr marL="5607" marR="5607" marT="5607" marB="5607" anchor="ctr">
                    <a:lnL>
                      <a:noFill/>
                    </a:lnL>
                    <a:lnR>
                      <a:noFill/>
                    </a:lnR>
                    <a:lnT>
                      <a:noFill/>
                    </a:lnT>
                    <a:lnB>
                      <a:noFill/>
                    </a:lnB>
                    <a:solidFill>
                      <a:srgbClr val="DFDFFF"/>
                    </a:solidFill>
                  </a:tcPr>
                </a:tc>
                <a:tc>
                  <a:txBody>
                    <a:bodyPr/>
                    <a:lstStyle/>
                    <a:p>
                      <a:pPr algn="l"/>
                      <a:r>
                        <a:rPr lang="en-IN" sz="1050" dirty="0"/>
                        <a:t>Tag</a:t>
                      </a:r>
                    </a:p>
                  </a:txBody>
                  <a:tcPr marL="5607" marR="5607" marT="5607" marB="5607" anchor="ctr">
                    <a:lnL>
                      <a:noFill/>
                    </a:lnL>
                    <a:lnR>
                      <a:noFill/>
                    </a:lnR>
                    <a:lnT>
                      <a:noFill/>
                    </a:lnT>
                    <a:lnB>
                      <a:noFill/>
                    </a:lnB>
                    <a:solidFill>
                      <a:srgbClr val="DFDFFF"/>
                    </a:solidFill>
                  </a:tcPr>
                </a:tc>
                <a:tc>
                  <a:txBody>
                    <a:bodyPr/>
                    <a:lstStyle/>
                    <a:p>
                      <a:pPr algn="l"/>
                      <a:r>
                        <a:rPr lang="en-IN" sz="1050"/>
                        <a:t>Description</a:t>
                      </a:r>
                    </a:p>
                  </a:txBody>
                  <a:tcPr marL="5607" marR="5607" marT="5607" marB="5607" anchor="ctr">
                    <a:lnL>
                      <a:noFill/>
                    </a:lnL>
                    <a:lnR>
                      <a:noFill/>
                    </a:lnR>
                    <a:lnT>
                      <a:noFill/>
                    </a:lnT>
                    <a:lnB>
                      <a:noFill/>
                    </a:lnB>
                    <a:solidFill>
                      <a:srgbClr val="DFDFFF"/>
                    </a:solidFill>
                  </a:tcPr>
                </a:tc>
                <a:extLst>
                  <a:ext uri="{0D108BD9-81ED-4DB2-BD59-A6C34878D82A}">
                    <a16:rowId xmlns:a16="http://schemas.microsoft.com/office/drawing/2014/main" val="1705552824"/>
                  </a:ext>
                </a:extLst>
              </a:tr>
              <a:tr h="125823">
                <a:tc>
                  <a:txBody>
                    <a:bodyPr/>
                    <a:lstStyle/>
                    <a:p>
                      <a:r>
                        <a:rPr lang="en-IN" sz="1050"/>
                        <a:t>19. </a:t>
                      </a:r>
                    </a:p>
                  </a:txBody>
                  <a:tcPr marL="15240" marR="15240" marT="15240" marB="15240" anchor="ctr">
                    <a:lnL>
                      <a:noFill/>
                    </a:lnL>
                    <a:lnR>
                      <a:noFill/>
                    </a:lnR>
                    <a:lnT>
                      <a:noFill/>
                    </a:lnT>
                    <a:lnB>
                      <a:noFill/>
                    </a:lnB>
                    <a:solidFill>
                      <a:srgbClr val="FFFFCA"/>
                    </a:solidFill>
                  </a:tcPr>
                </a:tc>
                <a:tc>
                  <a:txBody>
                    <a:bodyPr/>
                    <a:lstStyle/>
                    <a:p>
                      <a:r>
                        <a:rPr lang="en-IN" sz="1050"/>
                        <a:t>PRP$ </a:t>
                      </a:r>
                    </a:p>
                  </a:txBody>
                  <a:tcPr marL="15240" marR="15240" marT="15240" marB="15240" anchor="ctr">
                    <a:lnL>
                      <a:noFill/>
                    </a:lnL>
                    <a:lnR>
                      <a:noFill/>
                    </a:lnR>
                    <a:lnT>
                      <a:noFill/>
                    </a:lnT>
                    <a:lnB>
                      <a:noFill/>
                    </a:lnB>
                    <a:solidFill>
                      <a:srgbClr val="FFFFCA"/>
                    </a:solidFill>
                  </a:tcPr>
                </a:tc>
                <a:tc>
                  <a:txBody>
                    <a:bodyPr/>
                    <a:lstStyle/>
                    <a:p>
                      <a:r>
                        <a:rPr lang="en-IN" sz="1050"/>
                        <a:t>Possessive pronoun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112157457"/>
                  </a:ext>
                </a:extLst>
              </a:tr>
              <a:tr h="125823">
                <a:tc>
                  <a:txBody>
                    <a:bodyPr/>
                    <a:lstStyle/>
                    <a:p>
                      <a:r>
                        <a:rPr lang="en-IN" sz="1050"/>
                        <a:t>20. </a:t>
                      </a:r>
                    </a:p>
                  </a:txBody>
                  <a:tcPr marL="15240" marR="15240" marT="15240" marB="15240" anchor="ctr">
                    <a:lnL>
                      <a:noFill/>
                    </a:lnL>
                    <a:lnR>
                      <a:noFill/>
                    </a:lnR>
                    <a:lnT>
                      <a:noFill/>
                    </a:lnT>
                    <a:lnB>
                      <a:noFill/>
                    </a:lnB>
                    <a:solidFill>
                      <a:srgbClr val="FFFFCA"/>
                    </a:solidFill>
                  </a:tcPr>
                </a:tc>
                <a:tc>
                  <a:txBody>
                    <a:bodyPr/>
                    <a:lstStyle/>
                    <a:p>
                      <a:r>
                        <a:rPr lang="en-IN" sz="1050"/>
                        <a:t>RB </a:t>
                      </a:r>
                    </a:p>
                  </a:txBody>
                  <a:tcPr marL="15240" marR="15240" marT="15240" marB="15240" anchor="ctr">
                    <a:lnL>
                      <a:noFill/>
                    </a:lnL>
                    <a:lnR>
                      <a:noFill/>
                    </a:lnR>
                    <a:lnT>
                      <a:noFill/>
                    </a:lnT>
                    <a:lnB>
                      <a:noFill/>
                    </a:lnB>
                    <a:solidFill>
                      <a:srgbClr val="FFFFCA"/>
                    </a:solidFill>
                  </a:tcPr>
                </a:tc>
                <a:tc>
                  <a:txBody>
                    <a:bodyPr/>
                    <a:lstStyle/>
                    <a:p>
                      <a:r>
                        <a:rPr lang="en-IN" sz="1050"/>
                        <a:t>Adverb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2415585435"/>
                  </a:ext>
                </a:extLst>
              </a:tr>
              <a:tr h="125823">
                <a:tc>
                  <a:txBody>
                    <a:bodyPr/>
                    <a:lstStyle/>
                    <a:p>
                      <a:r>
                        <a:rPr lang="en-IN" sz="1050"/>
                        <a:t>21. </a:t>
                      </a:r>
                    </a:p>
                  </a:txBody>
                  <a:tcPr marL="15240" marR="15240" marT="15240" marB="15240" anchor="ctr">
                    <a:lnL>
                      <a:noFill/>
                    </a:lnL>
                    <a:lnR>
                      <a:noFill/>
                    </a:lnR>
                    <a:lnT>
                      <a:noFill/>
                    </a:lnT>
                    <a:lnB>
                      <a:noFill/>
                    </a:lnB>
                    <a:solidFill>
                      <a:srgbClr val="FFFFCA"/>
                    </a:solidFill>
                  </a:tcPr>
                </a:tc>
                <a:tc>
                  <a:txBody>
                    <a:bodyPr/>
                    <a:lstStyle/>
                    <a:p>
                      <a:r>
                        <a:rPr lang="en-IN" sz="1050" dirty="0"/>
                        <a:t>RBR </a:t>
                      </a:r>
                    </a:p>
                  </a:txBody>
                  <a:tcPr marL="15240" marR="15240" marT="15240" marB="15240" anchor="ctr">
                    <a:lnL>
                      <a:noFill/>
                    </a:lnL>
                    <a:lnR>
                      <a:noFill/>
                    </a:lnR>
                    <a:lnT>
                      <a:noFill/>
                    </a:lnT>
                    <a:lnB>
                      <a:noFill/>
                    </a:lnB>
                    <a:solidFill>
                      <a:srgbClr val="FFFFCA"/>
                    </a:solidFill>
                  </a:tcPr>
                </a:tc>
                <a:tc>
                  <a:txBody>
                    <a:bodyPr/>
                    <a:lstStyle/>
                    <a:p>
                      <a:r>
                        <a:rPr lang="en-IN" sz="1050"/>
                        <a:t>Adverb, comparative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2207011122"/>
                  </a:ext>
                </a:extLst>
              </a:tr>
              <a:tr h="125823">
                <a:tc>
                  <a:txBody>
                    <a:bodyPr/>
                    <a:lstStyle/>
                    <a:p>
                      <a:r>
                        <a:rPr lang="en-IN" sz="1050"/>
                        <a:t>22. </a:t>
                      </a:r>
                    </a:p>
                  </a:txBody>
                  <a:tcPr marL="15240" marR="15240" marT="15240" marB="15240" anchor="ctr">
                    <a:lnL>
                      <a:noFill/>
                    </a:lnL>
                    <a:lnR>
                      <a:noFill/>
                    </a:lnR>
                    <a:lnT>
                      <a:noFill/>
                    </a:lnT>
                    <a:lnB>
                      <a:noFill/>
                    </a:lnB>
                    <a:solidFill>
                      <a:srgbClr val="FFFFCA"/>
                    </a:solidFill>
                  </a:tcPr>
                </a:tc>
                <a:tc>
                  <a:txBody>
                    <a:bodyPr/>
                    <a:lstStyle/>
                    <a:p>
                      <a:r>
                        <a:rPr lang="en-IN" sz="1050"/>
                        <a:t>RBS </a:t>
                      </a:r>
                    </a:p>
                  </a:txBody>
                  <a:tcPr marL="15240" marR="15240" marT="15240" marB="15240" anchor="ctr">
                    <a:lnL>
                      <a:noFill/>
                    </a:lnL>
                    <a:lnR>
                      <a:noFill/>
                    </a:lnR>
                    <a:lnT>
                      <a:noFill/>
                    </a:lnT>
                    <a:lnB>
                      <a:noFill/>
                    </a:lnB>
                    <a:solidFill>
                      <a:srgbClr val="FFFFCA"/>
                    </a:solidFill>
                  </a:tcPr>
                </a:tc>
                <a:tc>
                  <a:txBody>
                    <a:bodyPr/>
                    <a:lstStyle/>
                    <a:p>
                      <a:r>
                        <a:rPr lang="en-IN" sz="1050"/>
                        <a:t>Adverb, superlative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3561499447"/>
                  </a:ext>
                </a:extLst>
              </a:tr>
              <a:tr h="125823">
                <a:tc>
                  <a:txBody>
                    <a:bodyPr/>
                    <a:lstStyle/>
                    <a:p>
                      <a:r>
                        <a:rPr lang="en-IN" sz="1050"/>
                        <a:t>23. </a:t>
                      </a:r>
                    </a:p>
                  </a:txBody>
                  <a:tcPr marL="15240" marR="15240" marT="15240" marB="15240" anchor="ctr">
                    <a:lnL>
                      <a:noFill/>
                    </a:lnL>
                    <a:lnR>
                      <a:noFill/>
                    </a:lnR>
                    <a:lnT>
                      <a:noFill/>
                    </a:lnT>
                    <a:lnB>
                      <a:noFill/>
                    </a:lnB>
                    <a:solidFill>
                      <a:srgbClr val="FFFFCA"/>
                    </a:solidFill>
                  </a:tcPr>
                </a:tc>
                <a:tc>
                  <a:txBody>
                    <a:bodyPr/>
                    <a:lstStyle/>
                    <a:p>
                      <a:r>
                        <a:rPr lang="en-IN" sz="1050" dirty="0"/>
                        <a:t>RP </a:t>
                      </a:r>
                    </a:p>
                  </a:txBody>
                  <a:tcPr marL="15240" marR="15240" marT="15240" marB="15240" anchor="ctr">
                    <a:lnL>
                      <a:noFill/>
                    </a:lnL>
                    <a:lnR>
                      <a:noFill/>
                    </a:lnR>
                    <a:lnT>
                      <a:noFill/>
                    </a:lnT>
                    <a:lnB>
                      <a:noFill/>
                    </a:lnB>
                    <a:solidFill>
                      <a:srgbClr val="FFFFCA"/>
                    </a:solidFill>
                  </a:tcPr>
                </a:tc>
                <a:tc>
                  <a:txBody>
                    <a:bodyPr/>
                    <a:lstStyle/>
                    <a:p>
                      <a:r>
                        <a:rPr lang="en-IN" sz="1050"/>
                        <a:t>Particle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672804716"/>
                  </a:ext>
                </a:extLst>
              </a:tr>
              <a:tr h="239678">
                <a:tc>
                  <a:txBody>
                    <a:bodyPr/>
                    <a:lstStyle/>
                    <a:p>
                      <a:r>
                        <a:rPr lang="en-IN" sz="1050"/>
                        <a:t>24. </a:t>
                      </a:r>
                    </a:p>
                  </a:txBody>
                  <a:tcPr marL="15240" marR="15240" marT="15240" marB="15240" anchor="ctr">
                    <a:lnL>
                      <a:noFill/>
                    </a:lnL>
                    <a:lnR>
                      <a:noFill/>
                    </a:lnR>
                    <a:lnT>
                      <a:noFill/>
                    </a:lnT>
                    <a:lnB>
                      <a:noFill/>
                    </a:lnB>
                    <a:solidFill>
                      <a:srgbClr val="FFFFCA"/>
                    </a:solidFill>
                  </a:tcPr>
                </a:tc>
                <a:tc>
                  <a:txBody>
                    <a:bodyPr/>
                    <a:lstStyle/>
                    <a:p>
                      <a:r>
                        <a:rPr lang="en-IN" sz="1050"/>
                        <a:t>SYM </a:t>
                      </a:r>
                    </a:p>
                  </a:txBody>
                  <a:tcPr marL="15240" marR="15240" marT="15240" marB="15240" anchor="ctr">
                    <a:lnL>
                      <a:noFill/>
                    </a:lnL>
                    <a:lnR>
                      <a:noFill/>
                    </a:lnR>
                    <a:lnT>
                      <a:noFill/>
                    </a:lnT>
                    <a:lnB>
                      <a:noFill/>
                    </a:lnB>
                    <a:solidFill>
                      <a:srgbClr val="FFFFCA"/>
                    </a:solidFill>
                  </a:tcPr>
                </a:tc>
                <a:tc>
                  <a:txBody>
                    <a:bodyPr/>
                    <a:lstStyle/>
                    <a:p>
                      <a:r>
                        <a:rPr lang="en-IN" sz="1050"/>
                        <a:t>Symbol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669653531"/>
                  </a:ext>
                </a:extLst>
              </a:tr>
              <a:tr h="125823">
                <a:tc>
                  <a:txBody>
                    <a:bodyPr/>
                    <a:lstStyle/>
                    <a:p>
                      <a:r>
                        <a:rPr lang="en-IN" sz="1050" dirty="0"/>
                        <a:t>25. </a:t>
                      </a:r>
                    </a:p>
                  </a:txBody>
                  <a:tcPr marL="15240" marR="15240" marT="15240" marB="15240" anchor="ctr">
                    <a:lnL>
                      <a:noFill/>
                    </a:lnL>
                    <a:lnR>
                      <a:noFill/>
                    </a:lnR>
                    <a:lnT>
                      <a:noFill/>
                    </a:lnT>
                    <a:lnB>
                      <a:noFill/>
                    </a:lnB>
                    <a:solidFill>
                      <a:srgbClr val="FFFFCA"/>
                    </a:solidFill>
                  </a:tcPr>
                </a:tc>
                <a:tc>
                  <a:txBody>
                    <a:bodyPr/>
                    <a:lstStyle/>
                    <a:p>
                      <a:r>
                        <a:rPr lang="en-IN" sz="1050"/>
                        <a:t>TO </a:t>
                      </a:r>
                    </a:p>
                  </a:txBody>
                  <a:tcPr marL="15240" marR="15240" marT="15240" marB="15240" anchor="ctr">
                    <a:lnL>
                      <a:noFill/>
                    </a:lnL>
                    <a:lnR>
                      <a:noFill/>
                    </a:lnR>
                    <a:lnT>
                      <a:noFill/>
                    </a:lnT>
                    <a:lnB>
                      <a:noFill/>
                    </a:lnB>
                    <a:solidFill>
                      <a:srgbClr val="FFFFCA"/>
                    </a:solidFill>
                  </a:tcPr>
                </a:tc>
                <a:tc>
                  <a:txBody>
                    <a:bodyPr/>
                    <a:lstStyle/>
                    <a:p>
                      <a:r>
                        <a:rPr lang="en-IN" sz="1050" i="1"/>
                        <a:t>to</a:t>
                      </a:r>
                      <a:r>
                        <a:rPr lang="en-IN" sz="1050"/>
                        <a:t>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3753104444"/>
                  </a:ext>
                </a:extLst>
              </a:tr>
              <a:tr h="125823">
                <a:tc>
                  <a:txBody>
                    <a:bodyPr/>
                    <a:lstStyle/>
                    <a:p>
                      <a:r>
                        <a:rPr lang="en-IN" sz="1050" dirty="0"/>
                        <a:t>26. </a:t>
                      </a:r>
                    </a:p>
                  </a:txBody>
                  <a:tcPr marL="15240" marR="15240" marT="15240" marB="15240" anchor="ctr">
                    <a:lnL>
                      <a:noFill/>
                    </a:lnL>
                    <a:lnR>
                      <a:noFill/>
                    </a:lnR>
                    <a:lnT>
                      <a:noFill/>
                    </a:lnT>
                    <a:lnB>
                      <a:noFill/>
                    </a:lnB>
                    <a:solidFill>
                      <a:srgbClr val="FFFFCA"/>
                    </a:solidFill>
                  </a:tcPr>
                </a:tc>
                <a:tc>
                  <a:txBody>
                    <a:bodyPr/>
                    <a:lstStyle/>
                    <a:p>
                      <a:r>
                        <a:rPr lang="en-IN" sz="1050"/>
                        <a:t>UH </a:t>
                      </a:r>
                    </a:p>
                  </a:txBody>
                  <a:tcPr marL="15240" marR="15240" marT="15240" marB="15240" anchor="ctr">
                    <a:lnL>
                      <a:noFill/>
                    </a:lnL>
                    <a:lnR>
                      <a:noFill/>
                    </a:lnR>
                    <a:lnT>
                      <a:noFill/>
                    </a:lnT>
                    <a:lnB>
                      <a:noFill/>
                    </a:lnB>
                    <a:solidFill>
                      <a:srgbClr val="FFFFCA"/>
                    </a:solidFill>
                  </a:tcPr>
                </a:tc>
                <a:tc>
                  <a:txBody>
                    <a:bodyPr/>
                    <a:lstStyle/>
                    <a:p>
                      <a:r>
                        <a:rPr lang="en-IN" sz="1050"/>
                        <a:t>Interjection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2753970125"/>
                  </a:ext>
                </a:extLst>
              </a:tr>
              <a:tr h="125823">
                <a:tc>
                  <a:txBody>
                    <a:bodyPr/>
                    <a:lstStyle/>
                    <a:p>
                      <a:r>
                        <a:rPr lang="en-IN" sz="1050"/>
                        <a:t>27. </a:t>
                      </a:r>
                    </a:p>
                  </a:txBody>
                  <a:tcPr marL="15240" marR="15240" marT="15240" marB="15240" anchor="ctr">
                    <a:lnL>
                      <a:noFill/>
                    </a:lnL>
                    <a:lnR>
                      <a:noFill/>
                    </a:lnR>
                    <a:lnT>
                      <a:noFill/>
                    </a:lnT>
                    <a:lnB>
                      <a:noFill/>
                    </a:lnB>
                    <a:solidFill>
                      <a:srgbClr val="FFFFCA"/>
                    </a:solidFill>
                  </a:tcPr>
                </a:tc>
                <a:tc>
                  <a:txBody>
                    <a:bodyPr/>
                    <a:lstStyle/>
                    <a:p>
                      <a:r>
                        <a:rPr lang="en-IN" sz="1050"/>
                        <a:t>VB </a:t>
                      </a:r>
                    </a:p>
                  </a:txBody>
                  <a:tcPr marL="15240" marR="15240" marT="15240" marB="15240" anchor="ctr">
                    <a:lnL>
                      <a:noFill/>
                    </a:lnL>
                    <a:lnR>
                      <a:noFill/>
                    </a:lnR>
                    <a:lnT>
                      <a:noFill/>
                    </a:lnT>
                    <a:lnB>
                      <a:noFill/>
                    </a:lnB>
                    <a:solidFill>
                      <a:srgbClr val="FFFFCA"/>
                    </a:solidFill>
                  </a:tcPr>
                </a:tc>
                <a:tc>
                  <a:txBody>
                    <a:bodyPr/>
                    <a:lstStyle/>
                    <a:p>
                      <a:r>
                        <a:rPr lang="en-IN" sz="1050"/>
                        <a:t>Verb, base form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466801193"/>
                  </a:ext>
                </a:extLst>
              </a:tr>
              <a:tr h="125823">
                <a:tc>
                  <a:txBody>
                    <a:bodyPr/>
                    <a:lstStyle/>
                    <a:p>
                      <a:r>
                        <a:rPr lang="en-IN" sz="1050"/>
                        <a:t>28. </a:t>
                      </a:r>
                    </a:p>
                  </a:txBody>
                  <a:tcPr marL="15240" marR="15240" marT="15240" marB="15240" anchor="ctr">
                    <a:lnL>
                      <a:noFill/>
                    </a:lnL>
                    <a:lnR>
                      <a:noFill/>
                    </a:lnR>
                    <a:lnT>
                      <a:noFill/>
                    </a:lnT>
                    <a:lnB>
                      <a:noFill/>
                    </a:lnB>
                    <a:solidFill>
                      <a:srgbClr val="FFFFCA"/>
                    </a:solidFill>
                  </a:tcPr>
                </a:tc>
                <a:tc>
                  <a:txBody>
                    <a:bodyPr/>
                    <a:lstStyle/>
                    <a:p>
                      <a:r>
                        <a:rPr lang="en-IN" sz="1050"/>
                        <a:t>VBD </a:t>
                      </a:r>
                    </a:p>
                  </a:txBody>
                  <a:tcPr marL="15240" marR="15240" marT="15240" marB="15240" anchor="ctr">
                    <a:lnL>
                      <a:noFill/>
                    </a:lnL>
                    <a:lnR>
                      <a:noFill/>
                    </a:lnR>
                    <a:lnT>
                      <a:noFill/>
                    </a:lnT>
                    <a:lnB>
                      <a:noFill/>
                    </a:lnB>
                    <a:solidFill>
                      <a:srgbClr val="FFFFCA"/>
                    </a:solidFill>
                  </a:tcPr>
                </a:tc>
                <a:tc>
                  <a:txBody>
                    <a:bodyPr/>
                    <a:lstStyle/>
                    <a:p>
                      <a:r>
                        <a:rPr lang="en-IN" sz="1050"/>
                        <a:t>Verb, past tense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4070808383"/>
                  </a:ext>
                </a:extLst>
              </a:tr>
              <a:tr h="125823">
                <a:tc>
                  <a:txBody>
                    <a:bodyPr/>
                    <a:lstStyle/>
                    <a:p>
                      <a:r>
                        <a:rPr lang="en-IN" sz="1050"/>
                        <a:t>29. </a:t>
                      </a:r>
                    </a:p>
                  </a:txBody>
                  <a:tcPr marL="15240" marR="15240" marT="15240" marB="15240" anchor="ctr">
                    <a:lnL>
                      <a:noFill/>
                    </a:lnL>
                    <a:lnR>
                      <a:noFill/>
                    </a:lnR>
                    <a:lnT>
                      <a:noFill/>
                    </a:lnT>
                    <a:lnB>
                      <a:noFill/>
                    </a:lnB>
                    <a:solidFill>
                      <a:srgbClr val="FFFFCA"/>
                    </a:solidFill>
                  </a:tcPr>
                </a:tc>
                <a:tc>
                  <a:txBody>
                    <a:bodyPr/>
                    <a:lstStyle/>
                    <a:p>
                      <a:r>
                        <a:rPr lang="en-IN" sz="1050"/>
                        <a:t>VBG </a:t>
                      </a:r>
                    </a:p>
                  </a:txBody>
                  <a:tcPr marL="15240" marR="15240" marT="15240" marB="15240" anchor="ctr">
                    <a:lnL>
                      <a:noFill/>
                    </a:lnL>
                    <a:lnR>
                      <a:noFill/>
                    </a:lnR>
                    <a:lnT>
                      <a:noFill/>
                    </a:lnT>
                    <a:lnB>
                      <a:noFill/>
                    </a:lnB>
                    <a:solidFill>
                      <a:srgbClr val="FFFFCA"/>
                    </a:solidFill>
                  </a:tcPr>
                </a:tc>
                <a:tc>
                  <a:txBody>
                    <a:bodyPr/>
                    <a:lstStyle/>
                    <a:p>
                      <a:r>
                        <a:rPr lang="en-IN" sz="1050"/>
                        <a:t>Verb, gerund or present participle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296133566"/>
                  </a:ext>
                </a:extLst>
              </a:tr>
              <a:tr h="125823">
                <a:tc>
                  <a:txBody>
                    <a:bodyPr/>
                    <a:lstStyle/>
                    <a:p>
                      <a:r>
                        <a:rPr lang="en-IN" sz="1050"/>
                        <a:t>30. </a:t>
                      </a:r>
                    </a:p>
                  </a:txBody>
                  <a:tcPr marL="15240" marR="15240" marT="15240" marB="15240" anchor="ctr">
                    <a:lnL>
                      <a:noFill/>
                    </a:lnL>
                    <a:lnR>
                      <a:noFill/>
                    </a:lnR>
                    <a:lnT>
                      <a:noFill/>
                    </a:lnT>
                    <a:lnB>
                      <a:noFill/>
                    </a:lnB>
                    <a:solidFill>
                      <a:srgbClr val="FFFFCA"/>
                    </a:solidFill>
                  </a:tcPr>
                </a:tc>
                <a:tc>
                  <a:txBody>
                    <a:bodyPr/>
                    <a:lstStyle/>
                    <a:p>
                      <a:r>
                        <a:rPr lang="en-IN" sz="1050"/>
                        <a:t>VBN </a:t>
                      </a:r>
                    </a:p>
                  </a:txBody>
                  <a:tcPr marL="15240" marR="15240" marT="15240" marB="15240" anchor="ctr">
                    <a:lnL>
                      <a:noFill/>
                    </a:lnL>
                    <a:lnR>
                      <a:noFill/>
                    </a:lnR>
                    <a:lnT>
                      <a:noFill/>
                    </a:lnT>
                    <a:lnB>
                      <a:noFill/>
                    </a:lnB>
                    <a:solidFill>
                      <a:srgbClr val="FFFFCA"/>
                    </a:solidFill>
                  </a:tcPr>
                </a:tc>
                <a:tc>
                  <a:txBody>
                    <a:bodyPr/>
                    <a:lstStyle/>
                    <a:p>
                      <a:r>
                        <a:rPr lang="en-IN" sz="1050"/>
                        <a:t>Verb, past participle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3067374906"/>
                  </a:ext>
                </a:extLst>
              </a:tr>
              <a:tr h="125823">
                <a:tc>
                  <a:txBody>
                    <a:bodyPr/>
                    <a:lstStyle/>
                    <a:p>
                      <a:r>
                        <a:rPr lang="en-IN" sz="1050"/>
                        <a:t>31. </a:t>
                      </a:r>
                    </a:p>
                  </a:txBody>
                  <a:tcPr marL="15240" marR="15240" marT="15240" marB="15240" anchor="ctr">
                    <a:lnL>
                      <a:noFill/>
                    </a:lnL>
                    <a:lnR>
                      <a:noFill/>
                    </a:lnR>
                    <a:lnT>
                      <a:noFill/>
                    </a:lnT>
                    <a:lnB>
                      <a:noFill/>
                    </a:lnB>
                    <a:solidFill>
                      <a:srgbClr val="FFFFCA"/>
                    </a:solidFill>
                  </a:tcPr>
                </a:tc>
                <a:tc>
                  <a:txBody>
                    <a:bodyPr/>
                    <a:lstStyle/>
                    <a:p>
                      <a:r>
                        <a:rPr lang="en-IN" sz="1050"/>
                        <a:t>VBP </a:t>
                      </a:r>
                    </a:p>
                  </a:txBody>
                  <a:tcPr marL="15240" marR="15240" marT="15240" marB="15240" anchor="ctr">
                    <a:lnL>
                      <a:noFill/>
                    </a:lnL>
                    <a:lnR>
                      <a:noFill/>
                    </a:lnR>
                    <a:lnT>
                      <a:noFill/>
                    </a:lnT>
                    <a:lnB>
                      <a:noFill/>
                    </a:lnB>
                    <a:solidFill>
                      <a:srgbClr val="FFFFCA"/>
                    </a:solidFill>
                  </a:tcPr>
                </a:tc>
                <a:tc>
                  <a:txBody>
                    <a:bodyPr/>
                    <a:lstStyle/>
                    <a:p>
                      <a:r>
                        <a:rPr lang="it-IT" sz="1050"/>
                        <a:t>Verb, non-3rd person singular present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430039161"/>
                  </a:ext>
                </a:extLst>
              </a:tr>
              <a:tr h="125823">
                <a:tc>
                  <a:txBody>
                    <a:bodyPr/>
                    <a:lstStyle/>
                    <a:p>
                      <a:r>
                        <a:rPr lang="en-IN" sz="1050"/>
                        <a:t>32. </a:t>
                      </a:r>
                    </a:p>
                  </a:txBody>
                  <a:tcPr marL="15240" marR="15240" marT="15240" marB="15240" anchor="ctr">
                    <a:lnL>
                      <a:noFill/>
                    </a:lnL>
                    <a:lnR>
                      <a:noFill/>
                    </a:lnR>
                    <a:lnT>
                      <a:noFill/>
                    </a:lnT>
                    <a:lnB>
                      <a:noFill/>
                    </a:lnB>
                    <a:solidFill>
                      <a:srgbClr val="FFFFCA"/>
                    </a:solidFill>
                  </a:tcPr>
                </a:tc>
                <a:tc>
                  <a:txBody>
                    <a:bodyPr/>
                    <a:lstStyle/>
                    <a:p>
                      <a:r>
                        <a:rPr lang="en-IN" sz="1050"/>
                        <a:t>VBZ </a:t>
                      </a:r>
                    </a:p>
                  </a:txBody>
                  <a:tcPr marL="15240" marR="15240" marT="15240" marB="15240" anchor="ctr">
                    <a:lnL>
                      <a:noFill/>
                    </a:lnL>
                    <a:lnR>
                      <a:noFill/>
                    </a:lnR>
                    <a:lnT>
                      <a:noFill/>
                    </a:lnT>
                    <a:lnB>
                      <a:noFill/>
                    </a:lnB>
                    <a:solidFill>
                      <a:srgbClr val="FFFFCA"/>
                    </a:solidFill>
                  </a:tcPr>
                </a:tc>
                <a:tc>
                  <a:txBody>
                    <a:bodyPr/>
                    <a:lstStyle/>
                    <a:p>
                      <a:r>
                        <a:rPr lang="en-IN" sz="1050"/>
                        <a:t>Verb, 3rd person singular present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3690176397"/>
                  </a:ext>
                </a:extLst>
              </a:tr>
              <a:tr h="125823">
                <a:tc>
                  <a:txBody>
                    <a:bodyPr/>
                    <a:lstStyle/>
                    <a:p>
                      <a:r>
                        <a:rPr lang="en-IN" sz="1050"/>
                        <a:t>33. </a:t>
                      </a:r>
                    </a:p>
                  </a:txBody>
                  <a:tcPr marL="15240" marR="15240" marT="15240" marB="15240" anchor="ctr">
                    <a:lnL>
                      <a:noFill/>
                    </a:lnL>
                    <a:lnR>
                      <a:noFill/>
                    </a:lnR>
                    <a:lnT>
                      <a:noFill/>
                    </a:lnT>
                    <a:lnB>
                      <a:noFill/>
                    </a:lnB>
                    <a:solidFill>
                      <a:srgbClr val="FFFFCA"/>
                    </a:solidFill>
                  </a:tcPr>
                </a:tc>
                <a:tc>
                  <a:txBody>
                    <a:bodyPr/>
                    <a:lstStyle/>
                    <a:p>
                      <a:r>
                        <a:rPr lang="en-IN" sz="1050"/>
                        <a:t>WDT </a:t>
                      </a:r>
                    </a:p>
                  </a:txBody>
                  <a:tcPr marL="15240" marR="15240" marT="15240" marB="15240" anchor="ctr">
                    <a:lnL>
                      <a:noFill/>
                    </a:lnL>
                    <a:lnR>
                      <a:noFill/>
                    </a:lnR>
                    <a:lnT>
                      <a:noFill/>
                    </a:lnT>
                    <a:lnB>
                      <a:noFill/>
                    </a:lnB>
                    <a:solidFill>
                      <a:srgbClr val="FFFFCA"/>
                    </a:solidFill>
                  </a:tcPr>
                </a:tc>
                <a:tc>
                  <a:txBody>
                    <a:bodyPr/>
                    <a:lstStyle/>
                    <a:p>
                      <a:r>
                        <a:rPr lang="en-IN" sz="1050"/>
                        <a:t>Wh-determiner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1808956480"/>
                  </a:ext>
                </a:extLst>
              </a:tr>
              <a:tr h="125823">
                <a:tc>
                  <a:txBody>
                    <a:bodyPr/>
                    <a:lstStyle/>
                    <a:p>
                      <a:r>
                        <a:rPr lang="en-IN" sz="1050"/>
                        <a:t>34. </a:t>
                      </a:r>
                    </a:p>
                  </a:txBody>
                  <a:tcPr marL="15240" marR="15240" marT="15240" marB="15240" anchor="ctr">
                    <a:lnL>
                      <a:noFill/>
                    </a:lnL>
                    <a:lnR>
                      <a:noFill/>
                    </a:lnR>
                    <a:lnT>
                      <a:noFill/>
                    </a:lnT>
                    <a:lnB>
                      <a:noFill/>
                    </a:lnB>
                    <a:solidFill>
                      <a:srgbClr val="FFFFCA"/>
                    </a:solidFill>
                  </a:tcPr>
                </a:tc>
                <a:tc>
                  <a:txBody>
                    <a:bodyPr/>
                    <a:lstStyle/>
                    <a:p>
                      <a:r>
                        <a:rPr lang="en-IN" sz="1050"/>
                        <a:t>WP </a:t>
                      </a:r>
                    </a:p>
                  </a:txBody>
                  <a:tcPr marL="15240" marR="15240" marT="15240" marB="15240" anchor="ctr">
                    <a:lnL>
                      <a:noFill/>
                    </a:lnL>
                    <a:lnR>
                      <a:noFill/>
                    </a:lnR>
                    <a:lnT>
                      <a:noFill/>
                    </a:lnT>
                    <a:lnB>
                      <a:noFill/>
                    </a:lnB>
                    <a:solidFill>
                      <a:srgbClr val="FFFFCA"/>
                    </a:solidFill>
                  </a:tcPr>
                </a:tc>
                <a:tc>
                  <a:txBody>
                    <a:bodyPr/>
                    <a:lstStyle/>
                    <a:p>
                      <a:r>
                        <a:rPr lang="en-IN" sz="1050"/>
                        <a:t>Wh-pronoun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2741567892"/>
                  </a:ext>
                </a:extLst>
              </a:tr>
              <a:tr h="125823">
                <a:tc>
                  <a:txBody>
                    <a:bodyPr/>
                    <a:lstStyle/>
                    <a:p>
                      <a:r>
                        <a:rPr lang="en-IN" sz="1050"/>
                        <a:t>35. </a:t>
                      </a:r>
                    </a:p>
                  </a:txBody>
                  <a:tcPr marL="15240" marR="15240" marT="15240" marB="15240" anchor="ctr">
                    <a:lnL>
                      <a:noFill/>
                    </a:lnL>
                    <a:lnR>
                      <a:noFill/>
                    </a:lnR>
                    <a:lnT>
                      <a:noFill/>
                    </a:lnT>
                    <a:lnB>
                      <a:noFill/>
                    </a:lnB>
                    <a:solidFill>
                      <a:srgbClr val="FFFFCA"/>
                    </a:solidFill>
                  </a:tcPr>
                </a:tc>
                <a:tc>
                  <a:txBody>
                    <a:bodyPr/>
                    <a:lstStyle/>
                    <a:p>
                      <a:r>
                        <a:rPr lang="en-IN" sz="1050"/>
                        <a:t>WP$ </a:t>
                      </a:r>
                    </a:p>
                  </a:txBody>
                  <a:tcPr marL="15240" marR="15240" marT="15240" marB="15240" anchor="ctr">
                    <a:lnL>
                      <a:noFill/>
                    </a:lnL>
                    <a:lnR>
                      <a:noFill/>
                    </a:lnR>
                    <a:lnT>
                      <a:noFill/>
                    </a:lnT>
                    <a:lnB>
                      <a:noFill/>
                    </a:lnB>
                    <a:solidFill>
                      <a:srgbClr val="FFFFCA"/>
                    </a:solidFill>
                  </a:tcPr>
                </a:tc>
                <a:tc>
                  <a:txBody>
                    <a:bodyPr/>
                    <a:lstStyle/>
                    <a:p>
                      <a:r>
                        <a:rPr lang="en-IN" sz="1050"/>
                        <a:t>Possessive wh-pronoun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627641455"/>
                  </a:ext>
                </a:extLst>
              </a:tr>
              <a:tr h="125823">
                <a:tc>
                  <a:txBody>
                    <a:bodyPr/>
                    <a:lstStyle/>
                    <a:p>
                      <a:r>
                        <a:rPr lang="en-IN" sz="1050"/>
                        <a:t>36. </a:t>
                      </a:r>
                    </a:p>
                  </a:txBody>
                  <a:tcPr marL="15240" marR="15240" marT="15240" marB="15240" anchor="ctr">
                    <a:lnL>
                      <a:noFill/>
                    </a:lnL>
                    <a:lnR>
                      <a:noFill/>
                    </a:lnR>
                    <a:lnT>
                      <a:noFill/>
                    </a:lnT>
                    <a:lnB>
                      <a:noFill/>
                    </a:lnB>
                    <a:solidFill>
                      <a:srgbClr val="FFFFCA"/>
                    </a:solidFill>
                  </a:tcPr>
                </a:tc>
                <a:tc>
                  <a:txBody>
                    <a:bodyPr/>
                    <a:lstStyle/>
                    <a:p>
                      <a:r>
                        <a:rPr lang="en-IN" sz="1050"/>
                        <a:t>WRB </a:t>
                      </a:r>
                    </a:p>
                  </a:txBody>
                  <a:tcPr marL="15240" marR="15240" marT="15240" marB="15240" anchor="ctr">
                    <a:lnL>
                      <a:noFill/>
                    </a:lnL>
                    <a:lnR>
                      <a:noFill/>
                    </a:lnR>
                    <a:lnT>
                      <a:noFill/>
                    </a:lnT>
                    <a:lnB>
                      <a:noFill/>
                    </a:lnB>
                    <a:solidFill>
                      <a:srgbClr val="FFFFCA"/>
                    </a:solidFill>
                  </a:tcPr>
                </a:tc>
                <a:tc>
                  <a:txBody>
                    <a:bodyPr/>
                    <a:lstStyle/>
                    <a:p>
                      <a:r>
                        <a:rPr lang="en-IN" sz="1050" dirty="0" err="1"/>
                        <a:t>Wh</a:t>
                      </a:r>
                      <a:r>
                        <a:rPr lang="en-IN" sz="1050" dirty="0"/>
                        <a:t>-adverb </a:t>
                      </a:r>
                    </a:p>
                  </a:txBody>
                  <a:tcPr marL="15240" marR="15240" marT="15240" marB="15240" anchor="ctr">
                    <a:lnL>
                      <a:noFill/>
                    </a:lnL>
                    <a:lnR>
                      <a:noFill/>
                    </a:lnR>
                    <a:lnT>
                      <a:noFill/>
                    </a:lnT>
                    <a:lnB>
                      <a:noFill/>
                    </a:lnB>
                    <a:solidFill>
                      <a:srgbClr val="FFFFCA"/>
                    </a:solidFill>
                  </a:tcPr>
                </a:tc>
                <a:extLst>
                  <a:ext uri="{0D108BD9-81ED-4DB2-BD59-A6C34878D82A}">
                    <a16:rowId xmlns:a16="http://schemas.microsoft.com/office/drawing/2014/main" val="2880188710"/>
                  </a:ext>
                </a:extLst>
              </a:tr>
            </a:tbl>
          </a:graphicData>
        </a:graphic>
      </p:graphicFrame>
      <p:sp>
        <p:nvSpPr>
          <p:cNvPr id="11" name="Rectangle 10">
            <a:extLst>
              <a:ext uri="{FF2B5EF4-FFF2-40B4-BE49-F238E27FC236}">
                <a16:creationId xmlns:a16="http://schemas.microsoft.com/office/drawing/2014/main" id="{C5B9398D-F13B-4F01-BA18-8C4C103A0180}"/>
              </a:ext>
            </a:extLst>
          </p:cNvPr>
          <p:cNvSpPr/>
          <p:nvPr/>
        </p:nvSpPr>
        <p:spPr>
          <a:xfrm>
            <a:off x="1760375" y="5867696"/>
            <a:ext cx="8671249" cy="646331"/>
          </a:xfrm>
          <a:prstGeom prst="rect">
            <a:avLst/>
          </a:prstGeom>
        </p:spPr>
        <p:txBody>
          <a:bodyPr wrap="square">
            <a:spAutoFit/>
          </a:bodyPr>
          <a:lstStyle/>
          <a:p>
            <a:r>
              <a:rPr lang="en-IN" dirty="0"/>
              <a:t>Ref: </a:t>
            </a:r>
            <a:r>
              <a:rPr lang="en-IN" dirty="0">
                <a:hlinkClick r:id="rId2"/>
              </a:rPr>
              <a:t>http://www.ling.upenn.edu/courses/Fall_2003/ling001/penn_treebank_pos.html</a:t>
            </a:r>
            <a:endParaRPr lang="en-IN" dirty="0"/>
          </a:p>
          <a:p>
            <a:endParaRPr lang="en-IN" dirty="0"/>
          </a:p>
        </p:txBody>
      </p:sp>
    </p:spTree>
    <p:extLst>
      <p:ext uri="{BB962C8B-B14F-4D97-AF65-F5344CB8AC3E}">
        <p14:creationId xmlns:p14="http://schemas.microsoft.com/office/powerpoint/2010/main" val="77361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Speech Tagging</a:t>
            </a:r>
          </a:p>
        </p:txBody>
      </p:sp>
      <p:pic>
        <p:nvPicPr>
          <p:cNvPr id="8" name="Content Placeholder 7">
            <a:extLst>
              <a:ext uri="{FF2B5EF4-FFF2-40B4-BE49-F238E27FC236}">
                <a16:creationId xmlns:a16="http://schemas.microsoft.com/office/drawing/2014/main" id="{E536C5FF-E7CF-4DFD-8F3D-0F0CBE9C9DFE}"/>
              </a:ext>
            </a:extLst>
          </p:cNvPr>
          <p:cNvPicPr>
            <a:picLocks noGrp="1" noChangeAspect="1"/>
          </p:cNvPicPr>
          <p:nvPr>
            <p:ph idx="1"/>
          </p:nvPr>
        </p:nvPicPr>
        <p:blipFill>
          <a:blip r:embed="rId2"/>
          <a:stretch>
            <a:fillRect/>
          </a:stretch>
        </p:blipFill>
        <p:spPr>
          <a:xfrm>
            <a:off x="2416584" y="2727248"/>
            <a:ext cx="8819893" cy="2169217"/>
          </a:xfrm>
          <a:prstGeom prst="rect">
            <a:avLst/>
          </a:prstGeom>
        </p:spPr>
      </p:pic>
    </p:spTree>
    <p:extLst>
      <p:ext uri="{BB962C8B-B14F-4D97-AF65-F5344CB8AC3E}">
        <p14:creationId xmlns:p14="http://schemas.microsoft.com/office/powerpoint/2010/main" val="25513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Entity Recognition</a:t>
            </a:r>
          </a:p>
        </p:txBody>
      </p:sp>
      <p:pic>
        <p:nvPicPr>
          <p:cNvPr id="6" name="Content Placeholder 5"/>
          <p:cNvPicPr>
            <a:picLocks noGrp="1" noChangeAspect="1"/>
          </p:cNvPicPr>
          <p:nvPr>
            <p:ph sz="half" idx="1"/>
          </p:nvPr>
        </p:nvPicPr>
        <p:blipFill>
          <a:blip r:embed="rId2"/>
          <a:stretch>
            <a:fillRect/>
          </a:stretch>
        </p:blipFill>
        <p:spPr>
          <a:xfrm>
            <a:off x="838200" y="2136219"/>
            <a:ext cx="5181600" cy="3730150"/>
          </a:xfrm>
          <a:prstGeom prst="rect">
            <a:avLst/>
          </a:prstGeom>
        </p:spPr>
      </p:pic>
      <p:sp>
        <p:nvSpPr>
          <p:cNvPr id="5" name="Content Placeholder 4"/>
          <p:cNvSpPr>
            <a:spLocks noGrp="1"/>
          </p:cNvSpPr>
          <p:nvPr>
            <p:ph sz="half" idx="2"/>
          </p:nvPr>
        </p:nvSpPr>
        <p:spPr/>
        <p:txBody>
          <a:bodyPr/>
          <a:lstStyle/>
          <a:p>
            <a:r>
              <a:rPr lang="en-US" dirty="0"/>
              <a:t>Recognizes named (PERSON, LOCATION, ORGANIZATION, MISC), numerical (MONEY, NUMBER, ORDINAL, PERCENT), and temporal (DATE, TIME, DURATION, SET) entities.</a:t>
            </a:r>
          </a:p>
        </p:txBody>
      </p:sp>
    </p:spTree>
    <p:extLst>
      <p:ext uri="{BB962C8B-B14F-4D97-AF65-F5344CB8AC3E}">
        <p14:creationId xmlns:p14="http://schemas.microsoft.com/office/powerpoint/2010/main" val="1207729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Named Entity Recognition</a:t>
            </a:r>
          </a:p>
        </p:txBody>
      </p:sp>
      <p:pic>
        <p:nvPicPr>
          <p:cNvPr id="6146" name="Picture 2" descr="CoreNLP screenshot"/>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5463"/>
          <a:stretch/>
        </p:blipFill>
        <p:spPr bwMode="auto">
          <a:xfrm>
            <a:off x="1189873" y="2931094"/>
            <a:ext cx="9812253" cy="183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12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Entity Recognition</a:t>
            </a:r>
          </a:p>
        </p:txBody>
      </p:sp>
      <p:pic>
        <p:nvPicPr>
          <p:cNvPr id="6" name="Content Placeholder 5">
            <a:extLst>
              <a:ext uri="{FF2B5EF4-FFF2-40B4-BE49-F238E27FC236}">
                <a16:creationId xmlns:a16="http://schemas.microsoft.com/office/drawing/2014/main" id="{571E8C02-A865-43E6-8252-2CBEBA16C20B}"/>
              </a:ext>
            </a:extLst>
          </p:cNvPr>
          <p:cNvPicPr>
            <a:picLocks noGrp="1" noChangeAspect="1"/>
          </p:cNvPicPr>
          <p:nvPr>
            <p:ph idx="1"/>
          </p:nvPr>
        </p:nvPicPr>
        <p:blipFill>
          <a:blip r:embed="rId2"/>
          <a:stretch>
            <a:fillRect/>
          </a:stretch>
        </p:blipFill>
        <p:spPr>
          <a:xfrm>
            <a:off x="1260870" y="2961481"/>
            <a:ext cx="6163868" cy="1325563"/>
          </a:xfrm>
          <a:prstGeom prst="rect">
            <a:avLst/>
          </a:prstGeom>
        </p:spPr>
      </p:pic>
    </p:spTree>
    <p:extLst>
      <p:ext uri="{BB962C8B-B14F-4D97-AF65-F5344CB8AC3E}">
        <p14:creationId xmlns:p14="http://schemas.microsoft.com/office/powerpoint/2010/main" val="444039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Natural Language Processing using </a:t>
            </a:r>
            <a:r>
              <a:rPr lang="en-US" dirty="0" err="1"/>
              <a:t>CoreNLP</a:t>
            </a:r>
            <a:endParaRPr lang="en-US" dirty="0"/>
          </a:p>
          <a:p>
            <a:pPr lvl="1"/>
            <a:r>
              <a:rPr lang="en-US" dirty="0">
                <a:hlinkClick r:id="rId2"/>
              </a:rPr>
              <a:t>Part-of-speech (POS) tagger</a:t>
            </a:r>
            <a:endParaRPr lang="en-US" dirty="0"/>
          </a:p>
          <a:p>
            <a:pPr lvl="1"/>
            <a:r>
              <a:rPr lang="en-US" dirty="0">
                <a:hlinkClick r:id="rId3"/>
              </a:rPr>
              <a:t>Named entity recognizer (NER)</a:t>
            </a:r>
            <a:endParaRPr lang="en-US" dirty="0"/>
          </a:p>
          <a:p>
            <a:pPr lvl="1"/>
            <a:r>
              <a:rPr lang="en-US" dirty="0">
                <a:hlinkClick r:id="rId4"/>
              </a:rPr>
              <a:t>Co-reference resolution system</a:t>
            </a:r>
            <a:endParaRPr lang="en-US" dirty="0"/>
          </a:p>
          <a:p>
            <a:pPr lvl="1"/>
            <a:r>
              <a:rPr lang="en-US" dirty="0">
                <a:hlinkClick r:id="rId5"/>
              </a:rPr>
              <a:t>Sentiment analysis</a:t>
            </a:r>
            <a:endParaRPr lang="en-US" dirty="0"/>
          </a:p>
        </p:txBody>
      </p:sp>
    </p:spTree>
    <p:extLst>
      <p:ext uri="{BB962C8B-B14F-4D97-AF65-F5344CB8AC3E}">
        <p14:creationId xmlns:p14="http://schemas.microsoft.com/office/powerpoint/2010/main" val="200474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Co-referencing</a:t>
            </a:r>
          </a:p>
        </p:txBody>
      </p:sp>
      <p:sp>
        <p:nvSpPr>
          <p:cNvPr id="3" name="Text Placeholder 2"/>
          <p:cNvSpPr>
            <a:spLocks noGrp="1"/>
          </p:cNvSpPr>
          <p:nvPr>
            <p:ph type="body" idx="1"/>
          </p:nvPr>
        </p:nvSpPr>
        <p:spPr/>
        <p:txBody>
          <a:bodyPr/>
          <a:lstStyle/>
          <a:p>
            <a:r>
              <a:rPr lang="en-US" dirty="0"/>
              <a:t>Co-reference occurs when two or more expressions in a text refer to the same person or thing; they have the same referent, e.g. Bill said he would come; the proper noun Bill and the pronoun he refer to the same person, namely to Bill. </a:t>
            </a:r>
            <a:r>
              <a:rPr lang="en-US" dirty="0" err="1"/>
              <a:t>Coreference</a:t>
            </a:r>
            <a:r>
              <a:rPr lang="en-US" dirty="0"/>
              <a:t> is the main concept underlying binding phenomena in the field of syntax. </a:t>
            </a:r>
          </a:p>
        </p:txBody>
      </p:sp>
      <p:pic>
        <p:nvPicPr>
          <p:cNvPr id="4100" name="Picture 4" descr="CoreNLP screenshot"/>
          <p:cNvPicPr>
            <a:picLocks noChangeAspect="1" noChangeArrowheads="1"/>
          </p:cNvPicPr>
          <p:nvPr/>
        </p:nvPicPr>
        <p:blipFill rotWithShape="1">
          <a:blip r:embed="rId2">
            <a:extLst>
              <a:ext uri="{28A0092B-C50C-407E-A947-70E740481C1C}">
                <a14:useLocalDpi xmlns:a14="http://schemas.microsoft.com/office/drawing/2010/main" val="0"/>
              </a:ext>
            </a:extLst>
          </a:blip>
          <a:srcRect t="22671" b="56919"/>
          <a:stretch/>
        </p:blipFill>
        <p:spPr bwMode="auto">
          <a:xfrm>
            <a:off x="734991" y="4271750"/>
            <a:ext cx="10722015" cy="166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10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Co-referencing Properties Available</a:t>
            </a:r>
          </a:p>
        </p:txBody>
      </p:sp>
      <p:sp>
        <p:nvSpPr>
          <p:cNvPr id="3" name="Text Placeholder 2"/>
          <p:cNvSpPr>
            <a:spLocks noGrp="1"/>
          </p:cNvSpPr>
          <p:nvPr>
            <p:ph type="body" idx="1"/>
          </p:nvPr>
        </p:nvSpPr>
        <p:spPr/>
        <p:txBody>
          <a:bodyPr>
            <a:normAutofit/>
          </a:bodyPr>
          <a:lstStyle/>
          <a:p>
            <a:pPr marL="0" indent="0">
              <a:buNone/>
            </a:pPr>
            <a:r>
              <a:rPr lang="en-US" sz="2400" dirty="0" err="1"/>
              <a:t>dcoref.demonym</a:t>
            </a:r>
            <a:r>
              <a:rPr lang="en-US" sz="2400" dirty="0"/>
              <a:t>                   // The path for a file that includes a list of </a:t>
            </a:r>
            <a:r>
              <a:rPr lang="en-US" sz="2400" dirty="0" err="1"/>
              <a:t>demonyms</a:t>
            </a:r>
            <a:r>
              <a:rPr lang="en-US" sz="2400" dirty="0"/>
              <a:t> </a:t>
            </a:r>
          </a:p>
          <a:p>
            <a:pPr marL="0" indent="0">
              <a:buNone/>
            </a:pPr>
            <a:r>
              <a:rPr lang="en-US" sz="2400" dirty="0" err="1"/>
              <a:t>dcoref.animate</a:t>
            </a:r>
            <a:r>
              <a:rPr lang="en-US" sz="2400" dirty="0"/>
              <a:t>                   // The list of animate/inanimate mentions (Ji and Lin, 2009)</a:t>
            </a:r>
          </a:p>
          <a:p>
            <a:pPr marL="0" indent="0">
              <a:buNone/>
            </a:pPr>
            <a:r>
              <a:rPr lang="en-US" sz="2400" dirty="0" err="1"/>
              <a:t>dcoref.inanimate</a:t>
            </a:r>
            <a:r>
              <a:rPr lang="en-US" sz="2400" dirty="0"/>
              <a:t> </a:t>
            </a:r>
          </a:p>
          <a:p>
            <a:pPr marL="0" indent="0">
              <a:buNone/>
            </a:pPr>
            <a:r>
              <a:rPr lang="en-US" sz="2400" dirty="0" err="1"/>
              <a:t>dcoref.male</a:t>
            </a:r>
            <a:r>
              <a:rPr lang="en-US" sz="2400" dirty="0"/>
              <a:t>                      // The list of male/neutral/female mentions (Bergsma and Lin, 2006) </a:t>
            </a:r>
          </a:p>
          <a:p>
            <a:pPr marL="0" indent="0">
              <a:buNone/>
            </a:pPr>
            <a:r>
              <a:rPr lang="en-US" sz="2400" dirty="0" err="1"/>
              <a:t>dcoref.neutral</a:t>
            </a:r>
            <a:r>
              <a:rPr lang="en-US" sz="2400" dirty="0"/>
              <a:t>                   // Neutral means a mention that is usually referred by 'it'</a:t>
            </a:r>
          </a:p>
          <a:p>
            <a:pPr marL="0" indent="0">
              <a:buNone/>
            </a:pPr>
            <a:r>
              <a:rPr lang="en-US" sz="2400" dirty="0" err="1"/>
              <a:t>dcoref.female</a:t>
            </a:r>
            <a:r>
              <a:rPr lang="en-US" sz="2400" dirty="0"/>
              <a:t> </a:t>
            </a:r>
          </a:p>
          <a:p>
            <a:pPr marL="0" indent="0">
              <a:buNone/>
            </a:pPr>
            <a:r>
              <a:rPr lang="en-US" sz="2400" dirty="0" err="1"/>
              <a:t>dcoref.plural</a:t>
            </a:r>
            <a:r>
              <a:rPr lang="en-US" sz="2400" dirty="0"/>
              <a:t>                    // The list of plural/singular mentions (Bergsma and Lin, 2006)</a:t>
            </a:r>
          </a:p>
          <a:p>
            <a:pPr marL="0" indent="0">
              <a:buNone/>
            </a:pPr>
            <a:r>
              <a:rPr lang="en-US" sz="2400" dirty="0" err="1"/>
              <a:t>dcoref.singular</a:t>
            </a:r>
            <a:endParaRPr lang="en-US" sz="2400" dirty="0"/>
          </a:p>
          <a:p>
            <a:pPr marL="0" indent="0">
              <a:buNone/>
            </a:pPr>
            <a:endParaRPr lang="en-US" sz="2400" dirty="0"/>
          </a:p>
        </p:txBody>
      </p:sp>
    </p:spTree>
    <p:extLst>
      <p:ext uri="{BB962C8B-B14F-4D97-AF65-F5344CB8AC3E}">
        <p14:creationId xmlns:p14="http://schemas.microsoft.com/office/powerpoint/2010/main" val="119721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t>Core NLP : </a:t>
            </a:r>
            <a:r>
              <a:rPr lang="en-US" dirty="0">
                <a:hlinkClick r:id="rId2"/>
              </a:rPr>
              <a:t>http://stanfordnlp.github.io/CoreNLP/</a:t>
            </a:r>
            <a:endParaRPr lang="en-US" dirty="0"/>
          </a:p>
          <a:p>
            <a:r>
              <a:rPr lang="en-US" dirty="0">
                <a:solidFill>
                  <a:srgbClr val="3C1B71"/>
                </a:solidFill>
                <a:latin typeface="Arial"/>
                <a:cs typeface="Arial Unicode MS"/>
              </a:rPr>
              <a:t>Natural Language Processing: Parsing :</a:t>
            </a:r>
          </a:p>
          <a:p>
            <a:pPr marL="0" indent="0">
              <a:buNone/>
            </a:pPr>
            <a:r>
              <a:rPr lang="en-US">
                <a:hlinkClick r:id="rId3"/>
              </a:rPr>
              <a:t>https://umkc.box.com/s/eoc0h80vn5o6szz7jbfr9k5pmywv0wmb</a:t>
            </a:r>
            <a:endParaRPr lang="en-US"/>
          </a:p>
          <a:p>
            <a:pPr marL="0" indent="0">
              <a:buNone/>
            </a:pPr>
            <a:endParaRPr lang="en-US" dirty="0"/>
          </a:p>
          <a:p>
            <a:endParaRPr lang="en-US" dirty="0"/>
          </a:p>
        </p:txBody>
      </p:sp>
    </p:spTree>
    <p:extLst>
      <p:ext uri="{BB962C8B-B14F-4D97-AF65-F5344CB8AC3E}">
        <p14:creationId xmlns:p14="http://schemas.microsoft.com/office/powerpoint/2010/main" val="404006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for this Tutorial</a:t>
            </a:r>
          </a:p>
        </p:txBody>
      </p:sp>
      <p:sp>
        <p:nvSpPr>
          <p:cNvPr id="4" name="Rectangle 3"/>
          <p:cNvSpPr/>
          <p:nvPr/>
        </p:nvSpPr>
        <p:spPr>
          <a:xfrm>
            <a:off x="379828" y="3080825"/>
            <a:ext cx="1589650" cy="85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TEXT</a:t>
            </a:r>
          </a:p>
        </p:txBody>
      </p:sp>
      <p:sp>
        <p:nvSpPr>
          <p:cNvPr id="6" name="Rectangle 5"/>
          <p:cNvSpPr/>
          <p:nvPr/>
        </p:nvSpPr>
        <p:spPr>
          <a:xfrm>
            <a:off x="2346961" y="1690688"/>
            <a:ext cx="1589650" cy="85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POS Tagging</a:t>
            </a:r>
          </a:p>
        </p:txBody>
      </p:sp>
      <p:sp>
        <p:nvSpPr>
          <p:cNvPr id="7" name="Rectangle 6"/>
          <p:cNvSpPr/>
          <p:nvPr/>
        </p:nvSpPr>
        <p:spPr>
          <a:xfrm>
            <a:off x="4412567" y="2222696"/>
            <a:ext cx="1589650" cy="85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Sentiment Analysis</a:t>
            </a:r>
          </a:p>
        </p:txBody>
      </p:sp>
      <p:sp>
        <p:nvSpPr>
          <p:cNvPr id="8" name="Rectangle 7"/>
          <p:cNvSpPr/>
          <p:nvPr/>
        </p:nvSpPr>
        <p:spPr>
          <a:xfrm>
            <a:off x="4412567" y="3938954"/>
            <a:ext cx="1589650" cy="85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Named Entity Recognition</a:t>
            </a:r>
          </a:p>
        </p:txBody>
      </p:sp>
      <p:sp>
        <p:nvSpPr>
          <p:cNvPr id="10" name="Rectangle 9"/>
          <p:cNvSpPr/>
          <p:nvPr/>
        </p:nvSpPr>
        <p:spPr>
          <a:xfrm>
            <a:off x="2396197" y="5226148"/>
            <a:ext cx="1589650" cy="85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Co-referencing</a:t>
            </a:r>
          </a:p>
        </p:txBody>
      </p:sp>
      <p:cxnSp>
        <p:nvCxnSpPr>
          <p:cNvPr id="12" name="Straight Connector 11"/>
          <p:cNvCxnSpPr>
            <a:stCxn id="4" idx="3"/>
            <a:endCxn id="6" idx="2"/>
          </p:cNvCxnSpPr>
          <p:nvPr/>
        </p:nvCxnSpPr>
        <p:spPr>
          <a:xfrm flipV="1">
            <a:off x="1969478" y="2548817"/>
            <a:ext cx="1172308" cy="961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7" idx="1"/>
          </p:cNvCxnSpPr>
          <p:nvPr/>
        </p:nvCxnSpPr>
        <p:spPr>
          <a:xfrm flipV="1">
            <a:off x="1969478" y="2651761"/>
            <a:ext cx="2443089" cy="85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3"/>
            <a:endCxn id="8" idx="1"/>
          </p:cNvCxnSpPr>
          <p:nvPr/>
        </p:nvCxnSpPr>
        <p:spPr>
          <a:xfrm>
            <a:off x="1969478" y="3509890"/>
            <a:ext cx="2443089" cy="85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10" idx="0"/>
          </p:cNvCxnSpPr>
          <p:nvPr/>
        </p:nvCxnSpPr>
        <p:spPr>
          <a:xfrm>
            <a:off x="1969478" y="3509890"/>
            <a:ext cx="1221544" cy="17162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04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err="1"/>
              <a:t>Pycharm</a:t>
            </a:r>
            <a:r>
              <a:rPr lang="en-US" dirty="0"/>
              <a:t> Project</a:t>
            </a:r>
          </a:p>
        </p:txBody>
      </p:sp>
      <p:pic>
        <p:nvPicPr>
          <p:cNvPr id="6" name="Content Placeholder 5"/>
          <p:cNvPicPr>
            <a:picLocks noGrp="1" noChangeAspect="1"/>
          </p:cNvPicPr>
          <p:nvPr>
            <p:ph sz="half" idx="1"/>
          </p:nvPr>
        </p:nvPicPr>
        <p:blipFill rotWithShape="1">
          <a:blip r:embed="rId2"/>
          <a:srcRect r="64456" b="25927"/>
          <a:stretch/>
        </p:blipFill>
        <p:spPr>
          <a:xfrm>
            <a:off x="1165746" y="1542371"/>
            <a:ext cx="4525370" cy="5026025"/>
          </a:xfrm>
          <a:prstGeom prst="rect">
            <a:avLst/>
          </a:prstGeom>
        </p:spPr>
      </p:pic>
      <p:sp>
        <p:nvSpPr>
          <p:cNvPr id="5" name="Content Placeholder 4"/>
          <p:cNvSpPr>
            <a:spLocks noGrp="1"/>
          </p:cNvSpPr>
          <p:nvPr>
            <p:ph sz="half" idx="2"/>
          </p:nvPr>
        </p:nvSpPr>
        <p:spPr>
          <a:xfrm>
            <a:off x="7820166" y="2497539"/>
            <a:ext cx="3533633" cy="3679423"/>
          </a:xfrm>
        </p:spPr>
        <p:txBody>
          <a:bodyPr/>
          <a:lstStyle/>
          <a:p>
            <a:r>
              <a:rPr lang="en-US" dirty="0"/>
              <a:t>To create a New  </a:t>
            </a:r>
            <a:r>
              <a:rPr lang="en-US" dirty="0" err="1"/>
              <a:t>Pycharm</a:t>
            </a:r>
            <a:r>
              <a:rPr lang="en-US" dirty="0"/>
              <a:t> Project.</a:t>
            </a:r>
          </a:p>
          <a:p>
            <a:r>
              <a:rPr lang="en-US" dirty="0"/>
              <a:t>Go to File -&gt; New Project</a:t>
            </a:r>
          </a:p>
        </p:txBody>
      </p:sp>
    </p:spTree>
    <p:extLst>
      <p:ext uri="{BB962C8B-B14F-4D97-AF65-F5344CB8AC3E}">
        <p14:creationId xmlns:p14="http://schemas.microsoft.com/office/powerpoint/2010/main" val="120495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1193-09C8-4567-91D1-EA7502ED170A}"/>
              </a:ext>
            </a:extLst>
          </p:cNvPr>
          <p:cNvSpPr>
            <a:spLocks noGrp="1"/>
          </p:cNvSpPr>
          <p:nvPr>
            <p:ph type="title"/>
          </p:nvPr>
        </p:nvSpPr>
        <p:spPr/>
        <p:txBody>
          <a:bodyPr/>
          <a:lstStyle/>
          <a:p>
            <a:r>
              <a:rPr lang="en-US" dirty="0"/>
              <a:t>Creating Python file</a:t>
            </a:r>
          </a:p>
        </p:txBody>
      </p:sp>
      <p:sp>
        <p:nvSpPr>
          <p:cNvPr id="3" name="Content Placeholder 2">
            <a:extLst>
              <a:ext uri="{FF2B5EF4-FFF2-40B4-BE49-F238E27FC236}">
                <a16:creationId xmlns:a16="http://schemas.microsoft.com/office/drawing/2014/main" id="{F7F1EC3F-3AD3-4EE8-8BE8-32F55E3BF6EC}"/>
              </a:ext>
            </a:extLst>
          </p:cNvPr>
          <p:cNvSpPr>
            <a:spLocks noGrp="1"/>
          </p:cNvSpPr>
          <p:nvPr>
            <p:ph sz="half" idx="1"/>
          </p:nvPr>
        </p:nvSpPr>
        <p:spPr/>
        <p:txBody>
          <a:bodyPr/>
          <a:lstStyle/>
          <a:p>
            <a:r>
              <a:rPr lang="en-US" dirty="0"/>
              <a:t>Right Click on project file -&gt; New -&gt;python file</a:t>
            </a:r>
          </a:p>
        </p:txBody>
      </p:sp>
      <p:pic>
        <p:nvPicPr>
          <p:cNvPr id="5" name="Content Placeholder 4">
            <a:extLst>
              <a:ext uri="{FF2B5EF4-FFF2-40B4-BE49-F238E27FC236}">
                <a16:creationId xmlns:a16="http://schemas.microsoft.com/office/drawing/2014/main" id="{B9DF1567-34C1-4BB0-9985-ACEA7AF82C77}"/>
              </a:ext>
            </a:extLst>
          </p:cNvPr>
          <p:cNvPicPr>
            <a:picLocks noGrp="1" noChangeAspect="1"/>
          </p:cNvPicPr>
          <p:nvPr>
            <p:ph sz="half" idx="2"/>
          </p:nvPr>
        </p:nvPicPr>
        <p:blipFill>
          <a:blip r:embed="rId2"/>
          <a:stretch>
            <a:fillRect/>
          </a:stretch>
        </p:blipFill>
        <p:spPr>
          <a:xfrm>
            <a:off x="7191375" y="2396331"/>
            <a:ext cx="3143250" cy="3209925"/>
          </a:xfrm>
          <a:prstGeom prst="rect">
            <a:avLst/>
          </a:prstGeom>
        </p:spPr>
      </p:pic>
    </p:spTree>
    <p:extLst>
      <p:ext uri="{BB962C8B-B14F-4D97-AF65-F5344CB8AC3E}">
        <p14:creationId xmlns:p14="http://schemas.microsoft.com/office/powerpoint/2010/main" val="318495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Library to python file</a:t>
            </a:r>
          </a:p>
        </p:txBody>
      </p:sp>
      <p:sp>
        <p:nvSpPr>
          <p:cNvPr id="4" name="Content Placeholder 3"/>
          <p:cNvSpPr>
            <a:spLocks noGrp="1"/>
          </p:cNvSpPr>
          <p:nvPr>
            <p:ph sz="half" idx="2"/>
          </p:nvPr>
        </p:nvSpPr>
        <p:spPr/>
        <p:txBody>
          <a:bodyPr/>
          <a:lstStyle/>
          <a:p>
            <a:r>
              <a:rPr lang="en-US" dirty="0"/>
              <a:t>Go to terminal-&gt;pip install </a:t>
            </a:r>
            <a:r>
              <a:rPr lang="en-US" dirty="0" err="1"/>
              <a:t>stanfordcorenlp</a:t>
            </a:r>
            <a:endParaRPr lang="en-US" dirty="0"/>
          </a:p>
          <a:p>
            <a:endParaRPr lang="en-US" dirty="0"/>
          </a:p>
        </p:txBody>
      </p:sp>
      <p:pic>
        <p:nvPicPr>
          <p:cNvPr id="7" name="Content Placeholder 6">
            <a:extLst>
              <a:ext uri="{FF2B5EF4-FFF2-40B4-BE49-F238E27FC236}">
                <a16:creationId xmlns:a16="http://schemas.microsoft.com/office/drawing/2014/main" id="{45913624-271E-4937-8D78-1732C35C3DE5}"/>
              </a:ext>
            </a:extLst>
          </p:cNvPr>
          <p:cNvPicPr>
            <a:picLocks noGrp="1" noChangeAspect="1"/>
          </p:cNvPicPr>
          <p:nvPr>
            <p:ph sz="half" idx="1"/>
          </p:nvPr>
        </p:nvPicPr>
        <p:blipFill>
          <a:blip r:embed="rId2"/>
          <a:stretch>
            <a:fillRect/>
          </a:stretch>
        </p:blipFill>
        <p:spPr>
          <a:xfrm>
            <a:off x="838200" y="3191450"/>
            <a:ext cx="5181600" cy="1619688"/>
          </a:xfrm>
          <a:prstGeom prst="rect">
            <a:avLst/>
          </a:prstGeom>
        </p:spPr>
      </p:pic>
    </p:spTree>
    <p:extLst>
      <p:ext uri="{BB962C8B-B14F-4D97-AF65-F5344CB8AC3E}">
        <p14:creationId xmlns:p14="http://schemas.microsoft.com/office/powerpoint/2010/main" val="156583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a:t>
            </a:r>
            <a:r>
              <a:rPr lang="en-US" dirty="0" err="1"/>
              <a:t>CoreNLP</a:t>
            </a:r>
            <a:r>
              <a:rPr lang="en-US" dirty="0"/>
              <a:t> API</a:t>
            </a:r>
          </a:p>
        </p:txBody>
      </p:sp>
      <p:sp>
        <p:nvSpPr>
          <p:cNvPr id="3" name="Content Placeholder 2"/>
          <p:cNvSpPr>
            <a:spLocks noGrp="1"/>
          </p:cNvSpPr>
          <p:nvPr>
            <p:ph idx="1"/>
          </p:nvPr>
        </p:nvSpPr>
        <p:spPr/>
        <p:txBody>
          <a:bodyPr/>
          <a:lstStyle/>
          <a:p>
            <a:r>
              <a:rPr lang="en-US" dirty="0" err="1"/>
              <a:t>Standford</a:t>
            </a:r>
            <a:r>
              <a:rPr lang="en-US" dirty="0"/>
              <a:t> </a:t>
            </a:r>
            <a:r>
              <a:rPr lang="en-US" dirty="0" err="1"/>
              <a:t>CoreNLP</a:t>
            </a:r>
            <a:r>
              <a:rPr lang="en-US" dirty="0"/>
              <a:t> API (</a:t>
            </a:r>
            <a:r>
              <a:rPr lang="en-US" dirty="0">
                <a:hlinkClick r:id="rId2"/>
              </a:rPr>
              <a:t>http://stanfordnlp.github.io/CoreNLP/api.html</a:t>
            </a:r>
            <a:r>
              <a:rPr lang="en-US" dirty="0"/>
              <a:t>)</a:t>
            </a:r>
          </a:p>
          <a:p>
            <a:r>
              <a:rPr lang="en-US" dirty="0"/>
              <a:t>This API uses Annotators Pipeline approach to implement all the NLP processing.</a:t>
            </a:r>
          </a:p>
          <a:p>
            <a:endParaRPr lang="en-US" dirty="0"/>
          </a:p>
          <a:p>
            <a:endParaRPr lang="en-US" dirty="0"/>
          </a:p>
        </p:txBody>
      </p:sp>
      <p:pic>
        <p:nvPicPr>
          <p:cNvPr id="4" name="Picture 3">
            <a:extLst>
              <a:ext uri="{FF2B5EF4-FFF2-40B4-BE49-F238E27FC236}">
                <a16:creationId xmlns:a16="http://schemas.microsoft.com/office/drawing/2014/main" id="{B45E0823-38C4-4B78-A75A-FD9210F84774}"/>
              </a:ext>
            </a:extLst>
          </p:cNvPr>
          <p:cNvPicPr>
            <a:picLocks noChangeAspect="1"/>
          </p:cNvPicPr>
          <p:nvPr/>
        </p:nvPicPr>
        <p:blipFill>
          <a:blip r:embed="rId3"/>
          <a:stretch>
            <a:fillRect/>
          </a:stretch>
        </p:blipFill>
        <p:spPr>
          <a:xfrm>
            <a:off x="1740584" y="4001294"/>
            <a:ext cx="5981700" cy="1343025"/>
          </a:xfrm>
          <a:prstGeom prst="rect">
            <a:avLst/>
          </a:prstGeom>
        </p:spPr>
      </p:pic>
    </p:spTree>
    <p:extLst>
      <p:ext uri="{BB962C8B-B14F-4D97-AF65-F5344CB8AC3E}">
        <p14:creationId xmlns:p14="http://schemas.microsoft.com/office/powerpoint/2010/main" val="183413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0347-D095-4EB6-96C6-3A769877B524}"/>
              </a:ext>
            </a:extLst>
          </p:cNvPr>
          <p:cNvSpPr>
            <a:spLocks noGrp="1"/>
          </p:cNvSpPr>
          <p:nvPr>
            <p:ph type="title"/>
          </p:nvPr>
        </p:nvSpPr>
        <p:spPr/>
        <p:txBody>
          <a:bodyPr/>
          <a:lstStyle/>
          <a:p>
            <a:r>
              <a:rPr lang="en-US" dirty="0"/>
              <a:t>Setting Up the environment</a:t>
            </a:r>
          </a:p>
        </p:txBody>
      </p:sp>
      <p:sp>
        <p:nvSpPr>
          <p:cNvPr id="3" name="Content Placeholder 2">
            <a:extLst>
              <a:ext uri="{FF2B5EF4-FFF2-40B4-BE49-F238E27FC236}">
                <a16:creationId xmlns:a16="http://schemas.microsoft.com/office/drawing/2014/main" id="{9B162762-6BA5-457F-A128-B103E8F573F1}"/>
              </a:ext>
            </a:extLst>
          </p:cNvPr>
          <p:cNvSpPr>
            <a:spLocks noGrp="1"/>
          </p:cNvSpPr>
          <p:nvPr>
            <p:ph idx="1"/>
          </p:nvPr>
        </p:nvSpPr>
        <p:spPr/>
        <p:txBody>
          <a:bodyPr/>
          <a:lstStyle/>
          <a:p>
            <a:r>
              <a:rPr lang="en-US" dirty="0"/>
              <a:t>Download Stanford </a:t>
            </a:r>
            <a:r>
              <a:rPr lang="en-US" dirty="0" err="1"/>
              <a:t>CoreNLP</a:t>
            </a:r>
            <a:r>
              <a:rPr lang="en-US" dirty="0"/>
              <a:t> from the following link: </a:t>
            </a:r>
          </a:p>
          <a:p>
            <a:r>
              <a:rPr lang="en-US" dirty="0">
                <a:hlinkClick r:id="rId2"/>
              </a:rPr>
              <a:t>https://stanfordnlp.github.io/CoreNLP/</a:t>
            </a:r>
            <a:endParaRPr lang="en-US" dirty="0"/>
          </a:p>
          <a:p>
            <a:endParaRPr lang="en-US" dirty="0"/>
          </a:p>
          <a:p>
            <a:endParaRPr lang="en-US" dirty="0"/>
          </a:p>
          <a:p>
            <a:endParaRPr lang="en-US" dirty="0"/>
          </a:p>
          <a:p>
            <a:endParaRPr lang="en-US" dirty="0"/>
          </a:p>
          <a:p>
            <a:r>
              <a:rPr lang="en-US" dirty="0"/>
              <a:t>Unzip and save the folder to your desired location </a:t>
            </a:r>
          </a:p>
        </p:txBody>
      </p:sp>
      <p:pic>
        <p:nvPicPr>
          <p:cNvPr id="4" name="Picture 3">
            <a:extLst>
              <a:ext uri="{FF2B5EF4-FFF2-40B4-BE49-F238E27FC236}">
                <a16:creationId xmlns:a16="http://schemas.microsoft.com/office/drawing/2014/main" id="{030BE7F9-00BC-43E8-A2DE-6A0B02A87326}"/>
              </a:ext>
            </a:extLst>
          </p:cNvPr>
          <p:cNvPicPr>
            <a:picLocks noChangeAspect="1"/>
          </p:cNvPicPr>
          <p:nvPr/>
        </p:nvPicPr>
        <p:blipFill>
          <a:blip r:embed="rId3"/>
          <a:stretch>
            <a:fillRect/>
          </a:stretch>
        </p:blipFill>
        <p:spPr>
          <a:xfrm>
            <a:off x="3408117" y="2771775"/>
            <a:ext cx="4391025" cy="1314450"/>
          </a:xfrm>
          <a:prstGeom prst="rect">
            <a:avLst/>
          </a:prstGeom>
        </p:spPr>
      </p:pic>
    </p:spTree>
    <p:extLst>
      <p:ext uri="{BB962C8B-B14F-4D97-AF65-F5344CB8AC3E}">
        <p14:creationId xmlns:p14="http://schemas.microsoft.com/office/powerpoint/2010/main" val="215118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BF04-4585-4746-A454-CA5F8F2E9CB5}"/>
              </a:ext>
            </a:extLst>
          </p:cNvPr>
          <p:cNvSpPr>
            <a:spLocks noGrp="1"/>
          </p:cNvSpPr>
          <p:nvPr>
            <p:ph type="title"/>
          </p:nvPr>
        </p:nvSpPr>
        <p:spPr/>
        <p:txBody>
          <a:bodyPr/>
          <a:lstStyle/>
          <a:p>
            <a:r>
              <a:rPr lang="en-US" dirty="0"/>
              <a:t>Setting Up the environment</a:t>
            </a:r>
          </a:p>
        </p:txBody>
      </p:sp>
      <p:sp>
        <p:nvSpPr>
          <p:cNvPr id="3" name="Content Placeholder 2">
            <a:extLst>
              <a:ext uri="{FF2B5EF4-FFF2-40B4-BE49-F238E27FC236}">
                <a16:creationId xmlns:a16="http://schemas.microsoft.com/office/drawing/2014/main" id="{C022B1FE-0B99-404A-8636-4F31A6361F61}"/>
              </a:ext>
            </a:extLst>
          </p:cNvPr>
          <p:cNvSpPr>
            <a:spLocks noGrp="1"/>
          </p:cNvSpPr>
          <p:nvPr>
            <p:ph idx="1"/>
          </p:nvPr>
        </p:nvSpPr>
        <p:spPr/>
        <p:txBody>
          <a:bodyPr/>
          <a:lstStyle/>
          <a:p>
            <a:r>
              <a:rPr lang="en-US" dirty="0"/>
              <a:t> Also download the English language jar file and save it within the </a:t>
            </a:r>
            <a:r>
              <a:rPr lang="en-US" dirty="0" err="1"/>
              <a:t>CoreNLP</a:t>
            </a:r>
            <a:r>
              <a:rPr lang="en-US" dirty="0"/>
              <a:t> unzip folder </a:t>
            </a:r>
          </a:p>
          <a:p>
            <a:endParaRPr lang="en-US" dirty="0"/>
          </a:p>
        </p:txBody>
      </p:sp>
      <p:pic>
        <p:nvPicPr>
          <p:cNvPr id="4" name="Picture 3">
            <a:extLst>
              <a:ext uri="{FF2B5EF4-FFF2-40B4-BE49-F238E27FC236}">
                <a16:creationId xmlns:a16="http://schemas.microsoft.com/office/drawing/2014/main" id="{24E7C5BB-9DDF-4A6A-836F-BA77CBFD8B1E}"/>
              </a:ext>
            </a:extLst>
          </p:cNvPr>
          <p:cNvPicPr>
            <a:picLocks noChangeAspect="1"/>
          </p:cNvPicPr>
          <p:nvPr/>
        </p:nvPicPr>
        <p:blipFill>
          <a:blip r:embed="rId2"/>
          <a:stretch>
            <a:fillRect/>
          </a:stretch>
        </p:blipFill>
        <p:spPr>
          <a:xfrm>
            <a:off x="4176712" y="3176587"/>
            <a:ext cx="3838575" cy="504825"/>
          </a:xfrm>
          <a:prstGeom prst="rect">
            <a:avLst/>
          </a:prstGeom>
        </p:spPr>
      </p:pic>
    </p:spTree>
    <p:extLst>
      <p:ext uri="{BB962C8B-B14F-4D97-AF65-F5344CB8AC3E}">
        <p14:creationId xmlns:p14="http://schemas.microsoft.com/office/powerpoint/2010/main" val="2750827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TotalTime>
  <Words>859</Words>
  <Application>Microsoft Office PowerPoint</Application>
  <PresentationFormat>Widescreen</PresentationFormat>
  <Paragraphs>185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 Light</vt:lpstr>
      <vt:lpstr>Arial</vt:lpstr>
      <vt:lpstr>Calibri</vt:lpstr>
      <vt:lpstr>Office Theme</vt:lpstr>
      <vt:lpstr>CS5560  Knowledge Discovery Management Tutorial 2  30th Jan 2020 </vt:lpstr>
      <vt:lpstr>Overview</vt:lpstr>
      <vt:lpstr>Task for this Tutorial</vt:lpstr>
      <vt:lpstr>Creating a Pycharm Project</vt:lpstr>
      <vt:lpstr>Creating Python file</vt:lpstr>
      <vt:lpstr>Adding Library to python file</vt:lpstr>
      <vt:lpstr>Stanford CoreNLP API</vt:lpstr>
      <vt:lpstr>Setting Up the environment</vt:lpstr>
      <vt:lpstr>Setting Up the environment</vt:lpstr>
      <vt:lpstr>Running the Stanford NLP server in local machine </vt:lpstr>
      <vt:lpstr>Setting the connection </vt:lpstr>
      <vt:lpstr>Tokens of the text</vt:lpstr>
      <vt:lpstr>Lemmatization</vt:lpstr>
      <vt:lpstr>Parts of Speech Tagging</vt:lpstr>
      <vt:lpstr>POS Tags Table (for English)</vt:lpstr>
      <vt:lpstr>Parts of Speech Tagging</vt:lpstr>
      <vt:lpstr>Named Entity Recognition</vt:lpstr>
      <vt:lpstr>Named Entity Recognition</vt:lpstr>
      <vt:lpstr>Named Entity Recognition</vt:lpstr>
      <vt:lpstr>Co-referencing</vt:lpstr>
      <vt:lpstr>Co-referencing Properties Available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CS5560  KDM</dc:title>
  <dc:creator>Mayanka Chandra Shekar</dc:creator>
  <cp:lastModifiedBy>syed shah</cp:lastModifiedBy>
  <cp:revision>39</cp:revision>
  <dcterms:created xsi:type="dcterms:W3CDTF">2016-06-13T03:36:45Z</dcterms:created>
  <dcterms:modified xsi:type="dcterms:W3CDTF">2020-01-30T21:03:31Z</dcterms:modified>
</cp:coreProperties>
</file>