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296" r:id="rId44"/>
    <p:sldId id="297" r:id="rId45"/>
    <p:sldId id="313" r:id="rId46"/>
    <p:sldId id="314" r:id="rId47"/>
    <p:sldId id="315" r:id="rId48"/>
    <p:sldId id="316" r:id="rId49"/>
    <p:sldId id="31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FFA59-BBF0-481D-A2F3-7CAB08DEF8F8}" v="22" dt="2020-02-04T19:42:54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23FFA59-BBF0-481D-A2F3-7CAB08DEF8F8}"/>
    <pc:docChg chg="modSld">
      <pc:chgData name="" userId="" providerId="" clId="Web-{423FFA59-BBF0-481D-A2F3-7CAB08DEF8F8}" dt="2020-02-04T19:42:54.324" v="21" actId="20577"/>
      <pc:docMkLst>
        <pc:docMk/>
      </pc:docMkLst>
      <pc:sldChg chg="modSp">
        <pc:chgData name="" userId="" providerId="" clId="Web-{423FFA59-BBF0-481D-A2F3-7CAB08DEF8F8}" dt="2020-02-04T19:30:55.549" v="4" actId="20577"/>
        <pc:sldMkLst>
          <pc:docMk/>
          <pc:sldMk cId="3986299480" sldId="256"/>
        </pc:sldMkLst>
        <pc:spChg chg="mod">
          <ac:chgData name="" userId="" providerId="" clId="Web-{423FFA59-BBF0-481D-A2F3-7CAB08DEF8F8}" dt="2020-02-04T19:30:55.549" v="4" actId="20577"/>
          <ac:spMkLst>
            <pc:docMk/>
            <pc:sldMk cId="3986299480" sldId="256"/>
            <ac:spMk id="3" creationId="{00000000-0000-0000-0000-000000000000}"/>
          </ac:spMkLst>
        </pc:spChg>
      </pc:sldChg>
      <pc:sldChg chg="modSp">
        <pc:chgData name="" userId="" providerId="" clId="Web-{423FFA59-BBF0-481D-A2F3-7CAB08DEF8F8}" dt="2020-02-04T19:42:54.324" v="21" actId="20577"/>
        <pc:sldMkLst>
          <pc:docMk/>
          <pc:sldMk cId="2442282544" sldId="284"/>
        </pc:sldMkLst>
        <pc:spChg chg="mod">
          <ac:chgData name="" userId="" providerId="" clId="Web-{423FFA59-BBF0-481D-A2F3-7CAB08DEF8F8}" dt="2020-02-04T19:42:54.324" v="21" actId="20577"/>
          <ac:spMkLst>
            <pc:docMk/>
            <pc:sldMk cId="2442282544" sldId="284"/>
            <ac:spMk id="4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18664-77B6-43E3-B3C2-D48AA732D9B7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66FC6-50F8-4088-945A-A65A9F8E7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52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28110-2966-44BA-B228-80A98915E2F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213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FEB40A-578E-4E1D-8FEA-6C55CCBC20D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800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EF2CD1-DAA5-444E-AD6B-10D02A39786A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973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1C26652-DE5E-4BAB-A60E-6953E5F549CA}" type="slidenum">
              <a:rPr lang="en-US" altLang="en-US" sz="1200"/>
              <a:pPr eaLnBrk="1" hangingPunct="1"/>
              <a:t>46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45123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8C61892-06E1-4116-B0E7-A42FCCA085C3}" type="slidenum">
              <a:rPr lang="en-US" altLang="en-US" sz="1200"/>
              <a:pPr eaLnBrk="1" hangingPunct="1"/>
              <a:t>47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30012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235D725-EE13-4975-B822-98625F9D15A1}" type="slidenum">
              <a:rPr lang="en-US" altLang="en-US" sz="1200"/>
              <a:pPr eaLnBrk="1" hangingPunct="1"/>
              <a:t>48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19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6EB523E-3F24-4C1F-92DB-35697F76FAF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858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CBD01A4-1BA3-4C72-9700-E788D9FAFD9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84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04B39B8-D6ED-4B67-A5B3-C3C6354C179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645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5B71AFA-99A1-4A27-8E7C-B14C9C799D5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352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4FE0D70-547F-4351-A920-3C20085D040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835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A83DE1-45E4-489E-AA26-5B7959F0A34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942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9BF363-7628-4E6E-812A-033FAF923BC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513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5B37C-2337-4670-A6F9-E67CF1A8A1D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72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F629-4CFB-449D-A6D0-6FAA5CB9522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D59A-35C5-4784-99B4-54C15D25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8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F629-4CFB-449D-A6D0-6FAA5CB9522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D59A-35C5-4784-99B4-54C15D25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0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F629-4CFB-449D-A6D0-6FAA5CB9522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D59A-35C5-4784-99B4-54C15D25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0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2AB5337-8A73-47FE-B13F-4251614266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697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F629-4CFB-449D-A6D0-6FAA5CB9522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D59A-35C5-4784-99B4-54C15D25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4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F629-4CFB-449D-A6D0-6FAA5CB9522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D59A-35C5-4784-99B4-54C15D25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1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F629-4CFB-449D-A6D0-6FAA5CB9522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D59A-35C5-4784-99B4-54C15D25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8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F629-4CFB-449D-A6D0-6FAA5CB9522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D59A-35C5-4784-99B4-54C15D25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8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F629-4CFB-449D-A6D0-6FAA5CB9522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D59A-35C5-4784-99B4-54C15D25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4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F629-4CFB-449D-A6D0-6FAA5CB9522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D59A-35C5-4784-99B4-54C15D25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F629-4CFB-449D-A6D0-6FAA5CB9522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D59A-35C5-4784-99B4-54C15D25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4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F629-4CFB-449D-A6D0-6FAA5CB9522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D59A-35C5-4784-99B4-54C15D25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4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0F629-4CFB-449D-A6D0-6FAA5CB9522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6D59A-35C5-4784-99B4-54C15D25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8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ashingtonpost.com/blogs/fact-checker/wp/2013/11/04/a-cautionary-tale-for-politicians-al-gore-and-the-invention-of-the-interne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ommonsense.media.mit.edu/cgi-bin/search.cgi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pi-inf.mpg.de/departments/databases-and-information-systems/research/yago-naga/yago/demo/" TargetMode="External"/><Relationship Id="rId2" Type="http://schemas.openxmlformats.org/officeDocument/2006/relationships/hyperlink" Target="http://openie.cs.washington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ceptnet5.media.mit.edu/web/c/en/demo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CS5560 Knowledge Discovery and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9384" y="385701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Georgia"/>
              </a:rPr>
              <a:t>Lecture 3: Information Extraction – </a:t>
            </a:r>
            <a:r>
              <a:rPr lang="en-US" sz="3600" dirty="0" err="1">
                <a:latin typeface="Georgia"/>
              </a:rPr>
              <a:t>OpenIE</a:t>
            </a:r>
            <a:r>
              <a:rPr lang="en-US" sz="3600" dirty="0">
                <a:latin typeface="Georgia"/>
              </a:rPr>
              <a:t>, WordNet, </a:t>
            </a:r>
            <a:r>
              <a:rPr lang="en-US" sz="3600" dirty="0" err="1">
                <a:latin typeface="Georgia"/>
              </a:rPr>
              <a:t>ConceptNet</a:t>
            </a:r>
            <a:endParaRPr lang="en-US" sz="3600" dirty="0">
              <a:latin typeface="Georgi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62819"/>
            <a:ext cx="119827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References:</a:t>
            </a:r>
          </a:p>
          <a:p>
            <a:r>
              <a:rPr lang="en-US" altLang="zh-TW" sz="1200" dirty="0">
                <a:latin typeface="Georgia" panose="02040502050405020303" pitchFamily="18" charset="0"/>
              </a:rPr>
              <a:t>Daniel Weld, Open Information Extraction</a:t>
            </a:r>
          </a:p>
          <a:p>
            <a:r>
              <a:rPr lang="en-US" sz="1200" dirty="0">
                <a:latin typeface="Georgia" panose="02040502050405020303" pitchFamily="18" charset="0"/>
              </a:rPr>
              <a:t>Prof. Yates’s Text Mining and Language Processing</a:t>
            </a:r>
            <a:endParaRPr lang="en-US" altLang="zh-TW" sz="1200" dirty="0">
              <a:latin typeface="Georgia" panose="02040502050405020303" pitchFamily="18" charset="0"/>
            </a:endParaRPr>
          </a:p>
          <a:p>
            <a:r>
              <a:rPr lang="en-US" altLang="zh-TW" sz="1200" dirty="0">
                <a:latin typeface="Georgia" panose="02040502050405020303" pitchFamily="18" charset="0"/>
              </a:rPr>
              <a:t>Christiane </a:t>
            </a:r>
            <a:r>
              <a:rPr lang="en-US" altLang="zh-TW" sz="1200" dirty="0" err="1">
                <a:latin typeface="Georgia" panose="02040502050405020303" pitchFamily="18" charset="0"/>
              </a:rPr>
              <a:t>Fellbaum</a:t>
            </a:r>
            <a:r>
              <a:rPr lang="en-US" altLang="zh-TW" sz="1200" dirty="0">
                <a:latin typeface="Georgia" panose="02040502050405020303" pitchFamily="18" charset="0"/>
              </a:rPr>
              <a:t>, WordNet</a:t>
            </a:r>
          </a:p>
          <a:p>
            <a:r>
              <a:rPr lang="en-US" altLang="zh-TW" sz="1200" dirty="0">
                <a:latin typeface="Georgia" panose="02040502050405020303" pitchFamily="18" charset="0"/>
              </a:rPr>
              <a:t>Hugo Liu, Push Singh, </a:t>
            </a:r>
            <a:r>
              <a:rPr lang="en-US" sz="1200" dirty="0">
                <a:latin typeface="Georgia" panose="02040502050405020303" pitchFamily="18" charset="0"/>
              </a:rPr>
              <a:t>Commonsense Reasoning in and over Natural Language</a:t>
            </a:r>
          </a:p>
          <a:p>
            <a:r>
              <a:rPr lang="en-US" sz="1200" dirty="0">
                <a:latin typeface="Georgia" panose="02040502050405020303" pitchFamily="18" charset="0"/>
              </a:rPr>
              <a:t>Marti A. Hearst, Text Data Mining: Issues, Techniques, and the Relation to Information Access</a:t>
            </a:r>
          </a:p>
          <a:p>
            <a:r>
              <a:rPr lang="en-US" sz="1200" dirty="0" err="1">
                <a:latin typeface="Georgia" panose="02040502050405020303" pitchFamily="18" charset="0"/>
              </a:rPr>
              <a:t>Erk</a:t>
            </a:r>
            <a:r>
              <a:rPr lang="en-US" sz="1200" dirty="0">
                <a:latin typeface="Georgia" panose="02040502050405020303" pitchFamily="18" charset="0"/>
              </a:rPr>
              <a:t>, </a:t>
            </a:r>
            <a:r>
              <a:rPr lang="en-US" sz="1200" dirty="0" err="1">
                <a:latin typeface="Georgia" panose="02040502050405020303" pitchFamily="18" charset="0"/>
              </a:rPr>
              <a:t>Katrin</a:t>
            </a:r>
            <a:r>
              <a:rPr lang="en-US" sz="1200" dirty="0">
                <a:latin typeface="Georgia" panose="02040502050405020303" pitchFamily="18" charset="0"/>
              </a:rPr>
              <a:t>. "A simple, similarity-based model for </a:t>
            </a:r>
            <a:r>
              <a:rPr lang="en-US" sz="1200" dirty="0" err="1">
                <a:latin typeface="Georgia" panose="02040502050405020303" pitchFamily="18" charset="0"/>
              </a:rPr>
              <a:t>selectional</a:t>
            </a:r>
            <a:r>
              <a:rPr lang="en-US" sz="1200" dirty="0">
                <a:latin typeface="Georgia" panose="02040502050405020303" pitchFamily="18" charset="0"/>
              </a:rPr>
              <a:t> preferences.“ </a:t>
            </a:r>
            <a:r>
              <a:rPr lang="en-US" sz="1200" i="1" dirty="0">
                <a:latin typeface="Georgia" panose="02040502050405020303" pitchFamily="18" charset="0"/>
              </a:rPr>
              <a:t>ANNUAL MEETING-ASSOCIATION FOR COMPUTATIONAL LINGUISTICS</a:t>
            </a:r>
            <a:r>
              <a:rPr lang="en-US" sz="1200" dirty="0">
                <a:latin typeface="Georgia" panose="02040502050405020303" pitchFamily="18" charset="0"/>
              </a:rPr>
              <a:t>. Vol. 45. No. 1. 2007.</a:t>
            </a:r>
          </a:p>
          <a:p>
            <a:endParaRPr lang="en-US" sz="1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99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560"/>
            <a:ext cx="10515600" cy="719092"/>
          </a:xfrm>
        </p:spPr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IE: Opinion Mining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303" y="1230086"/>
            <a:ext cx="7927975" cy="524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09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Data Mining on Extracted Relations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3" y="1690688"/>
            <a:ext cx="8789126" cy="412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52755" y="1690688"/>
            <a:ext cx="278887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dirty="0">
                <a:latin typeface="Georgia" panose="02040502050405020303" pitchFamily="18" charset="0"/>
              </a:rPr>
              <a:t>Researchers have built classifiers for </a:t>
            </a:r>
            <a:r>
              <a:rPr lang="en-US" altLang="en-US" sz="2000" u="sng" dirty="0">
                <a:latin typeface="Georgia" panose="02040502050405020303" pitchFamily="18" charset="0"/>
              </a:rPr>
              <a:t>predicting breast cancer based on databases of doctors’ and nurses’ reports</a:t>
            </a:r>
            <a:r>
              <a:rPr lang="en-US" altLang="en-US" sz="2000" dirty="0">
                <a:latin typeface="Georgia" panose="02040502050405020303" pitchFamily="18" charset="0"/>
              </a:rPr>
              <a:t>.</a:t>
            </a:r>
          </a:p>
          <a:p>
            <a:r>
              <a:rPr lang="en-US" altLang="en-US" sz="2000" dirty="0">
                <a:latin typeface="Georgia" panose="02040502050405020303" pitchFamily="18" charset="0"/>
              </a:rPr>
              <a:t>However, the reports often have </a:t>
            </a:r>
            <a:r>
              <a:rPr lang="en-US" altLang="en-US" sz="2000" u="sng" dirty="0">
                <a:latin typeface="Georgia" panose="02040502050405020303" pitchFamily="18" charset="0"/>
              </a:rPr>
              <a:t>incomplete fields, and many fields are raw text.</a:t>
            </a:r>
          </a:p>
          <a:p>
            <a:r>
              <a:rPr lang="en-US" alt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Information extraction </a:t>
            </a:r>
            <a:r>
              <a:rPr lang="en-US" altLang="en-US" sz="2000" dirty="0">
                <a:latin typeface="Georgia" panose="02040502050405020303" pitchFamily="18" charset="0"/>
              </a:rPr>
              <a:t>can </a:t>
            </a:r>
            <a:r>
              <a:rPr lang="en-US" altLang="en-US" sz="2000" u="sng" dirty="0">
                <a:latin typeface="Georgia" panose="02040502050405020303" pitchFamily="18" charset="0"/>
              </a:rPr>
              <a:t>fill in the missing fields from the text</a:t>
            </a:r>
            <a:r>
              <a:rPr lang="en-US" altLang="en-US" sz="2000" dirty="0">
                <a:latin typeface="Georgia" panose="02040502050405020303" pitchFamily="18" charset="0"/>
              </a:rPr>
              <a:t>, to support the classifiers.</a:t>
            </a:r>
          </a:p>
        </p:txBody>
      </p:sp>
    </p:spTree>
    <p:extLst>
      <p:ext uri="{BB962C8B-B14F-4D97-AF65-F5344CB8AC3E}">
        <p14:creationId xmlns:p14="http://schemas.microsoft.com/office/powerpoint/2010/main" val="2714268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751"/>
            <a:ext cx="10515600" cy="1325563"/>
          </a:xfrm>
        </p:spPr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IE: </a:t>
            </a:r>
            <a:r>
              <a:rPr lang="en-US" altLang="en-US" b="1" dirty="0">
                <a:latin typeface="Georgia" panose="02040502050405020303" pitchFamily="18" charset="0"/>
              </a:rPr>
              <a:t>Entity Resolution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Georgia" panose="02040502050405020303" pitchFamily="18" charset="0"/>
              </a:rPr>
              <a:t>How many distinct “Al Gore” entities are there on the Web?</a:t>
            </a:r>
          </a:p>
          <a:p>
            <a:r>
              <a:rPr lang="en-US" altLang="en-US" sz="3200" dirty="0">
                <a:latin typeface="Georgia" panose="02040502050405020303" pitchFamily="18" charset="0"/>
              </a:rPr>
              <a:t>One of those entities </a:t>
            </a:r>
            <a:r>
              <a:rPr lang="en-US" sz="3200" dirty="0">
                <a:latin typeface="Georgia" panose="02040502050405020303" pitchFamily="18" charset="0"/>
              </a:rPr>
              <a:t>served as the 45th Vice President of the United States</a:t>
            </a:r>
            <a:endParaRPr lang="en-US" altLang="en-US" sz="3200" dirty="0">
              <a:latin typeface="Georgia" panose="02040502050405020303" pitchFamily="18" charset="0"/>
            </a:endParaRPr>
          </a:p>
          <a:p>
            <a:r>
              <a:rPr lang="en-US" altLang="en-US" sz="3200" dirty="0">
                <a:latin typeface="Georgia" panose="02040502050405020303" pitchFamily="18" charset="0"/>
              </a:rPr>
              <a:t>Is that the same one who is the inventor of the Internet, or a different one?  How do you know?</a:t>
            </a:r>
          </a:p>
          <a:p>
            <a:pPr marL="0" indent="0">
              <a:buNone/>
            </a:pPr>
            <a:endParaRPr lang="en-US" altLang="en-US" sz="3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  <a:hlinkClick r:id="rId2"/>
              </a:rPr>
              <a:t>http://www.washingtonpost.com/blogs/fact-checker/wp/2013/11/04/a-cautionary-tale-for-politicians-al-gore-and-the-invention-of-the-internet</a:t>
            </a: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51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D95A5C0-5152-40A6-BEB2-7314445CDD0D}" type="slidenum">
              <a:rPr lang="en-US" altLang="en-US">
                <a:solidFill>
                  <a:srgbClr val="898989"/>
                </a:solidFill>
              </a:rPr>
              <a:pPr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2" r="52757" b="34671"/>
          <a:stretch>
            <a:fillRect/>
          </a:stretch>
        </p:blipFill>
        <p:spPr bwMode="auto">
          <a:xfrm>
            <a:off x="2286000" y="555626"/>
            <a:ext cx="76200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530561" y="6289675"/>
            <a:ext cx="51753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u="sng"/>
              <a:t>http://www.cs.washington.edu/research/textrunner/</a:t>
            </a:r>
          </a:p>
        </p:txBody>
      </p:sp>
    </p:spTree>
    <p:extLst>
      <p:ext uri="{BB962C8B-B14F-4D97-AF65-F5344CB8AC3E}">
        <p14:creationId xmlns:p14="http://schemas.microsoft.com/office/powerpoint/2010/main" val="562024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60FBDB-4DA6-4836-80D3-8DE7B96A5FB4}" type="slidenum">
              <a:rPr lang="en-US" altLang="en-US">
                <a:solidFill>
                  <a:srgbClr val="898989"/>
                </a:solidFill>
              </a:rPr>
              <a:pPr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2" r="52757" b="34782"/>
          <a:stretch>
            <a:fillRect/>
          </a:stretch>
        </p:blipFill>
        <p:spPr bwMode="auto">
          <a:xfrm>
            <a:off x="2286000" y="555626"/>
            <a:ext cx="7620000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3530561" y="6289675"/>
            <a:ext cx="51753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u="sng"/>
              <a:t>http://www.cs.washington.edu/research/textrunner/</a:t>
            </a:r>
          </a:p>
        </p:txBody>
      </p:sp>
      <p:sp>
        <p:nvSpPr>
          <p:cNvPr id="14341" name="Text Box 9"/>
          <p:cNvSpPr txBox="1">
            <a:spLocks noChangeArrowheads="1"/>
          </p:cNvSpPr>
          <p:nvPr/>
        </p:nvSpPr>
        <p:spPr bwMode="auto">
          <a:xfrm>
            <a:off x="4084638" y="1203326"/>
            <a:ext cx="495328" cy="246221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Smith</a:t>
            </a:r>
          </a:p>
        </p:txBody>
      </p:sp>
      <p:sp>
        <p:nvSpPr>
          <p:cNvPr id="14342" name="Text Box 10"/>
          <p:cNvSpPr txBox="1">
            <a:spLocks noChangeArrowheads="1"/>
          </p:cNvSpPr>
          <p:nvPr/>
        </p:nvSpPr>
        <p:spPr bwMode="auto">
          <a:xfrm>
            <a:off x="6629401" y="1203326"/>
            <a:ext cx="746125" cy="24447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invented</a:t>
            </a:r>
          </a:p>
        </p:txBody>
      </p:sp>
      <p:sp>
        <p:nvSpPr>
          <p:cNvPr id="14343" name="Text Box 11"/>
          <p:cNvSpPr txBox="1">
            <a:spLocks noChangeArrowheads="1"/>
          </p:cNvSpPr>
          <p:nvPr/>
        </p:nvSpPr>
        <p:spPr bwMode="auto">
          <a:xfrm>
            <a:off x="7886701" y="1200151"/>
            <a:ext cx="1306513" cy="24447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the margherita</a:t>
            </a:r>
          </a:p>
        </p:txBody>
      </p:sp>
      <p:sp>
        <p:nvSpPr>
          <p:cNvPr id="14344" name="Text Box 12"/>
          <p:cNvSpPr txBox="1">
            <a:spLocks noChangeArrowheads="1"/>
          </p:cNvSpPr>
          <p:nvPr/>
        </p:nvSpPr>
        <p:spPr bwMode="auto">
          <a:xfrm>
            <a:off x="4076701" y="2867026"/>
            <a:ext cx="1954381" cy="246221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Alexander Graham Bell</a:t>
            </a:r>
          </a:p>
        </p:txBody>
      </p:sp>
      <p:sp>
        <p:nvSpPr>
          <p:cNvPr id="14345" name="Text Box 13"/>
          <p:cNvSpPr txBox="1">
            <a:spLocks noChangeArrowheads="1"/>
          </p:cNvSpPr>
          <p:nvPr/>
        </p:nvSpPr>
        <p:spPr bwMode="auto">
          <a:xfrm>
            <a:off x="6632576" y="2867026"/>
            <a:ext cx="746125" cy="24447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invented</a:t>
            </a:r>
          </a:p>
        </p:txBody>
      </p:sp>
      <p:sp>
        <p:nvSpPr>
          <p:cNvPr id="14346" name="Text Box 14"/>
          <p:cNvSpPr txBox="1">
            <a:spLocks noChangeArrowheads="1"/>
          </p:cNvSpPr>
          <p:nvPr/>
        </p:nvSpPr>
        <p:spPr bwMode="auto">
          <a:xfrm>
            <a:off x="7878764" y="2863851"/>
            <a:ext cx="1198149" cy="246221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the telephone</a:t>
            </a:r>
          </a:p>
        </p:txBody>
      </p:sp>
      <p:sp>
        <p:nvSpPr>
          <p:cNvPr id="14347" name="Text Box 15"/>
          <p:cNvSpPr txBox="1">
            <a:spLocks noChangeArrowheads="1"/>
          </p:cNvSpPr>
          <p:nvPr/>
        </p:nvSpPr>
        <p:spPr bwMode="auto">
          <a:xfrm>
            <a:off x="4073525" y="3178176"/>
            <a:ext cx="1277786" cy="246221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Thomas Edison</a:t>
            </a:r>
          </a:p>
        </p:txBody>
      </p:sp>
      <p:sp>
        <p:nvSpPr>
          <p:cNvPr id="14348" name="Text Box 16"/>
          <p:cNvSpPr txBox="1">
            <a:spLocks noChangeArrowheads="1"/>
          </p:cNvSpPr>
          <p:nvPr/>
        </p:nvSpPr>
        <p:spPr bwMode="auto">
          <a:xfrm>
            <a:off x="6618289" y="3178176"/>
            <a:ext cx="746125" cy="24447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invented</a:t>
            </a:r>
          </a:p>
        </p:txBody>
      </p:sp>
      <p:sp>
        <p:nvSpPr>
          <p:cNvPr id="14349" name="Text Box 17"/>
          <p:cNvSpPr txBox="1">
            <a:spLocks noChangeArrowheads="1"/>
          </p:cNvSpPr>
          <p:nvPr/>
        </p:nvSpPr>
        <p:spPr bwMode="auto">
          <a:xfrm>
            <a:off x="7888288" y="3175001"/>
            <a:ext cx="885114" cy="246221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light bulbs</a:t>
            </a:r>
          </a:p>
        </p:txBody>
      </p:sp>
      <p:sp>
        <p:nvSpPr>
          <p:cNvPr id="14350" name="Text Box 18"/>
          <p:cNvSpPr txBox="1">
            <a:spLocks noChangeArrowheads="1"/>
          </p:cNvSpPr>
          <p:nvPr/>
        </p:nvSpPr>
        <p:spPr bwMode="auto">
          <a:xfrm>
            <a:off x="4073525" y="3660776"/>
            <a:ext cx="971100" cy="246221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Eli Whitney</a:t>
            </a:r>
          </a:p>
        </p:txBody>
      </p:sp>
      <p:sp>
        <p:nvSpPr>
          <p:cNvPr id="14351" name="Text Box 19"/>
          <p:cNvSpPr txBox="1">
            <a:spLocks noChangeArrowheads="1"/>
          </p:cNvSpPr>
          <p:nvPr/>
        </p:nvSpPr>
        <p:spPr bwMode="auto">
          <a:xfrm>
            <a:off x="6630989" y="3660776"/>
            <a:ext cx="746125" cy="24447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invented</a:t>
            </a:r>
          </a:p>
        </p:txBody>
      </p:sp>
      <p:sp>
        <p:nvSpPr>
          <p:cNvPr id="14352" name="Text Box 20"/>
          <p:cNvSpPr txBox="1">
            <a:spLocks noChangeArrowheads="1"/>
          </p:cNvSpPr>
          <p:nvPr/>
        </p:nvSpPr>
        <p:spPr bwMode="auto">
          <a:xfrm>
            <a:off x="7888288" y="3657601"/>
            <a:ext cx="1187450" cy="24447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the cotton gin</a:t>
            </a:r>
          </a:p>
        </p:txBody>
      </p:sp>
      <p:sp>
        <p:nvSpPr>
          <p:cNvPr id="14353" name="Text Box 21"/>
          <p:cNvSpPr txBox="1">
            <a:spLocks noChangeArrowheads="1"/>
          </p:cNvSpPr>
          <p:nvPr/>
        </p:nvSpPr>
        <p:spPr bwMode="auto">
          <a:xfrm>
            <a:off x="4076700" y="5724526"/>
            <a:ext cx="559640" cy="246221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Edison</a:t>
            </a:r>
          </a:p>
        </p:txBody>
      </p:sp>
      <p:sp>
        <p:nvSpPr>
          <p:cNvPr id="14354" name="Text Box 22"/>
          <p:cNvSpPr txBox="1">
            <a:spLocks noChangeArrowheads="1"/>
          </p:cNvSpPr>
          <p:nvPr/>
        </p:nvSpPr>
        <p:spPr bwMode="auto">
          <a:xfrm>
            <a:off x="6634164" y="5724526"/>
            <a:ext cx="746125" cy="24447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invented</a:t>
            </a:r>
          </a:p>
        </p:txBody>
      </p:sp>
      <p:sp>
        <p:nvSpPr>
          <p:cNvPr id="14355" name="Text Box 23"/>
          <p:cNvSpPr txBox="1">
            <a:spLocks noChangeArrowheads="1"/>
          </p:cNvSpPr>
          <p:nvPr/>
        </p:nvSpPr>
        <p:spPr bwMode="auto">
          <a:xfrm>
            <a:off x="7878763" y="5721351"/>
            <a:ext cx="1382712" cy="24447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the phonograph</a:t>
            </a:r>
          </a:p>
        </p:txBody>
      </p:sp>
    </p:spTree>
    <p:extLst>
      <p:ext uri="{BB962C8B-B14F-4D97-AF65-F5344CB8AC3E}">
        <p14:creationId xmlns:p14="http://schemas.microsoft.com/office/powerpoint/2010/main" val="104377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EB77433-4121-42B1-8E1E-6C9546766B73}" type="slidenum">
              <a:rPr lang="en-US" altLang="en-US">
                <a:solidFill>
                  <a:srgbClr val="898989"/>
                </a:solidFill>
              </a:rPr>
              <a:pPr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2" r="52757" b="34671"/>
          <a:stretch>
            <a:fillRect/>
          </a:stretch>
        </p:blipFill>
        <p:spPr bwMode="auto">
          <a:xfrm>
            <a:off x="2286000" y="555626"/>
            <a:ext cx="76200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530561" y="6289675"/>
            <a:ext cx="51753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u="sng"/>
              <a:t>http://www.cs.washington.edu/research/textrunner/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4084638" y="1787526"/>
            <a:ext cx="637290" cy="246221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chemeClr val="accent2"/>
                </a:solidFill>
              </a:rPr>
              <a:t>Al Gore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6629401" y="1787526"/>
            <a:ext cx="746125" cy="244475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chemeClr val="accent2"/>
                </a:solidFill>
              </a:rPr>
              <a:t>invented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7886700" y="1784351"/>
            <a:ext cx="1035050" cy="244475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chemeClr val="accent2"/>
                </a:solidFill>
              </a:rPr>
              <a:t>the Internet</a:t>
            </a:r>
          </a:p>
        </p:txBody>
      </p:sp>
    </p:spTree>
    <p:extLst>
      <p:ext uri="{BB962C8B-B14F-4D97-AF65-F5344CB8AC3E}">
        <p14:creationId xmlns:p14="http://schemas.microsoft.com/office/powerpoint/2010/main" val="3140169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0DAD503-557C-4713-89C3-490E311FE4D6}" type="slidenum">
              <a:rPr lang="en-US" altLang="en-US">
                <a:solidFill>
                  <a:srgbClr val="898989"/>
                </a:solidFill>
              </a:rPr>
              <a:pPr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2" r="52757" b="34671"/>
          <a:stretch>
            <a:fillRect/>
          </a:stretch>
        </p:blipFill>
        <p:spPr bwMode="auto">
          <a:xfrm>
            <a:off x="2286000" y="555626"/>
            <a:ext cx="76200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3530561" y="6289675"/>
            <a:ext cx="51753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u="sng"/>
              <a:t>http://www.cs.washington.edu/research/textrunner/</a:t>
            </a: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4084638" y="1203326"/>
            <a:ext cx="495328" cy="246221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Smith</a:t>
            </a: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6629401" y="1203326"/>
            <a:ext cx="746125" cy="2444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invented</a:t>
            </a:r>
          </a:p>
        </p:txBody>
      </p:sp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7886701" y="1200151"/>
            <a:ext cx="1306513" cy="2444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the margherita</a:t>
            </a:r>
          </a:p>
        </p:txBody>
      </p:sp>
      <p:sp>
        <p:nvSpPr>
          <p:cNvPr id="16392" name="Text Box 10"/>
          <p:cNvSpPr txBox="1">
            <a:spLocks noChangeArrowheads="1"/>
          </p:cNvSpPr>
          <p:nvPr/>
        </p:nvSpPr>
        <p:spPr bwMode="auto">
          <a:xfrm>
            <a:off x="4076701" y="4251326"/>
            <a:ext cx="705321" cy="246221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C. Smith</a:t>
            </a:r>
          </a:p>
        </p:txBody>
      </p:sp>
      <p:sp>
        <p:nvSpPr>
          <p:cNvPr id="16393" name="Text Box 11"/>
          <p:cNvSpPr txBox="1">
            <a:spLocks noChangeArrowheads="1"/>
          </p:cNvSpPr>
          <p:nvPr/>
        </p:nvSpPr>
        <p:spPr bwMode="auto">
          <a:xfrm>
            <a:off x="6634164" y="4251326"/>
            <a:ext cx="746125" cy="2444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invented</a:t>
            </a:r>
          </a:p>
        </p:txBody>
      </p:sp>
      <p:sp>
        <p:nvSpPr>
          <p:cNvPr id="16394" name="Text Box 12"/>
          <p:cNvSpPr txBox="1">
            <a:spLocks noChangeArrowheads="1"/>
          </p:cNvSpPr>
          <p:nvPr/>
        </p:nvSpPr>
        <p:spPr bwMode="auto">
          <a:xfrm>
            <a:off x="7878763" y="4248151"/>
            <a:ext cx="1306512" cy="2444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the margherita</a:t>
            </a:r>
          </a:p>
        </p:txBody>
      </p:sp>
      <p:sp>
        <p:nvSpPr>
          <p:cNvPr id="16395" name="AutoShape 13"/>
          <p:cNvSpPr>
            <a:spLocks noChangeArrowheads="1"/>
          </p:cNvSpPr>
          <p:nvPr/>
        </p:nvSpPr>
        <p:spPr bwMode="auto">
          <a:xfrm>
            <a:off x="1905000" y="990600"/>
            <a:ext cx="457200" cy="4114800"/>
          </a:xfrm>
          <a:prstGeom prst="curvedRightArrow">
            <a:avLst>
              <a:gd name="adj1" fmla="val 130083"/>
              <a:gd name="adj2" fmla="val 310083"/>
              <a:gd name="adj3" fmla="val 33333"/>
            </a:avLst>
          </a:prstGeom>
          <a:solidFill>
            <a:schemeClr val="bg1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573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95BC156-4BFB-4EF1-8C0B-463B12954311}" type="slidenum">
              <a:rPr lang="en-US" altLang="en-US">
                <a:solidFill>
                  <a:srgbClr val="898989"/>
                </a:solidFill>
              </a:rPr>
              <a:pPr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7411" name="Picture 10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2" r="52757" b="34671"/>
          <a:stretch>
            <a:fillRect/>
          </a:stretch>
        </p:blipFill>
        <p:spPr bwMode="auto">
          <a:xfrm>
            <a:off x="2286000" y="555626"/>
            <a:ext cx="76200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1027"/>
          <p:cNvSpPr txBox="1">
            <a:spLocks noChangeArrowheads="1"/>
          </p:cNvSpPr>
          <p:nvPr/>
        </p:nvSpPr>
        <p:spPr bwMode="auto">
          <a:xfrm>
            <a:off x="3530561" y="6289675"/>
            <a:ext cx="51753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u="sng"/>
              <a:t>http://www.cs.washington.edu/research/textrunner/</a:t>
            </a:r>
          </a:p>
        </p:txBody>
      </p:sp>
      <p:sp>
        <p:nvSpPr>
          <p:cNvPr id="17413" name="AutoShape 1034"/>
          <p:cNvSpPr>
            <a:spLocks noChangeArrowheads="1"/>
          </p:cNvSpPr>
          <p:nvPr/>
        </p:nvSpPr>
        <p:spPr bwMode="auto">
          <a:xfrm>
            <a:off x="1905000" y="3124200"/>
            <a:ext cx="457200" cy="3200400"/>
          </a:xfrm>
          <a:prstGeom prst="curvedRightArrow">
            <a:avLst>
              <a:gd name="adj1" fmla="val 68056"/>
              <a:gd name="adj2" fmla="val 208056"/>
              <a:gd name="adj3" fmla="val 33333"/>
            </a:avLst>
          </a:prstGeom>
          <a:solidFill>
            <a:srgbClr val="CCFF99"/>
          </a:solidFill>
          <a:ln w="25400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4" name="Text Box 1035"/>
          <p:cNvSpPr txBox="1">
            <a:spLocks noChangeArrowheads="1"/>
          </p:cNvSpPr>
          <p:nvPr/>
        </p:nvSpPr>
        <p:spPr bwMode="auto">
          <a:xfrm>
            <a:off x="4073525" y="3171826"/>
            <a:ext cx="1277786" cy="246221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rgbClr val="CCFF99"/>
                </a:solidFill>
              </a:rPr>
              <a:t>Thomas Edison</a:t>
            </a:r>
          </a:p>
        </p:txBody>
      </p:sp>
      <p:sp>
        <p:nvSpPr>
          <p:cNvPr id="17415" name="Text Box 1036"/>
          <p:cNvSpPr txBox="1">
            <a:spLocks noChangeArrowheads="1"/>
          </p:cNvSpPr>
          <p:nvPr/>
        </p:nvSpPr>
        <p:spPr bwMode="auto">
          <a:xfrm>
            <a:off x="6630989" y="3171826"/>
            <a:ext cx="746125" cy="244475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rgbClr val="CCFF99"/>
                </a:solidFill>
              </a:rPr>
              <a:t>invented</a:t>
            </a:r>
          </a:p>
        </p:txBody>
      </p:sp>
      <p:sp>
        <p:nvSpPr>
          <p:cNvPr id="17416" name="Text Box 1037"/>
          <p:cNvSpPr txBox="1">
            <a:spLocks noChangeArrowheads="1"/>
          </p:cNvSpPr>
          <p:nvPr/>
        </p:nvSpPr>
        <p:spPr bwMode="auto">
          <a:xfrm>
            <a:off x="7888288" y="3168651"/>
            <a:ext cx="885114" cy="246221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rgbClr val="CCFF99"/>
                </a:solidFill>
              </a:rPr>
              <a:t>light bulbs</a:t>
            </a:r>
          </a:p>
        </p:txBody>
      </p:sp>
      <p:sp>
        <p:nvSpPr>
          <p:cNvPr id="17417" name="Text Box 1038"/>
          <p:cNvSpPr txBox="1">
            <a:spLocks noChangeArrowheads="1"/>
          </p:cNvSpPr>
          <p:nvPr/>
        </p:nvSpPr>
        <p:spPr bwMode="auto">
          <a:xfrm>
            <a:off x="4076700" y="5743576"/>
            <a:ext cx="559640" cy="246221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rgbClr val="CCFF99"/>
                </a:solidFill>
              </a:rPr>
              <a:t>Edison</a:t>
            </a:r>
          </a:p>
        </p:txBody>
      </p:sp>
      <p:sp>
        <p:nvSpPr>
          <p:cNvPr id="17418" name="Text Box 1039"/>
          <p:cNvSpPr txBox="1">
            <a:spLocks noChangeArrowheads="1"/>
          </p:cNvSpPr>
          <p:nvPr/>
        </p:nvSpPr>
        <p:spPr bwMode="auto">
          <a:xfrm>
            <a:off x="6634164" y="5743576"/>
            <a:ext cx="746125" cy="244475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rgbClr val="CCFF99"/>
                </a:solidFill>
              </a:rPr>
              <a:t>invented</a:t>
            </a:r>
          </a:p>
        </p:txBody>
      </p:sp>
      <p:sp>
        <p:nvSpPr>
          <p:cNvPr id="17419" name="Text Box 1040"/>
          <p:cNvSpPr txBox="1">
            <a:spLocks noChangeArrowheads="1"/>
          </p:cNvSpPr>
          <p:nvPr/>
        </p:nvSpPr>
        <p:spPr bwMode="auto">
          <a:xfrm>
            <a:off x="7878763" y="5740401"/>
            <a:ext cx="1382712" cy="244475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>
                <a:solidFill>
                  <a:srgbClr val="CCFF99"/>
                </a:solidFill>
              </a:rPr>
              <a:t>the phonograph</a:t>
            </a:r>
          </a:p>
        </p:txBody>
      </p:sp>
    </p:spTree>
    <p:extLst>
      <p:ext uri="{BB962C8B-B14F-4D97-AF65-F5344CB8AC3E}">
        <p14:creationId xmlns:p14="http://schemas.microsoft.com/office/powerpoint/2010/main" val="7808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Georgia" panose="02040502050405020303" pitchFamily="18" charset="0"/>
              </a:rPr>
              <a:t>Representations for IE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Georgia" panose="02040502050405020303" pitchFamily="18" charset="0"/>
              </a:rPr>
              <a:t>Relation Resolution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latin typeface="Georgia" panose="02040502050405020303" pitchFamily="18" charset="0"/>
                <a:sym typeface="Wingdings" pitchFamily="2" charset="2"/>
              </a:rPr>
              <a:t>Raised(fire truck, ladder)  Lifted(fire truck, ladder)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latin typeface="Georgia" panose="02040502050405020303" pitchFamily="18" charset="0"/>
              </a:rPr>
              <a:t>Lifted(UN, sanctions) </a:t>
            </a:r>
            <a:r>
              <a:rPr lang="en-US" dirty="0">
                <a:latin typeface="Georgia" panose="02040502050405020303" pitchFamily="18" charset="0"/>
                <a:sym typeface="Wingdings" pitchFamily="2" charset="2"/>
              </a:rPr>
              <a:t> Removed(UN, sanctions)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latin typeface="Georgia" panose="02040502050405020303" pitchFamily="18" charset="0"/>
                <a:sym typeface="Wingdings" pitchFamily="2" charset="2"/>
              </a:rPr>
              <a:t>Raised(Walmart, prices) ? Removed(Walmart, prices)</a:t>
            </a:r>
          </a:p>
          <a:p>
            <a:pPr lvl="1" fontAlgn="auto">
              <a:spcAft>
                <a:spcPts val="0"/>
              </a:spcAft>
              <a:defRPr/>
            </a:pPr>
            <a:endParaRPr lang="en-US" dirty="0">
              <a:latin typeface="Georgia" panose="02040502050405020303" pitchFamily="18" charset="0"/>
              <a:sym typeface="Wingdings" pitchFamily="2" charset="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Georgia" panose="02040502050405020303" pitchFamily="18" charset="0"/>
                <a:sym typeface="Wingdings" pitchFamily="2" charset="2"/>
              </a:rPr>
              <a:t>What set of relationships exist in the world?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latin typeface="Georgia" panose="02040502050405020303" pitchFamily="18" charset="0"/>
                <a:sym typeface="Wingdings" pitchFamily="2" charset="2"/>
              </a:rPr>
              <a:t>Extremely old problem in philosophy; no good answer.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Georgia" panose="02040502050405020303" pitchFamily="18" charset="0"/>
                <a:sym typeface="Wingdings" pitchFamily="2" charset="2"/>
              </a:rPr>
              <a:t>Which set of relations should we try to extract examples of?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05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Georgia" panose="02040502050405020303" pitchFamily="18" charset="0"/>
              </a:rPr>
              <a:t>Open Information Extraction on the Web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5387008" y="3886200"/>
            <a:ext cx="8382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6425233" y="3886200"/>
            <a:ext cx="2466975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2615233" y="3886200"/>
            <a:ext cx="25908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927652" y="2057400"/>
            <a:ext cx="7315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 b="1" dirty="0" err="1">
                <a:latin typeface="Georgia" panose="02040502050405020303" pitchFamily="18" charset="0"/>
              </a:rPr>
              <a:t>TextRunner</a:t>
            </a:r>
            <a:r>
              <a:rPr lang="en-US" altLang="en-US" b="1" dirty="0">
                <a:solidFill>
                  <a:srgbClr val="00FF00"/>
                </a:solidFill>
                <a:latin typeface="Georgia" panose="02040502050405020303" pitchFamily="18" charset="0"/>
              </a:rPr>
              <a:t>	</a:t>
            </a:r>
            <a:r>
              <a:rPr lang="en-US" altLang="en-US" sz="1600" b="1" i="1" dirty="0" err="1">
                <a:latin typeface="Georgia" panose="02040502050405020303" pitchFamily="18" charset="0"/>
              </a:rPr>
              <a:t>Banko</a:t>
            </a:r>
            <a:r>
              <a:rPr lang="en-US" altLang="en-US" sz="1600" b="1" i="1" dirty="0">
                <a:latin typeface="Georgia" panose="02040502050405020303" pitchFamily="18" charset="0"/>
              </a:rPr>
              <a:t> et al., IJCAI’07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     </a:t>
            </a:r>
            <a:r>
              <a:rPr lang="en-US" altLang="en-US" sz="2400" dirty="0">
                <a:latin typeface="Georgia" panose="02040502050405020303" pitchFamily="18" charset="0"/>
              </a:rPr>
              <a:t>Unsupervised, single-pass extraction for the Web.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     No relation names required for input.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892921" y="5168900"/>
            <a:ext cx="793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3600" b="1">
                <a:latin typeface="Arial Unicode MS" panose="020B0604020202020204" pitchFamily="34" charset="-128"/>
              </a:rPr>
              <a:t>EBay was founded by Pierre Omidyar.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958008" y="4668838"/>
            <a:ext cx="1143000" cy="284162"/>
          </a:xfrm>
          <a:prstGeom prst="rect">
            <a:avLst/>
          </a:prstGeom>
          <a:solidFill>
            <a:srgbClr val="FF66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b="1">
                <a:latin typeface="Arial Unicode MS" panose="020B0604020202020204" pitchFamily="34" charset="-128"/>
              </a:rPr>
              <a:t>Noun</a:t>
            </a:r>
            <a:r>
              <a:rPr lang="en-US" altLang="en-US" b="1"/>
              <a:t>   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6530008" y="4668838"/>
            <a:ext cx="3048000" cy="284162"/>
          </a:xfrm>
          <a:prstGeom prst="rect">
            <a:avLst/>
          </a:prstGeom>
          <a:solidFill>
            <a:srgbClr val="FF66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b="1">
                <a:latin typeface="Arial Unicode MS" panose="020B0604020202020204" pitchFamily="34" charset="-128"/>
              </a:rPr>
              <a:t>Noun Phrase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3177208" y="4668838"/>
            <a:ext cx="3276600" cy="284162"/>
          </a:xfrm>
          <a:prstGeom prst="rect">
            <a:avLst/>
          </a:prstGeom>
          <a:solidFill>
            <a:srgbClr val="00FF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b="1">
                <a:latin typeface="Arial Unicode MS" panose="020B0604020202020204" pitchFamily="34" charset="-128"/>
              </a:rPr>
              <a:t>Relation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386508" y="3703638"/>
            <a:ext cx="114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>
                <a:latin typeface="Arial Unicode MS" panose="020B0604020202020204" pitchFamily="34" charset="-128"/>
              </a:rPr>
              <a:t>Extracted</a:t>
            </a:r>
          </a:p>
          <a:p>
            <a:pPr algn="ctr"/>
            <a:r>
              <a:rPr lang="en-US" altLang="en-US">
                <a:latin typeface="Arial Unicode MS" panose="020B0604020202020204" pitchFamily="34" charset="-128"/>
              </a:rPr>
              <a:t>Tuple: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2558083" y="3794125"/>
            <a:ext cx="6561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 dirty="0">
                <a:latin typeface="Arial Unicode MS" panose="020B0604020202020204" pitchFamily="34" charset="-128"/>
              </a:rPr>
              <a:t>was founded by (EBay, Pierre </a:t>
            </a:r>
            <a:r>
              <a:rPr lang="en-US" altLang="en-US" sz="2800" b="1" dirty="0" err="1">
                <a:latin typeface="Arial Unicode MS" panose="020B0604020202020204" pitchFamily="34" charset="-128"/>
              </a:rPr>
              <a:t>Omidyar</a:t>
            </a:r>
            <a:r>
              <a:rPr lang="en-US" altLang="en-US" sz="2800" b="1" dirty="0">
                <a:latin typeface="Arial Unicode MS" panose="020B0604020202020204" pitchFamily="34" charset="-128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55591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3520" y="244475"/>
            <a:ext cx="9814560" cy="609600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latin typeface="Georgia" panose="02040502050405020303" pitchFamily="18" charset="0"/>
              </a:rPr>
              <a:t>What is in the Text Analysis Arena?</a:t>
            </a:r>
          </a:p>
        </p:txBody>
      </p:sp>
      <p:sp>
        <p:nvSpPr>
          <p:cNvPr id="558083" name="Oval 3"/>
          <p:cNvSpPr>
            <a:spLocks noChangeArrowheads="1"/>
          </p:cNvSpPr>
          <p:nvPr/>
        </p:nvSpPr>
        <p:spPr bwMode="auto">
          <a:xfrm>
            <a:off x="5334000" y="3124200"/>
            <a:ext cx="4114800" cy="3124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4" name="Oval 4"/>
          <p:cNvSpPr>
            <a:spLocks noChangeArrowheads="1"/>
          </p:cNvSpPr>
          <p:nvPr/>
        </p:nvSpPr>
        <p:spPr bwMode="auto">
          <a:xfrm>
            <a:off x="3200400" y="1981200"/>
            <a:ext cx="4114800" cy="3124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5" name="Oval 5"/>
          <p:cNvSpPr>
            <a:spLocks noChangeArrowheads="1"/>
          </p:cNvSpPr>
          <p:nvPr/>
        </p:nvSpPr>
        <p:spPr bwMode="auto">
          <a:xfrm>
            <a:off x="5257800" y="1905000"/>
            <a:ext cx="4114800" cy="3124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6" name="Oval 6"/>
          <p:cNvSpPr>
            <a:spLocks noChangeArrowheads="1"/>
          </p:cNvSpPr>
          <p:nvPr/>
        </p:nvSpPr>
        <p:spPr bwMode="auto">
          <a:xfrm>
            <a:off x="3124200" y="2971800"/>
            <a:ext cx="4114800" cy="3124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7" name="WordArt 7"/>
          <p:cNvSpPr>
            <a:spLocks noChangeArrowheads="1" noChangeShapeType="1" noTextEdit="1"/>
          </p:cNvSpPr>
          <p:nvPr/>
        </p:nvSpPr>
        <p:spPr bwMode="auto">
          <a:xfrm>
            <a:off x="1828801" y="4800601"/>
            <a:ext cx="3267075" cy="16621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99" lon="19439998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 panose="020B0806030902050204" pitchFamily="34" charset="0"/>
              </a:rPr>
              <a:t>Natural Language</a:t>
            </a:r>
          </a:p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 panose="020B0806030902050204" pitchFamily="34" charset="0"/>
              </a:rPr>
              <a:t>Processing</a:t>
            </a:r>
          </a:p>
        </p:txBody>
      </p:sp>
      <p:sp>
        <p:nvSpPr>
          <p:cNvPr id="558088" name="WordArt 8"/>
          <p:cNvSpPr>
            <a:spLocks noChangeArrowheads="1" noChangeShapeType="1" noTextEdit="1"/>
          </p:cNvSpPr>
          <p:nvPr/>
        </p:nvSpPr>
        <p:spPr bwMode="auto">
          <a:xfrm>
            <a:off x="2514600" y="1600200"/>
            <a:ext cx="2590800" cy="1295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Triangle">
              <a:avLst>
                <a:gd name="adj" fmla="val 5000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  <a:contourClr>
                <a:srgbClr val="FFFFCC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Web</a:t>
            </a:r>
          </a:p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Web2.0</a:t>
            </a:r>
          </a:p>
        </p:txBody>
      </p:sp>
      <p:sp>
        <p:nvSpPr>
          <p:cNvPr id="558089" name="WordArt 9"/>
          <p:cNvSpPr>
            <a:spLocks noChangeArrowheads="1" noChangeShapeType="1" noTextEdit="1"/>
          </p:cNvSpPr>
          <p:nvPr/>
        </p:nvSpPr>
        <p:spPr bwMode="auto">
          <a:xfrm>
            <a:off x="7239000" y="1905000"/>
            <a:ext cx="29527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Information</a:t>
            </a:r>
          </a:p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Retrieval</a:t>
            </a:r>
          </a:p>
        </p:txBody>
      </p:sp>
      <p:sp>
        <p:nvSpPr>
          <p:cNvPr id="558090" name="Oval 10"/>
          <p:cNvSpPr>
            <a:spLocks noChangeArrowheads="1"/>
          </p:cNvSpPr>
          <p:nvPr/>
        </p:nvSpPr>
        <p:spPr bwMode="auto">
          <a:xfrm>
            <a:off x="4572000" y="2895600"/>
            <a:ext cx="3733800" cy="2133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1" name="WordArt 11"/>
          <p:cNvSpPr>
            <a:spLocks noChangeArrowheads="1" noChangeShapeType="1" noTextEdit="1"/>
          </p:cNvSpPr>
          <p:nvPr/>
        </p:nvSpPr>
        <p:spPr bwMode="auto">
          <a:xfrm>
            <a:off x="4953000" y="3657601"/>
            <a:ext cx="2895600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Text Analytics</a:t>
            </a:r>
          </a:p>
        </p:txBody>
      </p:sp>
      <p:sp>
        <p:nvSpPr>
          <p:cNvPr id="558092" name="WordArt 12"/>
          <p:cNvSpPr>
            <a:spLocks noChangeArrowheads="1" noChangeShapeType="1" noTextEdit="1"/>
          </p:cNvSpPr>
          <p:nvPr/>
        </p:nvSpPr>
        <p:spPr bwMode="auto">
          <a:xfrm>
            <a:off x="6781800" y="5334000"/>
            <a:ext cx="3562350" cy="1447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Machine Learning</a:t>
            </a:r>
          </a:p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Text Mining</a:t>
            </a:r>
          </a:p>
        </p:txBody>
      </p:sp>
      <p:sp>
        <p:nvSpPr>
          <p:cNvPr id="558093" name="Text Box 13"/>
          <p:cNvSpPr txBox="1">
            <a:spLocks noChangeArrowheads="1"/>
          </p:cNvSpPr>
          <p:nvPr/>
        </p:nvSpPr>
        <p:spPr bwMode="auto">
          <a:xfrm>
            <a:off x="9067801" y="4495801"/>
            <a:ext cx="1535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ahoma" panose="020B0604030504040204" pitchFamily="34" charset="0"/>
              </a:rPr>
              <a:t>Data Analysis</a:t>
            </a:r>
          </a:p>
        </p:txBody>
      </p:sp>
      <p:sp>
        <p:nvSpPr>
          <p:cNvPr id="558094" name="Line 14"/>
          <p:cNvSpPr>
            <a:spLocks noChangeShapeType="1"/>
          </p:cNvSpPr>
          <p:nvPr/>
        </p:nvSpPr>
        <p:spPr bwMode="auto">
          <a:xfrm flipH="1">
            <a:off x="9372600" y="4800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8095" name="Text Box 15"/>
          <p:cNvSpPr txBox="1">
            <a:spLocks noChangeArrowheads="1"/>
          </p:cNvSpPr>
          <p:nvPr/>
        </p:nvSpPr>
        <p:spPr bwMode="auto">
          <a:xfrm>
            <a:off x="1524001" y="3276600"/>
            <a:ext cx="171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ahoma" panose="020B0604030504040204" pitchFamily="34" charset="0"/>
              </a:rPr>
              <a:t>Computational </a:t>
            </a:r>
          </a:p>
          <a:p>
            <a:pPr eaLnBrk="0" hangingPunct="0"/>
            <a:r>
              <a:rPr lang="en-US" altLang="en-US">
                <a:latin typeface="Tahoma" panose="020B0604030504040204" pitchFamily="34" charset="0"/>
              </a:rPr>
              <a:t>Linguistics</a:t>
            </a:r>
          </a:p>
        </p:txBody>
      </p:sp>
      <p:sp>
        <p:nvSpPr>
          <p:cNvPr id="558096" name="Line 16"/>
          <p:cNvSpPr>
            <a:spLocks noChangeShapeType="1"/>
          </p:cNvSpPr>
          <p:nvPr/>
        </p:nvSpPr>
        <p:spPr bwMode="auto">
          <a:xfrm>
            <a:off x="2362200" y="3886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8097" name="Text Box 17"/>
          <p:cNvSpPr txBox="1">
            <a:spLocks noChangeArrowheads="1"/>
          </p:cNvSpPr>
          <p:nvPr/>
        </p:nvSpPr>
        <p:spPr bwMode="auto">
          <a:xfrm>
            <a:off x="8915400" y="990601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ahoma" panose="020B0604030504040204" pitchFamily="34" charset="0"/>
              </a:rPr>
              <a:t>Search &amp; DB</a:t>
            </a:r>
          </a:p>
        </p:txBody>
      </p:sp>
      <p:sp>
        <p:nvSpPr>
          <p:cNvPr id="558098" name="Line 18"/>
          <p:cNvSpPr>
            <a:spLocks noChangeShapeType="1"/>
          </p:cNvSpPr>
          <p:nvPr/>
        </p:nvSpPr>
        <p:spPr bwMode="auto">
          <a:xfrm flipH="1">
            <a:off x="9220200" y="1295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8099" name="Text Box 19"/>
          <p:cNvSpPr txBox="1">
            <a:spLocks noChangeArrowheads="1"/>
          </p:cNvSpPr>
          <p:nvPr/>
        </p:nvSpPr>
        <p:spPr bwMode="auto">
          <a:xfrm>
            <a:off x="1676401" y="990600"/>
            <a:ext cx="2270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ahoma" panose="020B0604030504040204" pitchFamily="34" charset="0"/>
              </a:rPr>
              <a:t>Knowledge Rep. &amp; </a:t>
            </a:r>
          </a:p>
          <a:p>
            <a:pPr eaLnBrk="0" hangingPunct="0"/>
            <a:r>
              <a:rPr lang="en-US" altLang="en-US">
                <a:latin typeface="Tahoma" panose="020B0604030504040204" pitchFamily="34" charset="0"/>
              </a:rPr>
              <a:t>Reasoning / Tagging</a:t>
            </a:r>
          </a:p>
        </p:txBody>
      </p:sp>
      <p:sp>
        <p:nvSpPr>
          <p:cNvPr id="558100" name="Line 20"/>
          <p:cNvSpPr>
            <a:spLocks noChangeShapeType="1"/>
          </p:cNvSpPr>
          <p:nvPr/>
        </p:nvSpPr>
        <p:spPr bwMode="auto">
          <a:xfrm>
            <a:off x="2438400" y="16002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007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8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8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3" grpId="0" animBg="1"/>
      <p:bldP spid="558084" grpId="0" animBg="1"/>
      <p:bldP spid="558085" grpId="0" animBg="1"/>
      <p:bldP spid="558086" grpId="0" animBg="1"/>
      <p:bldP spid="558087" grpId="0" animBg="1"/>
      <p:bldP spid="558088" grpId="0" animBg="1"/>
      <p:bldP spid="558089" grpId="0" animBg="1"/>
      <p:bldP spid="558092" grpId="0" animBg="1"/>
      <p:bldP spid="558093" grpId="0"/>
      <p:bldP spid="558094" grpId="0" animBg="1"/>
      <p:bldP spid="558095" grpId="0"/>
      <p:bldP spid="558096" grpId="0" animBg="1"/>
      <p:bldP spid="558097" grpId="0"/>
      <p:bldP spid="558098" grpId="0" animBg="1"/>
      <p:bldP spid="558099" grpId="0"/>
      <p:bldP spid="55810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Georgia" panose="02040502050405020303" pitchFamily="18" charset="0"/>
              </a:rPr>
              <a:t>IE Techniques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3200" dirty="0">
                <a:latin typeface="Georgia" panose="02040502050405020303" pitchFamily="18" charset="0"/>
              </a:rPr>
              <a:t>Manually constructed patterns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3200" dirty="0">
                <a:latin typeface="Georgia" panose="02040502050405020303" pitchFamily="18" charset="0"/>
              </a:rPr>
              <a:t>Pattern-learning and bootstrapping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3200" dirty="0">
                <a:latin typeface="Georgia" panose="02040502050405020303" pitchFamily="18" charset="0"/>
              </a:rPr>
              <a:t>Supervised Classifiers</a:t>
            </a:r>
            <a:endParaRPr lang="en-US"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755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Georgia" panose="02040502050405020303" pitchFamily="18" charset="0"/>
              </a:rPr>
              <a:t>Manually-Constructed IE Patterns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b="1" dirty="0">
                <a:latin typeface="Georgia" panose="02040502050405020303" pitchFamily="18" charset="0"/>
              </a:rPr>
              <a:t>Pattern:  </a:t>
            </a:r>
            <a:r>
              <a:rPr lang="en-US" i="1" dirty="0">
                <a:latin typeface="Georgia" panose="02040502050405020303" pitchFamily="18" charset="0"/>
              </a:rPr>
              <a:t>A:physical-object </a:t>
            </a:r>
            <a:r>
              <a:rPr lang="en-US" dirty="0">
                <a:latin typeface="Georgia" panose="02040502050405020303" pitchFamily="18" charset="0"/>
              </a:rPr>
              <a:t>was bombed by </a:t>
            </a:r>
            <a:r>
              <a:rPr lang="en-US" i="1" dirty="0">
                <a:latin typeface="Georgia" panose="02040502050405020303" pitchFamily="18" charset="0"/>
              </a:rPr>
              <a:t>B</a:t>
            </a:r>
          </a:p>
          <a:p>
            <a:pPr>
              <a:buNone/>
              <a:defRPr/>
            </a:pPr>
            <a:r>
              <a:rPr lang="en-US" i="1" dirty="0">
                <a:latin typeface="Georgia" panose="02040502050405020303" pitchFamily="18" charset="0"/>
              </a:rPr>
              <a:t>			</a:t>
            </a:r>
            <a:r>
              <a:rPr lang="en-US" dirty="0">
                <a:latin typeface="Georgia" panose="02040502050405020303" pitchFamily="18" charset="0"/>
                <a:sym typeface="Wingdings" pitchFamily="2" charset="2"/>
              </a:rPr>
              <a:t> exists </a:t>
            </a:r>
            <a:r>
              <a:rPr lang="en-US" i="1" dirty="0">
                <a:latin typeface="Georgia" panose="02040502050405020303" pitchFamily="18" charset="0"/>
                <a:sym typeface="Wingdings" pitchFamily="2" charset="2"/>
              </a:rPr>
              <a:t>C </a:t>
            </a:r>
            <a:r>
              <a:rPr lang="en-US" dirty="0">
                <a:latin typeface="Georgia" panose="02040502050405020303" pitchFamily="18" charset="0"/>
                <a:sym typeface="Wingdings" pitchFamily="2" charset="2"/>
              </a:rPr>
              <a:t>. terrorist-attack(</a:t>
            </a:r>
            <a:r>
              <a:rPr lang="en-US" i="1" dirty="0">
                <a:latin typeface="Georgia" panose="02040502050405020303" pitchFamily="18" charset="0"/>
                <a:sym typeface="Wingdings" pitchFamily="2" charset="2"/>
              </a:rPr>
              <a:t>C)</a:t>
            </a:r>
            <a:endParaRPr lang="en-US" dirty="0">
              <a:latin typeface="Georgia" panose="02040502050405020303" pitchFamily="18" charset="0"/>
              <a:sym typeface="Wingdings" pitchFamily="2" charset="2"/>
            </a:endParaRPr>
          </a:p>
          <a:p>
            <a:pPr>
              <a:buNone/>
              <a:defRPr/>
            </a:pPr>
            <a:r>
              <a:rPr lang="en-US" dirty="0">
                <a:latin typeface="Georgia" panose="02040502050405020303" pitchFamily="18" charset="0"/>
                <a:sym typeface="Wingdings" pitchFamily="2" charset="2"/>
              </a:rPr>
              <a:t>				^ perpetrator(</a:t>
            </a:r>
            <a:r>
              <a:rPr lang="en-US" i="1" dirty="0">
                <a:latin typeface="Georgia" panose="02040502050405020303" pitchFamily="18" charset="0"/>
                <a:sym typeface="Wingdings" pitchFamily="2" charset="2"/>
              </a:rPr>
              <a:t>C</a:t>
            </a:r>
            <a:r>
              <a:rPr lang="en-US" dirty="0">
                <a:latin typeface="Georgia" panose="02040502050405020303" pitchFamily="18" charset="0"/>
                <a:sym typeface="Wingdings" pitchFamily="2" charset="2"/>
              </a:rPr>
              <a:t>, </a:t>
            </a:r>
            <a:r>
              <a:rPr lang="en-US" i="1" dirty="0">
                <a:latin typeface="Georgia" panose="02040502050405020303" pitchFamily="18" charset="0"/>
                <a:sym typeface="Wingdings" pitchFamily="2" charset="2"/>
              </a:rPr>
              <a:t>B</a:t>
            </a:r>
            <a:r>
              <a:rPr lang="en-US" dirty="0">
                <a:latin typeface="Georgia" panose="02040502050405020303" pitchFamily="18" charset="0"/>
                <a:sym typeface="Wingdings" pitchFamily="2" charset="2"/>
              </a:rPr>
              <a:t>)</a:t>
            </a:r>
          </a:p>
          <a:p>
            <a:pPr>
              <a:buNone/>
              <a:defRPr/>
            </a:pPr>
            <a:r>
              <a:rPr lang="en-US" i="1" dirty="0">
                <a:latin typeface="Georgia" panose="02040502050405020303" pitchFamily="18" charset="0"/>
                <a:sym typeface="Wingdings" pitchFamily="2" charset="2"/>
              </a:rPr>
              <a:t>				</a:t>
            </a:r>
            <a:r>
              <a:rPr lang="en-US" dirty="0">
                <a:latin typeface="Georgia" panose="02040502050405020303" pitchFamily="18" charset="0"/>
                <a:sym typeface="Wingdings" pitchFamily="2" charset="2"/>
              </a:rPr>
              <a:t>^ target(</a:t>
            </a:r>
            <a:r>
              <a:rPr lang="en-US" i="1" dirty="0">
                <a:latin typeface="Georgia" panose="02040502050405020303" pitchFamily="18" charset="0"/>
                <a:sym typeface="Wingdings" pitchFamily="2" charset="2"/>
              </a:rPr>
              <a:t>C</a:t>
            </a:r>
            <a:r>
              <a:rPr lang="en-US" dirty="0">
                <a:latin typeface="Georgia" panose="02040502050405020303" pitchFamily="18" charset="0"/>
                <a:sym typeface="Wingdings" pitchFamily="2" charset="2"/>
              </a:rPr>
              <a:t>, </a:t>
            </a:r>
            <a:r>
              <a:rPr lang="en-US" i="1" dirty="0">
                <a:latin typeface="Georgia" panose="02040502050405020303" pitchFamily="18" charset="0"/>
                <a:sym typeface="Wingdings" pitchFamily="2" charset="2"/>
              </a:rPr>
              <a:t>A</a:t>
            </a:r>
            <a:r>
              <a:rPr lang="en-US" dirty="0">
                <a:latin typeface="Georgia" panose="02040502050405020303" pitchFamily="18" charset="0"/>
                <a:sym typeface="Wingdings" pitchFamily="2" charset="2"/>
              </a:rPr>
              <a:t>)</a:t>
            </a:r>
          </a:p>
          <a:p>
            <a:pPr>
              <a:buNone/>
              <a:defRPr/>
            </a:pPr>
            <a:endParaRPr lang="en-US" dirty="0">
              <a:latin typeface="Georgia" panose="02040502050405020303" pitchFamily="18" charset="0"/>
              <a:sym typeface="Wingdings" pitchFamily="2" charset="2"/>
            </a:endParaRPr>
          </a:p>
          <a:p>
            <a:pPr algn="ctr">
              <a:buNone/>
              <a:defRPr/>
            </a:pPr>
            <a:r>
              <a:rPr lang="en-US" sz="2400" dirty="0">
                <a:latin typeface="Georgia" panose="02040502050405020303" pitchFamily="18" charset="0"/>
                <a:sym typeface="Wingdings" pitchFamily="2" charset="2"/>
              </a:rPr>
              <a:t>“The parliament building was bombed by guerrillas.”</a:t>
            </a:r>
          </a:p>
          <a:p>
            <a:pPr>
              <a:buNone/>
              <a:defRPr/>
            </a:pPr>
            <a:endParaRPr lang="en-US" sz="2400" dirty="0">
              <a:latin typeface="Georgia" panose="02040502050405020303" pitchFamily="18" charset="0"/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Wingdings"/>
              <a:buChar char="è"/>
              <a:defRPr/>
            </a:pPr>
            <a:r>
              <a:rPr lang="en-US" sz="2400" dirty="0">
                <a:latin typeface="Georgia" panose="02040502050405020303" pitchFamily="18" charset="0"/>
                <a:sym typeface="Wingdings" pitchFamily="2" charset="2"/>
              </a:rPr>
              <a:t>perpetrator(</a:t>
            </a:r>
            <a:r>
              <a:rPr lang="en-US" sz="2400" i="1" dirty="0">
                <a:latin typeface="Georgia" panose="02040502050405020303" pitchFamily="18" charset="0"/>
                <a:sym typeface="Wingdings" pitchFamily="2" charset="2"/>
              </a:rPr>
              <a:t>C</a:t>
            </a:r>
            <a:r>
              <a:rPr lang="en-US" sz="2400" dirty="0">
                <a:latin typeface="Georgia" panose="02040502050405020303" pitchFamily="18" charset="0"/>
                <a:sym typeface="Wingdings" pitchFamily="2" charset="2"/>
              </a:rPr>
              <a:t>, guerrillas) </a:t>
            </a:r>
          </a:p>
          <a:p>
            <a:pPr>
              <a:buNone/>
              <a:defRPr/>
            </a:pPr>
            <a:r>
              <a:rPr lang="en-US" sz="2400" dirty="0">
                <a:latin typeface="Georgia" panose="02040502050405020303" pitchFamily="18" charset="0"/>
                <a:sym typeface="Wingdings" pitchFamily="2" charset="2"/>
              </a:rPr>
              <a:t>	and target(</a:t>
            </a:r>
            <a:r>
              <a:rPr lang="en-US" sz="2400" i="1" dirty="0">
                <a:latin typeface="Georgia" panose="02040502050405020303" pitchFamily="18" charset="0"/>
                <a:sym typeface="Wingdings" pitchFamily="2" charset="2"/>
              </a:rPr>
              <a:t>C</a:t>
            </a:r>
            <a:r>
              <a:rPr lang="en-US" sz="2400" dirty="0">
                <a:latin typeface="Georgia" panose="02040502050405020303" pitchFamily="18" charset="0"/>
                <a:sym typeface="Wingdings" pitchFamily="2" charset="2"/>
              </a:rPr>
              <a:t>, parliament building)</a:t>
            </a:r>
            <a:endParaRPr lang="en-US" sz="2400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93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Georgia" panose="02040502050405020303" pitchFamily="18" charset="0"/>
              </a:rPr>
              <a:t>Rule (Pattern) Learning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Georgia" panose="02040502050405020303" pitchFamily="18" charset="0"/>
              </a:rPr>
              <a:t>How to design patterns for some new relationship?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latin typeface="Georgia" panose="02040502050405020303" pitchFamily="18" charset="0"/>
              </a:rPr>
              <a:t>E.g., enzymes and the molecular pathway(s) they’re involved in?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latin typeface="Georgia" panose="02040502050405020303" pitchFamily="18" charset="0"/>
              </a:rPr>
              <a:t>Cities and their mayors?  Films and their directors?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Georgia" panose="02040502050405020303" pitchFamily="18" charset="0"/>
              </a:rPr>
              <a:t>Can we automate the process of identifying patterns?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Georgia" panose="02040502050405020303" pitchFamily="18" charset="0"/>
              </a:rPr>
              <a:t>Rule learning automates this process, if it is given some examples of the relationship of interest.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latin typeface="Georgia" panose="02040502050405020303" pitchFamily="18" charset="0"/>
              </a:rPr>
              <a:t>For instance, some example enzyme names and the names of the pathways they’re involved in.</a:t>
            </a:r>
          </a:p>
          <a:p>
            <a:pPr>
              <a:defRPr/>
            </a:pPr>
            <a:r>
              <a:rPr lang="en-US" dirty="0">
                <a:latin typeface="Georgia" panose="02040502050405020303" pitchFamily="18" charset="0"/>
              </a:rPr>
              <a:t>Bootstrapping is a searching technique to perform an inexact search (e.g., keywords) and retrieve numerous "hits", some of which will be on-target. </a:t>
            </a:r>
          </a:p>
        </p:txBody>
      </p:sp>
    </p:spTree>
    <p:extLst>
      <p:ext uri="{BB962C8B-B14F-4D97-AF65-F5344CB8AC3E}">
        <p14:creationId xmlns:p14="http://schemas.microsoft.com/office/powerpoint/2010/main" val="1494426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Georgia" panose="02040502050405020303" pitchFamily="18" charset="0"/>
              </a:rPr>
              <a:t>Bootstrapping</a:t>
            </a:r>
            <a:endParaRPr lang="en-US" b="1" dirty="0">
              <a:latin typeface="Georgia" panose="020405020504050203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185115" y="1832019"/>
          <a:ext cx="33528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Seed</a:t>
                      </a:r>
                      <a:r>
                        <a:rPr lang="en-US" sz="1800" baseline="0" dirty="0"/>
                        <a:t> Examples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Philadelphia</a:t>
                      </a:r>
                      <a:r>
                        <a:rPr lang="en-US" sz="1800" baseline="0" dirty="0"/>
                        <a:t> – Michael Nutter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New York – Michael Bloomberg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5614115" y="2289219"/>
            <a:ext cx="1524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66515" y="1679619"/>
            <a:ext cx="1295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latin typeface="Georgia" panose="02040502050405020303" pitchFamily="18" charset="0"/>
              </a:rPr>
              <a:t>Rule Learning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7290515" y="1832019"/>
          <a:ext cx="33528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Extraction Rules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 is mayor</a:t>
                      </a:r>
                      <a:r>
                        <a:rPr lang="en-US" sz="1800" baseline="0" dirty="0"/>
                        <a:t> of Y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X, mayor of Y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 runs City</a:t>
                      </a:r>
                      <a:r>
                        <a:rPr lang="en-US" sz="1800" baseline="0" dirty="0"/>
                        <a:t> Hall in Y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urved Left Arrow 7"/>
          <p:cNvSpPr/>
          <p:nvPr/>
        </p:nvSpPr>
        <p:spPr>
          <a:xfrm rot="5400000">
            <a:off x="5785565" y="2155869"/>
            <a:ext cx="1485900" cy="487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614115" y="5441301"/>
            <a:ext cx="25146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>High-confidence</a:t>
            </a:r>
          </a:p>
          <a:p>
            <a: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>Extractions</a:t>
            </a:r>
          </a:p>
        </p:txBody>
      </p:sp>
    </p:spTree>
    <p:extLst>
      <p:ext uri="{BB962C8B-B14F-4D97-AF65-F5344CB8AC3E}">
        <p14:creationId xmlns:p14="http://schemas.microsoft.com/office/powerpoint/2010/main" val="2093263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Georgia" panose="02040502050405020303" pitchFamily="18" charset="0"/>
              </a:rPr>
              <a:t>Bootstrapping</a:t>
            </a:r>
            <a:endParaRPr lang="en-US" b="1" dirty="0">
              <a:latin typeface="Georgia" panose="02040502050405020303" pitchFamily="18" charset="0"/>
            </a:endParaRPr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4506" y="1883538"/>
          <a:ext cx="3352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Seed</a:t>
                      </a:r>
                      <a:r>
                        <a:rPr lang="en-US" baseline="0" dirty="0"/>
                        <a:t> Examples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Philadelphia</a:t>
                      </a:r>
                      <a:r>
                        <a:rPr lang="en-US" baseline="0" dirty="0"/>
                        <a:t> – Michael Nutter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York – Michael Bloomberg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San Diego – Jerry Sanders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Belgrade -- </a:t>
                      </a:r>
                      <a:r>
                        <a:rPr lang="en-US" i="0" dirty="0" err="1"/>
                        <a:t>Dragan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Đilas</a:t>
                      </a:r>
                      <a:r>
                        <a:rPr lang="en-US" i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5253506" y="2340738"/>
            <a:ext cx="1524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05906" y="1731138"/>
            <a:ext cx="1295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latin typeface="Georgia" panose="02040502050405020303" pitchFamily="18" charset="0"/>
              </a:rPr>
              <a:t>Rule Learning</a:t>
            </a: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/>
        </p:nvGraphicFramePr>
        <p:xfrm>
          <a:off x="6929905" y="1883538"/>
          <a:ext cx="4120167" cy="2048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0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0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Extraction Rules</a:t>
                      </a: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0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 is mayor</a:t>
                      </a:r>
                      <a:r>
                        <a:rPr lang="en-US" sz="1800" baseline="0" dirty="0"/>
                        <a:t> of Y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0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X, mayor of Y</a:t>
                      </a: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0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 runs City</a:t>
                      </a:r>
                      <a:r>
                        <a:rPr lang="en-US" sz="1800" baseline="0" dirty="0"/>
                        <a:t> Hall in Y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2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Social Democrat X is new mayor</a:t>
                      </a:r>
                      <a:r>
                        <a:rPr lang="en-US" sz="1800" baseline="0" dirty="0"/>
                        <a:t> of Y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Curved Left Arrow 13"/>
          <p:cNvSpPr/>
          <p:nvPr/>
        </p:nvSpPr>
        <p:spPr>
          <a:xfrm rot="5400000">
            <a:off x="5424956" y="2312163"/>
            <a:ext cx="1485900" cy="487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5405905" y="5531613"/>
            <a:ext cx="2012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>High-confidence</a:t>
            </a:r>
          </a:p>
          <a:p>
            <a: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>Extractions</a:t>
            </a:r>
          </a:p>
        </p:txBody>
      </p:sp>
    </p:spTree>
    <p:extLst>
      <p:ext uri="{BB962C8B-B14F-4D97-AF65-F5344CB8AC3E}">
        <p14:creationId xmlns:p14="http://schemas.microsoft.com/office/powerpoint/2010/main" val="2556045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Georgia" panose="02040502050405020303" pitchFamily="18" charset="0"/>
              </a:rPr>
              <a:t>Example Text Mining Applications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 dirty="0">
                <a:latin typeface="Georgia" panose="02040502050405020303" pitchFamily="18" charset="0"/>
              </a:rPr>
              <a:t>News topic classification (e.g., Google News)</a:t>
            </a:r>
          </a:p>
          <a:p>
            <a:pPr>
              <a:buFontTx/>
              <a:buNone/>
            </a:pPr>
            <a:r>
              <a:rPr lang="en-US" altLang="en-US" sz="2800" dirty="0">
                <a:latin typeface="Georgia" panose="02040502050405020303" pitchFamily="18" charset="0"/>
              </a:rPr>
              <a:t>	C={politics, sports, business, health, tech,…}</a:t>
            </a:r>
          </a:p>
          <a:p>
            <a:r>
              <a:rPr lang="en-US" altLang="en-US" sz="2800" dirty="0">
                <a:latin typeface="Georgia" panose="02040502050405020303" pitchFamily="18" charset="0"/>
              </a:rPr>
              <a:t>“Safe Search” filtering  </a:t>
            </a:r>
          </a:p>
          <a:p>
            <a:pPr marL="0" indent="0">
              <a:buNone/>
            </a:pPr>
            <a:r>
              <a:rPr lang="en-US" altLang="en-US" sz="2800" dirty="0">
                <a:latin typeface="Georgia"/>
              </a:rPr>
              <a:t>     C={appropriate, not appropriate}</a:t>
            </a:r>
          </a:p>
          <a:p>
            <a:r>
              <a:rPr lang="en-US" altLang="en-US" sz="2800" dirty="0">
                <a:latin typeface="Georgia" panose="02040502050405020303" pitchFamily="18" charset="0"/>
              </a:rPr>
              <a:t>Language classification  </a:t>
            </a:r>
          </a:p>
          <a:p>
            <a:pPr marL="0" indent="0">
              <a:buNone/>
            </a:pPr>
            <a:r>
              <a:rPr lang="en-US" altLang="en-US" sz="2800" dirty="0">
                <a:latin typeface="Georgia" panose="02040502050405020303" pitchFamily="18" charset="0"/>
              </a:rPr>
              <a:t>     C={English, Spanish, Chinese,…}</a:t>
            </a:r>
          </a:p>
          <a:p>
            <a:r>
              <a:rPr lang="en-US" altLang="en-US" sz="2800" dirty="0">
                <a:latin typeface="Georgia" panose="02040502050405020303" pitchFamily="18" charset="0"/>
              </a:rPr>
              <a:t>Sentiment classification </a:t>
            </a:r>
          </a:p>
          <a:p>
            <a:pPr marL="0" indent="0">
              <a:buNone/>
            </a:pPr>
            <a:r>
              <a:rPr lang="en-US" altLang="en-US" sz="2800" dirty="0">
                <a:latin typeface="Georgia" panose="02040502050405020303" pitchFamily="18" charset="0"/>
              </a:rPr>
              <a:t>    C={positive review, negative review}</a:t>
            </a:r>
          </a:p>
          <a:p>
            <a:r>
              <a:rPr lang="en-US" altLang="en-US" sz="2800" dirty="0">
                <a:latin typeface="Georgia" panose="02040502050405020303" pitchFamily="18" charset="0"/>
              </a:rPr>
              <a:t>Email sorting  </a:t>
            </a:r>
          </a:p>
          <a:p>
            <a:pPr marL="0" indent="0">
              <a:buNone/>
            </a:pPr>
            <a:r>
              <a:rPr lang="en-US" altLang="en-US" sz="2800" dirty="0">
                <a:latin typeface="Georgia" panose="02040502050405020303" pitchFamily="18" charset="0"/>
              </a:rPr>
              <a:t>     C={spam, meeting reminders, invitations, …} </a:t>
            </a:r>
          </a:p>
        </p:txBody>
      </p:sp>
    </p:spTree>
    <p:extLst>
      <p:ext uri="{BB962C8B-B14F-4D97-AF65-F5344CB8AC3E}">
        <p14:creationId xmlns:p14="http://schemas.microsoft.com/office/powerpoint/2010/main" val="2442282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Georgia" panose="02040502050405020303" pitchFamily="18" charset="0"/>
              </a:rPr>
              <a:t>Spam or not Spam?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 dirty="0">
                <a:latin typeface="Georgia" panose="02040502050405020303" pitchFamily="18" charset="0"/>
              </a:rPr>
              <a:t>Most people who’ve ever used email have developed a hatred of </a:t>
            </a:r>
            <a:r>
              <a:rPr lang="en-US" altLang="en-US" sz="2800" u="sng" dirty="0">
                <a:latin typeface="Georgia" panose="02040502050405020303" pitchFamily="18" charset="0"/>
              </a:rPr>
              <a:t>spam</a:t>
            </a:r>
          </a:p>
          <a:p>
            <a:endParaRPr lang="en-US" altLang="en-US" sz="2800" u="sng" dirty="0">
              <a:latin typeface="Georgia" panose="02040502050405020303" pitchFamily="18" charset="0"/>
            </a:endParaRPr>
          </a:p>
          <a:p>
            <a:r>
              <a:rPr lang="en-US" altLang="en-US" sz="2800" dirty="0">
                <a:latin typeface="Georgia" panose="02040502050405020303" pitchFamily="18" charset="0"/>
              </a:rPr>
              <a:t>In the days before Gmail (and still today), you could get hundreds of spam messages per day.</a:t>
            </a:r>
          </a:p>
          <a:p>
            <a:endParaRPr lang="en-US" altLang="en-US" sz="2800" dirty="0">
              <a:latin typeface="Georgia" panose="02040502050405020303" pitchFamily="18" charset="0"/>
            </a:endParaRPr>
          </a:p>
          <a:p>
            <a:r>
              <a:rPr lang="en-US" altLang="en-US" sz="2800" b="1" dirty="0">
                <a:latin typeface="Georgia" panose="02040502050405020303" pitchFamily="18" charset="0"/>
              </a:rPr>
              <a:t>“Spam Filters” </a:t>
            </a:r>
            <a:r>
              <a:rPr lang="en-US" altLang="en-US" sz="2800" dirty="0">
                <a:latin typeface="Georgia" panose="02040502050405020303" pitchFamily="18" charset="0"/>
              </a:rPr>
              <a:t>were developed to automatically classify, with high (but not perfect) accuracy, which messages are spam and which aren’t.</a:t>
            </a:r>
          </a:p>
        </p:txBody>
      </p:sp>
    </p:spTree>
    <p:extLst>
      <p:ext uri="{BB962C8B-B14F-4D97-AF65-F5344CB8AC3E}">
        <p14:creationId xmlns:p14="http://schemas.microsoft.com/office/powerpoint/2010/main" val="2931581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latin typeface="Georgia" panose="02040502050405020303" pitchFamily="18" charset="0"/>
              </a:rPr>
              <a:t>Text Mining Example: Spam or not Spam?</a:t>
            </a:r>
            <a:endParaRPr lang="en-US" sz="3600" b="1" dirty="0">
              <a:latin typeface="Georgia" panose="02040502050405020303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latin typeface="Georgia" panose="02040502050405020303" pitchFamily="18" charset="0"/>
              </a:rPr>
              <a:t>Let C = {“Spam”, “Not Spam”} or {S,N}</a:t>
            </a:r>
          </a:p>
          <a:p>
            <a:pPr>
              <a:buFontTx/>
              <a:buNone/>
            </a:pPr>
            <a:r>
              <a:rPr lang="en-US" altLang="en-US" dirty="0">
                <a:latin typeface="Georgia" panose="02040502050405020303" pitchFamily="18" charset="0"/>
              </a:rPr>
              <a:t>Let H be the set of conjunctive rules, like:</a:t>
            </a:r>
          </a:p>
          <a:p>
            <a:pPr>
              <a:buFontTx/>
              <a:buNone/>
            </a:pPr>
            <a:r>
              <a:rPr lang="en-US" altLang="en-US" dirty="0">
                <a:latin typeface="Georgia" panose="02040502050405020303" pitchFamily="18" charset="0"/>
              </a:rPr>
              <a:t>	“if document d contains </a:t>
            </a:r>
          </a:p>
          <a:p>
            <a:pPr>
              <a:buFontTx/>
              <a:buNone/>
            </a:pPr>
            <a:r>
              <a:rPr lang="en-US" altLang="en-US" dirty="0">
                <a:latin typeface="Georgia" panose="02040502050405020303" pitchFamily="18" charset="0"/>
              </a:rPr>
              <a:t>		‘free credit score’ AND</a:t>
            </a:r>
          </a:p>
          <a:p>
            <a:pPr>
              <a:buFontTx/>
              <a:buNone/>
            </a:pPr>
            <a:r>
              <a:rPr lang="en-US" altLang="en-US" dirty="0">
                <a:latin typeface="Georgia" panose="02040502050405020303" pitchFamily="18" charset="0"/>
              </a:rPr>
              <a:t>		‘click here’</a:t>
            </a:r>
          </a:p>
          <a:p>
            <a:pPr>
              <a:buFontTx/>
              <a:buNone/>
            </a:pPr>
            <a:r>
              <a:rPr lang="en-US" altLang="en-US" dirty="0">
                <a:latin typeface="Georgia" panose="02040502050405020303" pitchFamily="18" charset="0"/>
              </a:rPr>
              <a:t>		</a:t>
            </a:r>
            <a:r>
              <a:rPr lang="en-US" altLang="en-US" dirty="0">
                <a:latin typeface="Georgia" panose="02040502050405020303" pitchFamily="18" charset="0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Georgia" panose="02040502050405020303" pitchFamily="18" charset="0"/>
                <a:sym typeface="Wingdings" panose="05000000000000000000" pitchFamily="2" charset="2"/>
              </a:rPr>
              <a:t>Spam</a:t>
            </a:r>
            <a:r>
              <a:rPr lang="en-US" altLang="en-US" dirty="0">
                <a:latin typeface="Georgia" panose="02040502050405020303" pitchFamily="18" charset="0"/>
                <a:sym typeface="Wingdings" panose="05000000000000000000" pitchFamily="2" charset="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8445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Georgia" panose="02040502050405020303" pitchFamily="18" charset="0"/>
              </a:rPr>
              <a:t>Word Level: Properties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2434"/>
            <a:ext cx="10515600" cy="473452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en-US" sz="2400" dirty="0">
                <a:latin typeface="Georgia" panose="02040502050405020303" pitchFamily="18" charset="0"/>
              </a:rPr>
              <a:t>The most common representation of text used for many techniques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Georgia" panose="02040502050405020303" pitchFamily="18" charset="0"/>
              </a:rPr>
              <a:t>Relations among word surface forms and their senses:</a:t>
            </a:r>
          </a:p>
          <a:p>
            <a:pPr lvl="1">
              <a:lnSpc>
                <a:spcPct val="80000"/>
              </a:lnSpc>
            </a:pPr>
            <a:r>
              <a:rPr lang="en-US" altLang="en-US" b="1" dirty="0" err="1">
                <a:latin typeface="Georgia" panose="02040502050405020303" pitchFamily="18" charset="0"/>
              </a:rPr>
              <a:t>Homonomy</a:t>
            </a:r>
            <a:r>
              <a:rPr lang="en-US" altLang="en-US" dirty="0">
                <a:latin typeface="Georgia" panose="02040502050405020303" pitchFamily="18" charset="0"/>
              </a:rPr>
              <a:t>: same form, but different meaning (e.g. bank: river bank, financial institution)</a:t>
            </a:r>
          </a:p>
          <a:p>
            <a:pPr lvl="1">
              <a:lnSpc>
                <a:spcPct val="80000"/>
              </a:lnSpc>
            </a:pPr>
            <a:r>
              <a:rPr lang="en-US" altLang="en-US" b="1" dirty="0">
                <a:latin typeface="Georgia" panose="02040502050405020303" pitchFamily="18" charset="0"/>
              </a:rPr>
              <a:t>Polysemy</a:t>
            </a:r>
            <a:r>
              <a:rPr lang="en-US" altLang="en-US" dirty="0">
                <a:latin typeface="Georgia" panose="02040502050405020303" pitchFamily="18" charset="0"/>
              </a:rPr>
              <a:t>: same form, related meaning (e.g. bank: blood bank, financial institution)</a:t>
            </a:r>
          </a:p>
          <a:p>
            <a:pPr lvl="1">
              <a:lnSpc>
                <a:spcPct val="80000"/>
              </a:lnSpc>
            </a:pPr>
            <a:r>
              <a:rPr lang="en-US" altLang="en-US" b="1" dirty="0">
                <a:latin typeface="Georgia" panose="02040502050405020303" pitchFamily="18" charset="0"/>
              </a:rPr>
              <a:t>Synonymy</a:t>
            </a:r>
            <a:r>
              <a:rPr lang="en-US" altLang="en-US" dirty="0">
                <a:latin typeface="Georgia" panose="02040502050405020303" pitchFamily="18" charset="0"/>
              </a:rPr>
              <a:t>: different form, same meaning (e.g. singer, vocalist)</a:t>
            </a:r>
          </a:p>
          <a:p>
            <a:pPr lvl="1">
              <a:lnSpc>
                <a:spcPct val="80000"/>
              </a:lnSpc>
            </a:pPr>
            <a:r>
              <a:rPr lang="en-US" altLang="en-US" b="1" dirty="0" err="1">
                <a:latin typeface="Georgia" panose="02040502050405020303" pitchFamily="18" charset="0"/>
              </a:rPr>
              <a:t>Hypernymy</a:t>
            </a:r>
            <a:r>
              <a:rPr lang="en-US" altLang="en-US" b="1" dirty="0">
                <a:latin typeface="Georgia" panose="02040502050405020303" pitchFamily="18" charset="0"/>
              </a:rPr>
              <a:t> (super/sub-concept)</a:t>
            </a:r>
            <a:r>
              <a:rPr lang="en-US" altLang="en-US" dirty="0">
                <a:latin typeface="Georgia" panose="02040502050405020303" pitchFamily="18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b="1" dirty="0">
                <a:latin typeface="Georgia" panose="02040502050405020303" pitchFamily="18" charset="0"/>
              </a:rPr>
              <a:t>Hyponymy (sub/super-concept) 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>
                <a:latin typeface="Georgia" panose="02040502050405020303" pitchFamily="18" charset="0"/>
              </a:rPr>
              <a:t>one word denotes a super/subclass of an another (e.g. meal, breakfast)</a:t>
            </a:r>
            <a:endParaRPr lang="en-US" altLang="en-US" dirty="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Georgia" panose="02040502050405020303" pitchFamily="18" charset="0"/>
              </a:rPr>
              <a:t>Word frequencies in texts have </a:t>
            </a:r>
            <a:r>
              <a:rPr lang="en-US" altLang="en-US" sz="2400" b="1" dirty="0">
                <a:latin typeface="Georgia" panose="02040502050405020303" pitchFamily="18" charset="0"/>
              </a:rPr>
              <a:t>power distribution</a:t>
            </a:r>
            <a:r>
              <a:rPr lang="en-US" altLang="en-US" sz="2400" dirty="0">
                <a:latin typeface="Georgia" panose="02040502050405020303" pitchFamily="18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…small number of very frequent words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…big number of low frequency words</a:t>
            </a:r>
          </a:p>
        </p:txBody>
      </p:sp>
      <p:pic>
        <p:nvPicPr>
          <p:cNvPr id="1026" name="Picture 2" descr="http://upload.wikimedia.org/wikipedia/en/thumb/1/1f/Hyponymsandhypernyms.jpg/300px-Hyponymsandhypernym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392" y="4938713"/>
            <a:ext cx="28575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16122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0913" y="345583"/>
            <a:ext cx="11011436" cy="882650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latin typeface="Georgia" panose="02040502050405020303" pitchFamily="18" charset="0"/>
              </a:rPr>
              <a:t>WordNet: Database of Lexical Relations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74689" y="1352281"/>
            <a:ext cx="6067023" cy="526745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sz="2400" dirty="0">
                <a:latin typeface="Georgia" panose="02040502050405020303" pitchFamily="18" charset="0"/>
              </a:rPr>
              <a:t>WordNet is the most well developed and widely used lexical database for English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>
                <a:latin typeface="Georgia" panose="02040502050405020303" pitchFamily="18" charset="0"/>
              </a:rPr>
              <a:t>…it consist from 4 databases (nouns, verbs, adjectives, and adverbs)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sz="2600" dirty="0">
                <a:latin typeface="Georgia" panose="02040502050405020303" pitchFamily="18" charset="0"/>
              </a:rPr>
              <a:t>Thesaurus has a main function to connect different surface word forms with the same meaning into one sense (synonyms)</a:t>
            </a:r>
            <a:r>
              <a:rPr lang="en-US" altLang="en-US" sz="2400" dirty="0">
                <a:latin typeface="Georgia" panose="02040502050405020303" pitchFamily="18" charset="0"/>
              </a:rPr>
              <a:t> e.g.: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>
                <a:solidFill>
                  <a:schemeClr val="tx2"/>
                </a:solidFill>
                <a:latin typeface="Georgia" panose="02040502050405020303" pitchFamily="18" charset="0"/>
              </a:rPr>
              <a:t>musician, instrumentalist, player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>
                <a:solidFill>
                  <a:schemeClr val="tx2"/>
                </a:solidFill>
                <a:latin typeface="Georgia" panose="02040502050405020303" pitchFamily="18" charset="0"/>
              </a:rPr>
              <a:t>person, individual, someone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>
                <a:solidFill>
                  <a:schemeClr val="tx2"/>
                </a:solidFill>
                <a:latin typeface="Georgia" panose="02040502050405020303" pitchFamily="18" charset="0"/>
              </a:rPr>
              <a:t>life form, organism, being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en-US" sz="2600" dirty="0">
              <a:latin typeface="Georgia" panose="02040502050405020303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sz="2600" dirty="0">
                <a:latin typeface="Georgia" panose="02040502050405020303" pitchFamily="18" charset="0"/>
              </a:rPr>
              <a:t>…additionally we often use </a:t>
            </a:r>
            <a:r>
              <a:rPr lang="en-US" altLang="en-US" sz="2600" dirty="0" err="1">
                <a:latin typeface="Georgia" panose="02040502050405020303" pitchFamily="18" charset="0"/>
              </a:rPr>
              <a:t>hypernym</a:t>
            </a:r>
            <a:r>
              <a:rPr lang="en-US" altLang="en-US" sz="2600" dirty="0">
                <a:latin typeface="Georgia" panose="02040502050405020303" pitchFamily="18" charset="0"/>
              </a:rPr>
              <a:t> relation to relate general-to-specific word senses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sz="2600" dirty="0">
                <a:latin typeface="Georgia" panose="02040502050405020303" pitchFamily="18" charset="0"/>
              </a:rPr>
              <a:t>…by using synonyms and </a:t>
            </a:r>
            <a:r>
              <a:rPr lang="en-US" altLang="en-US" sz="2600" dirty="0" err="1">
                <a:latin typeface="Georgia" panose="02040502050405020303" pitchFamily="18" charset="0"/>
              </a:rPr>
              <a:t>hypernym</a:t>
            </a:r>
            <a:r>
              <a:rPr lang="en-US" altLang="en-US" sz="2600" dirty="0">
                <a:latin typeface="Georgia" panose="02040502050405020303" pitchFamily="18" charset="0"/>
              </a:rPr>
              <a:t> relation we compact the feature vectors</a:t>
            </a:r>
          </a:p>
        </p:txBody>
      </p:sp>
      <p:graphicFrame>
        <p:nvGraphicFramePr>
          <p:cNvPr id="582660" name="Group 4"/>
          <p:cNvGraphicFramePr>
            <a:graphicFrameLocks noGrp="1"/>
          </p:cNvGraphicFramePr>
          <p:nvPr>
            <p:ph sz="half" idx="2"/>
          </p:nvPr>
        </p:nvGraphicFramePr>
        <p:xfrm>
          <a:off x="7467600" y="1752600"/>
          <a:ext cx="3737019" cy="2209801"/>
        </p:xfrm>
        <a:graphic>
          <a:graphicData uri="http://schemas.openxmlformats.org/drawingml/2006/table">
            <a:tbl>
              <a:tblPr/>
              <a:tblGrid>
                <a:gridCol w="1245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Unique Forms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Number of Senses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Noun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94474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116317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Verb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10319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22066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Adjective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20170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29881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Adverb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4546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5677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67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Information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en-US" dirty="0">
                <a:latin typeface="Georgia" panose="02040502050405020303" pitchFamily="18" charset="0"/>
              </a:rPr>
              <a:t>Definition:</a:t>
            </a:r>
          </a:p>
          <a:p>
            <a:pPr lvl="1">
              <a:buNone/>
            </a:pPr>
            <a:r>
              <a:rPr lang="en-US" altLang="en-US" sz="2800" dirty="0">
                <a:latin typeface="Georgia" panose="02040502050405020303" pitchFamily="18" charset="0"/>
              </a:rPr>
              <a:t>The automatic extraction of </a:t>
            </a:r>
            <a:r>
              <a:rPr lang="en-US" altLang="en-US" sz="2800" i="1" dirty="0">
                <a:latin typeface="Georgia" panose="02040502050405020303" pitchFamily="18" charset="0"/>
              </a:rPr>
              <a:t>structured</a:t>
            </a:r>
            <a:r>
              <a:rPr lang="en-US" altLang="en-US" sz="2800" dirty="0">
                <a:latin typeface="Georgia" panose="02040502050405020303" pitchFamily="18" charset="0"/>
              </a:rPr>
              <a:t> information from </a:t>
            </a:r>
            <a:r>
              <a:rPr lang="en-US" altLang="en-US" sz="2800" i="1" dirty="0">
                <a:latin typeface="Georgia" panose="02040502050405020303" pitchFamily="18" charset="0"/>
              </a:rPr>
              <a:t>unstructured</a:t>
            </a:r>
            <a:r>
              <a:rPr lang="en-US" altLang="en-US" sz="2800" dirty="0">
                <a:latin typeface="Georgia" panose="02040502050405020303" pitchFamily="18" charset="0"/>
              </a:rPr>
              <a:t> documents.</a:t>
            </a:r>
          </a:p>
          <a:p>
            <a:pPr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US" altLang="en-US" dirty="0">
                <a:latin typeface="Georgia" panose="02040502050405020303" pitchFamily="18" charset="0"/>
              </a:rPr>
              <a:t>Overall Goals:</a:t>
            </a:r>
          </a:p>
          <a:p>
            <a:pPr lvl="1"/>
            <a:r>
              <a:rPr lang="en-US" altLang="en-US" sz="2800" dirty="0">
                <a:latin typeface="Georgia" panose="02040502050405020303" pitchFamily="18" charset="0"/>
              </a:rPr>
              <a:t>Making information more accessible </a:t>
            </a:r>
            <a:r>
              <a:rPr lang="en-US" altLang="en-US" sz="2800" i="1" dirty="0">
                <a:latin typeface="Georgia" panose="02040502050405020303" pitchFamily="18" charset="0"/>
              </a:rPr>
              <a:t>to people</a:t>
            </a:r>
          </a:p>
          <a:p>
            <a:pPr lvl="1"/>
            <a:r>
              <a:rPr lang="en-US" altLang="en-US" sz="2800" dirty="0">
                <a:latin typeface="Georgia" panose="02040502050405020303" pitchFamily="18" charset="0"/>
              </a:rPr>
              <a:t>Making information more </a:t>
            </a:r>
            <a:r>
              <a:rPr lang="en-US" altLang="en-US" sz="2800" i="1" dirty="0">
                <a:latin typeface="Georgia" panose="02040502050405020303" pitchFamily="18" charset="0"/>
              </a:rPr>
              <a:t>machine-</a:t>
            </a:r>
            <a:r>
              <a:rPr lang="en-US" altLang="en-US" sz="2800" i="1" dirty="0" err="1">
                <a:latin typeface="Georgia" panose="02040502050405020303" pitchFamily="18" charset="0"/>
              </a:rPr>
              <a:t>processable</a:t>
            </a:r>
            <a:endParaRPr lang="en-US" altLang="en-US" sz="2800" i="1" dirty="0">
              <a:latin typeface="Georgia" panose="02040502050405020303" pitchFamily="18" charset="0"/>
            </a:endParaRPr>
          </a:p>
          <a:p>
            <a:pPr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US" altLang="en-US" dirty="0">
                <a:latin typeface="Georgia" panose="02040502050405020303" pitchFamily="18" charset="0"/>
              </a:rPr>
              <a:t>Practical Goal:  Build large knowledge bases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097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282" y="221869"/>
            <a:ext cx="7404100" cy="779463"/>
          </a:xfrm>
        </p:spPr>
        <p:txBody>
          <a:bodyPr>
            <a:normAutofit/>
          </a:bodyPr>
          <a:lstStyle/>
          <a:p>
            <a:r>
              <a:rPr lang="en-US" altLang="en-US" sz="4800" b="1" dirty="0">
                <a:latin typeface="Georgia" panose="02040502050405020303" pitchFamily="18" charset="0"/>
              </a:rPr>
              <a:t>WordNet Relations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9245" y="1143000"/>
            <a:ext cx="10509161" cy="990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Georgia" panose="02040502050405020303" pitchFamily="18" charset="0"/>
              </a:rPr>
              <a:t>Each WordNet entry is connected with other entries in the graph through relations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Georgia" panose="02040502050405020303" pitchFamily="18" charset="0"/>
              </a:rPr>
              <a:t>Relations in the database of nouns:</a:t>
            </a:r>
          </a:p>
        </p:txBody>
      </p:sp>
      <p:graphicFrame>
        <p:nvGraphicFramePr>
          <p:cNvPr id="584746" name="Group 42"/>
          <p:cNvGraphicFramePr>
            <a:graphicFrameLocks noGrp="1"/>
          </p:cNvGraphicFramePr>
          <p:nvPr>
            <p:ph sz="half" idx="2"/>
          </p:nvPr>
        </p:nvGraphicFramePr>
        <p:xfrm>
          <a:off x="1337256" y="2593663"/>
          <a:ext cx="8721144" cy="3910170"/>
        </p:xfrm>
        <a:graphic>
          <a:graphicData uri="http://schemas.openxmlformats.org/drawingml/2006/table">
            <a:tbl>
              <a:tblPr/>
              <a:tblGrid>
                <a:gridCol w="268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4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2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Hypernym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lower to higher concepts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breakfast -&gt; meal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Hyponym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concepts to subordinates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meal -&gt; lunch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Has-Member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groups to their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faculty -&gt; professor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Member-Of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members to their groups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copilot -&gt; crew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2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Has-Part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wholes to parts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-&gt; leg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6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Part-Of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parts to wholes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course -&gt; meal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2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Antonym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Opposites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leader -&gt; follower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250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7488" y="603250"/>
            <a:ext cx="9180513" cy="6210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3683" name="Rectangle 3"/>
          <p:cNvSpPr>
            <a:spLocks noGrp="1" noChangeArrowheads="1"/>
          </p:cNvSpPr>
          <p:nvPr>
            <p:ph type="title"/>
          </p:nvPr>
        </p:nvSpPr>
        <p:spPr>
          <a:xfrm>
            <a:off x="3340100" y="22742"/>
            <a:ext cx="8686800" cy="838200"/>
          </a:xfrm>
          <a:solidFill>
            <a:schemeClr val="accent1">
              <a:alpha val="80000"/>
            </a:schemeClr>
          </a:solidFill>
          <a:ln/>
        </p:spPr>
        <p:txBody>
          <a:bodyPr/>
          <a:lstStyle/>
          <a:p>
            <a:r>
              <a:rPr lang="sl-SI" altLang="en-US" sz="3500" b="1" dirty="0">
                <a:latin typeface="Georgia" panose="02040502050405020303" pitchFamily="18" charset="0"/>
              </a:rPr>
              <a:t>WordNet</a:t>
            </a:r>
            <a:r>
              <a:rPr lang="en-US" altLang="en-US" sz="3500" b="1" dirty="0">
                <a:latin typeface="Georgia" panose="02040502050405020303" pitchFamily="18" charset="0"/>
              </a:rPr>
              <a:t> – excerpt from the graph</a:t>
            </a:r>
          </a:p>
        </p:txBody>
      </p:sp>
      <p:sp>
        <p:nvSpPr>
          <p:cNvPr id="583684" name="Text Box 4"/>
          <p:cNvSpPr txBox="1">
            <a:spLocks noChangeArrowheads="1"/>
          </p:cNvSpPr>
          <p:nvPr/>
        </p:nvSpPr>
        <p:spPr bwMode="auto">
          <a:xfrm>
            <a:off x="5908675" y="3273426"/>
            <a:ext cx="755650" cy="366713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sense</a:t>
            </a:r>
          </a:p>
        </p:txBody>
      </p:sp>
      <p:sp>
        <p:nvSpPr>
          <p:cNvPr id="583685" name="Text Box 5"/>
          <p:cNvSpPr txBox="1">
            <a:spLocks noChangeArrowheads="1"/>
          </p:cNvSpPr>
          <p:nvPr/>
        </p:nvSpPr>
        <p:spPr bwMode="auto">
          <a:xfrm>
            <a:off x="6124575" y="5002213"/>
            <a:ext cx="755650" cy="36671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sense</a:t>
            </a:r>
          </a:p>
        </p:txBody>
      </p:sp>
      <p:sp>
        <p:nvSpPr>
          <p:cNvPr id="583686" name="Text Box 6"/>
          <p:cNvSpPr txBox="1">
            <a:spLocks noChangeArrowheads="1"/>
          </p:cNvSpPr>
          <p:nvPr/>
        </p:nvSpPr>
        <p:spPr bwMode="auto">
          <a:xfrm>
            <a:off x="6743700" y="4210051"/>
            <a:ext cx="939800" cy="366713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relation</a:t>
            </a:r>
          </a:p>
        </p:txBody>
      </p:sp>
      <p:sp>
        <p:nvSpPr>
          <p:cNvPr id="583687" name="Text Box 7"/>
          <p:cNvSpPr txBox="1">
            <a:spLocks noChangeArrowheads="1"/>
          </p:cNvSpPr>
          <p:nvPr/>
        </p:nvSpPr>
        <p:spPr bwMode="auto">
          <a:xfrm>
            <a:off x="285750" y="5915695"/>
            <a:ext cx="1695450" cy="76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200" dirty="0">
                <a:latin typeface="Georgia" panose="02040502050405020303" pitchFamily="18" charset="0"/>
              </a:rPr>
              <a:t>26 relations</a:t>
            </a:r>
          </a:p>
          <a:p>
            <a:pPr algn="ctr"/>
            <a:r>
              <a:rPr lang="en-US" altLang="en-US" sz="2200" dirty="0">
                <a:latin typeface="Georgia" panose="02040502050405020303" pitchFamily="18" charset="0"/>
              </a:rPr>
              <a:t>116k senses</a:t>
            </a:r>
          </a:p>
        </p:txBody>
      </p:sp>
    </p:spTree>
    <p:extLst>
      <p:ext uri="{BB962C8B-B14F-4D97-AF65-F5344CB8AC3E}">
        <p14:creationId xmlns:p14="http://schemas.microsoft.com/office/powerpoint/2010/main" val="3758663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5A8B-8D2E-4A82-8A3D-86B46661B255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52981"/>
            <a:ext cx="10515600" cy="506143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Georgia" panose="02040502050405020303" pitchFamily="18" charset="0"/>
              </a:rPr>
              <a:t>What is </a:t>
            </a:r>
            <a:r>
              <a:rPr lang="en-US" altLang="zh-TW" b="1" dirty="0" err="1">
                <a:latin typeface="Georgia" panose="02040502050405020303" pitchFamily="18" charset="0"/>
              </a:rPr>
              <a:t>ConceptNet</a:t>
            </a:r>
            <a:r>
              <a:rPr lang="en-US" altLang="zh-TW" b="1" dirty="0">
                <a:latin typeface="Georgia" panose="02040502050405020303" pitchFamily="18" charset="0"/>
              </a:rPr>
              <a:t>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12808"/>
            <a:ext cx="10515600" cy="5064155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Georgia" panose="02040502050405020303" pitchFamily="18" charset="0"/>
              </a:rPr>
              <a:t>The largest freely available, machine-useable commonsense resource.</a:t>
            </a:r>
          </a:p>
          <a:p>
            <a:r>
              <a:rPr lang="en-US" altLang="zh-TW" dirty="0">
                <a:latin typeface="Georgia" panose="02040502050405020303" pitchFamily="18" charset="0"/>
              </a:rPr>
              <a:t>Structured as a network of semi-structured natural language fragments.</a:t>
            </a:r>
          </a:p>
          <a:p>
            <a:pPr lvl="1"/>
            <a:r>
              <a:rPr lang="en-US" altLang="zh-TW" dirty="0">
                <a:latin typeface="Georgia" panose="02040502050405020303" pitchFamily="18" charset="0"/>
              </a:rPr>
              <a:t>mined out of the </a:t>
            </a:r>
            <a:r>
              <a:rPr lang="en-US" altLang="zh-TW" dirty="0">
                <a:latin typeface="Georgia" panose="02040502050405020303" pitchFamily="18" charset="0"/>
                <a:hlinkClick r:id="rId2"/>
              </a:rPr>
              <a:t>Open Mind Commonsense </a:t>
            </a:r>
            <a:r>
              <a:rPr lang="en-US" altLang="zh-TW" dirty="0">
                <a:latin typeface="Georgia" panose="02040502050405020303" pitchFamily="18" charset="0"/>
              </a:rPr>
              <a:t>(OMCS) corpus.</a:t>
            </a:r>
          </a:p>
          <a:p>
            <a:pPr lvl="1"/>
            <a:r>
              <a:rPr lang="en-US" altLang="zh-TW" dirty="0">
                <a:latin typeface="Georgia" panose="02040502050405020303" pitchFamily="18" charset="0"/>
              </a:rPr>
              <a:t>A collection of nearly 700,000 semi-structured English sentences of commonsense facts.</a:t>
            </a:r>
          </a:p>
          <a:p>
            <a:pPr lvl="1"/>
            <a:r>
              <a:rPr lang="en-US" altLang="zh-TW" dirty="0">
                <a:latin typeface="Georgia" panose="02040502050405020303" pitchFamily="18" charset="0"/>
              </a:rPr>
              <a:t>An automatic process which applies a set of ‘</a:t>
            </a:r>
            <a:r>
              <a:rPr lang="en-US" altLang="zh-TW" dirty="0">
                <a:solidFill>
                  <a:srgbClr val="0070C0"/>
                </a:solidFill>
                <a:latin typeface="Georgia" panose="02040502050405020303" pitchFamily="18" charset="0"/>
              </a:rPr>
              <a:t>commonsense extraction rules’.</a:t>
            </a:r>
          </a:p>
          <a:p>
            <a:pPr lvl="2"/>
            <a:r>
              <a:rPr lang="en-US" altLang="zh-TW" sz="2400" dirty="0">
                <a:latin typeface="Georgia" panose="02040502050405020303" pitchFamily="18" charset="0"/>
              </a:rPr>
              <a:t>A pattern matching parser uses roughly 40 mapping rules.</a:t>
            </a:r>
          </a:p>
          <a:p>
            <a:pPr lvl="1"/>
            <a:r>
              <a:rPr lang="en-US" altLang="zh-TW" dirty="0">
                <a:latin typeface="Georgia" panose="02040502050405020303" pitchFamily="18" charset="0"/>
              </a:rPr>
              <a:t>Consists of over 250,000 elements of commonsense knowledge.</a:t>
            </a:r>
          </a:p>
          <a:p>
            <a:r>
              <a:rPr lang="en-US" altLang="zh-TW" dirty="0">
                <a:latin typeface="Georgia" panose="02040502050405020303" pitchFamily="18" charset="0"/>
              </a:rPr>
              <a:t>Inspired dually by the range of commonsense concepts and relations in </a:t>
            </a:r>
            <a:r>
              <a:rPr lang="en-US" altLang="zh-TW" dirty="0" err="1">
                <a:latin typeface="Georgia" panose="02040502050405020303" pitchFamily="18" charset="0"/>
              </a:rPr>
              <a:t>Cyc</a:t>
            </a:r>
            <a:r>
              <a:rPr lang="en-US" altLang="zh-TW" dirty="0">
                <a:latin typeface="Georgia" panose="02040502050405020303" pitchFamily="18" charset="0"/>
              </a:rPr>
              <a:t>, and by the ease-of-use of WordNet.</a:t>
            </a:r>
          </a:p>
          <a:p>
            <a:endParaRPr lang="en-US" altLang="zh-TW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438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485-8CF1-4C74-9C03-9EED6ADE441C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93" y="6084093"/>
            <a:ext cx="10714007" cy="51482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400" b="1" dirty="0"/>
              <a:t>Fig 1.</a:t>
            </a:r>
            <a:r>
              <a:rPr lang="en-US" altLang="zh-TW" sz="2400" dirty="0"/>
              <a:t> An excerpt from </a:t>
            </a:r>
            <a:r>
              <a:rPr lang="en-US" altLang="zh-TW" sz="2400" dirty="0" err="1"/>
              <a:t>ConceptNet</a:t>
            </a:r>
            <a:r>
              <a:rPr lang="en-US" altLang="zh-TW" sz="2400" dirty="0" err="1">
                <a:latin typeface="Arial" panose="020B0604020202020204" pitchFamily="34" charset="0"/>
              </a:rPr>
              <a:t>’</a:t>
            </a:r>
            <a:r>
              <a:rPr lang="en-US" altLang="zh-TW" sz="2400" dirty="0" err="1"/>
              <a:t>s</a:t>
            </a:r>
            <a:r>
              <a:rPr lang="en-US" altLang="zh-TW" sz="2400" dirty="0"/>
              <a:t> semantic network of commonsense knowledge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29" y="1511300"/>
            <a:ext cx="6400800" cy="441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39793" y="26194"/>
            <a:ext cx="10515600" cy="1325563"/>
          </a:xfrm>
        </p:spPr>
        <p:txBody>
          <a:bodyPr/>
          <a:lstStyle/>
          <a:p>
            <a:r>
              <a:rPr lang="en-US" altLang="zh-TW" b="1" dirty="0" err="1">
                <a:latin typeface="Georgia" panose="02040502050405020303" pitchFamily="18" charset="0"/>
              </a:rPr>
              <a:t>ConceptNet</a:t>
            </a:r>
            <a:r>
              <a:rPr lang="en-US" altLang="zh-TW" b="1" dirty="0">
                <a:latin typeface="Georgia" panose="02040502050405020303" pitchFamily="18" charset="0"/>
              </a:rPr>
              <a:t>: Semantic Network</a:t>
            </a:r>
          </a:p>
        </p:txBody>
      </p:sp>
    </p:spTree>
    <p:extLst>
      <p:ext uri="{BB962C8B-B14F-4D97-AF65-F5344CB8AC3E}">
        <p14:creationId xmlns:p14="http://schemas.microsoft.com/office/powerpoint/2010/main" val="114010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95F6-3DB6-448E-B866-15132B315F60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44902" y="166718"/>
            <a:ext cx="10515600" cy="816694"/>
          </a:xfrm>
        </p:spPr>
        <p:txBody>
          <a:bodyPr/>
          <a:lstStyle/>
          <a:p>
            <a:r>
              <a:rPr lang="en-US" altLang="zh-TW" b="1" dirty="0">
                <a:latin typeface="Georgia" panose="02040502050405020303" pitchFamily="18" charset="0"/>
              </a:rPr>
              <a:t>Structure of Concept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675" y="933599"/>
            <a:ext cx="10515600" cy="2456581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Georgia" panose="02040502050405020303" pitchFamily="18" charset="0"/>
              </a:rPr>
              <a:t>ConceptNet</a:t>
            </a:r>
            <a:r>
              <a:rPr lang="en-US" altLang="zh-TW" dirty="0">
                <a:latin typeface="Georgia" panose="02040502050405020303" pitchFamily="18" charset="0"/>
              </a:rPr>
              <a:t> nodes are fragments semi-structured to conform to preferred syntactic patterns.</a:t>
            </a:r>
          </a:p>
          <a:p>
            <a:pPr lvl="1"/>
            <a:r>
              <a:rPr lang="en-US" altLang="zh-TW" dirty="0">
                <a:latin typeface="Georgia" panose="02040502050405020303" pitchFamily="18" charset="0"/>
              </a:rPr>
              <a:t>3 general classes:</a:t>
            </a:r>
          </a:p>
          <a:p>
            <a:pPr lvl="2"/>
            <a:r>
              <a:rPr lang="en-US" altLang="zh-TW" dirty="0">
                <a:latin typeface="Georgia" panose="02040502050405020303" pitchFamily="18" charset="0"/>
              </a:rPr>
              <a:t>Noun Phrases: things, places, people</a:t>
            </a:r>
          </a:p>
          <a:p>
            <a:pPr lvl="2"/>
            <a:r>
              <a:rPr lang="en-US" altLang="zh-TW" dirty="0">
                <a:latin typeface="Georgia" panose="02040502050405020303" pitchFamily="18" charset="0"/>
              </a:rPr>
              <a:t>Attributes: modifiers</a:t>
            </a:r>
          </a:p>
          <a:p>
            <a:pPr lvl="2"/>
            <a:r>
              <a:rPr lang="en-US" altLang="zh-TW" dirty="0">
                <a:latin typeface="Georgia" panose="02040502050405020303" pitchFamily="18" charset="0"/>
              </a:rPr>
              <a:t>Activity Phrases: actions and actions compounded with a NP or PP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248" y="3229409"/>
            <a:ext cx="7010400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6289" y="3295290"/>
            <a:ext cx="478334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err="1">
                <a:latin typeface="Georgia" panose="02040502050405020303" pitchFamily="18" charset="0"/>
              </a:rPr>
              <a:t>ConceptNet</a:t>
            </a:r>
            <a:r>
              <a:rPr lang="en-US" altLang="zh-TW" sz="2800" dirty="0">
                <a:latin typeface="Georgia" panose="02040502050405020303" pitchFamily="18" charset="0"/>
              </a:rPr>
              <a:t> edges are described by an ontology of 19 binary relations.</a:t>
            </a:r>
          </a:p>
          <a:p>
            <a:pPr lvl="1"/>
            <a:r>
              <a:rPr lang="en-US" altLang="zh-TW" sz="2400" dirty="0">
                <a:latin typeface="Georgia" panose="02040502050405020303" pitchFamily="18" charset="0"/>
              </a:rPr>
              <a:t>The syntactic and/or semantic type of the arguments are not formally constrained.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5872510" y="6488668"/>
            <a:ext cx="5476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b="1" dirty="0"/>
              <a:t>Table 2.</a:t>
            </a:r>
            <a:r>
              <a:rPr lang="en-US" altLang="zh-TW" dirty="0"/>
              <a:t> Semantic relation types currently in </a:t>
            </a:r>
            <a:r>
              <a:rPr lang="en-US" altLang="zh-TW" dirty="0" err="1"/>
              <a:t>ConceptNet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016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DCC2-1B58-40CB-A92A-F3D6F96BC3DC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Georgia" panose="02040502050405020303" pitchFamily="18" charset="0"/>
              </a:rPr>
              <a:t>Methodology for Reasoning over Natural Language Concepts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Georgia" panose="02040502050405020303" pitchFamily="18" charset="0"/>
              </a:rPr>
              <a:t>Computing Conceptual Similarity</a:t>
            </a:r>
          </a:p>
          <a:p>
            <a:r>
              <a:rPr lang="en-US" altLang="zh-TW" dirty="0">
                <a:latin typeface="Georgia" panose="02040502050405020303" pitchFamily="18" charset="0"/>
              </a:rPr>
              <a:t>Flexible Inference</a:t>
            </a:r>
          </a:p>
          <a:p>
            <a:pPr lvl="1"/>
            <a:r>
              <a:rPr lang="en-US" altLang="zh-TW" sz="2800" dirty="0">
                <a:latin typeface="Georgia" panose="02040502050405020303" pitchFamily="18" charset="0"/>
              </a:rPr>
              <a:t>Context finding</a:t>
            </a:r>
          </a:p>
          <a:p>
            <a:pPr lvl="1"/>
            <a:r>
              <a:rPr lang="en-US" altLang="zh-TW" sz="2800" dirty="0">
                <a:latin typeface="Georgia" panose="02040502050405020303" pitchFamily="18" charset="0"/>
              </a:rPr>
              <a:t>Inference chaining</a:t>
            </a:r>
          </a:p>
          <a:p>
            <a:pPr lvl="1"/>
            <a:r>
              <a:rPr lang="en-US" altLang="zh-TW" sz="2800" dirty="0">
                <a:latin typeface="Georgia" panose="02040502050405020303" pitchFamily="18" charset="0"/>
              </a:rPr>
              <a:t>Conceptual analogy</a:t>
            </a:r>
          </a:p>
        </p:txBody>
      </p:sp>
    </p:spTree>
    <p:extLst>
      <p:ext uri="{BB962C8B-B14F-4D97-AF65-F5344CB8AC3E}">
        <p14:creationId xmlns:p14="http://schemas.microsoft.com/office/powerpoint/2010/main" val="480900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67B2-C1FE-47F3-B008-E978F60CDBBA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1125200" cy="1325563"/>
          </a:xfrm>
        </p:spPr>
        <p:txBody>
          <a:bodyPr/>
          <a:lstStyle/>
          <a:p>
            <a:r>
              <a:rPr lang="en-US" altLang="zh-TW" b="1" dirty="0">
                <a:latin typeface="Georgia" panose="02040502050405020303" pitchFamily="18" charset="0"/>
              </a:rPr>
              <a:t>Computing Conceptual Similarity (1/3)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19100" indent="-419100">
              <a:buFont typeface="Wingdings" panose="05000000000000000000" pitchFamily="2" charset="2"/>
              <a:buAutoNum type="arabicPeriod"/>
            </a:pPr>
            <a:r>
              <a:rPr lang="en-US" altLang="zh-TW" dirty="0">
                <a:latin typeface="Georgia" panose="02040502050405020303" pitchFamily="18" charset="0"/>
              </a:rPr>
              <a:t>The concept is decomposed into first order atomic concepts to compute its meaning.</a:t>
            </a:r>
          </a:p>
          <a:p>
            <a:pPr marL="838200" lvl="1" indent="-381000">
              <a:buNone/>
            </a:pPr>
            <a:r>
              <a:rPr lang="en-US" altLang="zh-TW" dirty="0">
                <a:latin typeface="Georgia" panose="02040502050405020303" pitchFamily="18" charset="0"/>
              </a:rPr>
              <a:t>Ex: “buy good cheese” → ”buy”, “good”, “cheese”</a:t>
            </a:r>
          </a:p>
          <a:p>
            <a:pPr marL="419100" indent="-419100">
              <a:buFont typeface="Wingdings" panose="05000000000000000000" pitchFamily="2" charset="2"/>
              <a:buAutoNum type="arabicPeriod"/>
            </a:pPr>
            <a:r>
              <a:rPr lang="en-US" altLang="zh-TW" dirty="0">
                <a:latin typeface="Georgia" panose="02040502050405020303" pitchFamily="18" charset="0"/>
              </a:rPr>
              <a:t>Each atom is situated within the conceptual frameworks of several resources.</a:t>
            </a:r>
          </a:p>
          <a:p>
            <a:pPr marL="838200" lvl="1" indent="-381000"/>
            <a:r>
              <a:rPr lang="en-US" altLang="zh-TW" dirty="0">
                <a:latin typeface="Georgia" panose="02040502050405020303" pitchFamily="18" charset="0"/>
              </a:rPr>
              <a:t>WordNet</a:t>
            </a:r>
          </a:p>
          <a:p>
            <a:pPr marL="838200" lvl="1" indent="-381000"/>
            <a:r>
              <a:rPr lang="en-US" altLang="zh-TW" dirty="0">
                <a:latin typeface="Georgia" panose="02040502050405020303" pitchFamily="18" charset="0"/>
              </a:rPr>
              <a:t>Longman’s Dictionary of </a:t>
            </a:r>
            <a:r>
              <a:rPr lang="en-US" altLang="zh-TW" dirty="0" err="1">
                <a:latin typeface="Georgia" panose="02040502050405020303" pitchFamily="18" charset="0"/>
              </a:rPr>
              <a:t>Contempory</a:t>
            </a:r>
            <a:r>
              <a:rPr lang="en-US" altLang="zh-TW" dirty="0">
                <a:latin typeface="Georgia" panose="02040502050405020303" pitchFamily="18" charset="0"/>
              </a:rPr>
              <a:t> English (LDOCE)</a:t>
            </a:r>
          </a:p>
          <a:p>
            <a:pPr marL="838200" lvl="1" indent="-381000"/>
            <a:r>
              <a:rPr lang="en-US" altLang="zh-TW" dirty="0">
                <a:latin typeface="Georgia" panose="02040502050405020303" pitchFamily="18" charset="0"/>
              </a:rPr>
              <a:t>Beth Levin’s English Verb Classes</a:t>
            </a:r>
          </a:p>
          <a:p>
            <a:pPr marL="838200" lvl="1" indent="-381000"/>
            <a:r>
              <a:rPr lang="en-US" altLang="zh-TW" dirty="0" err="1">
                <a:latin typeface="Georgia" panose="02040502050405020303" pitchFamily="18" charset="0"/>
              </a:rPr>
              <a:t>FrameNet</a:t>
            </a:r>
            <a:endParaRPr lang="en-US" altLang="zh-TW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033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FA79-7C09-4DCC-9BF2-71B6B0362726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" y="365125"/>
            <a:ext cx="11277600" cy="1325563"/>
          </a:xfrm>
        </p:spPr>
        <p:txBody>
          <a:bodyPr/>
          <a:lstStyle/>
          <a:p>
            <a:r>
              <a:rPr lang="en-US" altLang="zh-TW" b="1" dirty="0">
                <a:latin typeface="Georgia" panose="02040502050405020303" pitchFamily="18" charset="0"/>
              </a:rPr>
              <a:t>Computing Conceptual Similarity (2/3)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10" y="1582949"/>
            <a:ext cx="10370389" cy="4530725"/>
          </a:xfrm>
        </p:spPr>
        <p:txBody>
          <a:bodyPr>
            <a:normAutofit lnSpcReduction="10000"/>
          </a:bodyPr>
          <a:lstStyle/>
          <a:p>
            <a:pPr marL="419100" indent="-419100">
              <a:buFont typeface="Wingdings" panose="05000000000000000000" pitchFamily="2" charset="2"/>
              <a:buAutoNum type="arabicPeriod" startAt="3"/>
            </a:pPr>
            <a:r>
              <a:rPr lang="en-US" altLang="zh-TW" dirty="0">
                <a:latin typeface="Georgia" panose="02040502050405020303" pitchFamily="18" charset="0"/>
              </a:rPr>
              <a:t>Within each resource, a similarity score is produced for each pair of corresponding atoms. (verb matching verb, </a:t>
            </a:r>
            <a:r>
              <a:rPr lang="en-US" altLang="zh-TW" dirty="0" err="1">
                <a:latin typeface="Georgia" panose="02040502050405020303" pitchFamily="18" charset="0"/>
              </a:rPr>
              <a:t>etc</a:t>
            </a:r>
            <a:r>
              <a:rPr lang="en-US" altLang="zh-TW" dirty="0">
                <a:latin typeface="Georgia" panose="02040502050405020303" pitchFamily="18" charset="0"/>
              </a:rPr>
              <a:t>)</a:t>
            </a:r>
          </a:p>
          <a:p>
            <a:pPr marL="838200" lvl="1" indent="-381000"/>
            <a:r>
              <a:rPr lang="en-US" altLang="zh-TW" dirty="0">
                <a:latin typeface="Georgia" panose="02040502050405020303" pitchFamily="18" charset="0"/>
              </a:rPr>
              <a:t>The similarity score is inversely proportional to </a:t>
            </a:r>
            <a:r>
              <a:rPr lang="en-US" altLang="zh-TW" dirty="0">
                <a:solidFill>
                  <a:srgbClr val="0070C0"/>
                </a:solidFill>
                <a:latin typeface="Georgia" panose="02040502050405020303" pitchFamily="18" charset="0"/>
              </a:rPr>
              <a:t>inference distance </a:t>
            </a:r>
            <a:r>
              <a:rPr lang="en-US" altLang="zh-TW" dirty="0">
                <a:latin typeface="Georgia" panose="02040502050405020303" pitchFamily="18" charset="0"/>
              </a:rPr>
              <a:t>in WordNet, LDOCE, or </a:t>
            </a:r>
            <a:r>
              <a:rPr lang="en-US" altLang="zh-TW" dirty="0" err="1">
                <a:latin typeface="Georgia" panose="02040502050405020303" pitchFamily="18" charset="0"/>
              </a:rPr>
              <a:t>FrameNet’s</a:t>
            </a:r>
            <a:r>
              <a:rPr lang="en-US" altLang="zh-TW" dirty="0">
                <a:latin typeface="Georgia" panose="02040502050405020303" pitchFamily="18" charset="0"/>
              </a:rPr>
              <a:t> inheritance structure.</a:t>
            </a:r>
          </a:p>
          <a:p>
            <a:pPr marL="838200" lvl="1" indent="-381000"/>
            <a:r>
              <a:rPr lang="en-US" altLang="zh-TW" dirty="0">
                <a:latin typeface="Georgia" panose="02040502050405020303" pitchFamily="18" charset="0"/>
              </a:rPr>
              <a:t>In Levin’s Verb Classes, the similarity score is proportional to the </a:t>
            </a:r>
            <a:r>
              <a:rPr lang="en-US" altLang="zh-TW" dirty="0">
                <a:solidFill>
                  <a:srgbClr val="0070C0"/>
                </a:solidFill>
                <a:latin typeface="Georgia" panose="02040502050405020303" pitchFamily="18" charset="0"/>
              </a:rPr>
              <a:t>percentage of alternation classes shared</a:t>
            </a:r>
            <a:r>
              <a:rPr lang="en-US" altLang="zh-TW" dirty="0">
                <a:latin typeface="Georgia" panose="02040502050405020303" pitchFamily="18" charset="0"/>
              </a:rPr>
              <a:t>.</a:t>
            </a:r>
          </a:p>
          <a:p>
            <a:pPr marL="419100" indent="-419100">
              <a:buFont typeface="Wingdings" panose="05000000000000000000" pitchFamily="2" charset="2"/>
              <a:buAutoNum type="arabicPeriod" startAt="3"/>
            </a:pPr>
            <a:r>
              <a:rPr lang="en-US" altLang="zh-TW" dirty="0">
                <a:latin typeface="Georgia" panose="02040502050405020303" pitchFamily="18" charset="0"/>
              </a:rPr>
              <a:t>The weighted sum of the similarity scores is produced for each atom using each of the resources.</a:t>
            </a:r>
          </a:p>
          <a:p>
            <a:pPr marL="838200" lvl="1" indent="-381000"/>
            <a:r>
              <a:rPr lang="en-US" altLang="zh-TW" dirty="0">
                <a:latin typeface="Georgia" panose="02040502050405020303" pitchFamily="18" charset="0"/>
              </a:rPr>
              <a:t>Weight on each resource is proportional to the predictive accuracy of that resource.</a:t>
            </a:r>
          </a:p>
          <a:p>
            <a:pPr marL="419100" indent="-419100">
              <a:buFont typeface="Wingdings" panose="05000000000000000000" pitchFamily="2" charset="2"/>
              <a:buAutoNum type="arabicPeriod" startAt="3"/>
            </a:pPr>
            <a:r>
              <a:rPr lang="en-US" altLang="zh-TW" dirty="0">
                <a:latin typeface="Georgia" panose="02040502050405020303" pitchFamily="18" charset="0"/>
              </a:rPr>
              <a:t>Weight on a atom is proportional to the relative importance of the different atom type.</a:t>
            </a:r>
          </a:p>
        </p:txBody>
      </p:sp>
    </p:spTree>
    <p:extLst>
      <p:ext uri="{BB962C8B-B14F-4D97-AF65-F5344CB8AC3E}">
        <p14:creationId xmlns:p14="http://schemas.microsoft.com/office/powerpoint/2010/main" val="304938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AF2C-DD73-4906-9CB0-36B3CCA20894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485120" cy="129540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Georgia" panose="02040502050405020303" pitchFamily="18" charset="0"/>
              </a:rPr>
              <a:t>Computing Conceptual Similarity (3/3)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1350" y="1417638"/>
            <a:ext cx="9518650" cy="4530725"/>
          </a:xfrm>
        </p:spPr>
        <p:txBody>
          <a:bodyPr/>
          <a:lstStyle/>
          <a:p>
            <a:r>
              <a:rPr lang="en-US" altLang="zh-TW" dirty="0">
                <a:latin typeface="Georgia" panose="02040502050405020303" pitchFamily="18" charset="0"/>
              </a:rPr>
              <a:t>Computing conceptual similarity using lexical inferential distance is very difficult, so we can only make heuristic approximations.</a:t>
            </a:r>
          </a:p>
          <a:p>
            <a:pPr>
              <a:spcBef>
                <a:spcPct val="65000"/>
              </a:spcBef>
              <a:buFont typeface="Wingdings" panose="05000000000000000000" pitchFamily="2" charset="2"/>
              <a:buNone/>
            </a:pPr>
            <a:r>
              <a:rPr lang="en-US" altLang="zh-TW" dirty="0">
                <a:latin typeface="Georgia" panose="02040502050405020303" pitchFamily="18" charset="0"/>
              </a:rPr>
              <a:t>	</a:t>
            </a:r>
            <a:r>
              <a:rPr lang="en-US" altLang="zh-TW" sz="2000" b="1" dirty="0">
                <a:latin typeface="Georgia" panose="02040502050405020303" pitchFamily="18" charset="0"/>
              </a:rPr>
              <a:t>Table 3.</a:t>
            </a:r>
            <a:r>
              <a:rPr lang="en-US" altLang="zh-TW" sz="2000" dirty="0">
                <a:latin typeface="Georgia" panose="02040502050405020303" pitchFamily="18" charset="0"/>
              </a:rPr>
              <a:t> Some pairwise similarities in </a:t>
            </a:r>
            <a:r>
              <a:rPr lang="en-US" altLang="zh-TW" sz="2000" dirty="0" err="1">
                <a:latin typeface="Georgia" panose="02040502050405020303" pitchFamily="18" charset="0"/>
              </a:rPr>
              <a:t>ConceptNet</a:t>
            </a:r>
            <a:endParaRPr lang="en-US" altLang="zh-TW" sz="2000" dirty="0">
              <a:latin typeface="Georgia" panose="02040502050405020303" pitchFamily="18" charset="0"/>
            </a:endParaRPr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0861" y="3406775"/>
            <a:ext cx="7200900" cy="852487"/>
          </a:xfrm>
          <a:noFill/>
          <a:ln/>
          <a:extLs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300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441B-4715-43CC-B53B-AB4B9E06FB42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en-US" altLang="zh-TW" b="1" dirty="0">
                <a:latin typeface="Georgia" panose="02040502050405020303" pitchFamily="18" charset="0"/>
              </a:rPr>
              <a:t>Flexible Inference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Georgia" panose="02040502050405020303" pitchFamily="18" charset="0"/>
              </a:rPr>
              <a:t>One of the strengths of representing concepts in natural language is the ability to add </a:t>
            </a:r>
            <a:r>
              <a:rPr lang="en-US" altLang="zh-TW" dirty="0">
                <a:solidFill>
                  <a:srgbClr val="0070C0"/>
                </a:solidFill>
                <a:latin typeface="Georgia" panose="02040502050405020303" pitchFamily="18" charset="0"/>
              </a:rPr>
              <a:t>flexibility</a:t>
            </a:r>
            <a:r>
              <a:rPr lang="en-US" altLang="zh-TW" dirty="0">
                <a:latin typeface="Georgia" panose="02040502050405020303" pitchFamily="18" charset="0"/>
              </a:rPr>
              <a:t> and </a:t>
            </a:r>
            <a:r>
              <a:rPr lang="en-US" altLang="zh-TW" dirty="0">
                <a:solidFill>
                  <a:srgbClr val="0070C0"/>
                </a:solidFill>
                <a:latin typeface="Georgia" panose="02040502050405020303" pitchFamily="18" charset="0"/>
              </a:rPr>
              <a:t>fuzziness</a:t>
            </a:r>
            <a:r>
              <a:rPr lang="en-US" altLang="zh-TW" dirty="0">
                <a:latin typeface="Georgia" panose="02040502050405020303" pitchFamily="18" charset="0"/>
              </a:rPr>
              <a:t> to improve inference.</a:t>
            </a:r>
          </a:p>
          <a:p>
            <a:r>
              <a:rPr lang="en-US" altLang="zh-TW" dirty="0">
                <a:latin typeface="Georgia" panose="02040502050405020303" pitchFamily="18" charset="0"/>
              </a:rPr>
              <a:t>Inferences in semantic networks are based on graph reasoning methods like </a:t>
            </a:r>
            <a:r>
              <a:rPr lang="en-US" altLang="zh-TW" dirty="0">
                <a:solidFill>
                  <a:srgbClr val="0070C0"/>
                </a:solidFill>
                <a:latin typeface="Georgia" panose="02040502050405020303" pitchFamily="18" charset="0"/>
              </a:rPr>
              <a:t>spreading activation</a:t>
            </a:r>
            <a:r>
              <a:rPr lang="en-US" altLang="zh-TW" dirty="0">
                <a:latin typeface="Georgia" panose="02040502050405020303" pitchFamily="18" charset="0"/>
              </a:rPr>
              <a:t>, </a:t>
            </a:r>
            <a:r>
              <a:rPr lang="en-US" altLang="zh-TW" dirty="0">
                <a:solidFill>
                  <a:srgbClr val="0070C0"/>
                </a:solidFill>
                <a:latin typeface="Georgia" panose="02040502050405020303" pitchFamily="18" charset="0"/>
              </a:rPr>
              <a:t>structure mapping</a:t>
            </a:r>
            <a:r>
              <a:rPr lang="en-US" altLang="zh-TW" dirty="0">
                <a:latin typeface="Georgia" panose="02040502050405020303" pitchFamily="18" charset="0"/>
              </a:rPr>
              <a:t>, and </a:t>
            </a:r>
            <a:r>
              <a:rPr lang="en-US" altLang="zh-TW" dirty="0">
                <a:solidFill>
                  <a:srgbClr val="0070C0"/>
                </a:solidFill>
                <a:latin typeface="Georgia" panose="02040502050405020303" pitchFamily="18" charset="0"/>
              </a:rPr>
              <a:t>network traversal</a:t>
            </a:r>
            <a:r>
              <a:rPr lang="en-US" altLang="zh-TW" dirty="0">
                <a:latin typeface="Georgia" panose="02040502050405020303" pitchFamily="18" charset="0"/>
              </a:rPr>
              <a:t>.</a:t>
            </a:r>
          </a:p>
          <a:p>
            <a:pPr lvl="1"/>
            <a:r>
              <a:rPr lang="en-US" altLang="zh-TW" sz="2800" dirty="0">
                <a:latin typeface="Georgia" panose="02040502050405020303" pitchFamily="18" charset="0"/>
              </a:rPr>
              <a:t>Basic spreading activation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800" i="1" dirty="0">
                <a:latin typeface="Georgia" panose="02040502050405020303" pitchFamily="18" charset="0"/>
              </a:rPr>
              <a:t>	</a:t>
            </a:r>
            <a:r>
              <a:rPr lang="en-US" altLang="zh-TW" sz="2800" i="1" dirty="0" err="1">
                <a:latin typeface="Georgia" panose="02040502050405020303" pitchFamily="18" charset="0"/>
              </a:rPr>
              <a:t>activation_score</a:t>
            </a:r>
            <a:r>
              <a:rPr lang="en-US" altLang="zh-TW" sz="2800" dirty="0">
                <a:latin typeface="Georgia" panose="02040502050405020303" pitchFamily="18" charset="0"/>
              </a:rPr>
              <a:t>(</a:t>
            </a:r>
            <a:r>
              <a:rPr lang="en-US" altLang="zh-TW" sz="2800" i="1" dirty="0">
                <a:latin typeface="Georgia" panose="02040502050405020303" pitchFamily="18" charset="0"/>
              </a:rPr>
              <a:t>B</a:t>
            </a:r>
            <a:r>
              <a:rPr lang="en-US" altLang="zh-TW" sz="2800" dirty="0">
                <a:latin typeface="Georgia" panose="02040502050405020303" pitchFamily="18" charset="0"/>
              </a:rPr>
              <a:t>) = </a:t>
            </a:r>
            <a:r>
              <a:rPr lang="en-US" altLang="zh-TW" sz="2800" i="1" dirty="0" err="1">
                <a:latin typeface="Georgia" panose="02040502050405020303" pitchFamily="18" charset="0"/>
              </a:rPr>
              <a:t>activation_score</a:t>
            </a:r>
            <a:r>
              <a:rPr lang="en-US" altLang="zh-TW" sz="2800" dirty="0">
                <a:latin typeface="Georgia" panose="02040502050405020303" pitchFamily="18" charset="0"/>
              </a:rPr>
              <a:t>(</a:t>
            </a:r>
            <a:r>
              <a:rPr lang="en-US" altLang="zh-TW" sz="2800" i="1" dirty="0">
                <a:latin typeface="Georgia" panose="02040502050405020303" pitchFamily="18" charset="0"/>
              </a:rPr>
              <a:t>A</a:t>
            </a:r>
            <a:r>
              <a:rPr lang="en-US" altLang="zh-TW" sz="2800" dirty="0">
                <a:latin typeface="Georgia" panose="02040502050405020303" pitchFamily="18" charset="0"/>
              </a:rPr>
              <a:t>)*</a:t>
            </a:r>
            <a:r>
              <a:rPr lang="en-US" altLang="zh-TW" sz="2800" i="1" dirty="0">
                <a:latin typeface="Georgia" panose="02040502050405020303" pitchFamily="18" charset="0"/>
              </a:rPr>
              <a:t>weight</a:t>
            </a:r>
            <a:r>
              <a:rPr lang="en-US" altLang="zh-TW" sz="2800" dirty="0">
                <a:latin typeface="Georgia" panose="02040502050405020303" pitchFamily="18" charset="0"/>
              </a:rPr>
              <a:t>(</a:t>
            </a:r>
            <a:r>
              <a:rPr lang="en-US" altLang="zh-TW" sz="2800" i="1" dirty="0">
                <a:latin typeface="Georgia" panose="02040502050405020303" pitchFamily="18" charset="0"/>
              </a:rPr>
              <a:t>edge</a:t>
            </a:r>
            <a:r>
              <a:rPr lang="en-US" altLang="zh-TW" sz="2800" dirty="0">
                <a:latin typeface="Georgia" panose="02040502050405020303" pitchFamily="18" charset="0"/>
              </a:rPr>
              <a:t>(</a:t>
            </a:r>
            <a:r>
              <a:rPr lang="en-US" altLang="zh-TW" sz="2800" i="1" dirty="0">
                <a:latin typeface="Georgia" panose="02040502050405020303" pitchFamily="18" charset="0"/>
              </a:rPr>
              <a:t>A</a:t>
            </a:r>
            <a:r>
              <a:rPr lang="en-US" altLang="zh-TW" sz="2800" dirty="0">
                <a:latin typeface="Georgia" panose="02040502050405020303" pitchFamily="18" charset="0"/>
              </a:rPr>
              <a:t>,</a:t>
            </a:r>
            <a:r>
              <a:rPr lang="en-US" altLang="zh-TW" sz="2800" i="1" dirty="0">
                <a:latin typeface="Georgia" panose="02040502050405020303" pitchFamily="18" charset="0"/>
              </a:rPr>
              <a:t>B</a:t>
            </a:r>
            <a:r>
              <a:rPr lang="en-US" altLang="zh-TW" sz="2800" dirty="0">
                <a:latin typeface="Georgia" panose="02040502050405020303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7748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365125"/>
            <a:ext cx="11765280" cy="1325563"/>
          </a:xfrm>
        </p:spPr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Information Extraction Projects (demo)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  <a:defRPr/>
            </a:pPr>
            <a:r>
              <a:rPr lang="en-US" dirty="0" err="1">
                <a:latin typeface="Georgia" panose="02040502050405020303" pitchFamily="18" charset="0"/>
              </a:rPr>
              <a:t>TextRunner</a:t>
            </a:r>
            <a:r>
              <a:rPr lang="en-US" dirty="0">
                <a:latin typeface="Georgia" panose="02040502050405020303" pitchFamily="18" charset="0"/>
              </a:rPr>
              <a:t> (Open Information Extraction)</a:t>
            </a:r>
          </a:p>
          <a:p>
            <a:pPr>
              <a:buNone/>
              <a:defRPr/>
            </a:pPr>
            <a:r>
              <a:rPr lang="en-US" dirty="0">
                <a:latin typeface="Georgia" panose="02040502050405020303" pitchFamily="18" charset="0"/>
                <a:hlinkClick r:id="rId2"/>
              </a:rPr>
              <a:t>http://openie.cs.washington.edu/</a:t>
            </a:r>
            <a:endParaRPr lang="en-US" dirty="0">
              <a:latin typeface="Georgia" panose="02040502050405020303" pitchFamily="18" charset="0"/>
            </a:endParaRPr>
          </a:p>
          <a:p>
            <a:pPr>
              <a:buNone/>
              <a:defRPr/>
            </a:pPr>
            <a:endParaRPr lang="en-US" dirty="0">
              <a:latin typeface="Georgia" panose="02040502050405020303" pitchFamily="18" charset="0"/>
            </a:endParaRPr>
          </a:p>
          <a:p>
            <a:pPr>
              <a:buNone/>
              <a:defRPr/>
            </a:pPr>
            <a:r>
              <a:rPr lang="en-US" dirty="0">
                <a:latin typeface="Georgia" panose="02040502050405020303" pitchFamily="18" charset="0"/>
              </a:rPr>
              <a:t>YAGO</a:t>
            </a:r>
          </a:p>
          <a:p>
            <a:pPr>
              <a:buNone/>
              <a:defRPr/>
            </a:pPr>
            <a:r>
              <a:rPr lang="en-US" dirty="0">
                <a:latin typeface="Georgia" panose="02040502050405020303" pitchFamily="18" charset="0"/>
                <a:hlinkClick r:id="rId3"/>
              </a:rPr>
              <a:t>https://www.mpi-inf.mpg.de/departments/databases-and-information-systems/research/yago-naga/yago/demo/</a:t>
            </a:r>
            <a:endParaRPr lang="en-US" dirty="0">
              <a:latin typeface="Georgia" panose="02040502050405020303" pitchFamily="18" charset="0"/>
            </a:endParaRPr>
          </a:p>
          <a:p>
            <a:pPr>
              <a:buNone/>
              <a:defRPr/>
            </a:pPr>
            <a:endParaRPr lang="en-US" dirty="0">
              <a:latin typeface="Georgia" panose="02040502050405020303" pitchFamily="18" charset="0"/>
            </a:endParaRPr>
          </a:p>
          <a:p>
            <a:pPr>
              <a:buNone/>
              <a:defRPr/>
            </a:pPr>
            <a:r>
              <a:rPr lang="en-US" dirty="0" err="1">
                <a:latin typeface="Georgia" panose="02040502050405020303" pitchFamily="18" charset="0"/>
              </a:rPr>
              <a:t>ConceptNet</a:t>
            </a:r>
            <a:r>
              <a:rPr lang="en-US" dirty="0">
                <a:latin typeface="Georgia" panose="02040502050405020303" pitchFamily="18" charset="0"/>
              </a:rPr>
              <a:t> 5</a:t>
            </a:r>
          </a:p>
          <a:p>
            <a:pPr>
              <a:buNone/>
              <a:defRPr/>
            </a:pPr>
            <a:r>
              <a:rPr lang="en-US" dirty="0">
                <a:latin typeface="Georgia" panose="02040502050405020303" pitchFamily="18" charset="0"/>
                <a:hlinkClick r:id="rId4"/>
              </a:rPr>
              <a:t>http://conceptnet5.media.mit.edu/web/c/en/demo</a:t>
            </a:r>
            <a:endParaRPr lang="en-US" dirty="0">
              <a:latin typeface="Georgia" panose="02040502050405020303" pitchFamily="18" charset="0"/>
            </a:endParaRPr>
          </a:p>
          <a:p>
            <a:pPr>
              <a:buNone/>
              <a:defRPr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254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D343-6EC6-4C7D-A346-AA6EE5B03E0A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altLang="zh-TW" b="1" dirty="0">
                <a:latin typeface="Georgia" panose="02040502050405020303" pitchFamily="18" charset="0"/>
              </a:rPr>
              <a:t>Flexible Inference – Context Finding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Georgia" panose="02040502050405020303" pitchFamily="18" charset="0"/>
              </a:rPr>
              <a:t>Determining the context around a concept, or around the intersection of several concepts is useful.</a:t>
            </a:r>
          </a:p>
          <a:p>
            <a:r>
              <a:rPr lang="en-US" altLang="zh-TW" dirty="0">
                <a:latin typeface="Georgia" panose="02040502050405020303" pitchFamily="18" charset="0"/>
              </a:rPr>
              <a:t>The contextual neighborhood around a node is found by performing </a:t>
            </a:r>
            <a:r>
              <a:rPr lang="en-US" altLang="zh-TW" i="1" dirty="0">
                <a:latin typeface="Georgia" panose="02040502050405020303" pitchFamily="18" charset="0"/>
              </a:rPr>
              <a:t>spreading activation</a:t>
            </a:r>
            <a:r>
              <a:rPr lang="en-US" altLang="zh-TW" dirty="0">
                <a:latin typeface="Georgia" panose="02040502050405020303" pitchFamily="18" charset="0"/>
              </a:rPr>
              <a:t> from that source node.</a:t>
            </a:r>
          </a:p>
          <a:p>
            <a:pPr lvl="1"/>
            <a:r>
              <a:rPr lang="en-US" altLang="zh-TW" dirty="0">
                <a:latin typeface="Georgia" panose="02040502050405020303" pitchFamily="18" charset="0"/>
              </a:rPr>
              <a:t>Pairwise similarity of nodes leading to a more accurate estimation of contextual neighborhood.</a:t>
            </a:r>
          </a:p>
        </p:txBody>
      </p:sp>
    </p:spTree>
    <p:extLst>
      <p:ext uri="{BB962C8B-B14F-4D97-AF65-F5344CB8AC3E}">
        <p14:creationId xmlns:p14="http://schemas.microsoft.com/office/powerpoint/2010/main" val="4257343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AFD0-0B5A-47BA-8ABB-B34F7160ABD6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" y="365125"/>
            <a:ext cx="11948160" cy="1325563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Georgia" panose="02040502050405020303" pitchFamily="18" charset="0"/>
              </a:rPr>
              <a:t>Flexible Inference – Inference Chaining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1"/>
            <a:ext cx="10728960" cy="4530725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Georgia" panose="02040502050405020303" pitchFamily="18" charset="0"/>
              </a:rPr>
              <a:t>Inference chain is a basic type of inference on a graph: traversing the graph from one node to another via some path.</a:t>
            </a:r>
          </a:p>
          <a:p>
            <a:r>
              <a:rPr lang="en-US" altLang="zh-TW" dirty="0">
                <a:latin typeface="Georgia" panose="02040502050405020303" pitchFamily="18" charset="0"/>
              </a:rPr>
              <a:t>A temporal chain between “buy food” and “fall asleep”: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latin typeface="Georgia" panose="02040502050405020303" pitchFamily="18" charset="0"/>
              </a:rPr>
              <a:t>“buy food” </a:t>
            </a:r>
            <a:r>
              <a:rPr lang="en-US" altLang="zh-TW" dirty="0">
                <a:latin typeface="Georgia" panose="02040502050405020303" pitchFamily="18" charset="0"/>
                <a:sym typeface="Wingdings" panose="05000000000000000000" pitchFamily="2" charset="2"/>
              </a:rPr>
              <a:t> “have food”  “eat food”  “feel full”  “feel sleepy”  “fall asleep”</a:t>
            </a:r>
            <a:endParaRPr lang="en-US" altLang="zh-TW" dirty="0">
              <a:latin typeface="Georgia" panose="02040502050405020303" pitchFamily="18" charset="0"/>
            </a:endParaRPr>
          </a:p>
          <a:p>
            <a:r>
              <a:rPr lang="en-US" altLang="zh-TW" dirty="0">
                <a:latin typeface="Georgia" panose="02040502050405020303" pitchFamily="18" charset="0"/>
              </a:rPr>
              <a:t>The pairwise conceptual similarity is particularly crucial to the robustness of inference chaining.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dirty="0">
                <a:latin typeface="Georgia" panose="02040502050405020303" pitchFamily="18" charset="0"/>
              </a:rPr>
              <a:t>ex: “buy steak” instead of “buy food”</a:t>
            </a:r>
          </a:p>
          <a:p>
            <a:r>
              <a:rPr lang="en-US" altLang="zh-TW" dirty="0">
                <a:latin typeface="Georgia" panose="02040502050405020303" pitchFamily="18" charset="0"/>
              </a:rPr>
              <a:t>(Liu, 2003) used inference chaining for affective text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736120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A3F4-A1FD-4E32-B80E-A5144FB610FF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Georgia" panose="02040502050405020303" pitchFamily="18" charset="0"/>
              </a:rPr>
              <a:t>Flexible Inference – Conceptual Analogy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  <a:latin typeface="Georgia" panose="02040502050405020303" pitchFamily="18" charset="0"/>
              </a:rPr>
              <a:t>Structural analogy </a:t>
            </a:r>
            <a:r>
              <a:rPr lang="en-US" altLang="zh-TW" dirty="0">
                <a:latin typeface="Georgia" panose="02040502050405020303" pitchFamily="18" charset="0"/>
              </a:rPr>
              <a:t>is not just a measure of semantic distance.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dirty="0">
                <a:latin typeface="Georgia" panose="02040502050405020303" pitchFamily="18" charset="0"/>
              </a:rPr>
              <a:t>Ex: “wedding” is much more like “funeral” than “bride”</a:t>
            </a:r>
          </a:p>
          <a:p>
            <a:r>
              <a:rPr lang="en-US" altLang="zh-TW" i="1" dirty="0">
                <a:latin typeface="Georgia" panose="02040502050405020303" pitchFamily="18" charset="0"/>
              </a:rPr>
              <a:t>Structure-mapping</a:t>
            </a:r>
            <a:r>
              <a:rPr lang="en-US" altLang="zh-TW" dirty="0">
                <a:latin typeface="Georgia" panose="02040502050405020303" pitchFamily="18" charset="0"/>
              </a:rPr>
              <a:t> methods are employed to generate simple conceptual analogies.</a:t>
            </a:r>
          </a:p>
          <a:p>
            <a:r>
              <a:rPr lang="en-US" altLang="zh-TW" dirty="0">
                <a:latin typeface="Georgia" panose="02040502050405020303" pitchFamily="18" charset="0"/>
              </a:rPr>
              <a:t>emphasize </a:t>
            </a:r>
            <a:r>
              <a:rPr lang="en-US" altLang="zh-TW" i="1" dirty="0">
                <a:latin typeface="Georgia" panose="02040502050405020303" pitchFamily="18" charset="0"/>
              </a:rPr>
              <a:t>functional similarity</a:t>
            </a:r>
            <a:r>
              <a:rPr lang="en-US" altLang="zh-TW" dirty="0">
                <a:latin typeface="Georgia" panose="02040502050405020303" pitchFamily="18" charset="0"/>
              </a:rPr>
              <a:t> versus </a:t>
            </a:r>
            <a:r>
              <a:rPr lang="en-US" altLang="zh-TW" i="1" dirty="0">
                <a:latin typeface="Georgia" panose="02040502050405020303" pitchFamily="18" charset="0"/>
              </a:rPr>
              <a:t>temporal similarity</a:t>
            </a:r>
            <a:r>
              <a:rPr lang="en-US" altLang="zh-TW" dirty="0">
                <a:latin typeface="Georgia" panose="02040502050405020303" pitchFamily="18" charset="0"/>
              </a:rPr>
              <a:t> by biasing the weights of particular semantic relations.</a:t>
            </a:r>
          </a:p>
        </p:txBody>
      </p:sp>
    </p:spTree>
    <p:extLst>
      <p:ext uri="{BB962C8B-B14F-4D97-AF65-F5344CB8AC3E}">
        <p14:creationId xmlns:p14="http://schemas.microsoft.com/office/powerpoint/2010/main" val="598675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76378" y="0"/>
            <a:ext cx="10515600" cy="1325563"/>
          </a:xfrm>
        </p:spPr>
        <p:txBody>
          <a:bodyPr/>
          <a:lstStyle/>
          <a:p>
            <a:r>
              <a:rPr lang="en-US" altLang="en-US" sz="4000" b="1" dirty="0">
                <a:latin typeface="Georgia" panose="02040502050405020303" pitchFamily="18" charset="0"/>
              </a:rPr>
              <a:t>N-Gram Based Approaches</a:t>
            </a:r>
            <a:endParaRPr lang="en-US" altLang="en-US" b="1" dirty="0">
              <a:latin typeface="Georgia" panose="02040502050405020303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0280" y="1325563"/>
            <a:ext cx="9558068" cy="1905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Georgia" panose="02040502050405020303" pitchFamily="18" charset="0"/>
              </a:rPr>
              <a:t>n-gram</a:t>
            </a:r>
            <a:r>
              <a:rPr lang="en-US" altLang="en-US" sz="2400" dirty="0">
                <a:latin typeface="Georgia" panose="02040502050405020303" pitchFamily="18" charset="0"/>
              </a:rPr>
              <a:t>: </a:t>
            </a:r>
            <a:r>
              <a:rPr lang="en-US" altLang="en-US" sz="2400" i="1" dirty="0">
                <a:latin typeface="Georgia" panose="02040502050405020303" pitchFamily="18" charset="0"/>
              </a:rPr>
              <a:t>a </a:t>
            </a:r>
            <a:r>
              <a:rPr lang="en-US" altLang="en-US" sz="2400" i="1" u="sng" dirty="0">
                <a:latin typeface="Georgia" panose="02040502050405020303" pitchFamily="18" charset="0"/>
              </a:rPr>
              <a:t>sequential list of n words</a:t>
            </a:r>
            <a:r>
              <a:rPr lang="en-US" altLang="en-US" sz="2400" i="1" dirty="0">
                <a:latin typeface="Georgia" panose="02040502050405020303" pitchFamily="18" charset="0"/>
              </a:rPr>
              <a:t>, often used in information retrieval and language modeling to encode the likelihood that the phrase will appear in the future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Georgia" panose="02040502050405020303" pitchFamily="18" charset="0"/>
              </a:rPr>
              <a:t>N-gram Based Approaches</a:t>
            </a:r>
            <a:r>
              <a:rPr lang="en-US" altLang="en-US" sz="2400" dirty="0">
                <a:latin typeface="Georgia" panose="02040502050405020303" pitchFamily="18" charset="0"/>
              </a:rPr>
              <a:t> create </a:t>
            </a:r>
            <a:r>
              <a:rPr lang="en-US" altLang="en-US" sz="2400" u="sng" dirty="0">
                <a:latin typeface="Georgia" panose="02040502050405020303" pitchFamily="18" charset="0"/>
              </a:rPr>
              <a:t>probabilistic models of n-grams from a given corpus of text</a:t>
            </a:r>
            <a:r>
              <a:rPr lang="en-US" altLang="en-US" sz="2400" dirty="0">
                <a:latin typeface="Georgia" panose="02040502050405020303" pitchFamily="18" charset="0"/>
              </a:rPr>
              <a:t> and tag new utterances using these models.</a:t>
            </a:r>
            <a:endParaRPr lang="en-US" altLang="en-US" sz="2400" i="1" dirty="0">
              <a:latin typeface="Georgia" panose="02040502050405020303" pitchFamily="18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940280" y="3900668"/>
            <a:ext cx="10187796" cy="287115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>
                <a:latin typeface="Georgia" panose="02040502050405020303" pitchFamily="18" charset="0"/>
              </a:rPr>
              <a:t>“I don’t know what to say”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400">
              <a:latin typeface="Georgia" panose="0204050205040502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>
                <a:latin typeface="Georgia" panose="02040502050405020303" pitchFamily="18" charset="0"/>
              </a:rPr>
              <a:t>1-gram (unigram): I, don’t, know, what, to, say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>
                <a:latin typeface="Georgia" panose="02040502050405020303" pitchFamily="18" charset="0"/>
              </a:rPr>
              <a:t>2-gram (bigram): I don’t, don’t know, know what, what to, to say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>
                <a:latin typeface="Georgia" panose="02040502050405020303" pitchFamily="18" charset="0"/>
              </a:rPr>
              <a:t>3-gram (trigram): I don’t know, don’t know what, know what to, etc.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>
                <a:latin typeface="Georgia" panose="02040502050405020303" pitchFamily="18" charset="0"/>
              </a:rPr>
              <a:t>…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>
                <a:latin typeface="Georgia" panose="02040502050405020303" pitchFamily="18" charset="0"/>
              </a:rPr>
              <a:t>n-gram</a:t>
            </a:r>
            <a:r>
              <a:rPr lang="en-US" altLang="en-US" sz="2400" i="1">
                <a:latin typeface="Georgia" panose="02040502050405020303" pitchFamily="18" charset="0"/>
              </a:rPr>
              <a:t> </a:t>
            </a:r>
            <a:endParaRPr lang="en-US" altLang="en-US" sz="240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52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1189" y="179595"/>
            <a:ext cx="10692611" cy="1144498"/>
          </a:xfrm>
        </p:spPr>
        <p:txBody>
          <a:bodyPr/>
          <a:lstStyle/>
          <a:p>
            <a:r>
              <a:rPr lang="en-US" altLang="en-US" sz="4000" b="1" dirty="0">
                <a:latin typeface="Georgia" panose="02040502050405020303" pitchFamily="18" charset="0"/>
              </a:rPr>
              <a:t>N-Gram Motivation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189" y="1324093"/>
            <a:ext cx="10975845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  <a:latin typeface="Georgia" panose="02040502050405020303" pitchFamily="18" charset="0"/>
              </a:rPr>
              <a:t>Advantages</a:t>
            </a:r>
            <a:endParaRPr lang="en-US" altLang="en-US" b="1" dirty="0"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Georgia" panose="02040502050405020303" pitchFamily="18" charset="0"/>
              </a:rPr>
              <a:t>Encode not just keywords, but also </a:t>
            </a:r>
            <a:r>
              <a:rPr lang="en-US" altLang="en-US" sz="2400" u="sng" dirty="0">
                <a:latin typeface="Georgia" panose="02040502050405020303" pitchFamily="18" charset="0"/>
              </a:rPr>
              <a:t>word ordering, automatically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Georgia" panose="02040502050405020303" pitchFamily="18" charset="0"/>
              </a:rPr>
              <a:t>Models are not biased by hand coded lists of words, but are </a:t>
            </a:r>
            <a:r>
              <a:rPr lang="en-US" altLang="en-US" sz="2400" u="sng" dirty="0">
                <a:latin typeface="Georgia" panose="02040502050405020303" pitchFamily="18" charset="0"/>
              </a:rPr>
              <a:t>completely dependent on real data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Georgia" panose="02040502050405020303" pitchFamily="18" charset="0"/>
              </a:rPr>
              <a:t>Learning features of each affect type is </a:t>
            </a:r>
            <a:r>
              <a:rPr lang="en-US" altLang="en-US" sz="2400" u="sng" dirty="0">
                <a:latin typeface="Georgia" panose="02040502050405020303" pitchFamily="18" charset="0"/>
              </a:rPr>
              <a:t>relatively fast and easy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Georgia" panose="02040502050405020303" pitchFamily="18" charset="0"/>
              </a:rPr>
              <a:t>Human intuition is often </a:t>
            </a:r>
            <a:r>
              <a:rPr lang="en-US" altLang="en-US" sz="2400" u="sng" dirty="0">
                <a:latin typeface="Georgia" panose="02040502050405020303" pitchFamily="18" charset="0"/>
              </a:rPr>
              <a:t>incorrect and misses subtleties in language</a:t>
            </a:r>
            <a:endParaRPr lang="en-US" altLang="en-US" u="sng" dirty="0"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  <a:spcBef>
                <a:spcPts val="1600"/>
              </a:spcBef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  <a:latin typeface="Georgia" panose="02040502050405020303" pitchFamily="18" charset="0"/>
              </a:rPr>
              <a:t>Disadvantages</a:t>
            </a:r>
            <a:endParaRPr lang="en-US" altLang="en-US" b="1" dirty="0"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Georgia" panose="02040502050405020303" pitchFamily="18" charset="0"/>
              </a:rPr>
              <a:t>Long range dependencies are not captured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Georgia" panose="02040502050405020303" pitchFamily="18" charset="0"/>
              </a:rPr>
              <a:t>Dependent on having a corpus of data to train from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Sparse data for low frequency affect tags adversely affects the quality of the n-gram model</a:t>
            </a:r>
          </a:p>
        </p:txBody>
      </p:sp>
    </p:spTree>
    <p:extLst>
      <p:ext uri="{BB962C8B-B14F-4D97-AF65-F5344CB8AC3E}">
        <p14:creationId xmlns:p14="http://schemas.microsoft.com/office/powerpoint/2010/main" val="608172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1936" y="166343"/>
            <a:ext cx="10515600" cy="893832"/>
          </a:xfrm>
        </p:spPr>
        <p:txBody>
          <a:bodyPr/>
          <a:lstStyle/>
          <a:p>
            <a:r>
              <a:rPr lang="en-US" altLang="en-US" sz="4000" b="1" dirty="0">
                <a:latin typeface="Georgia" panose="02040502050405020303" pitchFamily="18" charset="0"/>
              </a:rPr>
              <a:t>N-Gram Approaches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1936" y="1253367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Georgia" panose="02040502050405020303" pitchFamily="18" charset="0"/>
              </a:rPr>
              <a:t>Naïve Approach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Standard n-grams only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Georgia" panose="02040502050405020303" pitchFamily="18" charset="0"/>
              </a:rPr>
              <a:t>Weighted Approach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Weight the longer n-grams higher in the stochastic model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Georgia" panose="02040502050405020303" pitchFamily="18" charset="0"/>
              </a:rPr>
              <a:t>Length Approach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Include a length-of-utterances factor, capturing the differences in utterance length between affect tags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Georgia" panose="02040502050405020303" pitchFamily="18" charset="0"/>
              </a:rPr>
              <a:t>Weights with Length Approach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Combine Weighted with Lengths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Georgia" panose="02040502050405020303" pitchFamily="18" charset="0"/>
              </a:rPr>
              <a:t>Analytical Approach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Include word repetition as a factor in the models, isolating acknowledgement utterances from other types</a:t>
            </a:r>
          </a:p>
        </p:txBody>
      </p:sp>
    </p:spTree>
    <p:extLst>
      <p:ext uri="{BB962C8B-B14F-4D97-AF65-F5344CB8AC3E}">
        <p14:creationId xmlns:p14="http://schemas.microsoft.com/office/powerpoint/2010/main" val="16746153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dirty="0">
                <a:latin typeface="Georgia" panose="02040502050405020303" pitchFamily="18" charset="0"/>
              </a:rPr>
              <a:t>N-Gram Model Formulas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6057" y="1815053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Word sequences</a:t>
            </a: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r>
              <a:rPr lang="en-US" altLang="en-US" dirty="0">
                <a:latin typeface="Georgia" panose="02040502050405020303" pitchFamily="18" charset="0"/>
              </a:rPr>
              <a:t>Chain rule of probability</a:t>
            </a: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r>
              <a:rPr lang="en-US" altLang="en-US" dirty="0">
                <a:latin typeface="Georgia" panose="02040502050405020303" pitchFamily="18" charset="0"/>
              </a:rPr>
              <a:t>Bigram approximation</a:t>
            </a: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r>
              <a:rPr lang="en-US" altLang="en-US" dirty="0">
                <a:latin typeface="Georgia" panose="02040502050405020303" pitchFamily="18" charset="0"/>
              </a:rPr>
              <a:t>N-gram approximation</a:t>
            </a:r>
          </a:p>
          <a:p>
            <a:pPr lvl="1"/>
            <a:endParaRPr lang="en-US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4486276" y="1887808"/>
          <a:ext cx="16891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761669" imgH="241195" progId="Equation.3">
                  <p:embed/>
                </p:oleObj>
              </mc:Choice>
              <mc:Fallback>
                <p:oleObj name="Equation" r:id="rId4" imgW="761669" imgH="241195" progId="Equation.3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6" y="1887808"/>
                        <a:ext cx="16891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929446" y="3208338"/>
          <a:ext cx="753745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6" imgW="4051300" imgH="431800" progId="Equation.3">
                  <p:embed/>
                </p:oleObj>
              </mc:Choice>
              <mc:Fallback>
                <p:oleObj name="Equation" r:id="rId6" imgW="4051300" imgH="431800" progId="Equation.3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446" y="3208338"/>
                        <a:ext cx="753745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4055824" y="5434283"/>
          <a:ext cx="302418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8" imgW="1625600" imgH="431800" progId="Equation.3">
                  <p:embed/>
                </p:oleObj>
              </mc:Choice>
              <mc:Fallback>
                <p:oleObj name="Equation" r:id="rId8" imgW="1625600" imgH="431800" progId="Equation.3">
                  <p:embed/>
                  <p:pic>
                    <p:nvPicPr>
                      <p:cNvPr id="1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5824" y="5434283"/>
                        <a:ext cx="3024187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3730717" y="4211638"/>
          <a:ext cx="2763837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10" imgW="1485900" imgH="431800" progId="Equation.3">
                  <p:embed/>
                </p:oleObj>
              </mc:Choice>
              <mc:Fallback>
                <p:oleObj name="Equation" r:id="rId10" imgW="1485900" imgH="431800" progId="Equation.3">
                  <p:embed/>
                  <p:pic>
                    <p:nvPicPr>
                      <p:cNvPr id="163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717" y="4211638"/>
                        <a:ext cx="2763837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11505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dirty="0">
                <a:latin typeface="Georgia" panose="02040502050405020303" pitchFamily="18" charset="0"/>
              </a:rPr>
              <a:t>Estimating Probabilities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N-gram conditional probabilities can be estimated from raw text based on the </a:t>
            </a:r>
            <a:r>
              <a:rPr lang="en-US" altLang="en-US" b="1" i="1" dirty="0">
                <a:latin typeface="Georgia" panose="02040502050405020303" pitchFamily="18" charset="0"/>
              </a:rPr>
              <a:t>relative frequency </a:t>
            </a:r>
            <a:r>
              <a:rPr lang="en-US" altLang="en-US" dirty="0">
                <a:latin typeface="Georgia" panose="02040502050405020303" pitchFamily="18" charset="0"/>
              </a:rPr>
              <a:t>of word sequences.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To have a consistent probabilistic model, append a unique start (&lt;s&gt;) and end (&lt;/s&gt;) symbol to every sentence and treat these as additional words.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5405439" y="2593976"/>
          <a:ext cx="291147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4" imgW="1549080" imgH="431640" progId="Equation.3">
                  <p:embed/>
                </p:oleObj>
              </mc:Choice>
              <mc:Fallback>
                <p:oleObj name="Equation" r:id="rId4" imgW="1549080" imgH="431640" progId="Equation.3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9" y="2593976"/>
                        <a:ext cx="291147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457825" y="3497263"/>
          <a:ext cx="335597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6" imgW="1803240" imgH="457200" progId="Equation.3">
                  <p:embed/>
                </p:oleObj>
              </mc:Choice>
              <mc:Fallback>
                <p:oleObj name="Equation" r:id="rId6" imgW="1803240" imgH="457200" progId="Equation.3">
                  <p:embed/>
                  <p:pic>
                    <p:nvPicPr>
                      <p:cNvPr id="17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3497263"/>
                        <a:ext cx="3355975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727450" y="2732088"/>
            <a:ext cx="127500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b="1"/>
              <a:t>Bigram: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719513" y="3689350"/>
            <a:ext cx="131027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b="1"/>
              <a:t>N-gram:</a:t>
            </a:r>
          </a:p>
        </p:txBody>
      </p:sp>
    </p:spTree>
    <p:extLst>
      <p:ext uri="{BB962C8B-B14F-4D97-AF65-F5344CB8AC3E}">
        <p14:creationId xmlns:p14="http://schemas.microsoft.com/office/powerpoint/2010/main" val="5483835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1873" y="123586"/>
            <a:ext cx="10515600" cy="1325563"/>
          </a:xfrm>
        </p:spPr>
        <p:txBody>
          <a:bodyPr/>
          <a:lstStyle/>
          <a:p>
            <a:r>
              <a:rPr lang="en-US" altLang="en-US" b="1" dirty="0">
                <a:latin typeface="Georgia" panose="02040502050405020303" pitchFamily="18" charset="0"/>
              </a:rPr>
              <a:t>Analytical Approach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1873" y="1371601"/>
            <a:ext cx="9326054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Georgia" panose="02040502050405020303" pitchFamily="18" charset="0"/>
              </a:rPr>
              <a:t>Estimate probability of each word given prior context.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latin typeface="Georgia" panose="02040502050405020303" pitchFamily="18" charset="0"/>
              </a:rPr>
              <a:t>P(phone | Please turn off your cell)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Georgia" panose="02040502050405020303" pitchFamily="18" charset="0"/>
              </a:rPr>
              <a:t>Number of parameters required grows exponentially with the </a:t>
            </a:r>
            <a:r>
              <a:rPr lang="en-US" altLang="en-US" sz="2400" u="sng" dirty="0">
                <a:latin typeface="Georgia" panose="02040502050405020303" pitchFamily="18" charset="0"/>
              </a:rPr>
              <a:t>number of words of prior context</a:t>
            </a:r>
            <a:r>
              <a:rPr lang="en-US" altLang="en-US" sz="2400" dirty="0">
                <a:latin typeface="Georgia" panose="02040502050405020303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Georgia" panose="02040502050405020303" pitchFamily="18" charset="0"/>
              </a:rPr>
              <a:t>An N-gram model uses only N</a:t>
            </a:r>
            <a:r>
              <a:rPr lang="en-US" altLang="en-US" sz="2400" dirty="0">
                <a:latin typeface="Georgia" panose="02040502050405020303" pitchFamily="18" charset="0"/>
                <a:sym typeface="Symbol" panose="05050102010706020507" pitchFamily="18" charset="2"/>
              </a:rPr>
              <a:t>1 words of prior context.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latin typeface="Georgia" panose="02040502050405020303" pitchFamily="18" charset="0"/>
                <a:sym typeface="Symbol" panose="05050102010706020507" pitchFamily="18" charset="2"/>
              </a:rPr>
              <a:t>Unigram:  P(phone)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latin typeface="Georgia" panose="02040502050405020303" pitchFamily="18" charset="0"/>
                <a:sym typeface="Symbol" panose="05050102010706020507" pitchFamily="18" charset="2"/>
              </a:rPr>
              <a:t>Bigram:  P(phone | cell)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latin typeface="Georgia" panose="02040502050405020303" pitchFamily="18" charset="0"/>
                <a:sym typeface="Symbol" panose="05050102010706020507" pitchFamily="18" charset="2"/>
              </a:rPr>
              <a:t>Trigram:  P(phone | your cell)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Georgia" panose="02040502050405020303" pitchFamily="18" charset="0"/>
                <a:sym typeface="Symbol" panose="05050102010706020507" pitchFamily="18" charset="2"/>
              </a:rPr>
              <a:t>The </a:t>
            </a:r>
            <a:r>
              <a:rPr lang="en-US" altLang="en-US" sz="2400" b="1" i="1" dirty="0">
                <a:latin typeface="Georgia" panose="02040502050405020303" pitchFamily="18" charset="0"/>
                <a:sym typeface="Symbol" panose="05050102010706020507" pitchFamily="18" charset="2"/>
              </a:rPr>
              <a:t>Markov assumption</a:t>
            </a:r>
            <a:r>
              <a:rPr lang="en-US" altLang="en-US" sz="2400" dirty="0">
                <a:latin typeface="Georgia" panose="02040502050405020303" pitchFamily="18" charset="0"/>
                <a:sym typeface="Symbol" panose="05050102010706020507" pitchFamily="18" charset="2"/>
              </a:rPr>
              <a:t> is the presumption that the future behavior of a dynamical system only depends on its recent history.  In particular, in a </a:t>
            </a:r>
            <a:r>
              <a:rPr lang="en-US" altLang="en-US" sz="2400" b="1" i="1" dirty="0">
                <a:latin typeface="Georgia" panose="02040502050405020303" pitchFamily="18" charset="0"/>
                <a:sym typeface="Symbol" panose="05050102010706020507" pitchFamily="18" charset="2"/>
              </a:rPr>
              <a:t>kth-order Markov model</a:t>
            </a:r>
            <a:r>
              <a:rPr lang="en-US" altLang="en-US" sz="2400" dirty="0">
                <a:latin typeface="Georgia" panose="02040502050405020303" pitchFamily="18" charset="0"/>
                <a:sym typeface="Symbol" panose="05050102010706020507" pitchFamily="18" charset="2"/>
              </a:rPr>
              <a:t>, the next state only depends on the </a:t>
            </a:r>
            <a:r>
              <a:rPr lang="en-US" altLang="en-US" sz="2400" i="1" dirty="0">
                <a:latin typeface="Georgia" panose="02040502050405020303" pitchFamily="18" charset="0"/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latin typeface="Georgia" panose="02040502050405020303" pitchFamily="18" charset="0"/>
                <a:sym typeface="Symbol" panose="05050102010706020507" pitchFamily="18" charset="2"/>
              </a:rPr>
              <a:t> most recent states, therefore an N-gram model is a (</a:t>
            </a:r>
            <a:r>
              <a:rPr lang="en-US" altLang="en-US" sz="2400" dirty="0">
                <a:latin typeface="Georgia" panose="02040502050405020303" pitchFamily="18" charset="0"/>
              </a:rPr>
              <a:t>N</a:t>
            </a:r>
            <a:r>
              <a:rPr lang="en-US" altLang="en-US" sz="2400" dirty="0">
                <a:latin typeface="Georgia" panose="02040502050405020303" pitchFamily="18" charset="0"/>
                <a:sym typeface="Symbol" panose="05050102010706020507" pitchFamily="18" charset="2"/>
              </a:rPr>
              <a:t>1)-order Markov model.</a:t>
            </a:r>
          </a:p>
        </p:txBody>
      </p:sp>
    </p:spTree>
    <p:extLst>
      <p:ext uri="{BB962C8B-B14F-4D97-AF65-F5344CB8AC3E}">
        <p14:creationId xmlns:p14="http://schemas.microsoft.com/office/powerpoint/2010/main" val="1588732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latin typeface="Georgia" panose="02040502050405020303" pitchFamily="18" charset="0"/>
              </a:rPr>
              <a:t>N-Gram Approaches Results</a:t>
            </a:r>
          </a:p>
        </p:txBody>
      </p:sp>
      <p:graphicFrame>
        <p:nvGraphicFramePr>
          <p:cNvPr id="22591" name="Group 63"/>
          <p:cNvGraphicFramePr>
            <a:graphicFrameLocks noGrp="1"/>
          </p:cNvGraphicFramePr>
          <p:nvPr/>
        </p:nvGraphicFramePr>
        <p:xfrm>
          <a:off x="1191884" y="2514601"/>
          <a:ext cx="9529124" cy="1661160"/>
        </p:xfrm>
        <a:graphic>
          <a:graphicData uri="http://schemas.openxmlformats.org/drawingml/2006/table">
            <a:tbl>
              <a:tblPr/>
              <a:tblGrid>
                <a:gridCol w="1906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4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6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anose="02020603050405020304" pitchFamily="18" charset="0"/>
                        </a:rPr>
                        <a:t>Naive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anose="02020603050405020304" pitchFamily="18" charset="0"/>
                        </a:rPr>
                        <a:t>Weighted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anose="02020603050405020304" pitchFamily="18" charset="0"/>
                        </a:rPr>
                        <a:t>Lengths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anose="02020603050405020304" pitchFamily="18" charset="0"/>
                        </a:rPr>
                        <a:t>Weights with Lengths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anose="02020603050405020304" pitchFamily="18" charset="0"/>
                        </a:rPr>
                        <a:t>Analytical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66.80%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67.43%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64.35%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66.02%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66.60%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1191886" y="1933249"/>
            <a:ext cx="7229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Georgia" panose="02040502050405020303" pitchFamily="18" charset="0"/>
              </a:rPr>
              <a:t>6-Fold Cross Validation on the UR Marriage Corpus</a:t>
            </a:r>
          </a:p>
        </p:txBody>
      </p:sp>
      <p:graphicFrame>
        <p:nvGraphicFramePr>
          <p:cNvPr id="22592" name="Group 64"/>
          <p:cNvGraphicFramePr>
            <a:graphicFrameLocks noGrp="1"/>
          </p:cNvGraphicFramePr>
          <p:nvPr/>
        </p:nvGraphicFramePr>
        <p:xfrm>
          <a:off x="1191886" y="4953001"/>
          <a:ext cx="9529123" cy="1661160"/>
        </p:xfrm>
        <a:graphic>
          <a:graphicData uri="http://schemas.openxmlformats.org/drawingml/2006/table">
            <a:tbl>
              <a:tblPr/>
              <a:tblGrid>
                <a:gridCol w="1906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4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6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anose="02020603050405020304" pitchFamily="18" charset="0"/>
                        </a:rPr>
                        <a:t>Naive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anose="02020603050405020304" pitchFamily="18" charset="0"/>
                        </a:rPr>
                        <a:t>Weighted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anose="02020603050405020304" pitchFamily="18" charset="0"/>
                        </a:rPr>
                        <a:t>Lengths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anose="02020603050405020304" pitchFamily="18" charset="0"/>
                        </a:rPr>
                        <a:t>Weights with Lengths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anose="02020603050405020304" pitchFamily="18" charset="0"/>
                        </a:rPr>
                        <a:t>Analytical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68.41%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68.77%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69.01%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70.08%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61.40%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586" name="Text Box 58"/>
          <p:cNvSpPr txBox="1">
            <a:spLocks noChangeArrowheads="1"/>
          </p:cNvSpPr>
          <p:nvPr/>
        </p:nvSpPr>
        <p:spPr bwMode="auto">
          <a:xfrm>
            <a:off x="1191886" y="4355129"/>
            <a:ext cx="7175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Georgia" panose="02040502050405020303" pitchFamily="18" charset="0"/>
              </a:rPr>
              <a:t>6-Fold Cross Validation on the Switchboard Corpus</a:t>
            </a:r>
          </a:p>
        </p:txBody>
      </p:sp>
    </p:spTree>
    <p:extLst>
      <p:ext uri="{BB962C8B-B14F-4D97-AF65-F5344CB8AC3E}">
        <p14:creationId xmlns:p14="http://schemas.microsoft.com/office/powerpoint/2010/main" val="80887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65125"/>
            <a:ext cx="11831392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Information Extraction vs. Information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Georgia" panose="02040502050405020303" pitchFamily="18" charset="0"/>
              </a:rPr>
              <a:t>Information Retrieval (IR) and Text Mining </a:t>
            </a:r>
          </a:p>
          <a:p>
            <a:pPr lvl="1"/>
            <a:r>
              <a:rPr lang="en-US" altLang="en-US" sz="2800" dirty="0">
                <a:latin typeface="Georgia" panose="02040502050405020303" pitchFamily="18" charset="0"/>
              </a:rPr>
              <a:t>Make </a:t>
            </a:r>
            <a:r>
              <a:rPr lang="en-US" alt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document-level</a:t>
            </a:r>
            <a:r>
              <a:rPr lang="en-US" altLang="en-US" sz="2800" dirty="0">
                <a:latin typeface="Georgia" panose="02040502050405020303" pitchFamily="18" charset="0"/>
              </a:rPr>
              <a:t> judgments</a:t>
            </a:r>
          </a:p>
          <a:p>
            <a:pPr lvl="1"/>
            <a:r>
              <a:rPr lang="en-US" altLang="en-US" sz="2800" dirty="0">
                <a:latin typeface="Georgia" panose="02040502050405020303" pitchFamily="18" charset="0"/>
              </a:rPr>
              <a:t>Rank documents for a query</a:t>
            </a:r>
          </a:p>
          <a:p>
            <a:pPr lvl="1"/>
            <a:r>
              <a:rPr lang="en-US" altLang="en-US" sz="2800" dirty="0">
                <a:latin typeface="Georgia" panose="02040502050405020303" pitchFamily="18" charset="0"/>
              </a:rPr>
              <a:t>Assign a label to a document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Information Extraction (IE)</a:t>
            </a:r>
          </a:p>
          <a:p>
            <a:pPr lvl="1"/>
            <a:r>
              <a:rPr lang="en-US" altLang="en-US" sz="2800" dirty="0">
                <a:latin typeface="Georgia" panose="02040502050405020303" pitchFamily="18" charset="0"/>
              </a:rPr>
              <a:t>Make </a:t>
            </a:r>
            <a:r>
              <a:rPr lang="en-US" alt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phrases-level</a:t>
            </a:r>
            <a:r>
              <a:rPr lang="en-US" altLang="en-US" sz="2800" dirty="0">
                <a:latin typeface="Georgia" panose="02040502050405020303" pitchFamily="18" charset="0"/>
              </a:rPr>
              <a:t> judgments</a:t>
            </a:r>
          </a:p>
          <a:p>
            <a:pPr lvl="1"/>
            <a:r>
              <a:rPr lang="en-US" altLang="en-US" sz="2800" dirty="0">
                <a:latin typeface="Georgia" panose="02040502050405020303" pitchFamily="18" charset="0"/>
              </a:rPr>
              <a:t>Start looking more closely at the text within a document.</a:t>
            </a:r>
          </a:p>
          <a:p>
            <a:pPr lvl="1"/>
            <a:r>
              <a:rPr lang="en-US" altLang="en-US" sz="2800" dirty="0">
                <a:latin typeface="Georgia" panose="02040502050405020303" pitchFamily="18" charset="0"/>
              </a:rPr>
              <a:t>Identify a few nuggets of interesting text, and pull them out.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09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65125"/>
            <a:ext cx="11618032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Information Extraction vs. Natural Language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IE is the task of </a:t>
            </a:r>
            <a:r>
              <a:rPr lang="en-US" b="1" u="sng" dirty="0">
                <a:latin typeface="Georgia" panose="02040502050405020303" pitchFamily="18" charset="0"/>
              </a:rPr>
              <a:t>automatically extracting structured information </a:t>
            </a:r>
            <a:r>
              <a:rPr lang="en-US" u="sng" dirty="0">
                <a:latin typeface="Georgia" panose="02040502050405020303" pitchFamily="18" charset="0"/>
              </a:rPr>
              <a:t>from unstructured and/or semi-structured machine-readable documents</a:t>
            </a:r>
            <a:r>
              <a:rPr lang="en-US" dirty="0">
                <a:latin typeface="Georgia" panose="02040502050405020303" pitchFamily="18" charset="0"/>
              </a:rPr>
              <a:t>.  In most of the cases this activity concerns </a:t>
            </a:r>
            <a:r>
              <a:rPr lang="en-US" u="sng" dirty="0">
                <a:latin typeface="Georgia" panose="02040502050405020303" pitchFamily="18" charset="0"/>
              </a:rPr>
              <a:t>processing human language texts by means of NLP</a:t>
            </a:r>
            <a:r>
              <a:rPr lang="en-US" dirty="0">
                <a:latin typeface="Georgia" panose="02040502050405020303" pitchFamily="18" charset="0"/>
              </a:rPr>
              <a:t> (e.g., Vocabulary analysis, Named entity recognition,  </a:t>
            </a:r>
            <a:r>
              <a:rPr lang="en-US" dirty="0" err="1">
                <a:latin typeface="Georgia" panose="02040502050405020303" pitchFamily="18" charset="0"/>
              </a:rPr>
              <a:t>Coreference</a:t>
            </a:r>
            <a:r>
              <a:rPr lang="en-US" dirty="0">
                <a:latin typeface="Georgia" panose="02040502050405020303" pitchFamily="18" charset="0"/>
              </a:rPr>
              <a:t>, Relationship extraction)</a:t>
            </a: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r>
              <a:rPr lang="en-US" altLang="en-US" dirty="0">
                <a:latin typeface="Georgia" panose="02040502050405020303" pitchFamily="18" charset="0"/>
              </a:rPr>
              <a:t>Typical NLP problems</a:t>
            </a:r>
          </a:p>
          <a:p>
            <a:pPr lvl="1"/>
            <a:r>
              <a:rPr lang="en-US" altLang="en-US" sz="2800" dirty="0">
                <a:latin typeface="Georgia" panose="02040502050405020303" pitchFamily="18" charset="0"/>
              </a:rPr>
              <a:t>Paraphrase – many ways to say the same thing</a:t>
            </a:r>
          </a:p>
          <a:p>
            <a:pPr lvl="1"/>
            <a:r>
              <a:rPr lang="en-US" altLang="en-US" sz="2800" dirty="0">
                <a:latin typeface="Georgia" panose="02040502050405020303" pitchFamily="18" charset="0"/>
              </a:rPr>
              <a:t>Ambiguity – the same word/phrase/sentence may mean different things in different contexts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IE-specific problems:  data integration</a:t>
            </a:r>
          </a:p>
          <a:p>
            <a:pPr lvl="1"/>
            <a:r>
              <a:rPr lang="en-US" altLang="en-US" sz="2800" dirty="0">
                <a:latin typeface="Georgia" panose="02040502050405020303" pitchFamily="18" charset="0"/>
              </a:rPr>
              <a:t>Representation:  what counts as a relationship?  an entity?</a:t>
            </a:r>
          </a:p>
          <a:p>
            <a:pPr lvl="1"/>
            <a:r>
              <a:rPr lang="en-US" altLang="en-US" sz="2800" dirty="0">
                <a:latin typeface="Georgia" panose="02040502050405020303" pitchFamily="18" charset="0"/>
              </a:rPr>
              <a:t>Large-scale entity and relation resolution</a:t>
            </a:r>
          </a:p>
        </p:txBody>
      </p:sp>
    </p:spTree>
    <p:extLst>
      <p:ext uri="{BB962C8B-B14F-4D97-AF65-F5344CB8AC3E}">
        <p14:creationId xmlns:p14="http://schemas.microsoft.com/office/powerpoint/2010/main" val="156792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1" y="365125"/>
            <a:ext cx="1178052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eorgia" panose="02040502050405020303" pitchFamily="18" charset="0"/>
              </a:rPr>
              <a:t>Information Extraction: Traditional Approach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828800"/>
            <a:ext cx="77724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altLang="en-US" dirty="0">
                <a:latin typeface="Georgia" panose="02040502050405020303" pitchFamily="18" charset="0"/>
              </a:rPr>
              <a:t>Systems find instances of target relations.</a:t>
            </a:r>
          </a:p>
          <a:p>
            <a:pPr lvl="1" algn="ctr">
              <a:buFontTx/>
              <a:buNone/>
            </a:pPr>
            <a:r>
              <a:rPr lang="en-US" altLang="en-US" dirty="0">
                <a:latin typeface="Georgia" panose="02040502050405020303" pitchFamily="18" charset="0"/>
              </a:rPr>
              <a:t>e.g., </a:t>
            </a:r>
            <a:r>
              <a:rPr lang="en-US" altLang="en-US" i="1" dirty="0" err="1">
                <a:solidFill>
                  <a:srgbClr val="FF0000"/>
                </a:solidFill>
                <a:latin typeface="Georgia" panose="02040502050405020303" pitchFamily="18" charset="0"/>
              </a:rPr>
              <a:t>HeadquarteredIn</a:t>
            </a:r>
            <a:r>
              <a:rPr lang="en-US" altLang="en-US" i="1" dirty="0">
                <a:latin typeface="Georgia" panose="02040502050405020303" pitchFamily="18" charset="0"/>
              </a:rPr>
              <a:t>(&lt;</a:t>
            </a:r>
            <a:r>
              <a:rPr lang="en-US" altLang="en-US" i="1" dirty="0">
                <a:solidFill>
                  <a:srgbClr val="009900"/>
                </a:solidFill>
                <a:latin typeface="Georgia" panose="02040502050405020303" pitchFamily="18" charset="0"/>
              </a:rPr>
              <a:t>company</a:t>
            </a:r>
            <a:r>
              <a:rPr lang="en-US" altLang="en-US" i="1" dirty="0">
                <a:latin typeface="Georgia" panose="02040502050405020303" pitchFamily="18" charset="0"/>
              </a:rPr>
              <a:t>&gt;, &lt;</a:t>
            </a:r>
            <a:r>
              <a:rPr lang="en-US" altLang="en-US" i="1" dirty="0">
                <a:solidFill>
                  <a:schemeClr val="accent2"/>
                </a:solidFill>
                <a:latin typeface="Georgia" panose="02040502050405020303" pitchFamily="18" charset="0"/>
              </a:rPr>
              <a:t>city</a:t>
            </a:r>
            <a:r>
              <a:rPr lang="en-US" altLang="en-US" i="1" dirty="0">
                <a:latin typeface="Georgia" panose="02040502050405020303" pitchFamily="18" charset="0"/>
              </a:rPr>
              <a:t>&gt;)</a:t>
            </a:r>
            <a:endParaRPr lang="en-US" altLang="en-US" dirty="0">
              <a:latin typeface="Georgia" panose="02040502050405020303" pitchFamily="18" charset="0"/>
            </a:endParaRPr>
          </a:p>
          <a:p>
            <a:pPr algn="ctr">
              <a:buFontTx/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algn="ctr">
              <a:buFontTx/>
              <a:buNone/>
            </a:pPr>
            <a:endParaRPr lang="en-US" altLang="en-US" dirty="0">
              <a:latin typeface="Georgia" panose="02040502050405020303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46125" y="3606800"/>
            <a:ext cx="3825875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74320" tIns="228600" rIns="274320" bIns="2286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>
                <a:solidFill>
                  <a:srgbClr val="009900"/>
                </a:solidFill>
                <a:latin typeface="Georgia" panose="02040502050405020303" pitchFamily="18" charset="0"/>
              </a:rPr>
              <a:t>EMI Music Publishing Latin America</a:t>
            </a:r>
            <a:r>
              <a:rPr lang="en-US" altLang="en-US" sz="2000">
                <a:latin typeface="Georgia" panose="02040502050405020303" pitchFamily="18" charset="0"/>
              </a:rPr>
              <a:t>, the Latin music and entertainment arm of the EMI music conglomerate, </a:t>
            </a:r>
            <a:r>
              <a:rPr lang="en-US" altLang="en-US" sz="2000">
                <a:solidFill>
                  <a:srgbClr val="FF0000"/>
                </a:solidFill>
                <a:latin typeface="Georgia" panose="02040502050405020303" pitchFamily="18" charset="0"/>
              </a:rPr>
              <a:t>has its headquarters in</a:t>
            </a:r>
            <a:r>
              <a:rPr lang="en-US" altLang="en-US" sz="2000">
                <a:latin typeface="Georgia" panose="02040502050405020303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Georgia" panose="02040502050405020303" pitchFamily="18" charset="0"/>
              </a:rPr>
              <a:t>Miami, FL</a:t>
            </a:r>
            <a:r>
              <a:rPr lang="en-US" altLang="en-US" sz="2000">
                <a:latin typeface="Georgia" panose="02040502050405020303" pitchFamily="18" charset="0"/>
              </a:rPr>
              <a:t>. 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505200" y="3070225"/>
            <a:ext cx="4419600" cy="533400"/>
          </a:xfrm>
          <a:prstGeom prst="curvedDownArrow">
            <a:avLst>
              <a:gd name="adj1" fmla="val 165714"/>
              <a:gd name="adj2" fmla="val 331429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07660" y="3962400"/>
            <a:ext cx="3441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i="1">
                <a:solidFill>
                  <a:srgbClr val="FF0000"/>
                </a:solidFill>
                <a:latin typeface="Georgia" panose="02040502050405020303" pitchFamily="18" charset="0"/>
              </a:rPr>
              <a:t>HeadquarteredIn</a:t>
            </a:r>
            <a:r>
              <a:rPr lang="en-US" altLang="en-US" i="1">
                <a:latin typeface="Georgia" panose="02040502050405020303" pitchFamily="18" charset="0"/>
              </a:rPr>
              <a:t>(</a:t>
            </a:r>
            <a:r>
              <a:rPr lang="en-US" altLang="en-US" i="1">
                <a:solidFill>
                  <a:srgbClr val="009900"/>
                </a:solidFill>
                <a:latin typeface="Georgia" panose="02040502050405020303" pitchFamily="18" charset="0"/>
              </a:rPr>
              <a:t>EMI</a:t>
            </a:r>
            <a:r>
              <a:rPr lang="en-US" altLang="en-US" i="1">
                <a:latin typeface="Georgia" panose="02040502050405020303" pitchFamily="18" charset="0"/>
              </a:rPr>
              <a:t>, </a:t>
            </a:r>
            <a:r>
              <a:rPr lang="en-US" altLang="en-US" i="1">
                <a:solidFill>
                  <a:schemeClr val="accent2"/>
                </a:solidFill>
                <a:latin typeface="Georgia" panose="02040502050405020303" pitchFamily="18" charset="0"/>
              </a:rPr>
              <a:t>Miami</a:t>
            </a:r>
            <a:r>
              <a:rPr lang="en-US" altLang="en-US" i="1"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46125" y="3089275"/>
            <a:ext cx="2291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u="sng">
                <a:latin typeface="Georgia" panose="02040502050405020303" pitchFamily="18" charset="0"/>
              </a:rPr>
              <a:t>Some newswire text</a:t>
            </a:r>
            <a:r>
              <a:rPr lang="en-US" altLang="en-US">
                <a:latin typeface="Georgia" panose="02040502050405020303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4618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5125"/>
            <a:ext cx="11445240" cy="1325563"/>
          </a:xfrm>
        </p:spPr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Information Extraction in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Georgia" panose="02040502050405020303" pitchFamily="18" charset="0"/>
              </a:rPr>
              <a:t>Structured Search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Opinion Mining/Sentiment Extraction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Data Mining over Extracted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22531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560"/>
            <a:ext cx="10515600" cy="719092"/>
          </a:xfrm>
        </p:spPr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IE: Structured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14" y="1358538"/>
            <a:ext cx="11604171" cy="5185954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en-US" sz="2400" dirty="0">
                <a:latin typeface="Georgia" panose="02040502050405020303" pitchFamily="18" charset="0"/>
              </a:rPr>
              <a:t>Search today is primarily “keyword search”.</a:t>
            </a:r>
          </a:p>
          <a:p>
            <a:pPr>
              <a:buNone/>
              <a:defRPr/>
            </a:pPr>
            <a:r>
              <a:rPr lang="en-US" sz="2400" i="1" dirty="0">
                <a:latin typeface="Georgia" panose="02040502050405020303" pitchFamily="18" charset="0"/>
              </a:rPr>
              <a:t>	e.g., a search for “EMI headquarters”</a:t>
            </a:r>
            <a:endParaRPr lang="en-US" sz="2400" dirty="0">
              <a:latin typeface="Georgia" panose="02040502050405020303" pitchFamily="18" charset="0"/>
            </a:endParaRPr>
          </a:p>
          <a:p>
            <a:pPr>
              <a:buNone/>
              <a:defRPr/>
            </a:pPr>
            <a:endParaRPr lang="en-US" sz="2400" dirty="0">
              <a:latin typeface="Georgia" panose="02040502050405020303" pitchFamily="18" charset="0"/>
            </a:endParaRPr>
          </a:p>
          <a:p>
            <a:pPr>
              <a:buNone/>
              <a:defRPr/>
            </a:pPr>
            <a:r>
              <a:rPr lang="en-US" sz="2400" dirty="0">
                <a:latin typeface="Georgia" panose="02040502050405020303" pitchFamily="18" charset="0"/>
              </a:rPr>
              <a:t>But what if you want to know something that’s not listed on any </a:t>
            </a:r>
            <a:r>
              <a:rPr lang="en-US" sz="2400" u="sng" dirty="0">
                <a:latin typeface="Georgia" panose="02040502050405020303" pitchFamily="18" charset="0"/>
              </a:rPr>
              <a:t>one</a:t>
            </a:r>
            <a:r>
              <a:rPr lang="en-US" sz="2400" dirty="0">
                <a:latin typeface="Georgia" panose="02040502050405020303" pitchFamily="18" charset="0"/>
              </a:rPr>
              <a:t> page, but is spread out over </a:t>
            </a:r>
            <a:r>
              <a:rPr lang="en-US" sz="2400" u="sng" dirty="0">
                <a:latin typeface="Georgia" panose="02040502050405020303" pitchFamily="18" charset="0"/>
              </a:rPr>
              <a:t>many pages</a:t>
            </a:r>
            <a:r>
              <a:rPr lang="en-US" sz="2400" dirty="0">
                <a:latin typeface="Georgia" panose="02040502050405020303" pitchFamily="18" charset="0"/>
              </a:rPr>
              <a:t>?</a:t>
            </a:r>
          </a:p>
          <a:p>
            <a:pPr lvl="1">
              <a:defRPr/>
            </a:pPr>
            <a:r>
              <a:rPr lang="en-US" sz="2000" i="1" dirty="0">
                <a:latin typeface="Georgia" panose="02040502050405020303" pitchFamily="18" charset="0"/>
              </a:rPr>
              <a:t> “What music companies are headquartered in major cities in the Southeastern US?”</a:t>
            </a:r>
          </a:p>
          <a:p>
            <a:pPr lvl="1">
              <a:defRPr/>
            </a:pPr>
            <a:r>
              <a:rPr lang="en-US" sz="2000" i="1" dirty="0">
                <a:latin typeface="Georgia" panose="02040502050405020303" pitchFamily="18" charset="0"/>
              </a:rPr>
              <a:t> “How many schools in PA closed two or more times because of snow?”</a:t>
            </a:r>
          </a:p>
          <a:p>
            <a:pPr lvl="1">
              <a:defRPr/>
            </a:pPr>
            <a:r>
              <a:rPr lang="en-US" sz="2000" i="1" dirty="0">
                <a:latin typeface="Georgia" panose="02040502050405020303" pitchFamily="18" charset="0"/>
              </a:rPr>
              <a:t>“What are some high-paying job offers for computer science PhDs?”</a:t>
            </a:r>
            <a:endParaRPr lang="en-US" sz="2400" dirty="0">
              <a:latin typeface="Georgia" panose="02040502050405020303" pitchFamily="18" charset="0"/>
            </a:endParaRPr>
          </a:p>
          <a:p>
            <a:pPr>
              <a:defRPr/>
            </a:pPr>
            <a:endParaRPr lang="en-US" sz="2400" dirty="0">
              <a:latin typeface="Georgia" panose="02040502050405020303" pitchFamily="18" charset="0"/>
            </a:endParaRPr>
          </a:p>
          <a:p>
            <a:pPr>
              <a:defRPr/>
            </a:pPr>
            <a:r>
              <a:rPr lang="en-US" sz="2400" dirty="0">
                <a:latin typeface="Georgia" panose="02040502050405020303" pitchFamily="18" charset="0"/>
              </a:rPr>
              <a:t>Probably no single document mentions all these.</a:t>
            </a:r>
          </a:p>
          <a:p>
            <a:pPr>
              <a:defRPr/>
            </a:pPr>
            <a:r>
              <a:rPr lang="en-US" sz="2400" dirty="0">
                <a:latin typeface="Georgia" panose="02040502050405020303" pitchFamily="18" charset="0"/>
              </a:rPr>
              <a:t>Many different documents mention parts of the answer.</a:t>
            </a:r>
          </a:p>
          <a:p>
            <a:pPr>
              <a:defRPr/>
            </a:pPr>
            <a:r>
              <a:rPr lang="en-US" sz="2400" dirty="0">
                <a:latin typeface="Georgia" panose="02040502050405020303" pitchFamily="18" charset="0"/>
              </a:rPr>
              <a:t>If we extracted all these relationships into a database, running this query is trivial.</a:t>
            </a:r>
          </a:p>
        </p:txBody>
      </p:sp>
    </p:spTree>
    <p:extLst>
      <p:ext uri="{BB962C8B-B14F-4D97-AF65-F5344CB8AC3E}">
        <p14:creationId xmlns:p14="http://schemas.microsoft.com/office/powerpoint/2010/main" val="83196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2747</Words>
  <Application>Microsoft Office PowerPoint</Application>
  <PresentationFormat>Widescreen</PresentationFormat>
  <Paragraphs>465</Paragraphs>
  <Slides>49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CS5560 Knowledge Discovery and Management</vt:lpstr>
      <vt:lpstr>What is in the Text Analysis Arena?</vt:lpstr>
      <vt:lpstr>Information Extraction</vt:lpstr>
      <vt:lpstr>Information Extraction Projects (demo)</vt:lpstr>
      <vt:lpstr>Information Extraction vs. Information Retrieval</vt:lpstr>
      <vt:lpstr>Information Extraction vs. Natural Language Processing </vt:lpstr>
      <vt:lpstr>Information Extraction: Traditional Approach</vt:lpstr>
      <vt:lpstr>Information Extraction in Applications</vt:lpstr>
      <vt:lpstr>IE: Structured Search</vt:lpstr>
      <vt:lpstr>IE: Opinion Mining</vt:lpstr>
      <vt:lpstr>Data Mining on Extracted Relations</vt:lpstr>
      <vt:lpstr>IE: Entity Resolution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Representations for IE</vt:lpstr>
      <vt:lpstr>Open Information Extraction on the Web</vt:lpstr>
      <vt:lpstr>IE Techniques</vt:lpstr>
      <vt:lpstr>Manually-Constructed IE Patterns</vt:lpstr>
      <vt:lpstr>Rule (Pattern) Learning</vt:lpstr>
      <vt:lpstr>Bootstrapping</vt:lpstr>
      <vt:lpstr>Bootstrapping</vt:lpstr>
      <vt:lpstr>Example Text Mining Applications</vt:lpstr>
      <vt:lpstr>Spam or not Spam?</vt:lpstr>
      <vt:lpstr>Text Mining Example: Spam or not Spam?</vt:lpstr>
      <vt:lpstr>Word Level: Properties</vt:lpstr>
      <vt:lpstr>WordNet: Database of Lexical Relations</vt:lpstr>
      <vt:lpstr>WordNet Relations</vt:lpstr>
      <vt:lpstr>WordNet – excerpt from the graph</vt:lpstr>
      <vt:lpstr>What is ConceptNet?</vt:lpstr>
      <vt:lpstr>ConceptNet: Semantic Network</vt:lpstr>
      <vt:lpstr>Structure of Concept</vt:lpstr>
      <vt:lpstr>Methodology for Reasoning over Natural Language Concepts</vt:lpstr>
      <vt:lpstr>Computing Conceptual Similarity (1/3)</vt:lpstr>
      <vt:lpstr>Computing Conceptual Similarity (2/3)</vt:lpstr>
      <vt:lpstr>Computing Conceptual Similarity (3/3)</vt:lpstr>
      <vt:lpstr>Flexible Inference</vt:lpstr>
      <vt:lpstr>Flexible Inference – Context Finding</vt:lpstr>
      <vt:lpstr>Flexible Inference – Inference Chaining</vt:lpstr>
      <vt:lpstr>Flexible Inference – Conceptual Analogy</vt:lpstr>
      <vt:lpstr>N-Gram Based Approaches</vt:lpstr>
      <vt:lpstr>N-Gram Motivation</vt:lpstr>
      <vt:lpstr>N-Gram Approaches</vt:lpstr>
      <vt:lpstr>N-Gram Model Formulas</vt:lpstr>
      <vt:lpstr>Estimating Probabilities</vt:lpstr>
      <vt:lpstr>Analytical Approach</vt:lpstr>
      <vt:lpstr>N-Gram Approaches Results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CS5560 Knowledge Discovery and Management</dc:title>
  <dc:creator>Lee, Yugyung</dc:creator>
  <cp:lastModifiedBy>Chandra Shekar, Mayanka (UMKC-Student)</cp:lastModifiedBy>
  <cp:revision>44</cp:revision>
  <dcterms:created xsi:type="dcterms:W3CDTF">2016-06-27T21:55:11Z</dcterms:created>
  <dcterms:modified xsi:type="dcterms:W3CDTF">2020-02-04T19:43:44Z</dcterms:modified>
</cp:coreProperties>
</file>