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326" r:id="rId3"/>
    <p:sldId id="352" r:id="rId4"/>
    <p:sldId id="258" r:id="rId5"/>
    <p:sldId id="257" r:id="rId6"/>
    <p:sldId id="259" r:id="rId7"/>
    <p:sldId id="260" r:id="rId8"/>
    <p:sldId id="327" r:id="rId9"/>
    <p:sldId id="336" r:id="rId10"/>
    <p:sldId id="337" r:id="rId11"/>
    <p:sldId id="261" r:id="rId12"/>
    <p:sldId id="328" r:id="rId13"/>
    <p:sldId id="329" r:id="rId14"/>
    <p:sldId id="330" r:id="rId15"/>
    <p:sldId id="331" r:id="rId16"/>
    <p:sldId id="332" r:id="rId17"/>
    <p:sldId id="333" r:id="rId18"/>
    <p:sldId id="334" r:id="rId19"/>
    <p:sldId id="338" r:id="rId20"/>
    <p:sldId id="269" r:id="rId21"/>
    <p:sldId id="270" r:id="rId22"/>
    <p:sldId id="271" r:id="rId23"/>
    <p:sldId id="296" r:id="rId24"/>
    <p:sldId id="275" r:id="rId25"/>
    <p:sldId id="300" r:id="rId26"/>
    <p:sldId id="339" r:id="rId27"/>
    <p:sldId id="340" r:id="rId28"/>
    <p:sldId id="341" r:id="rId29"/>
    <p:sldId id="342" r:id="rId30"/>
    <p:sldId id="286" r:id="rId31"/>
    <p:sldId id="289" r:id="rId32"/>
    <p:sldId id="343" r:id="rId33"/>
    <p:sldId id="345" r:id="rId34"/>
    <p:sldId id="354" r:id="rId35"/>
    <p:sldId id="356" r:id="rId36"/>
    <p:sldId id="358" r:id="rId37"/>
    <p:sldId id="355" r:id="rId38"/>
    <p:sldId id="357" r:id="rId39"/>
    <p:sldId id="359" r:id="rId40"/>
    <p:sldId id="360" r:id="rId41"/>
    <p:sldId id="361" r:id="rId42"/>
    <p:sldId id="363" r:id="rId43"/>
    <p:sldId id="3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14" d="100"/>
          <a:sy n="114"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7AE34-7D29-465D-A1C8-BA4A194D4784}" type="datetimeFigureOut">
              <a:rPr lang="en-IN" smtClean="0"/>
              <a:t>12-03-2020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643A7-47C0-4B6C-9CCB-539880EE80AD}" type="slidenum">
              <a:rPr lang="en-IN" smtClean="0"/>
              <a:t>‹#›</a:t>
            </a:fld>
            <a:endParaRPr lang="en-IN"/>
          </a:p>
        </p:txBody>
      </p:sp>
    </p:spTree>
    <p:extLst>
      <p:ext uri="{BB962C8B-B14F-4D97-AF65-F5344CB8AC3E}">
        <p14:creationId xmlns:p14="http://schemas.microsoft.com/office/powerpoint/2010/main" val="296464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1919-56E7-4190-ADDC-BC1B65BCD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19A6D-3B8A-45D1-BC5B-E5427BD2D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1731EE-845F-419B-A298-E312BC158B53}"/>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0B790474-9E4F-4319-B89B-4E542FA4D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70F15-FFA1-4347-AFC8-3711CF024069}"/>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83729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3EE0-9BC8-40C3-939A-11F2BCDC75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0DCD32-AA65-4090-9C84-E685A14030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752CA-61F1-4BC5-BCA1-298C66B7B873}"/>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54A630EA-B7AB-4360-B35E-FE4666173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7546C-4954-46B3-830A-AEF77F78DEE7}"/>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118720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BA455-5136-4437-A01F-C55B52BE4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6F7A57-A51D-45D2-B36C-BB0AF9344A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90E88-C49A-4B10-80AD-7E513C35C0C9}"/>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B175B0BD-AE6D-4C78-99D1-1DDF5A5FA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8D1F2-DA8C-492E-8D71-38AA93ABF8C5}"/>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243140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022B-A184-4D04-87EC-25F27B2BD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1FE59-599F-4D95-B4D1-B65A18F1B6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819BC-F820-48BC-8F02-AC235EE3870A}"/>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3F7396B0-9188-40C6-B3CC-2B8D4E3E5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3745-B123-4BAB-9F0E-257DF291CA9C}"/>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146723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BC9-4DE6-4FE3-8CF0-25A1A385B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DD69C-24BF-4C00-94F5-4C3985A0D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6B8970-AE6D-4AA5-B55B-3C1F2F55E30A}"/>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7AEFE63D-3E0B-43CC-B46F-16C1B9D84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A6D12-FE3E-49D1-8B02-4E8B12D1B24E}"/>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69846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A25D-1F4E-48D9-BDF9-1B367BED3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C430A-D7CE-48D9-818D-2FA68F75A6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CC6226-2A4A-4E3C-B34C-22A87E1888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4DB8C-204F-44F4-8C4D-DDDD18E1E565}"/>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6" name="Footer Placeholder 5">
            <a:extLst>
              <a:ext uri="{FF2B5EF4-FFF2-40B4-BE49-F238E27FC236}">
                <a16:creationId xmlns:a16="http://schemas.microsoft.com/office/drawing/2014/main" id="{03657ED8-2E1C-47D9-877D-DF0BE8DE7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2E752-9CDC-4D14-865A-5FCAF8993864}"/>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232746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C505-0F17-4C14-8B63-DDCB17C28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FE943-1C17-489B-9B17-5BE9BCB00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5BE88D-0912-4B70-A147-8A17A59C3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985BA-5D4D-4B7C-8704-8EC93201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89E2B2-AA30-4BE4-B69A-F8BCA70D37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C26E26-0C62-433A-BD5D-7E3528F65B56}"/>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8" name="Footer Placeholder 7">
            <a:extLst>
              <a:ext uri="{FF2B5EF4-FFF2-40B4-BE49-F238E27FC236}">
                <a16:creationId xmlns:a16="http://schemas.microsoft.com/office/drawing/2014/main" id="{6985303A-59EE-4408-955E-302D431079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ABB494-36AA-4CD2-BCC2-32824EDA1B5E}"/>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413312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E47-CE25-4066-A4C1-D11BAFE28B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2B4FDC-FAC9-45F8-A765-C0DF05CC3183}"/>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4" name="Footer Placeholder 3">
            <a:extLst>
              <a:ext uri="{FF2B5EF4-FFF2-40B4-BE49-F238E27FC236}">
                <a16:creationId xmlns:a16="http://schemas.microsoft.com/office/drawing/2014/main" id="{FDFB7491-A3C6-493F-99C4-86BF92961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4D183-0C30-4791-A3AA-A83B7D701F61}"/>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329468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190DC-391D-4734-9191-B93E5730511A}"/>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3" name="Footer Placeholder 2">
            <a:extLst>
              <a:ext uri="{FF2B5EF4-FFF2-40B4-BE49-F238E27FC236}">
                <a16:creationId xmlns:a16="http://schemas.microsoft.com/office/drawing/2014/main" id="{6ACB9532-7677-4FDA-B4C8-009E3CF619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6DE09-4AFC-4174-B8A5-CB53E4867759}"/>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214560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AB51-92A9-4C5D-ABEE-E90316390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52AA98-81E5-4E54-82CD-B3B60E58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34872C-BAF8-42B9-BBE0-A773048C6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0000DF-817F-410B-833C-184C9957C7A4}"/>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6" name="Footer Placeholder 5">
            <a:extLst>
              <a:ext uri="{FF2B5EF4-FFF2-40B4-BE49-F238E27FC236}">
                <a16:creationId xmlns:a16="http://schemas.microsoft.com/office/drawing/2014/main" id="{B27D5FA0-BF45-43DC-A4A2-F4D944B91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A5177-0B71-4804-87C8-7361956C497E}"/>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69685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FEF0-A43F-498C-B6C3-1B427E10B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6846A-4387-4836-A237-3017A329A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7CEC47-0F51-4A93-90C4-9A022DE39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A0B9DF-2898-472D-914A-BE48EED65A32}"/>
              </a:ext>
            </a:extLst>
          </p:cNvPr>
          <p:cNvSpPr>
            <a:spLocks noGrp="1"/>
          </p:cNvSpPr>
          <p:nvPr>
            <p:ph type="dt" sz="half" idx="10"/>
          </p:nvPr>
        </p:nvSpPr>
        <p:spPr/>
        <p:txBody>
          <a:bodyPr/>
          <a:lstStyle/>
          <a:p>
            <a:fld id="{2FDBBEAC-8D65-4E11-A427-BDBEBFA95067}" type="datetimeFigureOut">
              <a:rPr lang="en-US" smtClean="0"/>
              <a:t>3/12/2020</a:t>
            </a:fld>
            <a:endParaRPr lang="en-US"/>
          </a:p>
        </p:txBody>
      </p:sp>
      <p:sp>
        <p:nvSpPr>
          <p:cNvPr id="6" name="Footer Placeholder 5">
            <a:extLst>
              <a:ext uri="{FF2B5EF4-FFF2-40B4-BE49-F238E27FC236}">
                <a16:creationId xmlns:a16="http://schemas.microsoft.com/office/drawing/2014/main" id="{4A381B6C-8905-4B5A-BEBF-73D24C4CC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EFFF3-8E95-4733-8052-33B11234FD9C}"/>
              </a:ext>
            </a:extLst>
          </p:cNvPr>
          <p:cNvSpPr>
            <a:spLocks noGrp="1"/>
          </p:cNvSpPr>
          <p:nvPr>
            <p:ph type="sldNum" sz="quarter" idx="12"/>
          </p:nvPr>
        </p:nvSpPr>
        <p:spPr/>
        <p:txBody>
          <a:bodyPr/>
          <a:lstStyle/>
          <a:p>
            <a:fld id="{ACBD6C4F-A9A9-4BBB-9E8B-1EA9F3C366BD}" type="slidenum">
              <a:rPr lang="en-US" smtClean="0"/>
              <a:t>‹#›</a:t>
            </a:fld>
            <a:endParaRPr lang="en-US"/>
          </a:p>
        </p:txBody>
      </p:sp>
    </p:spTree>
    <p:extLst>
      <p:ext uri="{BB962C8B-B14F-4D97-AF65-F5344CB8AC3E}">
        <p14:creationId xmlns:p14="http://schemas.microsoft.com/office/powerpoint/2010/main" val="14096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E80A5-8546-4702-BAD3-A7363366E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5EC13-B455-4B4E-B7BC-0A69A4AA6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4FAA-3F9D-4B25-8A6D-2111E3D26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BBEAC-8D65-4E11-A427-BDBEBFA95067}" type="datetimeFigureOut">
              <a:rPr lang="en-US" smtClean="0"/>
              <a:t>3/12/2020</a:t>
            </a:fld>
            <a:endParaRPr lang="en-US"/>
          </a:p>
        </p:txBody>
      </p:sp>
      <p:sp>
        <p:nvSpPr>
          <p:cNvPr id="5" name="Footer Placeholder 4">
            <a:extLst>
              <a:ext uri="{FF2B5EF4-FFF2-40B4-BE49-F238E27FC236}">
                <a16:creationId xmlns:a16="http://schemas.microsoft.com/office/drawing/2014/main" id="{A386FF09-0027-43A6-9781-B392EF49D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88309B-BE7D-4B1C-955B-76A581060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D6C4F-A9A9-4BBB-9E8B-1EA9F3C366BD}" type="slidenum">
              <a:rPr lang="en-US" smtClean="0"/>
              <a:t>‹#›</a:t>
            </a:fld>
            <a:endParaRPr lang="en-US"/>
          </a:p>
        </p:txBody>
      </p:sp>
    </p:spTree>
    <p:extLst>
      <p:ext uri="{BB962C8B-B14F-4D97-AF65-F5344CB8AC3E}">
        <p14:creationId xmlns:p14="http://schemas.microsoft.com/office/powerpoint/2010/main" val="149842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org/TR/owl2-syntax/#Entities.2C_Literals.2C_and_Anonymous_Individuals"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vowl.visualdataweb.org/webvowl.html"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org/TR/owl2-syntax/#Entities.2C_Literals.2C_and_Anonymous_Individuals"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protege.stanford.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a:t>CS5560 Knowledge Discovery and Management </a:t>
            </a:r>
            <a:br>
              <a:rPr lang="en-US" sz="6000" dirty="0"/>
            </a:br>
            <a:r>
              <a:rPr lang="en-US" sz="4800" b="1" dirty="0"/>
              <a:t>Tutorial 7</a:t>
            </a:r>
          </a:p>
        </p:txBody>
      </p:sp>
      <p:sp>
        <p:nvSpPr>
          <p:cNvPr id="3" name="Subtitle 2"/>
          <p:cNvSpPr>
            <a:spLocks noGrp="1"/>
          </p:cNvSpPr>
          <p:nvPr>
            <p:ph type="subTitle" idx="1"/>
          </p:nvPr>
        </p:nvSpPr>
        <p:spPr/>
        <p:txBody>
          <a:bodyPr>
            <a:normAutofit/>
          </a:bodyPr>
          <a:lstStyle/>
          <a:p>
            <a:r>
              <a:rPr lang="pt-BR" sz="3600" dirty="0">
                <a:latin typeface="Adobe Arabic" panose="02040503050201020203" pitchFamily="18" charset="-78"/>
                <a:cs typeface="Adobe Arabic" panose="02040503050201020203" pitchFamily="18" charset="-78"/>
              </a:rPr>
              <a:t>Protege</a:t>
            </a:r>
            <a:endParaRPr lang="en-US"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74702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F19EC-2A05-46E3-88FE-AB56B4E089DF}"/>
              </a:ext>
            </a:extLst>
          </p:cNvPr>
          <p:cNvSpPr>
            <a:spLocks noGrp="1"/>
          </p:cNvSpPr>
          <p:nvPr>
            <p:ph type="title"/>
          </p:nvPr>
        </p:nvSpPr>
        <p:spPr/>
        <p:txBody>
          <a:bodyPr/>
          <a:lstStyle/>
          <a:p>
            <a:r>
              <a:rPr lang="en-IN" dirty="0"/>
              <a:t>Structure of Entities and Literals</a:t>
            </a:r>
          </a:p>
        </p:txBody>
      </p:sp>
      <p:pic>
        <p:nvPicPr>
          <p:cNvPr id="7170" name="Picture 2" descr="The Hierarchy of Entities in OWL 2">
            <a:extLst>
              <a:ext uri="{FF2B5EF4-FFF2-40B4-BE49-F238E27FC236}">
                <a16:creationId xmlns:a16="http://schemas.microsoft.com/office/drawing/2014/main" id="{E0049F68-5A7F-48C8-B7FC-ADE1A22B81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3625" y="2405856"/>
            <a:ext cx="7524750" cy="3190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9C960E-DF50-4D66-A6D0-C8B4051ACA81}"/>
              </a:ext>
            </a:extLst>
          </p:cNvPr>
          <p:cNvSpPr/>
          <p:nvPr/>
        </p:nvSpPr>
        <p:spPr>
          <a:xfrm>
            <a:off x="1235528" y="5608559"/>
            <a:ext cx="9508672" cy="523220"/>
          </a:xfrm>
          <a:prstGeom prst="rect">
            <a:avLst/>
          </a:prstGeom>
        </p:spPr>
        <p:txBody>
          <a:bodyPr wrap="square">
            <a:spAutoFit/>
          </a:bodyPr>
          <a:lstStyle/>
          <a:p>
            <a:r>
              <a:rPr lang="en-IN" sz="1400" dirty="0"/>
              <a:t>Source : </a:t>
            </a:r>
            <a:r>
              <a:rPr lang="en-IN" sz="1400" dirty="0">
                <a:hlinkClick r:id="rId3"/>
              </a:rPr>
              <a:t>https://www.w3.org/TR/owl2-syntax/#Entities.2C_Literals.2C_and_Anonymous_Individuals</a:t>
            </a:r>
            <a:endParaRPr lang="en-IN" sz="1400" dirty="0"/>
          </a:p>
          <a:p>
            <a:endParaRPr lang="en-IN" sz="1400" dirty="0"/>
          </a:p>
        </p:txBody>
      </p:sp>
      <p:sp>
        <p:nvSpPr>
          <p:cNvPr id="8" name="Rectangle 7">
            <a:extLst>
              <a:ext uri="{FF2B5EF4-FFF2-40B4-BE49-F238E27FC236}">
                <a16:creationId xmlns:a16="http://schemas.microsoft.com/office/drawing/2014/main" id="{035E0920-C358-47E1-92E3-681CC86DA399}"/>
              </a:ext>
            </a:extLst>
          </p:cNvPr>
          <p:cNvSpPr/>
          <p:nvPr/>
        </p:nvSpPr>
        <p:spPr>
          <a:xfrm>
            <a:off x="2596243" y="3502480"/>
            <a:ext cx="832757" cy="828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F43E6F5-29CF-476C-BE31-22A06515EB3F}"/>
              </a:ext>
            </a:extLst>
          </p:cNvPr>
          <p:cNvSpPr/>
          <p:nvPr/>
        </p:nvSpPr>
        <p:spPr>
          <a:xfrm>
            <a:off x="7394121" y="3502479"/>
            <a:ext cx="1096736" cy="828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013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5C666B-E58D-4AF5-92DB-66E63E3EE39E}"/>
              </a:ext>
            </a:extLst>
          </p:cNvPr>
          <p:cNvPicPr>
            <a:picLocks noChangeAspect="1"/>
          </p:cNvPicPr>
          <p:nvPr/>
        </p:nvPicPr>
        <p:blipFill rotWithShape="1">
          <a:blip r:embed="rId2"/>
          <a:srcRect r="62464" b="28736"/>
          <a:stretch/>
        </p:blipFill>
        <p:spPr>
          <a:xfrm>
            <a:off x="1031280" y="428593"/>
            <a:ext cx="5331419" cy="5440501"/>
          </a:xfrm>
          <a:prstGeom prst="rect">
            <a:avLst/>
          </a:prstGeom>
        </p:spPr>
      </p:pic>
      <p:sp>
        <p:nvSpPr>
          <p:cNvPr id="2" name="Title 1"/>
          <p:cNvSpPr>
            <a:spLocks noGrp="1"/>
          </p:cNvSpPr>
          <p:nvPr>
            <p:ph type="title"/>
          </p:nvPr>
        </p:nvSpPr>
        <p:spPr>
          <a:xfrm>
            <a:off x="7859485" y="634946"/>
            <a:ext cx="3690257" cy="1450757"/>
          </a:xfrm>
        </p:spPr>
        <p:txBody>
          <a:bodyPr>
            <a:normAutofit/>
          </a:bodyPr>
          <a:lstStyle/>
          <a:p>
            <a:r>
              <a:rPr lang="en-US" altLang="en-US" dirty="0" err="1"/>
              <a:t>NamedClasses</a:t>
            </a:r>
            <a:endParaRPr lang="en-US" dirty="0"/>
          </a:p>
        </p:txBody>
      </p:sp>
      <p:sp>
        <p:nvSpPr>
          <p:cNvPr id="3" name="Content Placeholder 2"/>
          <p:cNvSpPr>
            <a:spLocks noGrp="1"/>
          </p:cNvSpPr>
          <p:nvPr>
            <p:ph idx="1"/>
          </p:nvPr>
        </p:nvSpPr>
        <p:spPr>
          <a:xfrm>
            <a:off x="7859485" y="2198914"/>
            <a:ext cx="3690257" cy="3670180"/>
          </a:xfrm>
        </p:spPr>
        <p:txBody>
          <a:bodyPr>
            <a:normAutofit fontScale="92500" lnSpcReduction="20000"/>
          </a:bodyPr>
          <a:lstStyle/>
          <a:p>
            <a:r>
              <a:rPr lang="en-US" altLang="en-US" dirty="0"/>
              <a:t>Go to Entities</a:t>
            </a:r>
            <a:r>
              <a:rPr lang="en-US" altLang="en-US" b="1" i="1" dirty="0"/>
              <a:t> </a:t>
            </a:r>
            <a:r>
              <a:rPr lang="en-US" altLang="en-US" dirty="0"/>
              <a:t>tab then to </a:t>
            </a:r>
            <a:r>
              <a:rPr lang="en-US" altLang="en-US" b="1" i="1" dirty="0"/>
              <a:t>Classes</a:t>
            </a:r>
            <a:r>
              <a:rPr lang="en-US" altLang="en-US" dirty="0"/>
              <a:t> tab</a:t>
            </a:r>
          </a:p>
          <a:p>
            <a:r>
              <a:rPr lang="en-US" altLang="en-US" dirty="0"/>
              <a:t>The empty class tree contains one class called </a:t>
            </a:r>
            <a:r>
              <a:rPr lang="en-US" altLang="en-US" i="1" dirty="0" err="1"/>
              <a:t>owl:Thing</a:t>
            </a:r>
            <a:r>
              <a:rPr lang="en-US" altLang="en-US" dirty="0"/>
              <a:t>, which is superclass of everything.</a:t>
            </a:r>
          </a:p>
          <a:p>
            <a:r>
              <a:rPr lang="en-US" altLang="en-US" dirty="0"/>
              <a:t>Create </a:t>
            </a:r>
            <a:r>
              <a:rPr lang="en-US" altLang="en-US" b="1" dirty="0" err="1"/>
              <a:t>SubClasses</a:t>
            </a:r>
            <a:r>
              <a:rPr lang="en-US" altLang="en-US" dirty="0"/>
              <a:t> </a:t>
            </a:r>
            <a:r>
              <a:rPr lang="en-US" altLang="en-US" i="1" dirty="0"/>
              <a:t>Person</a:t>
            </a:r>
            <a:r>
              <a:rPr lang="en-US" altLang="en-US" dirty="0"/>
              <a:t>, </a:t>
            </a:r>
            <a:r>
              <a:rPr lang="en-US" altLang="en-US" i="1" dirty="0"/>
              <a:t>Gender</a:t>
            </a:r>
            <a:r>
              <a:rPr lang="en-US" altLang="en-US" dirty="0"/>
              <a:t> and </a:t>
            </a:r>
            <a:r>
              <a:rPr lang="en-US" altLang="en-US" i="1" dirty="0"/>
              <a:t>Ethnicity</a:t>
            </a:r>
            <a:r>
              <a:rPr lang="en-US" altLang="en-US" dirty="0"/>
              <a:t>. They are subclasses of </a:t>
            </a:r>
            <a:r>
              <a:rPr lang="en-US" altLang="en-US" i="1" dirty="0" err="1"/>
              <a:t>owl:Thing</a:t>
            </a:r>
            <a:r>
              <a:rPr lang="en-US" altLang="en-US" dirty="0"/>
              <a:t>.</a:t>
            </a:r>
          </a:p>
          <a:p>
            <a:endParaRPr lang="en-US" altLang="en-US" dirty="0"/>
          </a:p>
          <a:p>
            <a:endParaRPr lang="en-US" dirty="0"/>
          </a:p>
        </p:txBody>
      </p:sp>
    </p:spTree>
    <p:extLst>
      <p:ext uri="{BB962C8B-B14F-4D97-AF65-F5344CB8AC3E}">
        <p14:creationId xmlns:p14="http://schemas.microsoft.com/office/powerpoint/2010/main" val="39508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23F9-16D5-4D57-99E8-5DC262E54929}"/>
              </a:ext>
            </a:extLst>
          </p:cNvPr>
          <p:cNvSpPr>
            <a:spLocks noGrp="1"/>
          </p:cNvSpPr>
          <p:nvPr>
            <p:ph type="title"/>
          </p:nvPr>
        </p:nvSpPr>
        <p:spPr/>
        <p:txBody>
          <a:bodyPr/>
          <a:lstStyle/>
          <a:p>
            <a:r>
              <a:rPr lang="en-IN" dirty="0"/>
              <a:t>OWL Syntax: Class</a:t>
            </a:r>
          </a:p>
        </p:txBody>
      </p:sp>
      <p:sp>
        <p:nvSpPr>
          <p:cNvPr id="3" name="Content Placeholder 2">
            <a:extLst>
              <a:ext uri="{FF2B5EF4-FFF2-40B4-BE49-F238E27FC236}">
                <a16:creationId xmlns:a16="http://schemas.microsoft.com/office/drawing/2014/main" id="{329149FD-C80C-4ECD-948E-451F4B155FF1}"/>
              </a:ext>
            </a:extLst>
          </p:cNvPr>
          <p:cNvSpPr>
            <a:spLocks noGrp="1"/>
          </p:cNvSpPr>
          <p:nvPr>
            <p:ph idx="1"/>
          </p:nvPr>
        </p:nvSpPr>
        <p:spPr/>
        <p:txBody>
          <a:bodyPr vert="horz" lIns="0" tIns="45720" rIns="0" bIns="45720" rtlCol="0">
            <a:noAutofit/>
          </a:bodyPr>
          <a:lstStyle/>
          <a:p>
            <a:pPr marL="0" indent="0">
              <a:lnSpc>
                <a:spcPct val="100000"/>
              </a:lnSpc>
              <a:spcBef>
                <a:spcPts val="0"/>
              </a:spcBef>
              <a:spcAft>
                <a:spcPts val="0"/>
              </a:spcAft>
              <a:buNone/>
            </a:pPr>
            <a:r>
              <a:rPr lang="en-IN" sz="1400" dirty="0"/>
              <a:t>&lt;!--After the headers as shown in slide 7 --&gt;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&lt;Class IRI="#Gender"/&gt;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&lt;Class IRI="#Ethnicity"/&gt;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&lt;/Ontology&gt;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 Generated by the OWL API (version 4.2.8.20170104-2310) https://github.com/owlcs/owlapi --&gt;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p:txBody>
      </p:sp>
    </p:spTree>
    <p:extLst>
      <p:ext uri="{BB962C8B-B14F-4D97-AF65-F5344CB8AC3E}">
        <p14:creationId xmlns:p14="http://schemas.microsoft.com/office/powerpoint/2010/main" val="422770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73C0-FA05-4344-BF61-7B273BA561D9}"/>
              </a:ext>
            </a:extLst>
          </p:cNvPr>
          <p:cNvSpPr>
            <a:spLocks noGrp="1"/>
          </p:cNvSpPr>
          <p:nvPr>
            <p:ph type="title"/>
          </p:nvPr>
        </p:nvSpPr>
        <p:spPr/>
        <p:txBody>
          <a:bodyPr/>
          <a:lstStyle/>
          <a:p>
            <a:r>
              <a:rPr lang="en-IN" dirty="0"/>
              <a:t>Creating </a:t>
            </a:r>
            <a:r>
              <a:rPr lang="en-IN" dirty="0" err="1"/>
              <a:t>SubClasses</a:t>
            </a:r>
            <a:endParaRPr lang="en-IN" dirty="0"/>
          </a:p>
        </p:txBody>
      </p:sp>
      <p:sp>
        <p:nvSpPr>
          <p:cNvPr id="3" name="Content Placeholder 2">
            <a:extLst>
              <a:ext uri="{FF2B5EF4-FFF2-40B4-BE49-F238E27FC236}">
                <a16:creationId xmlns:a16="http://schemas.microsoft.com/office/drawing/2014/main" id="{E6718EB4-B133-4972-B34D-6A49B0AE29F2}"/>
              </a:ext>
            </a:extLst>
          </p:cNvPr>
          <p:cNvSpPr>
            <a:spLocks noGrp="1"/>
          </p:cNvSpPr>
          <p:nvPr>
            <p:ph idx="1"/>
          </p:nvPr>
        </p:nvSpPr>
        <p:spPr/>
        <p:txBody>
          <a:bodyPr/>
          <a:lstStyle/>
          <a:p>
            <a:r>
              <a:rPr lang="en-IN" dirty="0"/>
              <a:t>Creating </a:t>
            </a:r>
            <a:r>
              <a:rPr lang="en-IN" dirty="0" err="1"/>
              <a:t>SubClasses</a:t>
            </a:r>
            <a:r>
              <a:rPr lang="en-IN" dirty="0"/>
              <a:t> is similar steps as done before</a:t>
            </a:r>
          </a:p>
          <a:p>
            <a:r>
              <a:rPr lang="en-IN" dirty="0"/>
              <a:t>Create </a:t>
            </a:r>
            <a:r>
              <a:rPr lang="en-IN" b="1" i="1" dirty="0"/>
              <a:t>Daughter, Father, Son, Mother, Offspring, Parent</a:t>
            </a:r>
          </a:p>
        </p:txBody>
      </p:sp>
      <p:pic>
        <p:nvPicPr>
          <p:cNvPr id="4" name="Picture 3">
            <a:extLst>
              <a:ext uri="{FF2B5EF4-FFF2-40B4-BE49-F238E27FC236}">
                <a16:creationId xmlns:a16="http://schemas.microsoft.com/office/drawing/2014/main" id="{D378B421-4F55-4071-9635-7C7B604B04FE}"/>
              </a:ext>
            </a:extLst>
          </p:cNvPr>
          <p:cNvPicPr>
            <a:picLocks noChangeAspect="1"/>
          </p:cNvPicPr>
          <p:nvPr/>
        </p:nvPicPr>
        <p:blipFill rotWithShape="1">
          <a:blip r:embed="rId2"/>
          <a:srcRect r="70570" b="56161"/>
          <a:stretch/>
        </p:blipFill>
        <p:spPr>
          <a:xfrm>
            <a:off x="209551" y="2925561"/>
            <a:ext cx="2981928" cy="2382801"/>
          </a:xfrm>
          <a:prstGeom prst="rect">
            <a:avLst/>
          </a:prstGeom>
          <a:ln w="3175">
            <a:solidFill>
              <a:schemeClr val="tx1"/>
            </a:solidFill>
          </a:ln>
        </p:spPr>
      </p:pic>
      <p:pic>
        <p:nvPicPr>
          <p:cNvPr id="5" name="Picture 4">
            <a:extLst>
              <a:ext uri="{FF2B5EF4-FFF2-40B4-BE49-F238E27FC236}">
                <a16:creationId xmlns:a16="http://schemas.microsoft.com/office/drawing/2014/main" id="{515552FB-92FC-4EE0-BBA6-B75377E00DDA}"/>
              </a:ext>
            </a:extLst>
          </p:cNvPr>
          <p:cNvPicPr>
            <a:picLocks noChangeAspect="1"/>
          </p:cNvPicPr>
          <p:nvPr/>
        </p:nvPicPr>
        <p:blipFill>
          <a:blip r:embed="rId3"/>
          <a:stretch>
            <a:fillRect/>
          </a:stretch>
        </p:blipFill>
        <p:spPr>
          <a:xfrm>
            <a:off x="3402330" y="2846424"/>
            <a:ext cx="3131635" cy="2541075"/>
          </a:xfrm>
          <a:prstGeom prst="rect">
            <a:avLst/>
          </a:prstGeom>
          <a:ln w="3175">
            <a:solidFill>
              <a:schemeClr val="tx1"/>
            </a:solidFill>
          </a:ln>
        </p:spPr>
      </p:pic>
      <p:pic>
        <p:nvPicPr>
          <p:cNvPr id="7" name="Picture 6">
            <a:extLst>
              <a:ext uri="{FF2B5EF4-FFF2-40B4-BE49-F238E27FC236}">
                <a16:creationId xmlns:a16="http://schemas.microsoft.com/office/drawing/2014/main" id="{1992D67C-70CA-4638-BB91-D73B1097A474}"/>
              </a:ext>
            </a:extLst>
          </p:cNvPr>
          <p:cNvPicPr>
            <a:picLocks noChangeAspect="1"/>
          </p:cNvPicPr>
          <p:nvPr/>
        </p:nvPicPr>
        <p:blipFill>
          <a:blip r:embed="rId4"/>
          <a:stretch>
            <a:fillRect/>
          </a:stretch>
        </p:blipFill>
        <p:spPr>
          <a:xfrm>
            <a:off x="6887876" y="2849617"/>
            <a:ext cx="3280093" cy="2537882"/>
          </a:xfrm>
          <a:prstGeom prst="rect">
            <a:avLst/>
          </a:prstGeom>
          <a:ln w="3175">
            <a:solidFill>
              <a:schemeClr val="tx1"/>
            </a:solidFill>
          </a:ln>
        </p:spPr>
      </p:pic>
      <p:pic>
        <p:nvPicPr>
          <p:cNvPr id="8" name="Picture 7">
            <a:extLst>
              <a:ext uri="{FF2B5EF4-FFF2-40B4-BE49-F238E27FC236}">
                <a16:creationId xmlns:a16="http://schemas.microsoft.com/office/drawing/2014/main" id="{3125AF52-F260-4503-999F-5E9DCBA2B054}"/>
              </a:ext>
            </a:extLst>
          </p:cNvPr>
          <p:cNvPicPr>
            <a:picLocks noChangeAspect="1"/>
          </p:cNvPicPr>
          <p:nvPr/>
        </p:nvPicPr>
        <p:blipFill rotWithShape="1">
          <a:blip r:embed="rId5"/>
          <a:srcRect r="86797" b="58907"/>
          <a:stretch/>
        </p:blipFill>
        <p:spPr>
          <a:xfrm>
            <a:off x="10433684" y="2773124"/>
            <a:ext cx="1609725" cy="2687674"/>
          </a:xfrm>
          <a:prstGeom prst="rect">
            <a:avLst/>
          </a:prstGeom>
          <a:ln w="3175">
            <a:solidFill>
              <a:schemeClr val="tx1"/>
            </a:solidFill>
          </a:ln>
        </p:spPr>
      </p:pic>
      <p:cxnSp>
        <p:nvCxnSpPr>
          <p:cNvPr id="10" name="Straight Arrow Connector 9">
            <a:extLst>
              <a:ext uri="{FF2B5EF4-FFF2-40B4-BE49-F238E27FC236}">
                <a16:creationId xmlns:a16="http://schemas.microsoft.com/office/drawing/2014/main" id="{005B7065-20B3-43C9-9D91-EB3520B5F014}"/>
              </a:ext>
            </a:extLst>
          </p:cNvPr>
          <p:cNvCxnSpPr>
            <a:cxnSpLocks/>
            <a:stCxn id="4" idx="3"/>
            <a:endCxn id="5" idx="1"/>
          </p:cNvCxnSpPr>
          <p:nvPr/>
        </p:nvCxnSpPr>
        <p:spPr>
          <a:xfrm>
            <a:off x="3191479" y="4116962"/>
            <a:ext cx="210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6EB7CF-9294-4F16-8EBB-B2824BF6BEC5}"/>
              </a:ext>
            </a:extLst>
          </p:cNvPr>
          <p:cNvCxnSpPr>
            <a:stCxn id="5" idx="3"/>
            <a:endCxn id="7" idx="1"/>
          </p:cNvCxnSpPr>
          <p:nvPr/>
        </p:nvCxnSpPr>
        <p:spPr>
          <a:xfrm>
            <a:off x="6533965" y="4116962"/>
            <a:ext cx="353911" cy="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EE0D2B-B064-452F-8A61-6D3D6DE123F2}"/>
              </a:ext>
            </a:extLst>
          </p:cNvPr>
          <p:cNvCxnSpPr>
            <a:stCxn id="7" idx="3"/>
            <a:endCxn id="8" idx="1"/>
          </p:cNvCxnSpPr>
          <p:nvPr/>
        </p:nvCxnSpPr>
        <p:spPr>
          <a:xfrm flipV="1">
            <a:off x="10167969" y="4116961"/>
            <a:ext cx="265715" cy="1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9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231A-53FB-4230-9520-DA369AD1CA88}"/>
              </a:ext>
            </a:extLst>
          </p:cNvPr>
          <p:cNvSpPr>
            <a:spLocks noGrp="1"/>
          </p:cNvSpPr>
          <p:nvPr>
            <p:ph type="title"/>
          </p:nvPr>
        </p:nvSpPr>
        <p:spPr/>
        <p:txBody>
          <a:bodyPr/>
          <a:lstStyle/>
          <a:p>
            <a:r>
              <a:rPr lang="en-IN" dirty="0"/>
              <a:t>OWL Syntax: </a:t>
            </a:r>
            <a:r>
              <a:rPr lang="en-IN" dirty="0" err="1"/>
              <a:t>SubClass</a:t>
            </a:r>
            <a:endParaRPr lang="en-IN" dirty="0"/>
          </a:p>
        </p:txBody>
      </p:sp>
      <p:sp>
        <p:nvSpPr>
          <p:cNvPr id="3" name="Content Placeholder 2">
            <a:extLst>
              <a:ext uri="{FF2B5EF4-FFF2-40B4-BE49-F238E27FC236}">
                <a16:creationId xmlns:a16="http://schemas.microsoft.com/office/drawing/2014/main" id="{8090337D-9170-4086-BDF8-C22C7020D920}"/>
              </a:ext>
            </a:extLst>
          </p:cNvPr>
          <p:cNvSpPr>
            <a:spLocks noGrp="1"/>
          </p:cNvSpPr>
          <p:nvPr>
            <p:ph idx="1"/>
          </p:nvPr>
        </p:nvSpPr>
        <p:spPr/>
        <p:txBody>
          <a:bodyPr vert="horz" lIns="0" tIns="45720" rIns="0" bIns="45720" numCol="3" rtlCol="0">
            <a:noAutofit/>
          </a:bodyPr>
          <a:lstStyle/>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&lt;Class IRI="#Mother"/&gt;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&lt;Class IRI="#Offspring"/&gt;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&lt;Class IRI="#Parent"/&gt;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&lt;Class IRI="#Son"/&gt;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&lt;Class IRI="#Father"/&gt;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        &lt;Class IRI="#Daughter"/&gt;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&lt;</a:t>
            </a:r>
            <a:r>
              <a:rPr lang="en-IN" sz="1400" dirty="0" err="1"/>
              <a:t>SubClassOf</a:t>
            </a:r>
            <a:r>
              <a:rPr lang="en-IN" sz="1400" dirty="0"/>
              <a:t>&gt;</a:t>
            </a:r>
          </a:p>
          <a:p>
            <a:pPr marL="0" indent="0">
              <a:lnSpc>
                <a:spcPct val="100000"/>
              </a:lnSpc>
              <a:spcBef>
                <a:spcPts val="0"/>
              </a:spcBef>
              <a:spcAft>
                <a:spcPts val="0"/>
              </a:spcAft>
              <a:buNone/>
            </a:pPr>
            <a:r>
              <a:rPr lang="en-IN" sz="1400" dirty="0"/>
              <a:t>        &lt;Class IRI="#Daughter"/&gt;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&lt;Class IRI="#Father"/&gt;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&lt;Class IRI="#Mother"/&gt;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a:t>
            </a:r>
            <a:r>
              <a:rPr lang="en-IN" sz="1400" dirty="0" err="1"/>
              <a:t>SubClassOf</a:t>
            </a:r>
            <a:r>
              <a:rPr lang="en-IN" sz="1400" dirty="0"/>
              <a:t>&gt;</a:t>
            </a:r>
          </a:p>
          <a:p>
            <a:pPr marL="0" indent="0">
              <a:lnSpc>
                <a:spcPct val="100000"/>
              </a:lnSpc>
              <a:spcBef>
                <a:spcPts val="0"/>
              </a:spcBef>
              <a:spcAft>
                <a:spcPts val="0"/>
              </a:spcAft>
              <a:buNone/>
            </a:pPr>
            <a:r>
              <a:rPr lang="en-IN" sz="1400" dirty="0"/>
              <a:t>        &lt;Class IRI="#Offspring"/&gt;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&lt;Class IRI="#Parent"/&gt;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        &lt;Class IRI="#Son"/&gt;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SubClassOf</a:t>
            </a:r>
            <a:r>
              <a:rPr lang="en-IN" sz="1400" dirty="0"/>
              <a:t>&gt;</a:t>
            </a:r>
          </a:p>
          <a:p>
            <a:pPr marL="0" indent="0">
              <a:lnSpc>
                <a:spcPct val="100000"/>
              </a:lnSpc>
              <a:spcBef>
                <a:spcPts val="0"/>
              </a:spcBef>
              <a:spcAft>
                <a:spcPts val="0"/>
              </a:spcAft>
              <a:buNone/>
            </a:pPr>
            <a:r>
              <a:rPr lang="en-IN" sz="1400" dirty="0"/>
              <a:t>&lt;/Ontology&gt;</a:t>
            </a:r>
          </a:p>
          <a:p>
            <a:pPr marL="0" indent="0">
              <a:lnSpc>
                <a:spcPct val="100000"/>
              </a:lnSpc>
              <a:spcBef>
                <a:spcPts val="0"/>
              </a:spcBef>
              <a:spcAft>
                <a:spcPts val="0"/>
              </a:spcAft>
              <a:buNone/>
            </a:pPr>
            <a:endParaRPr lang="en-IN" sz="1400" dirty="0"/>
          </a:p>
        </p:txBody>
      </p:sp>
    </p:spTree>
    <p:extLst>
      <p:ext uri="{BB962C8B-B14F-4D97-AF65-F5344CB8AC3E}">
        <p14:creationId xmlns:p14="http://schemas.microsoft.com/office/powerpoint/2010/main" val="296659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C5DC41-F899-4492-98C5-601984934CD0}"/>
              </a:ext>
            </a:extLst>
          </p:cNvPr>
          <p:cNvPicPr>
            <a:picLocks noChangeAspect="1"/>
          </p:cNvPicPr>
          <p:nvPr/>
        </p:nvPicPr>
        <p:blipFill rotWithShape="1">
          <a:blip r:embed="rId2"/>
          <a:srcRect l="176" t="123" r="78123" b="31881"/>
          <a:stretch/>
        </p:blipFill>
        <p:spPr>
          <a:xfrm>
            <a:off x="446219" y="222295"/>
            <a:ext cx="2347325" cy="3953237"/>
          </a:xfrm>
          <a:prstGeom prst="rect">
            <a:avLst/>
          </a:prstGeom>
          <a:ln w="3175">
            <a:solidFill>
              <a:schemeClr val="tx1"/>
            </a:solidFill>
          </a:ln>
        </p:spPr>
      </p:pic>
      <p:sp>
        <p:nvSpPr>
          <p:cNvPr id="2" name="Title 1">
            <a:extLst>
              <a:ext uri="{FF2B5EF4-FFF2-40B4-BE49-F238E27FC236}">
                <a16:creationId xmlns:a16="http://schemas.microsoft.com/office/drawing/2014/main" id="{6C1C0606-10D4-4854-97BB-1D7DFC10D840}"/>
              </a:ext>
            </a:extLst>
          </p:cNvPr>
          <p:cNvSpPr>
            <a:spLocks noGrp="1"/>
          </p:cNvSpPr>
          <p:nvPr>
            <p:ph type="title"/>
          </p:nvPr>
        </p:nvSpPr>
        <p:spPr>
          <a:xfrm>
            <a:off x="7859485" y="634946"/>
            <a:ext cx="4117522" cy="1450757"/>
          </a:xfrm>
        </p:spPr>
        <p:txBody>
          <a:bodyPr>
            <a:normAutofit/>
          </a:bodyPr>
          <a:lstStyle/>
          <a:p>
            <a:pPr>
              <a:lnSpc>
                <a:spcPct val="65000"/>
              </a:lnSpc>
            </a:pPr>
            <a:r>
              <a:rPr lang="en-IN" sz="4400" dirty="0"/>
              <a:t>Creating</a:t>
            </a:r>
            <a:br>
              <a:rPr lang="en-IN" sz="4400" dirty="0"/>
            </a:br>
            <a:r>
              <a:rPr lang="en-IN" sz="4400" dirty="0" err="1"/>
              <a:t>NamedIndividual</a:t>
            </a:r>
            <a:endParaRPr lang="en-IN" sz="4400" dirty="0"/>
          </a:p>
        </p:txBody>
      </p:sp>
      <p:sp>
        <p:nvSpPr>
          <p:cNvPr id="3" name="Content Placeholder 2">
            <a:extLst>
              <a:ext uri="{FF2B5EF4-FFF2-40B4-BE49-F238E27FC236}">
                <a16:creationId xmlns:a16="http://schemas.microsoft.com/office/drawing/2014/main" id="{9AA4A4A4-1603-4E4F-A5E3-1A39154727D5}"/>
              </a:ext>
            </a:extLst>
          </p:cNvPr>
          <p:cNvSpPr>
            <a:spLocks noGrp="1"/>
          </p:cNvSpPr>
          <p:nvPr>
            <p:ph idx="1"/>
          </p:nvPr>
        </p:nvSpPr>
        <p:spPr>
          <a:xfrm>
            <a:off x="7859485" y="2198914"/>
            <a:ext cx="3690257" cy="3670180"/>
          </a:xfrm>
        </p:spPr>
        <p:txBody>
          <a:bodyPr>
            <a:normAutofit lnSpcReduction="10000"/>
          </a:bodyPr>
          <a:lstStyle/>
          <a:p>
            <a:r>
              <a:rPr lang="en-IN" dirty="0"/>
              <a:t>Go to </a:t>
            </a:r>
            <a:r>
              <a:rPr lang="en-IN" b="1" i="1" dirty="0"/>
              <a:t>Individuals</a:t>
            </a:r>
            <a:r>
              <a:rPr lang="en-IN" dirty="0"/>
              <a:t> by Class Tab </a:t>
            </a:r>
          </a:p>
          <a:p>
            <a:r>
              <a:rPr lang="en-IN" dirty="0"/>
              <a:t>Select </a:t>
            </a:r>
            <a:r>
              <a:rPr lang="en-IN" b="1" i="1" dirty="0"/>
              <a:t>Gender</a:t>
            </a:r>
            <a:r>
              <a:rPr lang="en-IN" dirty="0"/>
              <a:t> in Class Hierarchy</a:t>
            </a:r>
          </a:p>
          <a:p>
            <a:r>
              <a:rPr lang="en-IN" dirty="0"/>
              <a:t>Click on </a:t>
            </a:r>
            <a:r>
              <a:rPr lang="en-IN" dirty="0" err="1"/>
              <a:t>AddIndividuals</a:t>
            </a:r>
            <a:r>
              <a:rPr lang="en-IN" dirty="0"/>
              <a:t> Icon in Instances </a:t>
            </a:r>
          </a:p>
          <a:p>
            <a:r>
              <a:rPr lang="en-IN" dirty="0"/>
              <a:t>Type Name on </a:t>
            </a:r>
            <a:r>
              <a:rPr lang="en-IN" dirty="0" err="1"/>
              <a:t>PopUp</a:t>
            </a:r>
            <a:r>
              <a:rPr lang="en-IN" dirty="0"/>
              <a:t> Window and click ok</a:t>
            </a:r>
          </a:p>
        </p:txBody>
      </p:sp>
      <p:pic>
        <p:nvPicPr>
          <p:cNvPr id="7" name="Picture 6">
            <a:extLst>
              <a:ext uri="{FF2B5EF4-FFF2-40B4-BE49-F238E27FC236}">
                <a16:creationId xmlns:a16="http://schemas.microsoft.com/office/drawing/2014/main" id="{ADF8B84C-B8DA-4F4B-9100-31183C807250}"/>
              </a:ext>
            </a:extLst>
          </p:cNvPr>
          <p:cNvPicPr>
            <a:picLocks noChangeAspect="1"/>
          </p:cNvPicPr>
          <p:nvPr/>
        </p:nvPicPr>
        <p:blipFill>
          <a:blip r:embed="rId3"/>
          <a:stretch>
            <a:fillRect/>
          </a:stretch>
        </p:blipFill>
        <p:spPr>
          <a:xfrm>
            <a:off x="3512003" y="300874"/>
            <a:ext cx="4062413" cy="1686413"/>
          </a:xfrm>
          <a:prstGeom prst="rect">
            <a:avLst/>
          </a:prstGeom>
          <a:ln w="3175">
            <a:solidFill>
              <a:schemeClr val="tx1"/>
            </a:solidFill>
          </a:ln>
        </p:spPr>
      </p:pic>
      <p:pic>
        <p:nvPicPr>
          <p:cNvPr id="8" name="Picture 7">
            <a:extLst>
              <a:ext uri="{FF2B5EF4-FFF2-40B4-BE49-F238E27FC236}">
                <a16:creationId xmlns:a16="http://schemas.microsoft.com/office/drawing/2014/main" id="{F6F713BB-7985-4175-B057-BC5C4523C73E}"/>
              </a:ext>
            </a:extLst>
          </p:cNvPr>
          <p:cNvPicPr>
            <a:picLocks noChangeAspect="1"/>
          </p:cNvPicPr>
          <p:nvPr/>
        </p:nvPicPr>
        <p:blipFill rotWithShape="1">
          <a:blip r:embed="rId4"/>
          <a:srcRect t="11421" r="79297" b="27800"/>
          <a:stretch/>
        </p:blipFill>
        <p:spPr>
          <a:xfrm>
            <a:off x="4089967" y="2600324"/>
            <a:ext cx="2244158" cy="3534384"/>
          </a:xfrm>
          <a:prstGeom prst="rect">
            <a:avLst/>
          </a:prstGeom>
          <a:ln w="3175">
            <a:solidFill>
              <a:schemeClr val="tx1"/>
            </a:solidFill>
          </a:ln>
        </p:spPr>
      </p:pic>
      <p:cxnSp>
        <p:nvCxnSpPr>
          <p:cNvPr id="11" name="Straight Arrow Connector 10">
            <a:extLst>
              <a:ext uri="{FF2B5EF4-FFF2-40B4-BE49-F238E27FC236}">
                <a16:creationId xmlns:a16="http://schemas.microsoft.com/office/drawing/2014/main" id="{3A580BA5-9C70-403D-A2DA-CBF1D84869FB}"/>
              </a:ext>
            </a:extLst>
          </p:cNvPr>
          <p:cNvCxnSpPr>
            <a:stCxn id="6" idx="3"/>
            <a:endCxn id="7" idx="1"/>
          </p:cNvCxnSpPr>
          <p:nvPr/>
        </p:nvCxnSpPr>
        <p:spPr>
          <a:xfrm flipV="1">
            <a:off x="2793544" y="1144081"/>
            <a:ext cx="718459" cy="105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8732-3AB0-4C47-9283-CCA75511A60C}"/>
              </a:ext>
            </a:extLst>
          </p:cNvPr>
          <p:cNvCxnSpPr>
            <a:stCxn id="7" idx="2"/>
            <a:endCxn id="8" idx="0"/>
          </p:cNvCxnSpPr>
          <p:nvPr/>
        </p:nvCxnSpPr>
        <p:spPr>
          <a:xfrm flipH="1">
            <a:off x="5212046" y="1987287"/>
            <a:ext cx="331164" cy="61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97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44C-4B03-4009-B199-06C317E4AF79}"/>
              </a:ext>
            </a:extLst>
          </p:cNvPr>
          <p:cNvSpPr>
            <a:spLocks noGrp="1"/>
          </p:cNvSpPr>
          <p:nvPr>
            <p:ph type="title"/>
          </p:nvPr>
        </p:nvSpPr>
        <p:spPr/>
        <p:txBody>
          <a:bodyPr/>
          <a:lstStyle/>
          <a:p>
            <a:r>
              <a:rPr lang="en-IN" dirty="0"/>
              <a:t>OWL Syntax: </a:t>
            </a:r>
            <a:r>
              <a:rPr lang="en-IN" dirty="0" err="1"/>
              <a:t>NamedIndividual</a:t>
            </a:r>
            <a:endParaRPr lang="en-IN" dirty="0"/>
          </a:p>
        </p:txBody>
      </p:sp>
      <p:sp>
        <p:nvSpPr>
          <p:cNvPr id="3" name="Content Placeholder 2">
            <a:extLst>
              <a:ext uri="{FF2B5EF4-FFF2-40B4-BE49-F238E27FC236}">
                <a16:creationId xmlns:a16="http://schemas.microsoft.com/office/drawing/2014/main" id="{3FB4825E-47CC-4794-80E1-3E2E74A41C80}"/>
              </a:ext>
            </a:extLst>
          </p:cNvPr>
          <p:cNvSpPr>
            <a:spLocks noGrp="1"/>
          </p:cNvSpPr>
          <p:nvPr>
            <p:ph idx="1"/>
          </p:nvPr>
        </p:nvSpPr>
        <p:spPr/>
        <p:txBody>
          <a:bodyPr vert="horz" lIns="0" tIns="45720" rIns="0" bIns="45720" rtlCol="0">
            <a:noAutofit/>
          </a:bodyPr>
          <a:lstStyle/>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a:t>
            </a:r>
            <a:r>
              <a:rPr lang="en-IN" sz="1400" dirty="0" err="1"/>
              <a:t>NamedIndividual</a:t>
            </a:r>
            <a:r>
              <a:rPr lang="en-IN" sz="1400" dirty="0"/>
              <a:t> IRI="#Male"/&gt;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r>
              <a:rPr lang="en-IN" sz="1400" dirty="0"/>
              <a:t>&lt;Declaration&gt;</a:t>
            </a:r>
          </a:p>
          <a:p>
            <a:pPr marL="0" indent="0">
              <a:lnSpc>
                <a:spcPct val="100000"/>
              </a:lnSpc>
              <a:spcBef>
                <a:spcPts val="0"/>
              </a:spcBef>
              <a:spcAft>
                <a:spcPts val="0"/>
              </a:spcAft>
              <a:buNone/>
            </a:pPr>
            <a:r>
              <a:rPr lang="en-IN" sz="1400" dirty="0"/>
              <a:t>        &lt;</a:t>
            </a:r>
            <a:r>
              <a:rPr lang="en-IN" sz="1400" dirty="0" err="1"/>
              <a:t>NamedIndividual</a:t>
            </a:r>
            <a:r>
              <a:rPr lang="en-IN" sz="1400" dirty="0"/>
              <a:t> IRI="#Female"/&gt;</a:t>
            </a:r>
          </a:p>
          <a:p>
            <a:pPr marL="0" indent="0">
              <a:lnSpc>
                <a:spcPct val="100000"/>
              </a:lnSpc>
              <a:spcBef>
                <a:spcPts val="0"/>
              </a:spcBef>
              <a:spcAft>
                <a:spcPts val="0"/>
              </a:spcAft>
              <a:buNone/>
            </a:pPr>
            <a:r>
              <a:rPr lang="en-IN" sz="1400" dirty="0"/>
              <a:t>    &lt;/Declaration&gt;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a:t>
            </a:r>
            <a:r>
              <a:rPr lang="en-IN" sz="1400" dirty="0" err="1"/>
              <a:t>ClassAssertion</a:t>
            </a:r>
            <a:r>
              <a:rPr lang="en-IN" sz="1400" dirty="0"/>
              <a:t>&gt;</a:t>
            </a:r>
          </a:p>
          <a:p>
            <a:pPr marL="0" indent="0">
              <a:lnSpc>
                <a:spcPct val="100000"/>
              </a:lnSpc>
              <a:spcBef>
                <a:spcPts val="0"/>
              </a:spcBef>
              <a:spcAft>
                <a:spcPts val="0"/>
              </a:spcAft>
              <a:buNone/>
            </a:pPr>
            <a:r>
              <a:rPr lang="en-IN" sz="1400" dirty="0"/>
              <a:t>        &lt;Class IRI="#Gender"/&gt;</a:t>
            </a:r>
          </a:p>
          <a:p>
            <a:pPr marL="0" indent="0">
              <a:lnSpc>
                <a:spcPct val="100000"/>
              </a:lnSpc>
              <a:spcBef>
                <a:spcPts val="0"/>
              </a:spcBef>
              <a:spcAft>
                <a:spcPts val="0"/>
              </a:spcAft>
              <a:buNone/>
            </a:pPr>
            <a:r>
              <a:rPr lang="en-IN" sz="1400" dirty="0"/>
              <a:t>        &lt;</a:t>
            </a:r>
            <a:r>
              <a:rPr lang="en-IN" sz="1400" dirty="0" err="1"/>
              <a:t>NamedIndividual</a:t>
            </a:r>
            <a:r>
              <a:rPr lang="en-IN" sz="1400" dirty="0"/>
              <a:t> IRI="#Female"/&gt;</a:t>
            </a:r>
          </a:p>
          <a:p>
            <a:pPr marL="0" indent="0">
              <a:lnSpc>
                <a:spcPct val="100000"/>
              </a:lnSpc>
              <a:spcBef>
                <a:spcPts val="0"/>
              </a:spcBef>
              <a:spcAft>
                <a:spcPts val="0"/>
              </a:spcAft>
              <a:buNone/>
            </a:pPr>
            <a:r>
              <a:rPr lang="en-IN" sz="1400" dirty="0"/>
              <a:t>    &lt;/</a:t>
            </a:r>
            <a:r>
              <a:rPr lang="en-IN" sz="1400" dirty="0" err="1"/>
              <a:t>ClassAssertion</a:t>
            </a:r>
            <a:r>
              <a:rPr lang="en-IN" sz="1400" dirty="0"/>
              <a:t>&gt;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    &lt;</a:t>
            </a:r>
            <a:r>
              <a:rPr lang="en-IN" sz="1400" dirty="0" err="1"/>
              <a:t>ClassAssertion</a:t>
            </a:r>
            <a:r>
              <a:rPr lang="en-IN" sz="1400" dirty="0"/>
              <a:t>&gt;</a:t>
            </a:r>
          </a:p>
          <a:p>
            <a:pPr marL="0" indent="0">
              <a:lnSpc>
                <a:spcPct val="100000"/>
              </a:lnSpc>
              <a:spcBef>
                <a:spcPts val="0"/>
              </a:spcBef>
              <a:spcAft>
                <a:spcPts val="0"/>
              </a:spcAft>
              <a:buNone/>
            </a:pPr>
            <a:r>
              <a:rPr lang="en-IN" sz="1400" dirty="0"/>
              <a:t>        &lt;Class IRI="#Gender"/&gt;</a:t>
            </a:r>
          </a:p>
          <a:p>
            <a:pPr marL="0" indent="0">
              <a:lnSpc>
                <a:spcPct val="100000"/>
              </a:lnSpc>
              <a:spcBef>
                <a:spcPts val="0"/>
              </a:spcBef>
              <a:spcAft>
                <a:spcPts val="0"/>
              </a:spcAft>
              <a:buNone/>
            </a:pPr>
            <a:r>
              <a:rPr lang="en-IN" sz="1400" dirty="0"/>
              <a:t>        &lt;</a:t>
            </a:r>
            <a:r>
              <a:rPr lang="en-IN" sz="1400" dirty="0" err="1"/>
              <a:t>NamedIndividual</a:t>
            </a:r>
            <a:r>
              <a:rPr lang="en-IN" sz="1400" dirty="0"/>
              <a:t> IRI="#Male"/&gt;</a:t>
            </a:r>
          </a:p>
          <a:p>
            <a:pPr marL="0" indent="0">
              <a:lnSpc>
                <a:spcPct val="100000"/>
              </a:lnSpc>
              <a:spcBef>
                <a:spcPts val="0"/>
              </a:spcBef>
              <a:spcAft>
                <a:spcPts val="0"/>
              </a:spcAft>
              <a:buNone/>
            </a:pPr>
            <a:r>
              <a:rPr lang="en-IN" sz="1400" dirty="0"/>
              <a:t>    &lt;/</a:t>
            </a:r>
            <a:r>
              <a:rPr lang="en-IN" sz="1400" dirty="0" err="1"/>
              <a:t>ClassAssertion</a:t>
            </a:r>
            <a:r>
              <a:rPr lang="en-IN" sz="1400" dirty="0"/>
              <a:t>&gt;</a:t>
            </a:r>
          </a:p>
          <a:p>
            <a:pPr marL="0" indent="0">
              <a:lnSpc>
                <a:spcPct val="100000"/>
              </a:lnSpc>
              <a:spcBef>
                <a:spcPts val="0"/>
              </a:spcBef>
              <a:spcAft>
                <a:spcPts val="0"/>
              </a:spcAft>
              <a:buNone/>
            </a:pPr>
            <a:r>
              <a:rPr lang="en-IN" sz="1400" dirty="0"/>
              <a:t>&lt;/Ontology&gt;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 Generated by the OWL API (version 4.2.8.20170104-2310) https://github.com/owlcs/owlapi --&gt;</a:t>
            </a:r>
          </a:p>
          <a:p>
            <a:pPr marL="0" indent="0">
              <a:lnSpc>
                <a:spcPct val="100000"/>
              </a:lnSpc>
              <a:spcBef>
                <a:spcPts val="0"/>
              </a:spcBef>
              <a:spcAft>
                <a:spcPts val="0"/>
              </a:spcAft>
              <a:buNone/>
            </a:pPr>
            <a:endParaRPr lang="en-IN" sz="1400" dirty="0"/>
          </a:p>
        </p:txBody>
      </p:sp>
    </p:spTree>
    <p:extLst>
      <p:ext uri="{BB962C8B-B14F-4D97-AF65-F5344CB8AC3E}">
        <p14:creationId xmlns:p14="http://schemas.microsoft.com/office/powerpoint/2010/main" val="307420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670C89-6B8B-45D5-800A-9F74AE99D1CA}"/>
              </a:ext>
            </a:extLst>
          </p:cNvPr>
          <p:cNvPicPr>
            <a:picLocks noChangeAspect="1"/>
          </p:cNvPicPr>
          <p:nvPr/>
        </p:nvPicPr>
        <p:blipFill>
          <a:blip r:embed="rId2"/>
          <a:stretch>
            <a:fillRect/>
          </a:stretch>
        </p:blipFill>
        <p:spPr>
          <a:xfrm>
            <a:off x="258169" y="634946"/>
            <a:ext cx="7590565" cy="4079929"/>
          </a:xfrm>
          <a:prstGeom prst="rect">
            <a:avLst/>
          </a:prstGeom>
        </p:spPr>
      </p:pic>
      <p:sp>
        <p:nvSpPr>
          <p:cNvPr id="2" name="Title 1">
            <a:extLst>
              <a:ext uri="{FF2B5EF4-FFF2-40B4-BE49-F238E27FC236}">
                <a16:creationId xmlns:a16="http://schemas.microsoft.com/office/drawing/2014/main" id="{881EF9D6-61D8-4F17-A714-D2DD35FFD458}"/>
              </a:ext>
            </a:extLst>
          </p:cNvPr>
          <p:cNvSpPr>
            <a:spLocks noGrp="1"/>
          </p:cNvSpPr>
          <p:nvPr>
            <p:ph type="title"/>
          </p:nvPr>
        </p:nvSpPr>
        <p:spPr>
          <a:xfrm>
            <a:off x="7859485" y="634946"/>
            <a:ext cx="3690257" cy="1450757"/>
          </a:xfrm>
        </p:spPr>
        <p:txBody>
          <a:bodyPr>
            <a:normAutofit/>
          </a:bodyPr>
          <a:lstStyle/>
          <a:p>
            <a:r>
              <a:rPr lang="en-IN" dirty="0"/>
              <a:t>Visualization of Ontology</a:t>
            </a:r>
          </a:p>
        </p:txBody>
      </p:sp>
      <p:sp>
        <p:nvSpPr>
          <p:cNvPr id="3" name="Content Placeholder 2">
            <a:extLst>
              <a:ext uri="{FF2B5EF4-FFF2-40B4-BE49-F238E27FC236}">
                <a16:creationId xmlns:a16="http://schemas.microsoft.com/office/drawing/2014/main" id="{0FD25556-A215-4FF3-9194-9FA46DBADA32}"/>
              </a:ext>
            </a:extLst>
          </p:cNvPr>
          <p:cNvSpPr>
            <a:spLocks noGrp="1"/>
          </p:cNvSpPr>
          <p:nvPr>
            <p:ph idx="1"/>
          </p:nvPr>
        </p:nvSpPr>
        <p:spPr>
          <a:xfrm>
            <a:off x="7859485" y="2198914"/>
            <a:ext cx="3690257" cy="3670180"/>
          </a:xfrm>
        </p:spPr>
        <p:txBody>
          <a:bodyPr>
            <a:normAutofit/>
          </a:bodyPr>
          <a:lstStyle/>
          <a:p>
            <a:r>
              <a:rPr lang="en-IN" dirty="0"/>
              <a:t>Using </a:t>
            </a:r>
            <a:r>
              <a:rPr lang="en-IN" dirty="0">
                <a:hlinkClick r:id="rId3"/>
              </a:rPr>
              <a:t>http://vowl.visualdataweb.org/webvowl.html</a:t>
            </a:r>
            <a:endParaRPr lang="en-IN" dirty="0"/>
          </a:p>
          <a:p>
            <a:endParaRPr lang="en-IN" dirty="0"/>
          </a:p>
        </p:txBody>
      </p:sp>
      <p:pic>
        <p:nvPicPr>
          <p:cNvPr id="5" name="Picture 4">
            <a:extLst>
              <a:ext uri="{FF2B5EF4-FFF2-40B4-BE49-F238E27FC236}">
                <a16:creationId xmlns:a16="http://schemas.microsoft.com/office/drawing/2014/main" id="{916BB6DC-A329-49F0-A909-8B42443E71BA}"/>
              </a:ext>
            </a:extLst>
          </p:cNvPr>
          <p:cNvPicPr>
            <a:picLocks noChangeAspect="1"/>
          </p:cNvPicPr>
          <p:nvPr/>
        </p:nvPicPr>
        <p:blipFill rotWithShape="1">
          <a:blip r:embed="rId4"/>
          <a:srcRect l="25469" t="48956" r="45390" b="508"/>
          <a:stretch/>
        </p:blipFill>
        <p:spPr>
          <a:xfrm>
            <a:off x="8557892" y="3918164"/>
            <a:ext cx="2552699" cy="2374900"/>
          </a:xfrm>
          <a:prstGeom prst="rect">
            <a:avLst/>
          </a:prstGeom>
        </p:spPr>
      </p:pic>
      <p:cxnSp>
        <p:nvCxnSpPr>
          <p:cNvPr id="7" name="Straight Arrow Connector 6">
            <a:extLst>
              <a:ext uri="{FF2B5EF4-FFF2-40B4-BE49-F238E27FC236}">
                <a16:creationId xmlns:a16="http://schemas.microsoft.com/office/drawing/2014/main" id="{D9F01FA5-3368-46F4-B6D1-B9BB07328AB9}"/>
              </a:ext>
            </a:extLst>
          </p:cNvPr>
          <p:cNvCxnSpPr>
            <a:cxnSpLocks/>
            <a:stCxn id="5" idx="1"/>
            <a:endCxn id="4" idx="2"/>
          </p:cNvCxnSpPr>
          <p:nvPr/>
        </p:nvCxnSpPr>
        <p:spPr>
          <a:xfrm rot="10800000">
            <a:off x="4053452" y="4714876"/>
            <a:ext cx="4504440" cy="3907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99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AF6C-8A43-45DD-909A-1448B5CE1717}"/>
              </a:ext>
            </a:extLst>
          </p:cNvPr>
          <p:cNvSpPr>
            <a:spLocks noGrp="1"/>
          </p:cNvSpPr>
          <p:nvPr>
            <p:ph type="ctrTitle"/>
          </p:nvPr>
        </p:nvSpPr>
        <p:spPr/>
        <p:txBody>
          <a:bodyPr/>
          <a:lstStyle/>
          <a:p>
            <a:r>
              <a:rPr lang="en-IN" dirty="0"/>
              <a:t>What next ?</a:t>
            </a:r>
          </a:p>
        </p:txBody>
      </p:sp>
      <p:sp>
        <p:nvSpPr>
          <p:cNvPr id="3" name="Content Placeholder 2">
            <a:extLst>
              <a:ext uri="{FF2B5EF4-FFF2-40B4-BE49-F238E27FC236}">
                <a16:creationId xmlns:a16="http://schemas.microsoft.com/office/drawing/2014/main" id="{3E7687C3-E685-441C-8E49-712A1340DE50}"/>
              </a:ext>
            </a:extLst>
          </p:cNvPr>
          <p:cNvSpPr>
            <a:spLocks noGrp="1"/>
          </p:cNvSpPr>
          <p:nvPr>
            <p:ph type="subTitle" idx="1"/>
          </p:nvPr>
        </p:nvSpPr>
        <p:spPr/>
        <p:txBody>
          <a:bodyPr>
            <a:normAutofit/>
          </a:bodyPr>
          <a:lstStyle/>
          <a:p>
            <a:r>
              <a:rPr lang="en-IN" sz="3200" b="1" i="1" dirty="0"/>
              <a:t>Relating the Classes</a:t>
            </a:r>
          </a:p>
        </p:txBody>
      </p:sp>
    </p:spTree>
    <p:extLst>
      <p:ext uri="{BB962C8B-B14F-4D97-AF65-F5344CB8AC3E}">
        <p14:creationId xmlns:p14="http://schemas.microsoft.com/office/powerpoint/2010/main" val="376331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F19EC-2A05-46E3-88FE-AB56B4E089DF}"/>
              </a:ext>
            </a:extLst>
          </p:cNvPr>
          <p:cNvSpPr>
            <a:spLocks noGrp="1"/>
          </p:cNvSpPr>
          <p:nvPr>
            <p:ph type="title"/>
          </p:nvPr>
        </p:nvSpPr>
        <p:spPr/>
        <p:txBody>
          <a:bodyPr/>
          <a:lstStyle/>
          <a:p>
            <a:r>
              <a:rPr lang="en-IN" dirty="0"/>
              <a:t>Structure of Entities and Literals</a:t>
            </a:r>
          </a:p>
        </p:txBody>
      </p:sp>
      <p:pic>
        <p:nvPicPr>
          <p:cNvPr id="7170" name="Picture 2" descr="The Hierarchy of Entities in OWL 2">
            <a:extLst>
              <a:ext uri="{FF2B5EF4-FFF2-40B4-BE49-F238E27FC236}">
                <a16:creationId xmlns:a16="http://schemas.microsoft.com/office/drawing/2014/main" id="{E0049F68-5A7F-48C8-B7FC-ADE1A22B81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3625" y="2405856"/>
            <a:ext cx="7524750" cy="3190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9C960E-DF50-4D66-A6D0-C8B4051ACA81}"/>
              </a:ext>
            </a:extLst>
          </p:cNvPr>
          <p:cNvSpPr/>
          <p:nvPr/>
        </p:nvSpPr>
        <p:spPr>
          <a:xfrm>
            <a:off x="1235528" y="5608559"/>
            <a:ext cx="9508672" cy="523220"/>
          </a:xfrm>
          <a:prstGeom prst="rect">
            <a:avLst/>
          </a:prstGeom>
        </p:spPr>
        <p:txBody>
          <a:bodyPr wrap="square">
            <a:spAutoFit/>
          </a:bodyPr>
          <a:lstStyle/>
          <a:p>
            <a:r>
              <a:rPr lang="en-IN" sz="1400" dirty="0"/>
              <a:t>Source : </a:t>
            </a:r>
            <a:r>
              <a:rPr lang="en-IN" sz="1400" dirty="0">
                <a:hlinkClick r:id="rId3"/>
              </a:rPr>
              <a:t>https://www.w3.org/TR/owl2-syntax/#Entities.2C_Literals.2C_and_Anonymous_Individuals</a:t>
            </a:r>
            <a:endParaRPr lang="en-IN" sz="1400" dirty="0"/>
          </a:p>
          <a:p>
            <a:endParaRPr lang="en-IN" sz="1400" dirty="0"/>
          </a:p>
        </p:txBody>
      </p:sp>
      <p:sp>
        <p:nvSpPr>
          <p:cNvPr id="8" name="Rectangle 7">
            <a:extLst>
              <a:ext uri="{FF2B5EF4-FFF2-40B4-BE49-F238E27FC236}">
                <a16:creationId xmlns:a16="http://schemas.microsoft.com/office/drawing/2014/main" id="{035E0920-C358-47E1-92E3-681CC86DA399}"/>
              </a:ext>
            </a:extLst>
          </p:cNvPr>
          <p:cNvSpPr/>
          <p:nvPr/>
        </p:nvSpPr>
        <p:spPr>
          <a:xfrm>
            <a:off x="3404509" y="3443288"/>
            <a:ext cx="3167742" cy="828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477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Protégé</a:t>
            </a:r>
          </a:p>
        </p:txBody>
      </p:sp>
    </p:spTree>
    <p:extLst>
      <p:ext uri="{BB962C8B-B14F-4D97-AF65-F5344CB8AC3E}">
        <p14:creationId xmlns:p14="http://schemas.microsoft.com/office/powerpoint/2010/main" val="305930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OWL Properties</a:t>
            </a:r>
            <a:endParaRPr lang="en-US" dirty="0"/>
          </a:p>
        </p:txBody>
      </p:sp>
      <p:sp>
        <p:nvSpPr>
          <p:cNvPr id="3" name="Content Placeholder 2"/>
          <p:cNvSpPr>
            <a:spLocks noGrp="1"/>
          </p:cNvSpPr>
          <p:nvPr>
            <p:ph idx="1"/>
          </p:nvPr>
        </p:nvSpPr>
        <p:spPr/>
        <p:txBody>
          <a:bodyPr>
            <a:normAutofit/>
          </a:bodyPr>
          <a:lstStyle/>
          <a:p>
            <a:pPr marL="201168" lvl="1" indent="0">
              <a:buNone/>
            </a:pPr>
            <a:r>
              <a:rPr lang="en-US" altLang="en-US" sz="2400" dirty="0"/>
              <a:t>OWL Properties represent relationships between two entities.</a:t>
            </a:r>
          </a:p>
          <a:p>
            <a:r>
              <a:rPr lang="en-US" altLang="en-US" sz="2400" dirty="0"/>
              <a:t>There are two main properties:</a:t>
            </a:r>
          </a:p>
          <a:p>
            <a:pPr lvl="1"/>
            <a:r>
              <a:rPr lang="en-US" altLang="en-US" sz="2400" b="1" dirty="0"/>
              <a:t>Object properties</a:t>
            </a:r>
            <a:r>
              <a:rPr lang="en-US" altLang="en-US" sz="2400" dirty="0"/>
              <a:t>: to link entity to another entity</a:t>
            </a:r>
          </a:p>
          <a:p>
            <a:pPr lvl="1"/>
            <a:r>
              <a:rPr lang="en-US" altLang="en-US" sz="2400" b="1" dirty="0"/>
              <a:t>Datatype properties</a:t>
            </a:r>
            <a:r>
              <a:rPr lang="en-US" altLang="en-US" sz="2400" dirty="0"/>
              <a:t>: to link entity to XML Schema datatype or </a:t>
            </a:r>
            <a:r>
              <a:rPr lang="en-US" altLang="en-US" sz="2400" dirty="0" err="1"/>
              <a:t>rdf:literal</a:t>
            </a:r>
            <a:endParaRPr lang="en-US" altLang="en-US" sz="2400" dirty="0"/>
          </a:p>
          <a:p>
            <a:pPr lvl="1"/>
            <a:r>
              <a:rPr lang="en-US" altLang="en-US" sz="2400" b="1" dirty="0"/>
              <a:t>Annotation properties: </a:t>
            </a:r>
            <a:r>
              <a:rPr lang="en-US" altLang="en-US" sz="2400" dirty="0"/>
              <a:t>used to add annotation information to entity (for example label, </a:t>
            </a:r>
            <a:r>
              <a:rPr lang="en-US" altLang="en-US" sz="2400" dirty="0" err="1"/>
              <a:t>verison</a:t>
            </a:r>
            <a:r>
              <a:rPr lang="en-US" altLang="en-US" sz="2400" dirty="0"/>
              <a:t> information, comments etc.)</a:t>
            </a:r>
          </a:p>
          <a:p>
            <a:pPr marL="0" indent="0">
              <a:buNone/>
            </a:pPr>
            <a:endParaRPr lang="en-US" altLang="en-US" sz="2400" dirty="0"/>
          </a:p>
          <a:p>
            <a:endParaRPr lang="en-US" sz="2400" dirty="0"/>
          </a:p>
        </p:txBody>
      </p:sp>
    </p:spTree>
    <p:extLst>
      <p:ext uri="{BB962C8B-B14F-4D97-AF65-F5344CB8AC3E}">
        <p14:creationId xmlns:p14="http://schemas.microsoft.com/office/powerpoint/2010/main" val="347713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5B0E-FE9D-4298-B508-F6B9E32648EA}"/>
              </a:ext>
            </a:extLst>
          </p:cNvPr>
          <p:cNvSpPr>
            <a:spLocks noGrp="1"/>
          </p:cNvSpPr>
          <p:nvPr>
            <p:ph type="title"/>
          </p:nvPr>
        </p:nvSpPr>
        <p:spPr>
          <a:xfrm>
            <a:off x="6730000" y="640081"/>
            <a:ext cx="4813072" cy="3686015"/>
          </a:xfrm>
        </p:spPr>
        <p:txBody>
          <a:bodyPr vert="horz" lIns="91440" tIns="45720" rIns="91440" bIns="45720" rtlCol="0" anchor="b">
            <a:normAutofit/>
          </a:bodyPr>
          <a:lstStyle/>
          <a:p>
            <a:r>
              <a:rPr lang="en-US" sz="6000" dirty="0">
                <a:solidFill>
                  <a:schemeClr val="tx1">
                    <a:lumMod val="85000"/>
                    <a:lumOff val="15000"/>
                  </a:schemeClr>
                </a:solidFill>
              </a:rPr>
              <a:t>Example </a:t>
            </a:r>
            <a:br>
              <a:rPr lang="en-US" sz="6000" dirty="0">
                <a:solidFill>
                  <a:schemeClr val="tx1">
                    <a:lumMod val="85000"/>
                    <a:lumOff val="15000"/>
                  </a:schemeClr>
                </a:solidFill>
              </a:rPr>
            </a:br>
            <a:r>
              <a:rPr lang="en-US" sz="6000" dirty="0">
                <a:solidFill>
                  <a:schemeClr val="tx1">
                    <a:lumMod val="85000"/>
                    <a:lumOff val="15000"/>
                  </a:schemeClr>
                </a:solidFill>
              </a:rPr>
              <a:t>for OWL Properties</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0753" y="640081"/>
            <a:ext cx="3928492" cy="50541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46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454B9F-A9BB-4B9D-B90D-AAD768A62B69}"/>
              </a:ext>
            </a:extLst>
          </p:cNvPr>
          <p:cNvPicPr>
            <a:picLocks noChangeAspect="1"/>
          </p:cNvPicPr>
          <p:nvPr/>
        </p:nvPicPr>
        <p:blipFill rotWithShape="1">
          <a:blip r:embed="rId2"/>
          <a:srcRect r="64507" b="51239"/>
          <a:stretch/>
        </p:blipFill>
        <p:spPr>
          <a:xfrm>
            <a:off x="226368" y="346500"/>
            <a:ext cx="3623628" cy="2603670"/>
          </a:xfrm>
          <a:prstGeom prst="rect">
            <a:avLst/>
          </a:prstGeom>
          <a:ln w="3175">
            <a:solidFill>
              <a:schemeClr val="tx1"/>
            </a:solidFill>
          </a:ln>
        </p:spPr>
      </p:pic>
      <p:sp>
        <p:nvSpPr>
          <p:cNvPr id="2" name="Title 1"/>
          <p:cNvSpPr>
            <a:spLocks noGrp="1"/>
          </p:cNvSpPr>
          <p:nvPr>
            <p:ph type="title"/>
          </p:nvPr>
        </p:nvSpPr>
        <p:spPr>
          <a:xfrm>
            <a:off x="7859485" y="634946"/>
            <a:ext cx="3690257" cy="1450757"/>
          </a:xfrm>
        </p:spPr>
        <p:txBody>
          <a:bodyPr>
            <a:normAutofit/>
          </a:bodyPr>
          <a:lstStyle/>
          <a:p>
            <a:r>
              <a:rPr lang="en-US" altLang="en-US" sz="4400"/>
              <a:t>Create an object property</a:t>
            </a:r>
            <a:endParaRPr lang="en-US" sz="4400"/>
          </a:p>
        </p:txBody>
      </p:sp>
      <p:sp>
        <p:nvSpPr>
          <p:cNvPr id="3" name="Content Placeholder 2"/>
          <p:cNvSpPr>
            <a:spLocks noGrp="1"/>
          </p:cNvSpPr>
          <p:nvPr>
            <p:ph idx="1"/>
          </p:nvPr>
        </p:nvSpPr>
        <p:spPr>
          <a:xfrm>
            <a:off x="7859485" y="2198914"/>
            <a:ext cx="3690257" cy="3670180"/>
          </a:xfrm>
        </p:spPr>
        <p:txBody>
          <a:bodyPr>
            <a:normAutofit fontScale="85000" lnSpcReduction="20000"/>
          </a:bodyPr>
          <a:lstStyle/>
          <a:p>
            <a:pPr lvl="1">
              <a:buFont typeface="Wingdings" panose="05000000000000000000" pitchFamily="2" charset="2"/>
              <a:buChar char="§"/>
            </a:pPr>
            <a:r>
              <a:rPr lang="en-US" altLang="en-US" dirty="0"/>
              <a:t> Switch to the “Object Properties” tab,</a:t>
            </a:r>
          </a:p>
          <a:p>
            <a:pPr lvl="1">
              <a:buFont typeface="Wingdings" panose="05000000000000000000" pitchFamily="2" charset="2"/>
              <a:buChar char="§"/>
            </a:pPr>
            <a:r>
              <a:rPr lang="en-US" altLang="en-US" dirty="0"/>
              <a:t> The empty Object property tree contains one Object property called </a:t>
            </a:r>
            <a:r>
              <a:rPr lang="en-US" altLang="en-US" dirty="0" err="1"/>
              <a:t>owl:topObjectProperty</a:t>
            </a:r>
            <a:endParaRPr lang="en-US" altLang="en-US" dirty="0"/>
          </a:p>
          <a:p>
            <a:pPr lvl="1">
              <a:buFont typeface="Wingdings" panose="05000000000000000000" pitchFamily="2" charset="2"/>
              <a:buChar char="§"/>
            </a:pPr>
            <a:r>
              <a:rPr lang="en-US" altLang="en-US" dirty="0"/>
              <a:t> Use “Add Sub Property” button to create a new object property.</a:t>
            </a:r>
          </a:p>
          <a:p>
            <a:pPr lvl="1">
              <a:buFont typeface="Wingdings" panose="05000000000000000000" pitchFamily="2" charset="2"/>
              <a:buChar char="§"/>
            </a:pPr>
            <a:r>
              <a:rPr lang="en-US" altLang="en-US" dirty="0"/>
              <a:t> Create new sub properties “</a:t>
            </a:r>
            <a:r>
              <a:rPr lang="en-US" altLang="en-US" dirty="0" err="1"/>
              <a:t>hasGender</a:t>
            </a:r>
            <a:r>
              <a:rPr lang="en-US" altLang="en-US" dirty="0"/>
              <a:t>”</a:t>
            </a:r>
          </a:p>
          <a:p>
            <a:pPr lvl="1">
              <a:buFont typeface="Wingdings" panose="05000000000000000000" pitchFamily="2" charset="2"/>
              <a:buChar char="§"/>
            </a:pPr>
            <a:r>
              <a:rPr lang="en-US" altLang="en-US" dirty="0"/>
              <a:t>Add “Person” as Domain from Description</a:t>
            </a:r>
          </a:p>
          <a:p>
            <a:pPr lvl="1">
              <a:buFont typeface="Wingdings" panose="05000000000000000000" pitchFamily="2" charset="2"/>
              <a:buChar char="§"/>
            </a:pPr>
            <a:r>
              <a:rPr lang="en-US" altLang="en-US" dirty="0"/>
              <a:t>Similarly Add “Gender” as Range from Description</a:t>
            </a:r>
          </a:p>
          <a:p>
            <a:pPr marL="384048" lvl="2" indent="0">
              <a:buNone/>
            </a:pPr>
            <a:endParaRPr lang="en-US" altLang="en-US" dirty="0"/>
          </a:p>
          <a:p>
            <a:endParaRPr lang="en-US" dirty="0"/>
          </a:p>
        </p:txBody>
      </p:sp>
      <p:pic>
        <p:nvPicPr>
          <p:cNvPr id="5" name="Picture 4">
            <a:extLst>
              <a:ext uri="{FF2B5EF4-FFF2-40B4-BE49-F238E27FC236}">
                <a16:creationId xmlns:a16="http://schemas.microsoft.com/office/drawing/2014/main" id="{77CDE065-6679-4D10-9B8A-CEC004E98AF9}"/>
              </a:ext>
            </a:extLst>
          </p:cNvPr>
          <p:cNvPicPr>
            <a:picLocks noChangeAspect="1"/>
          </p:cNvPicPr>
          <p:nvPr/>
        </p:nvPicPr>
        <p:blipFill rotWithShape="1">
          <a:blip r:embed="rId3"/>
          <a:srcRect r="46833" b="28148"/>
          <a:stretch/>
        </p:blipFill>
        <p:spPr>
          <a:xfrm>
            <a:off x="4230466" y="1593144"/>
            <a:ext cx="3570238" cy="2714052"/>
          </a:xfrm>
          <a:prstGeom prst="rect">
            <a:avLst/>
          </a:prstGeom>
          <a:ln w="3175">
            <a:solidFill>
              <a:schemeClr val="tx1"/>
            </a:solidFill>
          </a:ln>
        </p:spPr>
      </p:pic>
      <p:pic>
        <p:nvPicPr>
          <p:cNvPr id="6" name="Picture 5">
            <a:extLst>
              <a:ext uri="{FF2B5EF4-FFF2-40B4-BE49-F238E27FC236}">
                <a16:creationId xmlns:a16="http://schemas.microsoft.com/office/drawing/2014/main" id="{0C521FE5-C139-4C19-80D8-0F29537B1FEB}"/>
              </a:ext>
            </a:extLst>
          </p:cNvPr>
          <p:cNvPicPr>
            <a:picLocks noChangeAspect="1"/>
          </p:cNvPicPr>
          <p:nvPr/>
        </p:nvPicPr>
        <p:blipFill>
          <a:blip r:embed="rId4"/>
          <a:stretch>
            <a:fillRect/>
          </a:stretch>
        </p:blipFill>
        <p:spPr>
          <a:xfrm>
            <a:off x="226368" y="3348707"/>
            <a:ext cx="3765617" cy="2839156"/>
          </a:xfrm>
          <a:prstGeom prst="rect">
            <a:avLst/>
          </a:prstGeom>
          <a:ln w="3175">
            <a:solidFill>
              <a:schemeClr val="tx1"/>
            </a:solidFill>
          </a:ln>
        </p:spPr>
      </p:pic>
      <p:cxnSp>
        <p:nvCxnSpPr>
          <p:cNvPr id="8" name="Straight Arrow Connector 7">
            <a:extLst>
              <a:ext uri="{FF2B5EF4-FFF2-40B4-BE49-F238E27FC236}">
                <a16:creationId xmlns:a16="http://schemas.microsoft.com/office/drawing/2014/main" id="{0D2C7956-127D-4549-9B68-21C63FBA43D3}"/>
              </a:ext>
            </a:extLst>
          </p:cNvPr>
          <p:cNvCxnSpPr>
            <a:stCxn id="4" idx="3"/>
            <a:endCxn id="5" idx="1"/>
          </p:cNvCxnSpPr>
          <p:nvPr/>
        </p:nvCxnSpPr>
        <p:spPr>
          <a:xfrm>
            <a:off x="3849996" y="1648335"/>
            <a:ext cx="380470" cy="130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1CA091-52A3-4023-B544-AC7905150EFE}"/>
              </a:ext>
            </a:extLst>
          </p:cNvPr>
          <p:cNvCxnSpPr>
            <a:stCxn id="5" idx="2"/>
            <a:endCxn id="6" idx="3"/>
          </p:cNvCxnSpPr>
          <p:nvPr/>
        </p:nvCxnSpPr>
        <p:spPr>
          <a:xfrm flipH="1">
            <a:off x="3991985" y="4307196"/>
            <a:ext cx="2023600" cy="461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44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1203"/>
            <a:ext cx="10058400" cy="1450757"/>
          </a:xfrm>
        </p:spPr>
        <p:txBody>
          <a:bodyPr/>
          <a:lstStyle/>
          <a:p>
            <a:r>
              <a:rPr lang="en-US" altLang="en-US" dirty="0"/>
              <a:t>Property domains and ranges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altLang="en-US" sz="2400" dirty="0"/>
              <a:t>Properties link individuals from the domain to individuals from the range.</a:t>
            </a:r>
          </a:p>
          <a:p>
            <a:pPr lvl="1">
              <a:buFont typeface="Arial" panose="020B0604020202020204" pitchFamily="34" charset="0"/>
              <a:buChar char="•"/>
            </a:pPr>
            <a:r>
              <a:rPr lang="en-US" altLang="en-US" sz="2400" dirty="0"/>
              <a:t>OWL uses domain and range as axioms in reasoning.</a:t>
            </a:r>
          </a:p>
          <a:p>
            <a:pPr lvl="1">
              <a:buFont typeface="Arial" panose="020B0604020202020204" pitchFamily="34" charset="0"/>
              <a:buChar char="•"/>
            </a:pPr>
            <a:r>
              <a:rPr lang="en-US" altLang="en-US" sz="2400" dirty="0"/>
              <a:t>When multiple classes are added as domain or range, they represent as the union of these classes.</a:t>
            </a:r>
          </a:p>
          <a:p>
            <a:pPr lvl="1">
              <a:buFont typeface="Arial" panose="020B0604020202020204" pitchFamily="34" charset="0"/>
              <a:buChar char="•"/>
            </a:pPr>
            <a:endParaRPr lang="en-US" altLang="en-US" sz="2400" dirty="0"/>
          </a:p>
          <a:p>
            <a:pPr lvl="1">
              <a:buFont typeface="Arial" panose="020B0604020202020204" pitchFamily="34" charset="0"/>
              <a:buChar char="•"/>
            </a:pPr>
            <a:endParaRPr lang="en-US" altLang="en-US" sz="2400" dirty="0"/>
          </a:p>
          <a:p>
            <a:endParaRPr lang="en-US" dirty="0"/>
          </a:p>
        </p:txBody>
      </p:sp>
    </p:spTree>
    <p:extLst>
      <p:ext uri="{BB962C8B-B14F-4D97-AF65-F5344CB8AC3E}">
        <p14:creationId xmlns:p14="http://schemas.microsoft.com/office/powerpoint/2010/main" val="421488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89F023EA-28D5-4409-AD4D-B22BEE42314D}"/>
              </a:ext>
            </a:extLst>
          </p:cNvPr>
          <p:cNvPicPr>
            <a:picLocks noChangeAspect="1"/>
          </p:cNvPicPr>
          <p:nvPr/>
        </p:nvPicPr>
        <p:blipFill>
          <a:blip r:embed="rId2"/>
          <a:stretch>
            <a:fillRect/>
          </a:stretch>
        </p:blipFill>
        <p:spPr>
          <a:xfrm>
            <a:off x="643192" y="1210991"/>
            <a:ext cx="5451627" cy="4115977"/>
          </a:xfrm>
          <a:prstGeom prst="rect">
            <a:avLst/>
          </a:prstGeom>
        </p:spPr>
      </p:pic>
      <p:sp>
        <p:nvSpPr>
          <p:cNvPr id="2" name="Title 1"/>
          <p:cNvSpPr>
            <a:spLocks noGrp="1"/>
          </p:cNvSpPr>
          <p:nvPr>
            <p:ph type="title"/>
          </p:nvPr>
        </p:nvSpPr>
        <p:spPr>
          <a:xfrm>
            <a:off x="6411685" y="634946"/>
            <a:ext cx="5127171" cy="1450757"/>
          </a:xfrm>
        </p:spPr>
        <p:txBody>
          <a:bodyPr>
            <a:normAutofit/>
          </a:bodyPr>
          <a:lstStyle/>
          <a:p>
            <a:r>
              <a:rPr lang="en-US" altLang="en-US" dirty="0"/>
              <a:t>Create inverse properties</a:t>
            </a:r>
            <a:endParaRPr lang="en-US" dirty="0"/>
          </a:p>
        </p:txBody>
      </p:sp>
      <p:sp>
        <p:nvSpPr>
          <p:cNvPr id="3" name="Content Placeholder 2"/>
          <p:cNvSpPr>
            <a:spLocks noGrp="1"/>
          </p:cNvSpPr>
          <p:nvPr>
            <p:ph idx="1"/>
          </p:nvPr>
        </p:nvSpPr>
        <p:spPr>
          <a:xfrm>
            <a:off x="6411684" y="2198914"/>
            <a:ext cx="5127172" cy="3670180"/>
          </a:xfrm>
        </p:spPr>
        <p:txBody>
          <a:bodyPr>
            <a:normAutofit/>
          </a:bodyPr>
          <a:lstStyle/>
          <a:p>
            <a:r>
              <a:rPr lang="en-IN" dirty="0"/>
              <a:t>Lets make </a:t>
            </a:r>
            <a:r>
              <a:rPr lang="en-US" altLang="en-US" err="1"/>
              <a:t>hasChild</a:t>
            </a:r>
            <a:r>
              <a:rPr lang="en-US" altLang="en-US"/>
              <a:t> </a:t>
            </a:r>
            <a:r>
              <a:rPr lang="en-US" altLang="en-US" dirty="0"/>
              <a:t>and</a:t>
            </a:r>
            <a:r>
              <a:rPr lang="en-US" altLang="en-US"/>
              <a:t> </a:t>
            </a:r>
            <a:r>
              <a:rPr lang="en-US" altLang="en-US" err="1"/>
              <a:t>hasParent</a:t>
            </a:r>
            <a:r>
              <a:rPr lang="en-US" altLang="en-US"/>
              <a:t> </a:t>
            </a:r>
            <a:r>
              <a:rPr lang="en-IN" dirty="0"/>
              <a:t> properties inverse to each other.</a:t>
            </a:r>
          </a:p>
          <a:p>
            <a:r>
              <a:rPr lang="en-IN" dirty="0"/>
              <a:t>Select </a:t>
            </a:r>
            <a:r>
              <a:rPr lang="en-US" altLang="en-US" err="1"/>
              <a:t>hasChild</a:t>
            </a:r>
            <a:r>
              <a:rPr lang="en-US" altLang="en-US"/>
              <a:t> </a:t>
            </a:r>
            <a:r>
              <a:rPr lang="en-US" altLang="en-US" dirty="0"/>
              <a:t>property and select add button next to </a:t>
            </a:r>
            <a:r>
              <a:rPr lang="en-US" altLang="en-US"/>
              <a:t>Inverse of</a:t>
            </a:r>
            <a:r>
              <a:rPr lang="en-US" altLang="en-US" dirty="0"/>
              <a:t>, now select </a:t>
            </a:r>
            <a:r>
              <a:rPr lang="en-US" altLang="en-US" err="1"/>
              <a:t>hasParent</a:t>
            </a:r>
            <a:r>
              <a:rPr lang="en-US" altLang="en-US"/>
              <a:t> </a:t>
            </a:r>
            <a:r>
              <a:rPr lang="en-US" altLang="en-US" dirty="0"/>
              <a:t>property from the hierarchy of object properties</a:t>
            </a:r>
            <a:endParaRPr lang="en-US" altLang="en-US"/>
          </a:p>
        </p:txBody>
      </p:sp>
    </p:spTree>
    <p:extLst>
      <p:ext uri="{BB962C8B-B14F-4D97-AF65-F5344CB8AC3E}">
        <p14:creationId xmlns:p14="http://schemas.microsoft.com/office/powerpoint/2010/main" val="248484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6AEBCCE5-4AEB-4B22-BF7C-CC952C46FF30}"/>
              </a:ext>
            </a:extLst>
          </p:cNvPr>
          <p:cNvPicPr>
            <a:picLocks noChangeAspect="1"/>
          </p:cNvPicPr>
          <p:nvPr/>
        </p:nvPicPr>
        <p:blipFill>
          <a:blip r:embed="rId2"/>
          <a:stretch>
            <a:fillRect/>
          </a:stretch>
        </p:blipFill>
        <p:spPr>
          <a:xfrm>
            <a:off x="643192" y="1210991"/>
            <a:ext cx="5451627" cy="4115977"/>
          </a:xfrm>
          <a:prstGeom prst="rect">
            <a:avLst/>
          </a:prstGeom>
        </p:spPr>
      </p:pic>
      <p:sp>
        <p:nvSpPr>
          <p:cNvPr id="2" name="Title 1"/>
          <p:cNvSpPr>
            <a:spLocks noGrp="1"/>
          </p:cNvSpPr>
          <p:nvPr>
            <p:ph type="title"/>
          </p:nvPr>
        </p:nvSpPr>
        <p:spPr>
          <a:xfrm>
            <a:off x="6411685" y="634946"/>
            <a:ext cx="5127171" cy="1450757"/>
          </a:xfrm>
        </p:spPr>
        <p:txBody>
          <a:bodyPr>
            <a:normAutofit/>
          </a:bodyPr>
          <a:lstStyle/>
          <a:p>
            <a:r>
              <a:rPr lang="en-IN" dirty="0"/>
              <a:t>Create Data Property</a:t>
            </a:r>
            <a:endParaRPr lang="en-US" dirty="0"/>
          </a:p>
        </p:txBody>
      </p:sp>
      <p:sp>
        <p:nvSpPr>
          <p:cNvPr id="3" name="Content Placeholder 2"/>
          <p:cNvSpPr>
            <a:spLocks noGrp="1"/>
          </p:cNvSpPr>
          <p:nvPr>
            <p:ph idx="1"/>
          </p:nvPr>
        </p:nvSpPr>
        <p:spPr>
          <a:xfrm>
            <a:off x="6411684" y="2198914"/>
            <a:ext cx="5127172" cy="3670180"/>
          </a:xfrm>
        </p:spPr>
        <p:txBody>
          <a:bodyPr>
            <a:normAutofit fontScale="92500" lnSpcReduction="10000"/>
          </a:bodyPr>
          <a:lstStyle/>
          <a:p>
            <a:pPr lvl="1">
              <a:buFont typeface="Wingdings" panose="05000000000000000000" pitchFamily="2" charset="2"/>
              <a:buChar char="§"/>
            </a:pPr>
            <a:r>
              <a:rPr lang="en-IN" dirty="0"/>
              <a:t>Switch to “Data Properties” Tab</a:t>
            </a:r>
          </a:p>
          <a:p>
            <a:pPr lvl="1">
              <a:buFont typeface="Wingdings" panose="05000000000000000000" pitchFamily="2" charset="2"/>
              <a:buChar char="§"/>
            </a:pPr>
            <a:r>
              <a:rPr lang="en-US" altLang="en-US" dirty="0"/>
              <a:t>The empty Data property tree contains one Data property called </a:t>
            </a:r>
            <a:r>
              <a:rPr lang="en-US" altLang="en-US" dirty="0" err="1"/>
              <a:t>owl:topDataProperty</a:t>
            </a:r>
            <a:endParaRPr lang="en-US" altLang="en-US" dirty="0"/>
          </a:p>
          <a:p>
            <a:pPr lvl="1">
              <a:buFont typeface="Wingdings" panose="05000000000000000000" pitchFamily="2" charset="2"/>
              <a:buChar char="§"/>
            </a:pPr>
            <a:r>
              <a:rPr lang="en-US" altLang="en-US" dirty="0"/>
              <a:t> Use “Add Sub Property” button to create a new object property.</a:t>
            </a:r>
          </a:p>
          <a:p>
            <a:pPr lvl="1">
              <a:buFont typeface="Wingdings" panose="05000000000000000000" pitchFamily="2" charset="2"/>
              <a:buChar char="§"/>
            </a:pPr>
            <a:r>
              <a:rPr lang="en-US" altLang="en-US" dirty="0"/>
              <a:t> Create new sub property “</a:t>
            </a:r>
            <a:r>
              <a:rPr lang="en-US" altLang="en-US" dirty="0" err="1"/>
              <a:t>FullName</a:t>
            </a:r>
            <a:r>
              <a:rPr lang="en-US" altLang="en-US" dirty="0"/>
              <a:t>” </a:t>
            </a:r>
          </a:p>
          <a:p>
            <a:pPr lvl="1">
              <a:buFont typeface="Wingdings" panose="05000000000000000000" pitchFamily="2" charset="2"/>
              <a:buChar char="§"/>
            </a:pPr>
            <a:r>
              <a:rPr lang="en-US" altLang="en-US" dirty="0"/>
              <a:t>Now specify domain and range of “</a:t>
            </a:r>
            <a:r>
              <a:rPr lang="en-US" altLang="en-US" dirty="0" err="1"/>
              <a:t>fullName</a:t>
            </a:r>
            <a:r>
              <a:rPr lang="en-US" altLang="en-US" dirty="0"/>
              <a:t>” property</a:t>
            </a:r>
          </a:p>
          <a:p>
            <a:pPr lvl="2"/>
            <a:r>
              <a:rPr lang="en-US" altLang="en-US" dirty="0"/>
              <a:t>Domain: Person</a:t>
            </a:r>
          </a:p>
          <a:p>
            <a:pPr lvl="2"/>
            <a:r>
              <a:rPr lang="en-IN" altLang="en-US" dirty="0"/>
              <a:t>Range: </a:t>
            </a:r>
            <a:r>
              <a:rPr lang="en-IN" altLang="en-US" dirty="0" err="1"/>
              <a:t>xsd:string</a:t>
            </a:r>
            <a:endParaRPr lang="en-US" altLang="en-US" dirty="0"/>
          </a:p>
          <a:p>
            <a:endParaRPr lang="en-IN" dirty="0"/>
          </a:p>
          <a:p>
            <a:endParaRPr lang="en-US" dirty="0"/>
          </a:p>
        </p:txBody>
      </p:sp>
    </p:spTree>
    <p:extLst>
      <p:ext uri="{BB962C8B-B14F-4D97-AF65-F5344CB8AC3E}">
        <p14:creationId xmlns:p14="http://schemas.microsoft.com/office/powerpoint/2010/main" val="209268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9D01-2E97-45D7-8A11-381E06DC1479}"/>
              </a:ext>
            </a:extLst>
          </p:cNvPr>
          <p:cNvSpPr>
            <a:spLocks noGrp="1"/>
          </p:cNvSpPr>
          <p:nvPr>
            <p:ph type="title"/>
          </p:nvPr>
        </p:nvSpPr>
        <p:spPr/>
        <p:txBody>
          <a:bodyPr/>
          <a:lstStyle/>
          <a:p>
            <a:r>
              <a:rPr lang="en-IN" dirty="0"/>
              <a:t>Characteristics of Object Properties </a:t>
            </a:r>
          </a:p>
        </p:txBody>
      </p:sp>
      <p:sp>
        <p:nvSpPr>
          <p:cNvPr id="7" name="Content Placeholder 2">
            <a:extLst>
              <a:ext uri="{FF2B5EF4-FFF2-40B4-BE49-F238E27FC236}">
                <a16:creationId xmlns:a16="http://schemas.microsoft.com/office/drawing/2014/main" id="{09DB07FF-3CB6-4F38-92AA-36D0C07E3E20}"/>
              </a:ext>
            </a:extLst>
          </p:cNvPr>
          <p:cNvSpPr>
            <a:spLocks noGrp="1"/>
          </p:cNvSpPr>
          <p:nvPr>
            <p:ph idx="1"/>
          </p:nvPr>
        </p:nvSpPr>
        <p:spPr>
          <a:xfrm>
            <a:off x="6411684" y="2198914"/>
            <a:ext cx="5127172" cy="3670180"/>
          </a:xfrm>
        </p:spPr>
        <p:txBody>
          <a:bodyPr>
            <a:normAutofit fontScale="77500" lnSpcReduction="20000"/>
          </a:bodyPr>
          <a:lstStyle/>
          <a:p>
            <a:pPr lvl="1">
              <a:buFont typeface="Wingdings" panose="05000000000000000000" pitchFamily="2" charset="2"/>
              <a:buChar char="§"/>
            </a:pPr>
            <a:r>
              <a:rPr lang="en-IN" b="1" dirty="0"/>
              <a:t>Functional</a:t>
            </a:r>
            <a:r>
              <a:rPr lang="en-IN" dirty="0"/>
              <a:t> and </a:t>
            </a:r>
            <a:r>
              <a:rPr lang="en-IN" b="1" dirty="0"/>
              <a:t>Inverse functional</a:t>
            </a:r>
            <a:r>
              <a:rPr lang="en-IN" dirty="0"/>
              <a:t> A functional property can have only one member in the range for any member of the domain. </a:t>
            </a:r>
          </a:p>
          <a:p>
            <a:pPr lvl="1">
              <a:buFont typeface="Wingdings" panose="05000000000000000000" pitchFamily="2" charset="2"/>
              <a:buChar char="§"/>
            </a:pPr>
            <a:r>
              <a:rPr lang="en-IN" dirty="0"/>
              <a:t>For example </a:t>
            </a:r>
            <a:r>
              <a:rPr lang="en-IN" dirty="0" err="1"/>
              <a:t>hasGender</a:t>
            </a:r>
            <a:r>
              <a:rPr lang="en-IN" dirty="0"/>
              <a:t> is marked as functional so that each person can have only one gender.</a:t>
            </a:r>
          </a:p>
          <a:p>
            <a:pPr lvl="1">
              <a:buFont typeface="Wingdings" panose="05000000000000000000" pitchFamily="2" charset="2"/>
              <a:buChar char="§"/>
            </a:pPr>
            <a:r>
              <a:rPr lang="en-IN" dirty="0"/>
              <a:t>Inverse functional is the opposite- each member of the domain can correspond only one member of the range. </a:t>
            </a:r>
          </a:p>
          <a:p>
            <a:pPr lvl="1">
              <a:buFont typeface="Wingdings" panose="05000000000000000000" pitchFamily="2" charset="2"/>
              <a:buChar char="§"/>
            </a:pPr>
            <a:r>
              <a:rPr lang="en-IN" dirty="0"/>
              <a:t>Imagine that you would like to interface your ontology with a database of people. You might want to create a </a:t>
            </a:r>
            <a:r>
              <a:rPr lang="en-IN" dirty="0" err="1"/>
              <a:t>hasID</a:t>
            </a:r>
            <a:r>
              <a:rPr lang="en-IN" dirty="0"/>
              <a:t> property. That property could be marked as Inverse functional, since you want each ID to correspond to only one Person.</a:t>
            </a:r>
            <a:endParaRPr lang="en-US" dirty="0"/>
          </a:p>
        </p:txBody>
      </p:sp>
      <p:pic>
        <p:nvPicPr>
          <p:cNvPr id="4" name="Picture 3">
            <a:extLst>
              <a:ext uri="{FF2B5EF4-FFF2-40B4-BE49-F238E27FC236}">
                <a16:creationId xmlns:a16="http://schemas.microsoft.com/office/drawing/2014/main" id="{7D997731-824E-4347-92AF-606B39274FEB}"/>
              </a:ext>
            </a:extLst>
          </p:cNvPr>
          <p:cNvPicPr>
            <a:picLocks noChangeAspect="1"/>
          </p:cNvPicPr>
          <p:nvPr/>
        </p:nvPicPr>
        <p:blipFill>
          <a:blip r:embed="rId2"/>
          <a:stretch>
            <a:fillRect/>
          </a:stretch>
        </p:blipFill>
        <p:spPr>
          <a:xfrm>
            <a:off x="751839" y="2067720"/>
            <a:ext cx="5005887" cy="3774280"/>
          </a:xfrm>
          <a:prstGeom prst="rect">
            <a:avLst/>
          </a:prstGeom>
        </p:spPr>
      </p:pic>
    </p:spTree>
    <p:extLst>
      <p:ext uri="{BB962C8B-B14F-4D97-AF65-F5344CB8AC3E}">
        <p14:creationId xmlns:p14="http://schemas.microsoft.com/office/powerpoint/2010/main" val="350800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9D01-2E97-45D7-8A11-381E06DC1479}"/>
              </a:ext>
            </a:extLst>
          </p:cNvPr>
          <p:cNvSpPr>
            <a:spLocks noGrp="1"/>
          </p:cNvSpPr>
          <p:nvPr>
            <p:ph type="title"/>
          </p:nvPr>
        </p:nvSpPr>
        <p:spPr/>
        <p:txBody>
          <a:bodyPr/>
          <a:lstStyle/>
          <a:p>
            <a:r>
              <a:rPr lang="en-IN" dirty="0"/>
              <a:t>Characteristics of Object Properties </a:t>
            </a:r>
          </a:p>
        </p:txBody>
      </p:sp>
      <p:pic>
        <p:nvPicPr>
          <p:cNvPr id="3" name="Picture 2">
            <a:extLst>
              <a:ext uri="{FF2B5EF4-FFF2-40B4-BE49-F238E27FC236}">
                <a16:creationId xmlns:a16="http://schemas.microsoft.com/office/drawing/2014/main" id="{F3071976-1684-4606-ABBF-9B3E880CBF21}"/>
              </a:ext>
            </a:extLst>
          </p:cNvPr>
          <p:cNvPicPr>
            <a:picLocks noChangeAspect="1"/>
          </p:cNvPicPr>
          <p:nvPr/>
        </p:nvPicPr>
        <p:blipFill>
          <a:blip r:embed="rId2"/>
          <a:stretch>
            <a:fillRect/>
          </a:stretch>
        </p:blipFill>
        <p:spPr>
          <a:xfrm>
            <a:off x="802640" y="1931448"/>
            <a:ext cx="5240528" cy="3951192"/>
          </a:xfrm>
          <a:prstGeom prst="rect">
            <a:avLst/>
          </a:prstGeom>
        </p:spPr>
      </p:pic>
      <p:sp>
        <p:nvSpPr>
          <p:cNvPr id="5" name="Rectangle 4">
            <a:extLst>
              <a:ext uri="{FF2B5EF4-FFF2-40B4-BE49-F238E27FC236}">
                <a16:creationId xmlns:a16="http://schemas.microsoft.com/office/drawing/2014/main" id="{46A7B6B8-FD90-4DA3-8F9C-C0D73CCB93E3}"/>
              </a:ext>
            </a:extLst>
          </p:cNvPr>
          <p:cNvSpPr/>
          <p:nvPr/>
        </p:nvSpPr>
        <p:spPr>
          <a:xfrm>
            <a:off x="6268720" y="1931448"/>
            <a:ext cx="5242560" cy="3951192"/>
          </a:xfrm>
          <a:prstGeom prst="rect">
            <a:avLst/>
          </a:prstGeom>
        </p:spPr>
        <p:txBody>
          <a:bodyPr vert="horz" lIns="0" tIns="45720" rIns="0" bIns="45720" rtlCol="0">
            <a:norm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IN" sz="2000" b="1" dirty="0">
                <a:solidFill>
                  <a:schemeClr val="tx1">
                    <a:lumMod val="75000"/>
                    <a:lumOff val="25000"/>
                  </a:schemeClr>
                </a:solidFill>
              </a:rPr>
              <a:t>Symmetric</a:t>
            </a:r>
            <a:r>
              <a:rPr lang="en-IN" sz="2000" dirty="0">
                <a:solidFill>
                  <a:schemeClr val="tx1">
                    <a:lumMod val="75000"/>
                    <a:lumOff val="25000"/>
                  </a:schemeClr>
                </a:solidFill>
              </a:rPr>
              <a:t> This means that "x </a:t>
            </a:r>
            <a:r>
              <a:rPr lang="en-IN" sz="2000" dirty="0" err="1">
                <a:solidFill>
                  <a:schemeClr val="tx1">
                    <a:lumMod val="75000"/>
                    <a:lumOff val="25000"/>
                  </a:schemeClr>
                </a:solidFill>
              </a:rPr>
              <a:t>aProperty</a:t>
            </a:r>
            <a:r>
              <a:rPr lang="en-IN" sz="2000" dirty="0">
                <a:solidFill>
                  <a:schemeClr val="tx1">
                    <a:lumMod val="75000"/>
                    <a:lumOff val="25000"/>
                  </a:schemeClr>
                </a:solidFill>
              </a:rPr>
              <a:t> y" implies "y </a:t>
            </a:r>
            <a:r>
              <a:rPr lang="en-IN" sz="2000" dirty="0" err="1">
                <a:solidFill>
                  <a:schemeClr val="tx1">
                    <a:lumMod val="75000"/>
                    <a:lumOff val="25000"/>
                  </a:schemeClr>
                </a:solidFill>
              </a:rPr>
              <a:t>aProperty</a:t>
            </a:r>
            <a:r>
              <a:rPr lang="en-IN" sz="2000" dirty="0">
                <a:solidFill>
                  <a:schemeClr val="tx1">
                    <a:lumMod val="75000"/>
                    <a:lumOff val="25000"/>
                  </a:schemeClr>
                </a:solidFill>
              </a:rPr>
              <a:t> x".</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IN" sz="2000" b="1" dirty="0">
                <a:solidFill>
                  <a:schemeClr val="tx1">
                    <a:lumMod val="75000"/>
                    <a:lumOff val="25000"/>
                  </a:schemeClr>
                </a:solidFill>
              </a:rPr>
              <a:t>Asymmetric</a:t>
            </a:r>
            <a:r>
              <a:rPr lang="en-IN" sz="2000" dirty="0">
                <a:solidFill>
                  <a:schemeClr val="tx1">
                    <a:lumMod val="75000"/>
                    <a:lumOff val="25000"/>
                  </a:schemeClr>
                </a:solidFill>
              </a:rPr>
              <a:t> This means that if "x </a:t>
            </a:r>
            <a:r>
              <a:rPr lang="en-IN" sz="2000" dirty="0" err="1">
                <a:solidFill>
                  <a:schemeClr val="tx1">
                    <a:lumMod val="75000"/>
                    <a:lumOff val="25000"/>
                  </a:schemeClr>
                </a:solidFill>
              </a:rPr>
              <a:t>aProperty</a:t>
            </a:r>
            <a:r>
              <a:rPr lang="en-IN" sz="2000" dirty="0">
                <a:solidFill>
                  <a:schemeClr val="tx1">
                    <a:lumMod val="75000"/>
                    <a:lumOff val="25000"/>
                  </a:schemeClr>
                </a:solidFill>
              </a:rPr>
              <a:t> y" then "y </a:t>
            </a:r>
            <a:r>
              <a:rPr lang="en-IN" sz="2000" dirty="0" err="1">
                <a:solidFill>
                  <a:schemeClr val="tx1">
                    <a:lumMod val="75000"/>
                    <a:lumOff val="25000"/>
                  </a:schemeClr>
                </a:solidFill>
              </a:rPr>
              <a:t>aProperty</a:t>
            </a:r>
            <a:r>
              <a:rPr lang="en-IN" sz="2000" dirty="0">
                <a:solidFill>
                  <a:schemeClr val="tx1">
                    <a:lumMod val="75000"/>
                    <a:lumOff val="25000"/>
                  </a:schemeClr>
                </a:solidFill>
              </a:rPr>
              <a:t> x" cannot be true as well.</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IN" sz="2000" b="1" dirty="0">
                <a:solidFill>
                  <a:schemeClr val="tx1">
                    <a:lumMod val="75000"/>
                    <a:lumOff val="25000"/>
                  </a:schemeClr>
                </a:solidFill>
              </a:rPr>
              <a:t>Reflexive</a:t>
            </a:r>
            <a:r>
              <a:rPr lang="en-IN" sz="2000" dirty="0">
                <a:solidFill>
                  <a:schemeClr val="tx1">
                    <a:lumMod val="75000"/>
                    <a:lumOff val="25000"/>
                  </a:schemeClr>
                </a:solidFill>
              </a:rPr>
              <a:t> This means that "x </a:t>
            </a:r>
            <a:r>
              <a:rPr lang="en-IN" sz="2000" dirty="0" err="1">
                <a:solidFill>
                  <a:schemeClr val="tx1">
                    <a:lumMod val="75000"/>
                    <a:lumOff val="25000"/>
                  </a:schemeClr>
                </a:solidFill>
              </a:rPr>
              <a:t>aProperty</a:t>
            </a:r>
            <a:r>
              <a:rPr lang="en-IN" sz="2000" dirty="0">
                <a:solidFill>
                  <a:schemeClr val="tx1">
                    <a:lumMod val="75000"/>
                    <a:lumOff val="25000"/>
                  </a:schemeClr>
                </a:solidFill>
              </a:rPr>
              <a:t> x" is always true. For example if you were </a:t>
            </a:r>
            <a:r>
              <a:rPr lang="en-IN" sz="2000" dirty="0" err="1">
                <a:solidFill>
                  <a:schemeClr val="tx1">
                    <a:lumMod val="75000"/>
                    <a:lumOff val="25000"/>
                  </a:schemeClr>
                </a:solidFill>
              </a:rPr>
              <a:t>modeling</a:t>
            </a:r>
            <a:r>
              <a:rPr lang="en-IN" sz="2000" dirty="0">
                <a:solidFill>
                  <a:schemeClr val="tx1">
                    <a:lumMod val="75000"/>
                    <a:lumOff val="25000"/>
                  </a:schemeClr>
                </a:solidFill>
              </a:rPr>
              <a:t> networks of friends you might want a property </a:t>
            </a:r>
            <a:r>
              <a:rPr lang="en-IN" sz="2000" dirty="0" err="1">
                <a:solidFill>
                  <a:schemeClr val="tx1">
                    <a:lumMod val="75000"/>
                    <a:lumOff val="25000"/>
                  </a:schemeClr>
                </a:solidFill>
              </a:rPr>
              <a:t>isKnownBy</a:t>
            </a:r>
            <a:r>
              <a:rPr lang="en-IN" sz="2000" dirty="0">
                <a:solidFill>
                  <a:schemeClr val="tx1">
                    <a:lumMod val="75000"/>
                    <a:lumOff val="25000"/>
                  </a:schemeClr>
                </a:solidFill>
              </a:rPr>
              <a:t>. This property could be reflexive, since everyone know themselves.</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IN" sz="2000" b="1" dirty="0">
                <a:solidFill>
                  <a:schemeClr val="tx1">
                    <a:lumMod val="75000"/>
                    <a:lumOff val="25000"/>
                  </a:schemeClr>
                </a:solidFill>
              </a:rPr>
              <a:t>Irreflexive</a:t>
            </a:r>
            <a:r>
              <a:rPr lang="en-IN" sz="2000" dirty="0">
                <a:solidFill>
                  <a:schemeClr val="tx1">
                    <a:lumMod val="75000"/>
                    <a:lumOff val="25000"/>
                  </a:schemeClr>
                </a:solidFill>
              </a:rPr>
              <a:t> This means that "x </a:t>
            </a:r>
            <a:r>
              <a:rPr lang="en-IN" sz="2000" dirty="0" err="1">
                <a:solidFill>
                  <a:schemeClr val="tx1">
                    <a:lumMod val="75000"/>
                    <a:lumOff val="25000"/>
                  </a:schemeClr>
                </a:solidFill>
              </a:rPr>
              <a:t>aProperty</a:t>
            </a:r>
            <a:r>
              <a:rPr lang="en-IN" sz="2000" dirty="0">
                <a:solidFill>
                  <a:schemeClr val="tx1">
                    <a:lumMod val="75000"/>
                    <a:lumOff val="25000"/>
                  </a:schemeClr>
                </a:solidFill>
              </a:rPr>
              <a:t> x" is never true. In our examples it means that a person cannot be their own sibling.</a:t>
            </a:r>
          </a:p>
        </p:txBody>
      </p:sp>
    </p:spTree>
    <p:extLst>
      <p:ext uri="{BB962C8B-B14F-4D97-AF65-F5344CB8AC3E}">
        <p14:creationId xmlns:p14="http://schemas.microsoft.com/office/powerpoint/2010/main" val="33197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7841-4C6F-41B6-AFBF-AABBAA2D7211}"/>
              </a:ext>
            </a:extLst>
          </p:cNvPr>
          <p:cNvSpPr>
            <a:spLocks noGrp="1"/>
          </p:cNvSpPr>
          <p:nvPr>
            <p:ph type="title"/>
          </p:nvPr>
        </p:nvSpPr>
        <p:spPr/>
        <p:txBody>
          <a:bodyPr/>
          <a:lstStyle/>
          <a:p>
            <a:r>
              <a:rPr lang="en-IN" dirty="0"/>
              <a:t>Characteristics of Object Properties </a:t>
            </a:r>
          </a:p>
        </p:txBody>
      </p:sp>
      <p:sp>
        <p:nvSpPr>
          <p:cNvPr id="3" name="Content Placeholder 2">
            <a:extLst>
              <a:ext uri="{FF2B5EF4-FFF2-40B4-BE49-F238E27FC236}">
                <a16:creationId xmlns:a16="http://schemas.microsoft.com/office/drawing/2014/main" id="{31681A64-6120-4F06-8D5B-1AB9A25AEE69}"/>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IN" b="1" dirty="0"/>
              <a:t>Transitive</a:t>
            </a:r>
            <a:r>
              <a:rPr lang="en-IN" dirty="0"/>
              <a:t> This means that "x </a:t>
            </a:r>
            <a:r>
              <a:rPr lang="en-IN" dirty="0" err="1"/>
              <a:t>aProperty</a:t>
            </a:r>
            <a:r>
              <a:rPr lang="en-IN" dirty="0"/>
              <a:t> y" and "y </a:t>
            </a:r>
            <a:r>
              <a:rPr lang="en-IN" dirty="0" err="1"/>
              <a:t>aProperty</a:t>
            </a:r>
            <a:r>
              <a:rPr lang="en-IN" dirty="0"/>
              <a:t> z" implies "x </a:t>
            </a:r>
            <a:r>
              <a:rPr lang="en-IN" dirty="0" err="1"/>
              <a:t>aProperty</a:t>
            </a:r>
            <a:r>
              <a:rPr lang="en-IN" dirty="0"/>
              <a:t> z". An easy example would be the </a:t>
            </a:r>
            <a:r>
              <a:rPr lang="en-IN" dirty="0" err="1"/>
              <a:t>hasSibling</a:t>
            </a:r>
            <a:r>
              <a:rPr lang="en-IN" dirty="0"/>
              <a:t> property. </a:t>
            </a:r>
          </a:p>
          <a:p>
            <a:pPr>
              <a:buFont typeface="Wingdings" panose="05000000000000000000" pitchFamily="2" charset="2"/>
              <a:buChar char="§"/>
            </a:pPr>
            <a:r>
              <a:rPr lang="en-IN" dirty="0"/>
              <a:t>If Mary is the sibling of Jane who is the sibling of Sue then Mary should also be the sibling of Sue. </a:t>
            </a:r>
          </a:p>
          <a:p>
            <a:pPr>
              <a:buFont typeface="Wingdings" panose="05000000000000000000" pitchFamily="2" charset="2"/>
              <a:buChar char="§"/>
            </a:pPr>
            <a:r>
              <a:rPr lang="en-IN" dirty="0"/>
              <a:t>However, you'll note that the </a:t>
            </a:r>
            <a:r>
              <a:rPr lang="en-IN" dirty="0" err="1"/>
              <a:t>hasSibling</a:t>
            </a:r>
            <a:r>
              <a:rPr lang="en-IN" dirty="0"/>
              <a:t> property doesn't have Transitive checked. </a:t>
            </a:r>
          </a:p>
          <a:p>
            <a:pPr>
              <a:buFont typeface="Wingdings" panose="05000000000000000000" pitchFamily="2" charset="2"/>
              <a:buChar char="§"/>
            </a:pPr>
            <a:r>
              <a:rPr lang="en-IN" dirty="0"/>
              <a:t>This is because the Transitive property has a requirement that it cannot be used if there are certain other restrictions on the property (in this case its the irreflexive </a:t>
            </a:r>
            <a:r>
              <a:rPr lang="en-IN" dirty="0" err="1"/>
              <a:t>thats</a:t>
            </a:r>
            <a:r>
              <a:rPr lang="en-IN" dirty="0"/>
              <a:t> conflicting). </a:t>
            </a:r>
          </a:p>
          <a:p>
            <a:pPr>
              <a:buFont typeface="Wingdings" panose="05000000000000000000" pitchFamily="2" charset="2"/>
              <a:buChar char="§"/>
            </a:pPr>
            <a:r>
              <a:rPr lang="en-IN" dirty="0"/>
              <a:t>Try checking Transitive and running the reasoner - you should get an error. </a:t>
            </a:r>
          </a:p>
          <a:p>
            <a:pPr>
              <a:buFont typeface="Wingdings" panose="05000000000000000000" pitchFamily="2" charset="2"/>
              <a:buChar char="§"/>
            </a:pPr>
            <a:r>
              <a:rPr lang="en-IN" dirty="0"/>
              <a:t>Uncheck it so that you can run the reasoner later. Sometimes you'll run into examples where you are trying to express something and you get vague reasoner errors. </a:t>
            </a:r>
          </a:p>
          <a:p>
            <a:pPr>
              <a:buFont typeface="Wingdings" panose="05000000000000000000" pitchFamily="2" charset="2"/>
              <a:buChar char="§"/>
            </a:pPr>
            <a:r>
              <a:rPr lang="en-IN" dirty="0"/>
              <a:t>This usually means that either you did something wrong or that what you are trying to express can't be expressed. Try to run the reasoner often when you are building your own ontologies- else you might not be able to track down where the error occurred!</a:t>
            </a:r>
          </a:p>
        </p:txBody>
      </p:sp>
    </p:spTree>
    <p:extLst>
      <p:ext uri="{BB962C8B-B14F-4D97-AF65-F5344CB8AC3E}">
        <p14:creationId xmlns:p14="http://schemas.microsoft.com/office/powerpoint/2010/main" val="183374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F17F-2B3A-4BA7-8A3C-F8DE6ECFE72C}"/>
              </a:ext>
            </a:extLst>
          </p:cNvPr>
          <p:cNvSpPr>
            <a:spLocks noGrp="1"/>
          </p:cNvSpPr>
          <p:nvPr>
            <p:ph type="title"/>
          </p:nvPr>
        </p:nvSpPr>
        <p:spPr/>
        <p:txBody>
          <a:bodyPr/>
          <a:lstStyle/>
          <a:p>
            <a:r>
              <a:rPr lang="en-IN" dirty="0"/>
              <a:t>OWL Syntax : Properties</a:t>
            </a:r>
          </a:p>
        </p:txBody>
      </p:sp>
      <p:sp>
        <p:nvSpPr>
          <p:cNvPr id="3" name="Content Placeholder 2">
            <a:extLst>
              <a:ext uri="{FF2B5EF4-FFF2-40B4-BE49-F238E27FC236}">
                <a16:creationId xmlns:a16="http://schemas.microsoft.com/office/drawing/2014/main" id="{3A0F6723-5797-4527-B3B7-5C29C343777A}"/>
              </a:ext>
            </a:extLst>
          </p:cNvPr>
          <p:cNvSpPr>
            <a:spLocks noGrp="1"/>
          </p:cNvSpPr>
          <p:nvPr>
            <p:ph idx="1"/>
          </p:nvPr>
        </p:nvSpPr>
        <p:spPr/>
        <p:txBody>
          <a:bodyPr vert="horz" lIns="0" tIns="45720" rIns="0" bIns="45720" numCol="2" rtlCol="0">
            <a:noAutofit/>
          </a:bodyPr>
          <a:lstStyle/>
          <a:p>
            <a:pPr marL="0" indent="0">
              <a:lnSpc>
                <a:spcPct val="100000"/>
              </a:lnSpc>
              <a:spcBef>
                <a:spcPts val="0"/>
              </a:spcBef>
              <a:spcAft>
                <a:spcPts val="0"/>
              </a:spcAft>
              <a:buNone/>
            </a:pPr>
            <a:r>
              <a:rPr lang="en-IN" sz="1400" dirty="0"/>
              <a:t>&lt;</a:t>
            </a:r>
            <a:r>
              <a:rPr lang="en-IN" sz="1400" dirty="0" err="1"/>
              <a:t>InverseObjectProperties</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hasChild</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hasParent</a:t>
            </a:r>
            <a:r>
              <a:rPr lang="en-IN" sz="1400" dirty="0"/>
              <a:t>"/&gt;</a:t>
            </a:r>
          </a:p>
          <a:p>
            <a:pPr marL="0" indent="0">
              <a:lnSpc>
                <a:spcPct val="100000"/>
              </a:lnSpc>
              <a:spcBef>
                <a:spcPts val="0"/>
              </a:spcBef>
              <a:spcAft>
                <a:spcPts val="0"/>
              </a:spcAft>
              <a:buNone/>
            </a:pPr>
            <a:r>
              <a:rPr lang="en-IN" sz="1400" dirty="0"/>
              <a:t>    &lt;/</a:t>
            </a:r>
            <a:r>
              <a:rPr lang="en-IN" sz="1400" dirty="0" err="1"/>
              <a:t>InverseObjectProperties</a:t>
            </a:r>
            <a:r>
              <a:rPr lang="en-IN" sz="1400" dirty="0"/>
              <a:t>&gt;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    &lt;</a:t>
            </a:r>
            <a:r>
              <a:rPr lang="en-IN" sz="1400" dirty="0" err="1"/>
              <a:t>FunctionalObjectProperty</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hasGender</a:t>
            </a:r>
            <a:r>
              <a:rPr lang="en-IN" sz="1400" dirty="0"/>
              <a:t>"/&gt;</a:t>
            </a:r>
          </a:p>
          <a:p>
            <a:pPr marL="0" indent="0">
              <a:lnSpc>
                <a:spcPct val="100000"/>
              </a:lnSpc>
              <a:spcBef>
                <a:spcPts val="0"/>
              </a:spcBef>
              <a:spcAft>
                <a:spcPts val="0"/>
              </a:spcAft>
              <a:buNone/>
            </a:pPr>
            <a:r>
              <a:rPr lang="en-IN" sz="1400" dirty="0"/>
              <a:t>    &lt;/</a:t>
            </a:r>
            <a:r>
              <a:rPr lang="en-IN" sz="1400" dirty="0" err="1"/>
              <a:t>FunctionalObjectProperty</a:t>
            </a:r>
            <a:r>
              <a:rPr lang="en-IN" sz="1400" dirty="0"/>
              <a:t>&gt;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    &lt;</a:t>
            </a:r>
            <a:r>
              <a:rPr lang="en-IN" sz="1400" dirty="0" err="1"/>
              <a:t>SymmetricObjectProperty</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hasSibling</a:t>
            </a:r>
            <a:r>
              <a:rPr lang="en-IN" sz="1400" dirty="0"/>
              <a:t>"/&gt;</a:t>
            </a:r>
          </a:p>
          <a:p>
            <a:pPr marL="0" indent="0">
              <a:lnSpc>
                <a:spcPct val="100000"/>
              </a:lnSpc>
              <a:spcBef>
                <a:spcPts val="0"/>
              </a:spcBef>
              <a:spcAft>
                <a:spcPts val="0"/>
              </a:spcAft>
              <a:buNone/>
            </a:pPr>
            <a:r>
              <a:rPr lang="en-IN" sz="1400" dirty="0"/>
              <a:t>    &lt;/</a:t>
            </a:r>
            <a:r>
              <a:rPr lang="en-IN" sz="1400" dirty="0" err="1"/>
              <a:t>SymmetricObjectProperty</a:t>
            </a:r>
            <a:r>
              <a:rPr lang="en-IN" sz="1400" dirty="0"/>
              <a:t>&gt;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    &lt;</a:t>
            </a:r>
            <a:r>
              <a:rPr lang="en-IN" sz="1400" dirty="0" err="1"/>
              <a:t>IrreflexiveObjectProperty</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hasSibling</a:t>
            </a:r>
            <a:r>
              <a:rPr lang="en-IN" sz="1400" dirty="0"/>
              <a:t>"/&gt;</a:t>
            </a:r>
          </a:p>
          <a:p>
            <a:pPr marL="0" indent="0">
              <a:lnSpc>
                <a:spcPct val="100000"/>
              </a:lnSpc>
              <a:spcBef>
                <a:spcPts val="0"/>
              </a:spcBef>
              <a:spcAft>
                <a:spcPts val="0"/>
              </a:spcAft>
              <a:buNone/>
            </a:pPr>
            <a:r>
              <a:rPr lang="en-IN" sz="1400" dirty="0"/>
              <a:t>    &lt;/</a:t>
            </a:r>
            <a:r>
              <a:rPr lang="en-IN" sz="1400" dirty="0" err="1"/>
              <a:t>IrreflexiveObjectProperty</a:t>
            </a:r>
            <a:r>
              <a:rPr lang="en-IN" sz="1400" dirty="0"/>
              <a:t>&gt;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    &lt;</a:t>
            </a:r>
            <a:r>
              <a:rPr lang="en-IN" sz="1400" dirty="0" err="1"/>
              <a:t>ObjectPropertyDomain</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hasGender</a:t>
            </a:r>
            <a:r>
              <a:rPr lang="en-IN" sz="1400" dirty="0"/>
              <a:t>"/&gt;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ObjectPropertyDomain</a:t>
            </a:r>
            <a:r>
              <a:rPr lang="en-IN" sz="1400" dirty="0"/>
              <a:t>&gt;</a:t>
            </a:r>
          </a:p>
          <a:p>
            <a:pPr marL="0" indent="0">
              <a:lnSpc>
                <a:spcPct val="100000"/>
              </a:lnSpc>
              <a:spcBef>
                <a:spcPts val="0"/>
              </a:spcBef>
              <a:spcAft>
                <a:spcPts val="0"/>
              </a:spcAft>
              <a:buNone/>
            </a:pPr>
            <a:r>
              <a:rPr lang="en-IN" sz="1400" dirty="0"/>
              <a:t>    </a:t>
            </a:r>
          </a:p>
          <a:p>
            <a:pPr marL="0" indent="0">
              <a:lnSpc>
                <a:spcPct val="100000"/>
              </a:lnSpc>
              <a:spcBef>
                <a:spcPts val="0"/>
              </a:spcBef>
              <a:spcAft>
                <a:spcPts val="0"/>
              </a:spcAft>
              <a:buNone/>
            </a:pPr>
            <a:r>
              <a:rPr lang="en-IN" sz="1400" dirty="0"/>
              <a:t>&lt;</a:t>
            </a:r>
            <a:r>
              <a:rPr lang="en-IN" sz="1400" dirty="0" err="1"/>
              <a:t>ObjectPropertyRange</a:t>
            </a:r>
            <a:r>
              <a:rPr lang="en-IN" sz="1400" dirty="0"/>
              <a:t>&gt;</a:t>
            </a:r>
          </a:p>
          <a:p>
            <a:pPr marL="0" indent="0">
              <a:lnSpc>
                <a:spcPct val="100000"/>
              </a:lnSpc>
              <a:spcBef>
                <a:spcPts val="0"/>
              </a:spcBef>
              <a:spcAft>
                <a:spcPts val="0"/>
              </a:spcAft>
              <a:buNone/>
            </a:pPr>
            <a:r>
              <a:rPr lang="en-IN" sz="1400" dirty="0"/>
              <a:t>        &lt;</a:t>
            </a:r>
            <a:r>
              <a:rPr lang="en-IN" sz="1400" dirty="0" err="1"/>
              <a:t>ObjectProperty</a:t>
            </a:r>
            <a:r>
              <a:rPr lang="en-IN" sz="1400" dirty="0"/>
              <a:t> IRI="#</a:t>
            </a:r>
            <a:r>
              <a:rPr lang="en-IN" sz="1400" dirty="0" err="1"/>
              <a:t>hasGender</a:t>
            </a:r>
            <a:r>
              <a:rPr lang="en-IN" sz="1400" dirty="0"/>
              <a:t>"/&gt;</a:t>
            </a:r>
          </a:p>
          <a:p>
            <a:pPr marL="0" indent="0">
              <a:lnSpc>
                <a:spcPct val="100000"/>
              </a:lnSpc>
              <a:spcBef>
                <a:spcPts val="0"/>
              </a:spcBef>
              <a:spcAft>
                <a:spcPts val="0"/>
              </a:spcAft>
              <a:buNone/>
            </a:pPr>
            <a:r>
              <a:rPr lang="en-IN" sz="1400" dirty="0"/>
              <a:t>        &lt;Class IRI="#Gender"/&gt;</a:t>
            </a:r>
          </a:p>
          <a:p>
            <a:pPr marL="0" indent="0">
              <a:lnSpc>
                <a:spcPct val="100000"/>
              </a:lnSpc>
              <a:spcBef>
                <a:spcPts val="0"/>
              </a:spcBef>
              <a:spcAft>
                <a:spcPts val="0"/>
              </a:spcAft>
              <a:buNone/>
            </a:pPr>
            <a:r>
              <a:rPr lang="en-IN" sz="1400" dirty="0"/>
              <a:t>    &lt;/</a:t>
            </a:r>
            <a:r>
              <a:rPr lang="en-IN" sz="1400" dirty="0" err="1"/>
              <a:t>ObjectPropertyRange</a:t>
            </a:r>
            <a:r>
              <a:rPr lang="en-IN" sz="1400" dirty="0"/>
              <a:t>&gt;</a:t>
            </a:r>
          </a:p>
          <a:p>
            <a:pPr marL="0" indent="0">
              <a:lnSpc>
                <a:spcPct val="100000"/>
              </a:lnSpc>
              <a:spcBef>
                <a:spcPts val="0"/>
              </a:spcBef>
              <a:spcAft>
                <a:spcPts val="0"/>
              </a:spcAft>
              <a:buNone/>
            </a:pPr>
            <a:r>
              <a:rPr lang="en-IN" sz="1400" dirty="0"/>
              <a:t>    &lt;</a:t>
            </a:r>
            <a:r>
              <a:rPr lang="en-IN" sz="1400" dirty="0" err="1"/>
              <a:t>DataPropertyDomain</a:t>
            </a:r>
            <a:r>
              <a:rPr lang="en-IN" sz="1400" dirty="0"/>
              <a:t>&gt;</a:t>
            </a:r>
          </a:p>
          <a:p>
            <a:pPr marL="0" indent="0">
              <a:lnSpc>
                <a:spcPct val="100000"/>
              </a:lnSpc>
              <a:spcBef>
                <a:spcPts val="0"/>
              </a:spcBef>
              <a:spcAft>
                <a:spcPts val="0"/>
              </a:spcAft>
              <a:buNone/>
            </a:pPr>
            <a:r>
              <a:rPr lang="en-IN" sz="1400" dirty="0"/>
              <a:t>        &lt;</a:t>
            </a:r>
            <a:r>
              <a:rPr lang="en-IN" sz="1400" dirty="0" err="1"/>
              <a:t>DataProperty</a:t>
            </a:r>
            <a:r>
              <a:rPr lang="en-IN" sz="1400" dirty="0"/>
              <a:t> IRI="#</a:t>
            </a:r>
            <a:r>
              <a:rPr lang="en-IN" sz="1400" dirty="0" err="1"/>
              <a:t>FullName</a:t>
            </a:r>
            <a:r>
              <a:rPr lang="en-IN" sz="1400" dirty="0"/>
              <a:t>"/&gt;</a:t>
            </a:r>
          </a:p>
          <a:p>
            <a:pPr marL="0" indent="0">
              <a:lnSpc>
                <a:spcPct val="100000"/>
              </a:lnSpc>
              <a:spcBef>
                <a:spcPts val="0"/>
              </a:spcBef>
              <a:spcAft>
                <a:spcPts val="0"/>
              </a:spcAft>
              <a:buNone/>
            </a:pPr>
            <a:r>
              <a:rPr lang="en-IN" sz="1400" dirty="0"/>
              <a:t>        &lt;Class IRI="#Person"/&gt;</a:t>
            </a:r>
          </a:p>
          <a:p>
            <a:pPr marL="0" indent="0">
              <a:lnSpc>
                <a:spcPct val="100000"/>
              </a:lnSpc>
              <a:spcBef>
                <a:spcPts val="0"/>
              </a:spcBef>
              <a:spcAft>
                <a:spcPts val="0"/>
              </a:spcAft>
              <a:buNone/>
            </a:pPr>
            <a:r>
              <a:rPr lang="en-IN" sz="1400" dirty="0"/>
              <a:t>    &lt;/</a:t>
            </a:r>
            <a:r>
              <a:rPr lang="en-IN" sz="1400" dirty="0" err="1"/>
              <a:t>DataPropertyDomain</a:t>
            </a:r>
            <a:r>
              <a:rPr lang="en-IN" sz="1400" dirty="0"/>
              <a:t>&gt;</a:t>
            </a:r>
          </a:p>
          <a:p>
            <a:pPr marL="0" indent="0">
              <a:lnSpc>
                <a:spcPct val="100000"/>
              </a:lnSpc>
              <a:spcBef>
                <a:spcPts val="0"/>
              </a:spcBef>
              <a:spcAft>
                <a:spcPts val="0"/>
              </a:spcAft>
              <a:buNone/>
            </a:pPr>
            <a:r>
              <a:rPr lang="en-IN" sz="1400" dirty="0"/>
              <a:t>    &lt;</a:t>
            </a:r>
            <a:r>
              <a:rPr lang="en-IN" sz="1400" dirty="0" err="1"/>
              <a:t>DataPropertyRange</a:t>
            </a:r>
            <a:r>
              <a:rPr lang="en-IN" sz="1400" dirty="0"/>
              <a:t>&gt;</a:t>
            </a:r>
          </a:p>
          <a:p>
            <a:pPr marL="0" indent="0">
              <a:lnSpc>
                <a:spcPct val="100000"/>
              </a:lnSpc>
              <a:spcBef>
                <a:spcPts val="0"/>
              </a:spcBef>
              <a:spcAft>
                <a:spcPts val="0"/>
              </a:spcAft>
              <a:buNone/>
            </a:pPr>
            <a:r>
              <a:rPr lang="en-IN" sz="1400" dirty="0"/>
              <a:t>        &lt;</a:t>
            </a:r>
            <a:r>
              <a:rPr lang="en-IN" sz="1400" dirty="0" err="1"/>
              <a:t>DataProperty</a:t>
            </a:r>
            <a:r>
              <a:rPr lang="en-IN" sz="1400" dirty="0"/>
              <a:t> IRI="#</a:t>
            </a:r>
            <a:r>
              <a:rPr lang="en-IN" sz="1400" dirty="0" err="1"/>
              <a:t>FullName</a:t>
            </a:r>
            <a:r>
              <a:rPr lang="en-IN" sz="1400" dirty="0"/>
              <a:t>"/&gt;</a:t>
            </a:r>
          </a:p>
          <a:p>
            <a:pPr marL="0" indent="0">
              <a:lnSpc>
                <a:spcPct val="100000"/>
              </a:lnSpc>
              <a:spcBef>
                <a:spcPts val="0"/>
              </a:spcBef>
              <a:spcAft>
                <a:spcPts val="0"/>
              </a:spcAft>
              <a:buNone/>
            </a:pPr>
            <a:r>
              <a:rPr lang="en-IN" sz="1400" dirty="0"/>
              <a:t>        &lt;Datatype </a:t>
            </a:r>
            <a:r>
              <a:rPr lang="en-IN" sz="1400" dirty="0" err="1"/>
              <a:t>abbreviatedIRI</a:t>
            </a:r>
            <a:r>
              <a:rPr lang="en-IN" sz="1400" dirty="0"/>
              <a:t>="</a:t>
            </a:r>
            <a:r>
              <a:rPr lang="en-IN" sz="1400" dirty="0" err="1"/>
              <a:t>xsd:string</a:t>
            </a:r>
            <a:r>
              <a:rPr lang="en-IN" sz="1400" dirty="0"/>
              <a:t>"/&gt;</a:t>
            </a:r>
          </a:p>
          <a:p>
            <a:pPr marL="0" indent="0">
              <a:lnSpc>
                <a:spcPct val="100000"/>
              </a:lnSpc>
              <a:spcBef>
                <a:spcPts val="0"/>
              </a:spcBef>
              <a:spcAft>
                <a:spcPts val="0"/>
              </a:spcAft>
              <a:buNone/>
            </a:pPr>
            <a:r>
              <a:rPr lang="en-IN" sz="1400" dirty="0"/>
              <a:t>    &lt;/</a:t>
            </a:r>
            <a:r>
              <a:rPr lang="en-IN" sz="1400" dirty="0" err="1"/>
              <a:t>DataPropertyRange</a:t>
            </a:r>
            <a:r>
              <a:rPr lang="en-IN" sz="1400" dirty="0"/>
              <a:t>&gt;</a:t>
            </a:r>
          </a:p>
          <a:p>
            <a:pPr marL="0" indent="0">
              <a:lnSpc>
                <a:spcPct val="100000"/>
              </a:lnSpc>
              <a:spcBef>
                <a:spcPts val="0"/>
              </a:spcBef>
              <a:spcAft>
                <a:spcPts val="0"/>
              </a:spcAft>
              <a:buNone/>
            </a:pPr>
            <a:endParaRPr lang="en-IN" sz="1400" dirty="0"/>
          </a:p>
        </p:txBody>
      </p:sp>
    </p:spTree>
    <p:extLst>
      <p:ext uri="{BB962C8B-B14F-4D97-AF65-F5344CB8AC3E}">
        <p14:creationId xmlns:p14="http://schemas.microsoft.com/office/powerpoint/2010/main" val="21829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997D14-B1FD-4C13-A650-EB0BF76444C0}"/>
              </a:ext>
            </a:extLst>
          </p:cNvPr>
          <p:cNvSpPr>
            <a:spLocks noGrp="1"/>
          </p:cNvSpPr>
          <p:nvPr>
            <p:ph type="title"/>
          </p:nvPr>
        </p:nvSpPr>
        <p:spPr/>
        <p:txBody>
          <a:bodyPr/>
          <a:lstStyle/>
          <a:p>
            <a:r>
              <a:rPr lang="en-IN" dirty="0"/>
              <a:t>Protégé </a:t>
            </a:r>
          </a:p>
        </p:txBody>
      </p:sp>
      <p:sp>
        <p:nvSpPr>
          <p:cNvPr id="5" name="Text Placeholder 4">
            <a:extLst>
              <a:ext uri="{FF2B5EF4-FFF2-40B4-BE49-F238E27FC236}">
                <a16:creationId xmlns:a16="http://schemas.microsoft.com/office/drawing/2014/main" id="{405E3E4D-AE8C-4BB4-B432-2099FA2B0AF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14594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Property restrictions</a:t>
            </a:r>
            <a:endParaRPr lang="en-US" dirty="0"/>
          </a:p>
        </p:txBody>
      </p:sp>
      <p:sp>
        <p:nvSpPr>
          <p:cNvPr id="3" name="Content Placeholder 2"/>
          <p:cNvSpPr>
            <a:spLocks noGrp="1"/>
          </p:cNvSpPr>
          <p:nvPr>
            <p:ph idx="1"/>
          </p:nvPr>
        </p:nvSpPr>
        <p:spPr/>
        <p:txBody>
          <a:bodyPr/>
          <a:lstStyle/>
          <a:p>
            <a:r>
              <a:rPr lang="en-US" altLang="en-US" dirty="0"/>
              <a:t>In OWL, properties are used to create restrictions.</a:t>
            </a:r>
          </a:p>
          <a:p>
            <a:r>
              <a:rPr lang="en-US" altLang="en-US" dirty="0"/>
              <a:t>Restrictions are used to restrict the individuals that belong to a class </a:t>
            </a:r>
          </a:p>
          <a:p>
            <a:r>
              <a:rPr lang="en-US" altLang="en-US" dirty="0"/>
              <a:t>OWL defines using the following keywords</a:t>
            </a:r>
          </a:p>
          <a:p>
            <a:pPr marL="578358" lvl="1" indent="-285750">
              <a:buFont typeface="Wingdings" panose="05000000000000000000" pitchFamily="2" charset="2"/>
              <a:buChar char="§"/>
            </a:pPr>
            <a:r>
              <a:rPr lang="en-IN" dirty="0" err="1"/>
              <a:t>allValuesFrom</a:t>
            </a:r>
            <a:endParaRPr lang="en-IN" dirty="0"/>
          </a:p>
          <a:p>
            <a:pPr marL="578358" lvl="1" indent="-285750">
              <a:buFont typeface="Wingdings" panose="05000000000000000000" pitchFamily="2" charset="2"/>
              <a:buChar char="§"/>
            </a:pPr>
            <a:r>
              <a:rPr lang="en-IN" dirty="0" err="1"/>
              <a:t>hasValue</a:t>
            </a:r>
            <a:endParaRPr lang="en-IN" dirty="0"/>
          </a:p>
          <a:p>
            <a:pPr marL="578358" lvl="1" indent="-285750">
              <a:buFont typeface="Wingdings" panose="05000000000000000000" pitchFamily="2" charset="2"/>
              <a:buChar char="§"/>
            </a:pPr>
            <a:r>
              <a:rPr lang="en-IN" dirty="0" err="1"/>
              <a:t>someValuesFrom</a:t>
            </a:r>
            <a:endParaRPr lang="en-IN" dirty="0"/>
          </a:p>
          <a:p>
            <a:pPr marL="578358" lvl="1" indent="-285750">
              <a:buFont typeface="Wingdings" panose="05000000000000000000" pitchFamily="2" charset="2"/>
              <a:buChar char="§"/>
            </a:pPr>
            <a:r>
              <a:rPr lang="en-IN" dirty="0"/>
              <a:t>Cardinality</a:t>
            </a:r>
          </a:p>
          <a:p>
            <a:pPr marL="578358" lvl="1" indent="-285750">
              <a:buFont typeface="Wingdings" panose="05000000000000000000" pitchFamily="2" charset="2"/>
              <a:buChar char="§"/>
            </a:pPr>
            <a:r>
              <a:rPr lang="en-IN" dirty="0" err="1"/>
              <a:t>minCardinality</a:t>
            </a:r>
            <a:endParaRPr lang="en-IN" dirty="0"/>
          </a:p>
          <a:p>
            <a:pPr marL="578358" lvl="1" indent="-285750">
              <a:buFont typeface="Wingdings" panose="05000000000000000000" pitchFamily="2" charset="2"/>
              <a:buChar char="§"/>
            </a:pPr>
            <a:r>
              <a:rPr lang="en-IN" dirty="0" err="1"/>
              <a:t>MaxCardinality</a:t>
            </a:r>
            <a:endParaRPr lang="en-IN" dirty="0"/>
          </a:p>
        </p:txBody>
      </p:sp>
    </p:spTree>
    <p:extLst>
      <p:ext uri="{BB962C8B-B14F-4D97-AF65-F5344CB8AC3E}">
        <p14:creationId xmlns:p14="http://schemas.microsoft.com/office/powerpoint/2010/main" val="733341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48E64-E4F5-46EE-B2F3-444BA004F1D0}"/>
              </a:ext>
            </a:extLst>
          </p:cNvPr>
          <p:cNvPicPr>
            <a:picLocks noChangeAspect="1"/>
          </p:cNvPicPr>
          <p:nvPr/>
        </p:nvPicPr>
        <p:blipFill rotWithShape="1">
          <a:blip r:embed="rId2"/>
          <a:srcRect l="22167" t="14518" r="25833" b="14420"/>
          <a:stretch/>
        </p:blipFill>
        <p:spPr>
          <a:xfrm>
            <a:off x="980022" y="205178"/>
            <a:ext cx="3522397" cy="2707664"/>
          </a:xfrm>
          <a:prstGeom prst="rect">
            <a:avLst/>
          </a:prstGeom>
          <a:ln w="3175">
            <a:solidFill>
              <a:schemeClr val="tx1"/>
            </a:solidFill>
          </a:ln>
        </p:spPr>
      </p:pic>
      <p:pic>
        <p:nvPicPr>
          <p:cNvPr id="5" name="Picture 4">
            <a:extLst>
              <a:ext uri="{FF2B5EF4-FFF2-40B4-BE49-F238E27FC236}">
                <a16:creationId xmlns:a16="http://schemas.microsoft.com/office/drawing/2014/main" id="{2379752C-391D-4BB4-BB40-6E57BB54FC47}"/>
              </a:ext>
            </a:extLst>
          </p:cNvPr>
          <p:cNvPicPr>
            <a:picLocks noChangeAspect="1"/>
          </p:cNvPicPr>
          <p:nvPr/>
        </p:nvPicPr>
        <p:blipFill>
          <a:blip r:embed="rId3"/>
          <a:stretch>
            <a:fillRect/>
          </a:stretch>
        </p:blipFill>
        <p:spPr>
          <a:xfrm>
            <a:off x="1101394" y="3533061"/>
            <a:ext cx="3279651" cy="2476136"/>
          </a:xfrm>
          <a:prstGeom prst="rect">
            <a:avLst/>
          </a:prstGeom>
          <a:ln w="3175">
            <a:solidFill>
              <a:schemeClr val="tx1"/>
            </a:solidFill>
          </a:ln>
        </p:spPr>
      </p:pic>
      <p:sp>
        <p:nvSpPr>
          <p:cNvPr id="2" name="Title 1"/>
          <p:cNvSpPr>
            <a:spLocks noGrp="1"/>
          </p:cNvSpPr>
          <p:nvPr>
            <p:ph type="title"/>
          </p:nvPr>
        </p:nvSpPr>
        <p:spPr>
          <a:xfrm>
            <a:off x="5144679" y="634946"/>
            <a:ext cx="6405063" cy="1450757"/>
          </a:xfrm>
        </p:spPr>
        <p:txBody>
          <a:bodyPr>
            <a:normAutofit/>
          </a:bodyPr>
          <a:lstStyle/>
          <a:p>
            <a:r>
              <a:rPr lang="en-US" altLang="en-US" dirty="0"/>
              <a:t>Add a restriction to Person</a:t>
            </a:r>
            <a:endParaRPr lang="en-US" dirty="0"/>
          </a:p>
        </p:txBody>
      </p:sp>
      <p:sp>
        <p:nvSpPr>
          <p:cNvPr id="3" name="Content Placeholder 2"/>
          <p:cNvSpPr>
            <a:spLocks noGrp="1"/>
          </p:cNvSpPr>
          <p:nvPr>
            <p:ph idx="1"/>
          </p:nvPr>
        </p:nvSpPr>
        <p:spPr>
          <a:xfrm>
            <a:off x="5144679" y="2198914"/>
            <a:ext cx="6405063" cy="3670180"/>
          </a:xfrm>
        </p:spPr>
        <p:txBody>
          <a:bodyPr>
            <a:normAutofit lnSpcReduction="10000"/>
          </a:bodyPr>
          <a:lstStyle/>
          <a:p>
            <a:r>
              <a:rPr lang="en-US" altLang="en-US" dirty="0"/>
              <a:t>Add a restriction to </a:t>
            </a:r>
            <a:r>
              <a:rPr lang="en-US" altLang="en-US" dirty="0" err="1"/>
              <a:t>SubClass</a:t>
            </a:r>
            <a:r>
              <a:rPr lang="en-US" altLang="en-US" dirty="0"/>
              <a:t> Of Person that specifies it must have exactly one Gender</a:t>
            </a:r>
          </a:p>
          <a:p>
            <a:pPr lvl="1"/>
            <a:r>
              <a:rPr lang="en-US" altLang="en-US"/>
              <a:t>Select Person</a:t>
            </a:r>
          </a:p>
          <a:p>
            <a:pPr lvl="1"/>
            <a:r>
              <a:rPr lang="en-US" altLang="en-US"/>
              <a:t>Select Object Restriction Creator Tab</a:t>
            </a:r>
          </a:p>
          <a:p>
            <a:pPr lvl="1"/>
            <a:r>
              <a:rPr lang="en-US" altLang="en-US"/>
              <a:t>Select create a restriction wizard</a:t>
            </a:r>
          </a:p>
          <a:p>
            <a:pPr lvl="2"/>
            <a:r>
              <a:rPr lang="en-US" altLang="en-US"/>
              <a:t>Select </a:t>
            </a:r>
            <a:r>
              <a:rPr lang="en-US" altLang="en-US" b="1" i="1" err="1"/>
              <a:t>hasGender</a:t>
            </a:r>
            <a:r>
              <a:rPr lang="en-US" altLang="en-US"/>
              <a:t> as restricted property</a:t>
            </a:r>
          </a:p>
          <a:p>
            <a:pPr lvl="2"/>
            <a:r>
              <a:rPr lang="en-US" altLang="en-US"/>
              <a:t>Select </a:t>
            </a:r>
            <a:r>
              <a:rPr lang="en-US" altLang="en-US" b="1" i="1"/>
              <a:t>Gender</a:t>
            </a:r>
            <a:r>
              <a:rPr lang="en-US" altLang="en-US"/>
              <a:t> as restriction</a:t>
            </a:r>
          </a:p>
          <a:p>
            <a:pPr lvl="2"/>
            <a:r>
              <a:rPr lang="en-US" altLang="en-US"/>
              <a:t>Select </a:t>
            </a:r>
            <a:r>
              <a:rPr lang="en-US" altLang="en-US" b="1" i="1"/>
              <a:t>Exactly(exact cardinality) </a:t>
            </a:r>
            <a:r>
              <a:rPr lang="en-US" altLang="en-US"/>
              <a:t>as Restriction Type</a:t>
            </a:r>
          </a:p>
          <a:p>
            <a:pPr lvl="2"/>
            <a:r>
              <a:rPr lang="en-US" altLang="en-US"/>
              <a:t>Select </a:t>
            </a:r>
            <a:r>
              <a:rPr lang="en-US" altLang="en-US" b="1" i="1"/>
              <a:t>1 </a:t>
            </a:r>
            <a:r>
              <a:rPr lang="en-US" altLang="en-US"/>
              <a:t>as Cardinality</a:t>
            </a:r>
          </a:p>
        </p:txBody>
      </p:sp>
      <p:cxnSp>
        <p:nvCxnSpPr>
          <p:cNvPr id="7" name="Straight Arrow Connector 6">
            <a:extLst>
              <a:ext uri="{FF2B5EF4-FFF2-40B4-BE49-F238E27FC236}">
                <a16:creationId xmlns:a16="http://schemas.microsoft.com/office/drawing/2014/main" id="{FD23AC9C-B445-499C-BA63-F504FCEBD805}"/>
              </a:ext>
            </a:extLst>
          </p:cNvPr>
          <p:cNvCxnSpPr>
            <a:stCxn id="4" idx="2"/>
            <a:endCxn id="5" idx="0"/>
          </p:cNvCxnSpPr>
          <p:nvPr/>
        </p:nvCxnSpPr>
        <p:spPr>
          <a:xfrm flipH="1">
            <a:off x="2741220" y="2912842"/>
            <a:ext cx="1" cy="62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03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133A-A62D-428B-9E4D-1865855C0F64}"/>
              </a:ext>
            </a:extLst>
          </p:cNvPr>
          <p:cNvSpPr>
            <a:spLocks noGrp="1"/>
          </p:cNvSpPr>
          <p:nvPr>
            <p:ph type="title"/>
          </p:nvPr>
        </p:nvSpPr>
        <p:spPr/>
        <p:txBody>
          <a:bodyPr/>
          <a:lstStyle/>
          <a:p>
            <a:r>
              <a:rPr lang="en-IN" dirty="0"/>
              <a:t>OWL Syntax: Property Restriction</a:t>
            </a:r>
          </a:p>
        </p:txBody>
      </p:sp>
      <p:sp>
        <p:nvSpPr>
          <p:cNvPr id="3" name="Content Placeholder 2">
            <a:extLst>
              <a:ext uri="{FF2B5EF4-FFF2-40B4-BE49-F238E27FC236}">
                <a16:creationId xmlns:a16="http://schemas.microsoft.com/office/drawing/2014/main" id="{A3D4A03F-4C54-4B05-95CB-622F5958434B}"/>
              </a:ext>
            </a:extLst>
          </p:cNvPr>
          <p:cNvSpPr>
            <a:spLocks noGrp="1"/>
          </p:cNvSpPr>
          <p:nvPr>
            <p:ph idx="1"/>
          </p:nvPr>
        </p:nvSpPr>
        <p:spPr/>
        <p:txBody>
          <a:bodyPr/>
          <a:lstStyle/>
          <a:p>
            <a:endParaRPr lang="en-IN" dirty="0"/>
          </a:p>
          <a:p>
            <a:r>
              <a:rPr lang="en-IN" dirty="0"/>
              <a:t>    &lt;</a:t>
            </a:r>
            <a:r>
              <a:rPr lang="en-IN" dirty="0" err="1"/>
              <a:t>SubClassOf</a:t>
            </a:r>
            <a:r>
              <a:rPr lang="en-IN" dirty="0"/>
              <a:t>&gt;</a:t>
            </a:r>
          </a:p>
          <a:p>
            <a:r>
              <a:rPr lang="en-IN" dirty="0"/>
              <a:t>        &lt;Class IRI="#Person"/&gt;</a:t>
            </a:r>
          </a:p>
          <a:p>
            <a:r>
              <a:rPr lang="en-IN" dirty="0"/>
              <a:t>        &lt;</a:t>
            </a:r>
            <a:r>
              <a:rPr lang="en-IN" dirty="0" err="1"/>
              <a:t>ObjectExactCardinality</a:t>
            </a:r>
            <a:r>
              <a:rPr lang="en-IN" dirty="0"/>
              <a:t> cardinality="1"&gt;</a:t>
            </a:r>
          </a:p>
          <a:p>
            <a:r>
              <a:rPr lang="en-IN" dirty="0"/>
              <a:t>            &lt;</a:t>
            </a:r>
            <a:r>
              <a:rPr lang="en-IN" dirty="0" err="1"/>
              <a:t>ObjectProperty</a:t>
            </a:r>
            <a:r>
              <a:rPr lang="en-IN" dirty="0"/>
              <a:t> IRI="#</a:t>
            </a:r>
            <a:r>
              <a:rPr lang="en-IN" dirty="0" err="1"/>
              <a:t>hasGender</a:t>
            </a:r>
            <a:r>
              <a:rPr lang="en-IN" dirty="0"/>
              <a:t>"/&gt;</a:t>
            </a:r>
          </a:p>
          <a:p>
            <a:r>
              <a:rPr lang="en-IN" dirty="0"/>
              <a:t>            &lt;Class IRI="#Gender"/&gt;</a:t>
            </a:r>
          </a:p>
          <a:p>
            <a:r>
              <a:rPr lang="en-IN" dirty="0"/>
              <a:t>        &lt;/</a:t>
            </a:r>
            <a:r>
              <a:rPr lang="en-IN" dirty="0" err="1"/>
              <a:t>ObjectExactCardinality</a:t>
            </a:r>
            <a:r>
              <a:rPr lang="en-IN" dirty="0"/>
              <a:t>&gt;</a:t>
            </a:r>
          </a:p>
          <a:p>
            <a:r>
              <a:rPr lang="en-IN" dirty="0"/>
              <a:t>    &lt;/</a:t>
            </a:r>
            <a:r>
              <a:rPr lang="en-IN" dirty="0" err="1"/>
              <a:t>SubClassOf</a:t>
            </a:r>
            <a:r>
              <a:rPr lang="en-IN" dirty="0"/>
              <a:t>&gt;</a:t>
            </a:r>
          </a:p>
          <a:p>
            <a:endParaRPr lang="en-IN" dirty="0"/>
          </a:p>
        </p:txBody>
      </p:sp>
    </p:spTree>
    <p:extLst>
      <p:ext uri="{BB962C8B-B14F-4D97-AF65-F5344CB8AC3E}">
        <p14:creationId xmlns:p14="http://schemas.microsoft.com/office/powerpoint/2010/main" val="3812715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6EA1-27B7-41D2-B1F7-E8102536BD02}"/>
              </a:ext>
            </a:extLst>
          </p:cNvPr>
          <p:cNvSpPr>
            <a:spLocks noGrp="1"/>
          </p:cNvSpPr>
          <p:nvPr>
            <p:ph type="title"/>
          </p:nvPr>
        </p:nvSpPr>
        <p:spPr/>
        <p:txBody>
          <a:bodyPr/>
          <a:lstStyle/>
          <a:p>
            <a:r>
              <a:rPr lang="en-IN" dirty="0"/>
              <a:t>Visualization of Ontology</a:t>
            </a:r>
          </a:p>
        </p:txBody>
      </p:sp>
      <p:pic>
        <p:nvPicPr>
          <p:cNvPr id="4" name="Content Placeholder 3">
            <a:extLst>
              <a:ext uri="{FF2B5EF4-FFF2-40B4-BE49-F238E27FC236}">
                <a16:creationId xmlns:a16="http://schemas.microsoft.com/office/drawing/2014/main" id="{C0EBA2D4-9CB9-4901-8768-7EC9F9D4AEFD}"/>
              </a:ext>
            </a:extLst>
          </p:cNvPr>
          <p:cNvPicPr>
            <a:picLocks noGrp="1" noChangeAspect="1"/>
          </p:cNvPicPr>
          <p:nvPr>
            <p:ph idx="1"/>
          </p:nvPr>
        </p:nvPicPr>
        <p:blipFill>
          <a:blip r:embed="rId2"/>
          <a:stretch>
            <a:fillRect/>
          </a:stretch>
        </p:blipFill>
        <p:spPr>
          <a:xfrm>
            <a:off x="1889760" y="1846263"/>
            <a:ext cx="8035473" cy="4310697"/>
          </a:xfrm>
          <a:prstGeom prst="rect">
            <a:avLst/>
          </a:prstGeom>
        </p:spPr>
      </p:pic>
    </p:spTree>
    <p:extLst>
      <p:ext uri="{BB962C8B-B14F-4D97-AF65-F5344CB8AC3E}">
        <p14:creationId xmlns:p14="http://schemas.microsoft.com/office/powerpoint/2010/main" val="3060237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6AE5-6EF0-4DB2-8D20-1E04577C219B}"/>
              </a:ext>
            </a:extLst>
          </p:cNvPr>
          <p:cNvSpPr>
            <a:spLocks noGrp="1"/>
          </p:cNvSpPr>
          <p:nvPr>
            <p:ph type="title"/>
          </p:nvPr>
        </p:nvSpPr>
        <p:spPr/>
        <p:txBody>
          <a:bodyPr/>
          <a:lstStyle/>
          <a:p>
            <a:r>
              <a:rPr lang="en-IN" dirty="0"/>
              <a:t>Complex Classes</a:t>
            </a:r>
          </a:p>
        </p:txBody>
      </p:sp>
      <p:sp>
        <p:nvSpPr>
          <p:cNvPr id="3" name="Content Placeholder 2">
            <a:extLst>
              <a:ext uri="{FF2B5EF4-FFF2-40B4-BE49-F238E27FC236}">
                <a16:creationId xmlns:a16="http://schemas.microsoft.com/office/drawing/2014/main" id="{6720BF2F-E173-4706-967D-2502E1324BC6}"/>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IN" dirty="0"/>
              <a:t> Disjoint Classes</a:t>
            </a:r>
          </a:p>
          <a:p>
            <a:pPr marL="0" indent="0">
              <a:buNone/>
            </a:pPr>
            <a:r>
              <a:rPr lang="en-IN" b="1" i="1" dirty="0" err="1"/>
              <a:t>disjointWith</a:t>
            </a:r>
            <a:r>
              <a:rPr lang="en-IN" dirty="0"/>
              <a:t> constructor. It guarantees that an individual that is a member of one class cannot simultaneously be an instance of a specified other class.</a:t>
            </a:r>
          </a:p>
          <a:p>
            <a:pPr>
              <a:buFont typeface="Wingdings" panose="05000000000000000000" pitchFamily="2" charset="2"/>
              <a:buChar char="q"/>
            </a:pPr>
            <a:r>
              <a:rPr lang="en-IN" dirty="0"/>
              <a:t> Equivalent Classes</a:t>
            </a:r>
          </a:p>
          <a:p>
            <a:pPr marL="0" indent="0">
              <a:buNone/>
            </a:pPr>
            <a:r>
              <a:rPr lang="en-IN" dirty="0"/>
              <a:t>To tie together a set of component ontologies as part of a third it is frequently useful to be able to indicate that a particular class or property in one ontology is equivalent to a class or property in a second ontology. </a:t>
            </a:r>
          </a:p>
          <a:p>
            <a:pPr>
              <a:buFont typeface="Wingdings" panose="05000000000000000000" pitchFamily="2" charset="2"/>
              <a:buChar char="q"/>
            </a:pPr>
            <a:r>
              <a:rPr lang="en-IN" dirty="0"/>
              <a:t> Set Operators</a:t>
            </a:r>
          </a:p>
          <a:p>
            <a:pPr lvl="1">
              <a:buFont typeface="Wingdings" panose="05000000000000000000" pitchFamily="2" charset="2"/>
              <a:buChar char="q"/>
            </a:pPr>
            <a:r>
              <a:rPr lang="en-IN" dirty="0" err="1"/>
              <a:t>intersectionOf</a:t>
            </a:r>
            <a:endParaRPr lang="en-IN" dirty="0"/>
          </a:p>
          <a:p>
            <a:pPr lvl="1">
              <a:buFont typeface="Wingdings" panose="05000000000000000000" pitchFamily="2" charset="2"/>
              <a:buChar char="q"/>
            </a:pPr>
            <a:r>
              <a:rPr lang="en-IN" dirty="0" err="1"/>
              <a:t>unionOf</a:t>
            </a:r>
            <a:endParaRPr lang="en-IN" dirty="0"/>
          </a:p>
          <a:p>
            <a:pPr lvl="1">
              <a:buFont typeface="Wingdings" panose="05000000000000000000" pitchFamily="2" charset="2"/>
              <a:buChar char="q"/>
            </a:pPr>
            <a:r>
              <a:rPr lang="en-IN" dirty="0" err="1"/>
              <a:t>complementOf</a:t>
            </a:r>
            <a:endParaRPr lang="en-IN" dirty="0"/>
          </a:p>
        </p:txBody>
      </p:sp>
    </p:spTree>
    <p:extLst>
      <p:ext uri="{BB962C8B-B14F-4D97-AF65-F5344CB8AC3E}">
        <p14:creationId xmlns:p14="http://schemas.microsoft.com/office/powerpoint/2010/main" val="916369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15CB-2252-42DC-8F90-49A752B93174}"/>
              </a:ext>
            </a:extLst>
          </p:cNvPr>
          <p:cNvSpPr>
            <a:spLocks noGrp="1"/>
          </p:cNvSpPr>
          <p:nvPr>
            <p:ph type="title"/>
          </p:nvPr>
        </p:nvSpPr>
        <p:spPr/>
        <p:txBody>
          <a:bodyPr vert="horz" lIns="91440" tIns="45720" rIns="91440" bIns="45720" rtlCol="0" anchor="b">
            <a:normAutofit fontScale="90000"/>
          </a:bodyPr>
          <a:lstStyle/>
          <a:p>
            <a:r>
              <a:rPr lang="en-US" sz="6600">
                <a:solidFill>
                  <a:schemeClr val="tx1">
                    <a:lumMod val="85000"/>
                    <a:lumOff val="15000"/>
                  </a:schemeClr>
                </a:solidFill>
              </a:rPr>
              <a:t>Making family ontology complex</a:t>
            </a:r>
          </a:p>
        </p:txBody>
      </p:sp>
      <p:pic>
        <p:nvPicPr>
          <p:cNvPr id="7" name="Content Placeholder 6">
            <a:extLst>
              <a:ext uri="{FF2B5EF4-FFF2-40B4-BE49-F238E27FC236}">
                <a16:creationId xmlns:a16="http://schemas.microsoft.com/office/drawing/2014/main" id="{3AB30715-FA65-48E8-AD4B-7D59791981D0}"/>
              </a:ext>
            </a:extLst>
          </p:cNvPr>
          <p:cNvPicPr>
            <a:picLocks noGrp="1" noChangeAspect="1"/>
          </p:cNvPicPr>
          <p:nvPr>
            <p:ph idx="1"/>
          </p:nvPr>
        </p:nvPicPr>
        <p:blipFill rotWithShape="1">
          <a:blip r:embed="rId2"/>
          <a:srcRect l="22159" t="14720" r="24992" b="14309"/>
          <a:stretch/>
        </p:blipFill>
        <p:spPr>
          <a:xfrm>
            <a:off x="1280160" y="1931149"/>
            <a:ext cx="5486400" cy="4144297"/>
          </a:xfrm>
          <a:prstGeom prst="rect">
            <a:avLst/>
          </a:prstGeom>
        </p:spPr>
      </p:pic>
      <p:sp>
        <p:nvSpPr>
          <p:cNvPr id="5" name="TextBox 4">
            <a:extLst>
              <a:ext uri="{FF2B5EF4-FFF2-40B4-BE49-F238E27FC236}">
                <a16:creationId xmlns:a16="http://schemas.microsoft.com/office/drawing/2014/main" id="{F52D4B85-6A6F-47E3-8005-05B00F056FE4}"/>
              </a:ext>
            </a:extLst>
          </p:cNvPr>
          <p:cNvSpPr txBox="1"/>
          <p:nvPr/>
        </p:nvSpPr>
        <p:spPr>
          <a:xfrm>
            <a:off x="7000240" y="2926080"/>
            <a:ext cx="4155440" cy="1077218"/>
          </a:xfrm>
          <a:prstGeom prst="rect">
            <a:avLst/>
          </a:prstGeom>
          <a:noFill/>
        </p:spPr>
        <p:txBody>
          <a:bodyPr wrap="square" rtlCol="0">
            <a:spAutoFit/>
          </a:bodyPr>
          <a:lstStyle/>
          <a:p>
            <a:r>
              <a:rPr lang="en-IN" sz="3200" dirty="0"/>
              <a:t>Disjoint Class using Class hierarchy</a:t>
            </a:r>
          </a:p>
        </p:txBody>
      </p:sp>
    </p:spTree>
    <p:extLst>
      <p:ext uri="{BB962C8B-B14F-4D97-AF65-F5344CB8AC3E}">
        <p14:creationId xmlns:p14="http://schemas.microsoft.com/office/powerpoint/2010/main" val="2749233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C542-B852-4911-8998-F061F22C0122}"/>
              </a:ext>
            </a:extLst>
          </p:cNvPr>
          <p:cNvSpPr>
            <a:spLocks noGrp="1"/>
          </p:cNvSpPr>
          <p:nvPr>
            <p:ph type="title"/>
          </p:nvPr>
        </p:nvSpPr>
        <p:spPr/>
        <p:txBody>
          <a:bodyPr/>
          <a:lstStyle/>
          <a:p>
            <a:r>
              <a:rPr lang="en-IN" dirty="0"/>
              <a:t>OWL Syntax: Disjoint Class</a:t>
            </a:r>
          </a:p>
        </p:txBody>
      </p:sp>
      <p:sp>
        <p:nvSpPr>
          <p:cNvPr id="3" name="Content Placeholder 2">
            <a:extLst>
              <a:ext uri="{FF2B5EF4-FFF2-40B4-BE49-F238E27FC236}">
                <a16:creationId xmlns:a16="http://schemas.microsoft.com/office/drawing/2014/main" id="{6DFAFDC7-306D-49A4-BF4F-EC8564B9CE00}"/>
              </a:ext>
            </a:extLst>
          </p:cNvPr>
          <p:cNvSpPr>
            <a:spLocks noGrp="1"/>
          </p:cNvSpPr>
          <p:nvPr>
            <p:ph idx="1"/>
          </p:nvPr>
        </p:nvSpPr>
        <p:spPr/>
        <p:txBody>
          <a:bodyPr/>
          <a:lstStyle/>
          <a:p>
            <a:r>
              <a:rPr lang="en-IN" dirty="0"/>
              <a:t>&lt;</a:t>
            </a:r>
            <a:r>
              <a:rPr lang="en-IN" dirty="0" err="1"/>
              <a:t>DisjointClasses</a:t>
            </a:r>
            <a:r>
              <a:rPr lang="en-IN" dirty="0"/>
              <a:t>&gt;</a:t>
            </a:r>
          </a:p>
          <a:p>
            <a:r>
              <a:rPr lang="en-IN" dirty="0"/>
              <a:t>        &lt;Class IRI="#Ethnicity"/&gt;</a:t>
            </a:r>
          </a:p>
          <a:p>
            <a:r>
              <a:rPr lang="en-IN" dirty="0"/>
              <a:t>        &lt;Class IRI="#Gender"/&gt;</a:t>
            </a:r>
          </a:p>
          <a:p>
            <a:r>
              <a:rPr lang="en-IN" dirty="0"/>
              <a:t>        &lt;Class IRI="#Person"/&gt;</a:t>
            </a:r>
          </a:p>
          <a:p>
            <a:r>
              <a:rPr lang="en-IN" dirty="0"/>
              <a:t>    &lt;/</a:t>
            </a:r>
            <a:r>
              <a:rPr lang="en-IN" dirty="0" err="1"/>
              <a:t>DisjointClasses</a:t>
            </a:r>
            <a:r>
              <a:rPr lang="en-IN" dirty="0"/>
              <a:t>&gt;</a:t>
            </a:r>
          </a:p>
          <a:p>
            <a:endParaRPr lang="en-IN" dirty="0"/>
          </a:p>
        </p:txBody>
      </p:sp>
    </p:spTree>
    <p:extLst>
      <p:ext uri="{BB962C8B-B14F-4D97-AF65-F5344CB8AC3E}">
        <p14:creationId xmlns:p14="http://schemas.microsoft.com/office/powerpoint/2010/main" val="1258848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15CB-2252-42DC-8F90-49A752B93174}"/>
              </a:ext>
            </a:extLst>
          </p:cNvPr>
          <p:cNvSpPr>
            <a:spLocks noGrp="1"/>
          </p:cNvSpPr>
          <p:nvPr>
            <p:ph type="title"/>
          </p:nvPr>
        </p:nvSpPr>
        <p:spPr/>
        <p:txBody>
          <a:bodyPr vert="horz" lIns="91440" tIns="45720" rIns="91440" bIns="45720" rtlCol="0" anchor="b">
            <a:normAutofit fontScale="90000"/>
          </a:bodyPr>
          <a:lstStyle/>
          <a:p>
            <a:r>
              <a:rPr lang="en-US" sz="6600">
                <a:solidFill>
                  <a:schemeClr val="tx1">
                    <a:lumMod val="85000"/>
                    <a:lumOff val="15000"/>
                  </a:schemeClr>
                </a:solidFill>
              </a:rPr>
              <a:t>Making family ontology complex</a:t>
            </a:r>
          </a:p>
        </p:txBody>
      </p:sp>
      <p:pic>
        <p:nvPicPr>
          <p:cNvPr id="4" name="Content Placeholder 3">
            <a:extLst>
              <a:ext uri="{FF2B5EF4-FFF2-40B4-BE49-F238E27FC236}">
                <a16:creationId xmlns:a16="http://schemas.microsoft.com/office/drawing/2014/main" id="{C2AE3DC0-68F5-4705-9458-B92ABF3D2E06}"/>
              </a:ext>
            </a:extLst>
          </p:cNvPr>
          <p:cNvPicPr>
            <a:picLocks noGrp="1" noChangeAspect="1"/>
          </p:cNvPicPr>
          <p:nvPr>
            <p:ph idx="1"/>
          </p:nvPr>
        </p:nvPicPr>
        <p:blipFill rotWithShape="1">
          <a:blip r:embed="rId2"/>
          <a:srcRect l="22447" t="14901" r="24707" b="14309"/>
          <a:stretch/>
        </p:blipFill>
        <p:spPr>
          <a:xfrm>
            <a:off x="1097280" y="1930400"/>
            <a:ext cx="5455673" cy="4110813"/>
          </a:xfrm>
          <a:prstGeom prst="rect">
            <a:avLst/>
          </a:prstGeom>
        </p:spPr>
      </p:pic>
      <p:sp>
        <p:nvSpPr>
          <p:cNvPr id="5" name="TextBox 4">
            <a:extLst>
              <a:ext uri="{FF2B5EF4-FFF2-40B4-BE49-F238E27FC236}">
                <a16:creationId xmlns:a16="http://schemas.microsoft.com/office/drawing/2014/main" id="{F52D4B85-6A6F-47E3-8005-05B00F056FE4}"/>
              </a:ext>
            </a:extLst>
          </p:cNvPr>
          <p:cNvSpPr txBox="1"/>
          <p:nvPr/>
        </p:nvSpPr>
        <p:spPr>
          <a:xfrm>
            <a:off x="7000240" y="2926080"/>
            <a:ext cx="4155440" cy="1077218"/>
          </a:xfrm>
          <a:prstGeom prst="rect">
            <a:avLst/>
          </a:prstGeom>
          <a:noFill/>
        </p:spPr>
        <p:txBody>
          <a:bodyPr wrap="square" rtlCol="0">
            <a:spAutoFit/>
          </a:bodyPr>
          <a:lstStyle/>
          <a:p>
            <a:r>
              <a:rPr lang="en-IN" sz="3200" dirty="0"/>
              <a:t>Equivalent Class using Class Expression Editor</a:t>
            </a:r>
          </a:p>
        </p:txBody>
      </p:sp>
    </p:spTree>
    <p:extLst>
      <p:ext uri="{BB962C8B-B14F-4D97-AF65-F5344CB8AC3E}">
        <p14:creationId xmlns:p14="http://schemas.microsoft.com/office/powerpoint/2010/main" val="2151543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3D0B-BE55-45D6-8DE5-559384F52546}"/>
              </a:ext>
            </a:extLst>
          </p:cNvPr>
          <p:cNvSpPr>
            <a:spLocks noGrp="1"/>
          </p:cNvSpPr>
          <p:nvPr>
            <p:ph type="title"/>
          </p:nvPr>
        </p:nvSpPr>
        <p:spPr/>
        <p:txBody>
          <a:bodyPr/>
          <a:lstStyle/>
          <a:p>
            <a:r>
              <a:rPr lang="en-IN" dirty="0"/>
              <a:t>OWL Syntax: </a:t>
            </a:r>
            <a:br>
              <a:rPr lang="en-IN" dirty="0"/>
            </a:br>
            <a:r>
              <a:rPr lang="en-IN" dirty="0"/>
              <a:t>Equivalent Class and Set Operator</a:t>
            </a:r>
          </a:p>
        </p:txBody>
      </p:sp>
      <p:sp>
        <p:nvSpPr>
          <p:cNvPr id="3" name="Content Placeholder 2">
            <a:extLst>
              <a:ext uri="{FF2B5EF4-FFF2-40B4-BE49-F238E27FC236}">
                <a16:creationId xmlns:a16="http://schemas.microsoft.com/office/drawing/2014/main" id="{20B28127-1768-42F5-9509-59810D5B9FC8}"/>
              </a:ext>
            </a:extLst>
          </p:cNvPr>
          <p:cNvSpPr>
            <a:spLocks noGrp="1"/>
          </p:cNvSpPr>
          <p:nvPr>
            <p:ph idx="1"/>
          </p:nvPr>
        </p:nvSpPr>
        <p:spPr/>
        <p:txBody>
          <a:bodyPr vert="horz" lIns="0" tIns="45720" rIns="0" bIns="45720" rtlCol="0">
            <a:normAutofit fontScale="62500" lnSpcReduction="20000"/>
          </a:bodyPr>
          <a:lstStyle/>
          <a:p>
            <a:pPr>
              <a:lnSpc>
                <a:spcPct val="120000"/>
              </a:lnSpc>
              <a:spcBef>
                <a:spcPts val="0"/>
              </a:spcBef>
            </a:pPr>
            <a:endParaRPr lang="en-IN" dirty="0"/>
          </a:p>
          <a:p>
            <a:pPr>
              <a:lnSpc>
                <a:spcPct val="120000"/>
              </a:lnSpc>
              <a:spcBef>
                <a:spcPts val="0"/>
              </a:spcBef>
            </a:pPr>
            <a:r>
              <a:rPr lang="en-IN" dirty="0"/>
              <a:t>    &lt;</a:t>
            </a:r>
            <a:r>
              <a:rPr lang="en-IN" dirty="0" err="1"/>
              <a:t>EquivalentClasses</a:t>
            </a:r>
            <a:r>
              <a:rPr lang="en-IN" dirty="0"/>
              <a:t>&gt;</a:t>
            </a:r>
          </a:p>
          <a:p>
            <a:pPr>
              <a:lnSpc>
                <a:spcPct val="120000"/>
              </a:lnSpc>
              <a:spcBef>
                <a:spcPts val="0"/>
              </a:spcBef>
            </a:pPr>
            <a:r>
              <a:rPr lang="en-IN" dirty="0"/>
              <a:t>        &lt;Class IRI="#Daughter"/&gt;</a:t>
            </a:r>
          </a:p>
          <a:p>
            <a:pPr>
              <a:lnSpc>
                <a:spcPct val="120000"/>
              </a:lnSpc>
              <a:spcBef>
                <a:spcPts val="0"/>
              </a:spcBef>
            </a:pPr>
            <a:r>
              <a:rPr lang="en-IN" dirty="0"/>
              <a:t>        &lt;</a:t>
            </a:r>
            <a:r>
              <a:rPr lang="en-IN" dirty="0" err="1"/>
              <a:t>ObjectIntersectionOf</a:t>
            </a:r>
            <a:r>
              <a:rPr lang="en-IN" dirty="0"/>
              <a:t>&gt;</a:t>
            </a:r>
          </a:p>
          <a:p>
            <a:pPr>
              <a:lnSpc>
                <a:spcPct val="120000"/>
              </a:lnSpc>
              <a:spcBef>
                <a:spcPts val="0"/>
              </a:spcBef>
            </a:pPr>
            <a:r>
              <a:rPr lang="en-IN" dirty="0"/>
              <a:t>            &lt;Class IRI="#Person"/&gt;</a:t>
            </a:r>
          </a:p>
          <a:p>
            <a:pPr>
              <a:lnSpc>
                <a:spcPct val="120000"/>
              </a:lnSpc>
              <a:spcBef>
                <a:spcPts val="0"/>
              </a:spcBef>
            </a:pPr>
            <a:r>
              <a:rPr lang="en-IN" dirty="0"/>
              <a:t>            &lt;</a:t>
            </a:r>
            <a:r>
              <a:rPr lang="en-IN" dirty="0" err="1"/>
              <a:t>ObjectSomeValuesFrom</a:t>
            </a:r>
            <a:r>
              <a:rPr lang="en-IN" dirty="0"/>
              <a:t>&gt;</a:t>
            </a:r>
          </a:p>
          <a:p>
            <a:pPr>
              <a:lnSpc>
                <a:spcPct val="120000"/>
              </a:lnSpc>
              <a:spcBef>
                <a:spcPts val="0"/>
              </a:spcBef>
            </a:pPr>
            <a:r>
              <a:rPr lang="en-IN" dirty="0"/>
              <a:t>                &lt;</a:t>
            </a:r>
            <a:r>
              <a:rPr lang="en-IN" dirty="0" err="1"/>
              <a:t>ObjectProperty</a:t>
            </a:r>
            <a:r>
              <a:rPr lang="en-IN" dirty="0"/>
              <a:t> IRI="#</a:t>
            </a:r>
            <a:r>
              <a:rPr lang="en-IN" dirty="0" err="1"/>
              <a:t>hasParent</a:t>
            </a:r>
            <a:r>
              <a:rPr lang="en-IN" dirty="0"/>
              <a:t>"/&gt;</a:t>
            </a:r>
          </a:p>
          <a:p>
            <a:pPr>
              <a:lnSpc>
                <a:spcPct val="120000"/>
              </a:lnSpc>
              <a:spcBef>
                <a:spcPts val="0"/>
              </a:spcBef>
            </a:pPr>
            <a:r>
              <a:rPr lang="en-IN" dirty="0"/>
              <a:t>                &lt;Class IRI="#Person"/&gt;</a:t>
            </a:r>
          </a:p>
          <a:p>
            <a:pPr>
              <a:lnSpc>
                <a:spcPct val="120000"/>
              </a:lnSpc>
              <a:spcBef>
                <a:spcPts val="0"/>
              </a:spcBef>
            </a:pPr>
            <a:r>
              <a:rPr lang="en-IN" dirty="0"/>
              <a:t>            &lt;/</a:t>
            </a:r>
            <a:r>
              <a:rPr lang="en-IN" dirty="0" err="1"/>
              <a:t>ObjectSomeValuesFrom</a:t>
            </a:r>
            <a:r>
              <a:rPr lang="en-IN" dirty="0"/>
              <a:t>&gt;</a:t>
            </a:r>
          </a:p>
          <a:p>
            <a:pPr>
              <a:lnSpc>
                <a:spcPct val="120000"/>
              </a:lnSpc>
              <a:spcBef>
                <a:spcPts val="0"/>
              </a:spcBef>
            </a:pPr>
            <a:r>
              <a:rPr lang="en-IN" dirty="0"/>
              <a:t>            &lt;</a:t>
            </a:r>
            <a:r>
              <a:rPr lang="en-IN" dirty="0" err="1"/>
              <a:t>ObjectHasValue</a:t>
            </a:r>
            <a:r>
              <a:rPr lang="en-IN" dirty="0"/>
              <a:t>&gt;</a:t>
            </a:r>
          </a:p>
          <a:p>
            <a:pPr>
              <a:lnSpc>
                <a:spcPct val="120000"/>
              </a:lnSpc>
              <a:spcBef>
                <a:spcPts val="0"/>
              </a:spcBef>
            </a:pPr>
            <a:r>
              <a:rPr lang="en-IN" dirty="0"/>
              <a:t>                &lt;</a:t>
            </a:r>
            <a:r>
              <a:rPr lang="en-IN" dirty="0" err="1"/>
              <a:t>ObjectProperty</a:t>
            </a:r>
            <a:r>
              <a:rPr lang="en-IN" dirty="0"/>
              <a:t> IRI="#</a:t>
            </a:r>
            <a:r>
              <a:rPr lang="en-IN" dirty="0" err="1"/>
              <a:t>hasGender</a:t>
            </a:r>
            <a:r>
              <a:rPr lang="en-IN" dirty="0"/>
              <a:t>"/&gt;</a:t>
            </a:r>
          </a:p>
          <a:p>
            <a:pPr>
              <a:lnSpc>
                <a:spcPct val="120000"/>
              </a:lnSpc>
              <a:spcBef>
                <a:spcPts val="0"/>
              </a:spcBef>
            </a:pPr>
            <a:r>
              <a:rPr lang="en-IN" dirty="0"/>
              <a:t>                &lt;</a:t>
            </a:r>
            <a:r>
              <a:rPr lang="en-IN" dirty="0" err="1"/>
              <a:t>NamedIndividual</a:t>
            </a:r>
            <a:r>
              <a:rPr lang="en-IN" dirty="0"/>
              <a:t> IRI="#Female"/&gt;</a:t>
            </a:r>
          </a:p>
          <a:p>
            <a:pPr>
              <a:lnSpc>
                <a:spcPct val="120000"/>
              </a:lnSpc>
              <a:spcBef>
                <a:spcPts val="0"/>
              </a:spcBef>
            </a:pPr>
            <a:r>
              <a:rPr lang="en-IN" dirty="0"/>
              <a:t>            &lt;/</a:t>
            </a:r>
            <a:r>
              <a:rPr lang="en-IN" dirty="0" err="1"/>
              <a:t>ObjectHasValue</a:t>
            </a:r>
            <a:r>
              <a:rPr lang="en-IN" dirty="0"/>
              <a:t>&gt;</a:t>
            </a:r>
          </a:p>
          <a:p>
            <a:pPr>
              <a:lnSpc>
                <a:spcPct val="120000"/>
              </a:lnSpc>
              <a:spcBef>
                <a:spcPts val="0"/>
              </a:spcBef>
            </a:pPr>
            <a:r>
              <a:rPr lang="en-IN" dirty="0"/>
              <a:t>        &lt;/</a:t>
            </a:r>
            <a:r>
              <a:rPr lang="en-IN" dirty="0" err="1"/>
              <a:t>ObjectIntersectionOf</a:t>
            </a:r>
            <a:r>
              <a:rPr lang="en-IN" dirty="0"/>
              <a:t>&gt;</a:t>
            </a:r>
          </a:p>
          <a:p>
            <a:pPr>
              <a:lnSpc>
                <a:spcPct val="120000"/>
              </a:lnSpc>
              <a:spcBef>
                <a:spcPts val="0"/>
              </a:spcBef>
            </a:pPr>
            <a:r>
              <a:rPr lang="en-IN" dirty="0"/>
              <a:t>    &lt;/</a:t>
            </a:r>
            <a:r>
              <a:rPr lang="en-IN" dirty="0" err="1"/>
              <a:t>EquivalentClasses</a:t>
            </a:r>
            <a:r>
              <a:rPr lang="en-IN" dirty="0"/>
              <a:t>&gt;</a:t>
            </a:r>
          </a:p>
        </p:txBody>
      </p:sp>
    </p:spTree>
    <p:extLst>
      <p:ext uri="{BB962C8B-B14F-4D97-AF65-F5344CB8AC3E}">
        <p14:creationId xmlns:p14="http://schemas.microsoft.com/office/powerpoint/2010/main" val="107387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095A-1685-4BB6-93A9-C2D68570A8D3}"/>
              </a:ext>
            </a:extLst>
          </p:cNvPr>
          <p:cNvSpPr>
            <a:spLocks noGrp="1"/>
          </p:cNvSpPr>
          <p:nvPr>
            <p:ph type="title"/>
          </p:nvPr>
        </p:nvSpPr>
        <p:spPr/>
        <p:txBody>
          <a:bodyPr/>
          <a:lstStyle/>
          <a:p>
            <a:r>
              <a:rPr lang="en-IN" dirty="0"/>
              <a:t>Visualization of Ontology</a:t>
            </a:r>
          </a:p>
        </p:txBody>
      </p:sp>
      <p:pic>
        <p:nvPicPr>
          <p:cNvPr id="4" name="Content Placeholder 3">
            <a:extLst>
              <a:ext uri="{FF2B5EF4-FFF2-40B4-BE49-F238E27FC236}">
                <a16:creationId xmlns:a16="http://schemas.microsoft.com/office/drawing/2014/main" id="{7D366CD5-239C-4B3A-A367-8D6BA5283DCA}"/>
              </a:ext>
            </a:extLst>
          </p:cNvPr>
          <p:cNvPicPr>
            <a:picLocks noGrp="1" noChangeAspect="1"/>
          </p:cNvPicPr>
          <p:nvPr>
            <p:ph idx="1"/>
          </p:nvPr>
        </p:nvPicPr>
        <p:blipFill>
          <a:blip r:embed="rId2"/>
          <a:stretch>
            <a:fillRect/>
          </a:stretch>
        </p:blipFill>
        <p:spPr>
          <a:xfrm>
            <a:off x="2040384" y="1825625"/>
            <a:ext cx="8111232" cy="4351338"/>
          </a:xfrm>
          <a:prstGeom prst="rect">
            <a:avLst/>
          </a:prstGeom>
        </p:spPr>
      </p:pic>
    </p:spTree>
    <p:extLst>
      <p:ext uri="{BB962C8B-B14F-4D97-AF65-F5344CB8AC3E}">
        <p14:creationId xmlns:p14="http://schemas.microsoft.com/office/powerpoint/2010/main" val="314103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What is protégé?</a:t>
            </a:r>
            <a:endParaRPr lang="en-US" b="1" dirty="0"/>
          </a:p>
        </p:txBody>
      </p:sp>
      <p:sp>
        <p:nvSpPr>
          <p:cNvPr id="3" name="Content Placeholder 2"/>
          <p:cNvSpPr>
            <a:spLocks noGrp="1"/>
          </p:cNvSpPr>
          <p:nvPr>
            <p:ph idx="1"/>
          </p:nvPr>
        </p:nvSpPr>
        <p:spPr/>
        <p:txBody>
          <a:bodyPr/>
          <a:lstStyle/>
          <a:p>
            <a:r>
              <a:rPr lang="en-US" altLang="en-US" dirty="0"/>
              <a:t>Protégé is a free, open-source platform to construct domain models and knowledge-based applications with ontologies.</a:t>
            </a:r>
          </a:p>
          <a:p>
            <a:r>
              <a:rPr lang="en-US" altLang="en-US" dirty="0"/>
              <a:t>Ontologies range from taxonomies, classifications, database schemas to fully </a:t>
            </a:r>
            <a:r>
              <a:rPr lang="en-US" altLang="en-US" dirty="0" err="1"/>
              <a:t>axiomatized</a:t>
            </a:r>
            <a:r>
              <a:rPr lang="en-US" altLang="en-US" dirty="0"/>
              <a:t> theories.</a:t>
            </a:r>
          </a:p>
          <a:p>
            <a:r>
              <a:rPr lang="en-US" altLang="en-US" dirty="0"/>
              <a:t>Ontologies are now central to many applications such as scientific knowledge portals, information management and integration systems, electronic commerce and web services</a:t>
            </a:r>
          </a:p>
          <a:p>
            <a:endParaRPr lang="en-US" dirty="0"/>
          </a:p>
        </p:txBody>
      </p:sp>
    </p:spTree>
    <p:extLst>
      <p:ext uri="{BB962C8B-B14F-4D97-AF65-F5344CB8AC3E}">
        <p14:creationId xmlns:p14="http://schemas.microsoft.com/office/powerpoint/2010/main" val="659876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2260-A5E1-40EA-A784-402D6EC2D9AE}"/>
              </a:ext>
            </a:extLst>
          </p:cNvPr>
          <p:cNvSpPr>
            <a:spLocks noGrp="1"/>
          </p:cNvSpPr>
          <p:nvPr>
            <p:ph type="title"/>
          </p:nvPr>
        </p:nvSpPr>
        <p:spPr>
          <a:xfrm>
            <a:off x="1097280" y="334017"/>
            <a:ext cx="10058400" cy="1450757"/>
          </a:xfrm>
        </p:spPr>
        <p:txBody>
          <a:bodyPr/>
          <a:lstStyle/>
          <a:p>
            <a:r>
              <a:rPr lang="en-IN" dirty="0"/>
              <a:t>SPARQL Query</a:t>
            </a:r>
          </a:p>
        </p:txBody>
      </p:sp>
      <p:sp>
        <p:nvSpPr>
          <p:cNvPr id="3" name="Content Placeholder 2">
            <a:extLst>
              <a:ext uri="{FF2B5EF4-FFF2-40B4-BE49-F238E27FC236}">
                <a16:creationId xmlns:a16="http://schemas.microsoft.com/office/drawing/2014/main" id="{35DFB280-48E6-4016-A4F4-956D1E2CDCF2}"/>
              </a:ext>
            </a:extLst>
          </p:cNvPr>
          <p:cNvSpPr>
            <a:spLocks noGrp="1"/>
          </p:cNvSpPr>
          <p:nvPr>
            <p:ph idx="1"/>
          </p:nvPr>
        </p:nvSpPr>
        <p:spPr>
          <a:xfrm>
            <a:off x="1097280" y="1845734"/>
            <a:ext cx="5384800" cy="4023360"/>
          </a:xfrm>
        </p:spPr>
        <p:txBody>
          <a:bodyPr/>
          <a:lstStyle/>
          <a:p>
            <a:r>
              <a:rPr lang="en-IN" dirty="0"/>
              <a:t>Go to Window -&gt;  Tabs -&gt; SPARQL Query  (Enable)</a:t>
            </a:r>
          </a:p>
          <a:p>
            <a:r>
              <a:rPr lang="en-IN" dirty="0"/>
              <a:t>Click Execute</a:t>
            </a:r>
          </a:p>
          <a:p>
            <a:endParaRPr lang="en-IN" dirty="0"/>
          </a:p>
          <a:p>
            <a:r>
              <a:rPr lang="en-IN" dirty="0"/>
              <a:t>This Queries our ontology and list all the subclasses present in it</a:t>
            </a:r>
          </a:p>
        </p:txBody>
      </p:sp>
      <p:pic>
        <p:nvPicPr>
          <p:cNvPr id="5" name="Picture 4">
            <a:extLst>
              <a:ext uri="{FF2B5EF4-FFF2-40B4-BE49-F238E27FC236}">
                <a16:creationId xmlns:a16="http://schemas.microsoft.com/office/drawing/2014/main" id="{330B11D4-6B15-4A5E-ACC2-70AF1ADC3FFC}"/>
              </a:ext>
            </a:extLst>
          </p:cNvPr>
          <p:cNvPicPr>
            <a:picLocks noChangeAspect="1"/>
          </p:cNvPicPr>
          <p:nvPr/>
        </p:nvPicPr>
        <p:blipFill>
          <a:blip r:embed="rId2"/>
          <a:stretch>
            <a:fillRect/>
          </a:stretch>
        </p:blipFill>
        <p:spPr>
          <a:xfrm>
            <a:off x="6410959" y="2107877"/>
            <a:ext cx="4988561" cy="3761217"/>
          </a:xfrm>
          <a:prstGeom prst="rect">
            <a:avLst/>
          </a:prstGeom>
        </p:spPr>
      </p:pic>
    </p:spTree>
    <p:extLst>
      <p:ext uri="{BB962C8B-B14F-4D97-AF65-F5344CB8AC3E}">
        <p14:creationId xmlns:p14="http://schemas.microsoft.com/office/powerpoint/2010/main" val="3715217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085C2610-6365-43FA-8D86-CED1202C9445}"/>
              </a:ext>
            </a:extLst>
          </p:cNvPr>
          <p:cNvPicPr>
            <a:picLocks noChangeAspect="1"/>
          </p:cNvPicPr>
          <p:nvPr/>
        </p:nvPicPr>
        <p:blipFill>
          <a:blip r:embed="rId2"/>
          <a:stretch>
            <a:fillRect/>
          </a:stretch>
        </p:blipFill>
        <p:spPr>
          <a:xfrm>
            <a:off x="633999" y="688835"/>
            <a:ext cx="6909801" cy="5216898"/>
          </a:xfrm>
          <a:prstGeom prst="rect">
            <a:avLst/>
          </a:prstGeom>
        </p:spPr>
      </p:pic>
      <p:sp>
        <p:nvSpPr>
          <p:cNvPr id="2" name="Title 1">
            <a:extLst>
              <a:ext uri="{FF2B5EF4-FFF2-40B4-BE49-F238E27FC236}">
                <a16:creationId xmlns:a16="http://schemas.microsoft.com/office/drawing/2014/main" id="{C41C7B6F-EFFF-4ABC-92F8-56073902B5EC}"/>
              </a:ext>
            </a:extLst>
          </p:cNvPr>
          <p:cNvSpPr>
            <a:spLocks noGrp="1"/>
          </p:cNvSpPr>
          <p:nvPr>
            <p:ph type="title"/>
          </p:nvPr>
        </p:nvSpPr>
        <p:spPr>
          <a:xfrm>
            <a:off x="7859485" y="634946"/>
            <a:ext cx="3690257" cy="1450757"/>
          </a:xfrm>
        </p:spPr>
        <p:txBody>
          <a:bodyPr>
            <a:normAutofit/>
          </a:bodyPr>
          <a:lstStyle/>
          <a:p>
            <a:r>
              <a:rPr lang="en-IN" dirty="0"/>
              <a:t>Add Individual under Person</a:t>
            </a:r>
          </a:p>
        </p:txBody>
      </p:sp>
      <p:sp>
        <p:nvSpPr>
          <p:cNvPr id="3" name="Content Placeholder 2">
            <a:extLst>
              <a:ext uri="{FF2B5EF4-FFF2-40B4-BE49-F238E27FC236}">
                <a16:creationId xmlns:a16="http://schemas.microsoft.com/office/drawing/2014/main" id="{5B84D404-9815-4971-9C19-5ACFDEA5BAA0}"/>
              </a:ext>
            </a:extLst>
          </p:cNvPr>
          <p:cNvSpPr>
            <a:spLocks noGrp="1"/>
          </p:cNvSpPr>
          <p:nvPr>
            <p:ph idx="1"/>
          </p:nvPr>
        </p:nvSpPr>
        <p:spPr>
          <a:xfrm>
            <a:off x="7859485" y="2198914"/>
            <a:ext cx="3690257" cy="3670180"/>
          </a:xfrm>
        </p:spPr>
        <p:txBody>
          <a:bodyPr>
            <a:normAutofit/>
          </a:bodyPr>
          <a:lstStyle/>
          <a:p>
            <a:pPr marL="0" indent="0">
              <a:buNone/>
            </a:pPr>
            <a:r>
              <a:rPr lang="en-IN" dirty="0"/>
              <a:t>For Example</a:t>
            </a:r>
          </a:p>
          <a:p>
            <a:pPr>
              <a:buFont typeface="Wingdings" panose="05000000000000000000" pitchFamily="2" charset="2"/>
              <a:buChar char="q"/>
            </a:pPr>
            <a:r>
              <a:rPr lang="en-IN" dirty="0"/>
              <a:t> Mary  </a:t>
            </a:r>
          </a:p>
          <a:p>
            <a:pPr lvl="1">
              <a:buFont typeface="Wingdings" panose="05000000000000000000" pitchFamily="2" charset="2"/>
              <a:buChar char="q"/>
            </a:pPr>
            <a:r>
              <a:rPr lang="en-IN" dirty="0"/>
              <a:t> Data Property : </a:t>
            </a:r>
            <a:r>
              <a:rPr lang="en-IN" dirty="0" err="1"/>
              <a:t>fullName</a:t>
            </a:r>
            <a:r>
              <a:rPr lang="en-IN" dirty="0"/>
              <a:t> = Mary </a:t>
            </a:r>
            <a:r>
              <a:rPr lang="en-IN" dirty="0" err="1"/>
              <a:t>Jost</a:t>
            </a:r>
            <a:endParaRPr lang="en-IN" dirty="0"/>
          </a:p>
          <a:p>
            <a:pPr lvl="1">
              <a:buFont typeface="Wingdings" panose="05000000000000000000" pitchFamily="2" charset="2"/>
              <a:buChar char="q"/>
            </a:pPr>
            <a:r>
              <a:rPr lang="en-IN" dirty="0"/>
              <a:t> Object Property : </a:t>
            </a:r>
            <a:r>
              <a:rPr lang="en-IN" dirty="0" err="1"/>
              <a:t>hasGender</a:t>
            </a:r>
            <a:r>
              <a:rPr lang="en-IN" dirty="0"/>
              <a:t> = Female</a:t>
            </a:r>
          </a:p>
        </p:txBody>
      </p:sp>
    </p:spTree>
    <p:extLst>
      <p:ext uri="{BB962C8B-B14F-4D97-AF65-F5344CB8AC3E}">
        <p14:creationId xmlns:p14="http://schemas.microsoft.com/office/powerpoint/2010/main" val="4030150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4311-9159-43F3-A399-12BC8FF9F891}"/>
              </a:ext>
            </a:extLst>
          </p:cNvPr>
          <p:cNvSpPr>
            <a:spLocks noGrp="1"/>
          </p:cNvSpPr>
          <p:nvPr>
            <p:ph type="title"/>
          </p:nvPr>
        </p:nvSpPr>
        <p:spPr/>
        <p:txBody>
          <a:bodyPr/>
          <a:lstStyle/>
          <a:p>
            <a:r>
              <a:rPr lang="en-IN" dirty="0"/>
              <a:t>OWL Syntax: </a:t>
            </a:r>
          </a:p>
        </p:txBody>
      </p:sp>
      <p:sp>
        <p:nvSpPr>
          <p:cNvPr id="3" name="Content Placeholder 2">
            <a:extLst>
              <a:ext uri="{FF2B5EF4-FFF2-40B4-BE49-F238E27FC236}">
                <a16:creationId xmlns:a16="http://schemas.microsoft.com/office/drawing/2014/main" id="{6649B99F-1658-462E-A957-92CADA04335E}"/>
              </a:ext>
            </a:extLst>
          </p:cNvPr>
          <p:cNvSpPr>
            <a:spLocks noGrp="1"/>
          </p:cNvSpPr>
          <p:nvPr>
            <p:ph idx="1"/>
          </p:nvPr>
        </p:nvSpPr>
        <p:spPr/>
        <p:txBody>
          <a:bodyPr numCol="2">
            <a:normAutofit fontScale="92500" lnSpcReduction="20000"/>
          </a:bodyPr>
          <a:lstStyle/>
          <a:p>
            <a:r>
              <a:rPr lang="en-IN" dirty="0"/>
              <a:t>&lt;</a:t>
            </a:r>
            <a:r>
              <a:rPr lang="en-IN" dirty="0" err="1"/>
              <a:t>ClassAssertion</a:t>
            </a:r>
            <a:r>
              <a:rPr lang="en-IN" dirty="0"/>
              <a:t>&gt;</a:t>
            </a:r>
          </a:p>
          <a:p>
            <a:r>
              <a:rPr lang="en-IN" dirty="0"/>
              <a:t>        &lt;Class IRI="#Person"/&gt;</a:t>
            </a:r>
          </a:p>
          <a:p>
            <a:r>
              <a:rPr lang="en-IN" dirty="0"/>
              <a:t>        &lt;</a:t>
            </a:r>
            <a:r>
              <a:rPr lang="en-IN" dirty="0" err="1"/>
              <a:t>NamedIndividual</a:t>
            </a:r>
            <a:r>
              <a:rPr lang="en-IN" dirty="0"/>
              <a:t> IRI="#Mary"/&gt;</a:t>
            </a:r>
          </a:p>
          <a:p>
            <a:r>
              <a:rPr lang="en-IN" dirty="0"/>
              <a:t>    &lt;/</a:t>
            </a:r>
            <a:r>
              <a:rPr lang="en-IN" dirty="0" err="1"/>
              <a:t>ClassAssertion</a:t>
            </a:r>
            <a:r>
              <a:rPr lang="en-IN" dirty="0"/>
              <a:t>&gt;</a:t>
            </a:r>
          </a:p>
          <a:p>
            <a:r>
              <a:rPr lang="en-IN" dirty="0"/>
              <a:t>    &lt;</a:t>
            </a:r>
            <a:r>
              <a:rPr lang="en-IN" dirty="0" err="1"/>
              <a:t>ObjectPropertyAssertion</a:t>
            </a:r>
            <a:r>
              <a:rPr lang="en-IN" dirty="0"/>
              <a:t>&gt;</a:t>
            </a:r>
          </a:p>
          <a:p>
            <a:r>
              <a:rPr lang="en-IN" dirty="0"/>
              <a:t>        &lt;</a:t>
            </a:r>
            <a:r>
              <a:rPr lang="en-IN" dirty="0" err="1"/>
              <a:t>ObjectProperty</a:t>
            </a:r>
            <a:r>
              <a:rPr lang="en-IN" dirty="0"/>
              <a:t> IRI="#</a:t>
            </a:r>
            <a:r>
              <a:rPr lang="en-IN" dirty="0" err="1"/>
              <a:t>hasGender</a:t>
            </a:r>
            <a:r>
              <a:rPr lang="en-IN" dirty="0"/>
              <a:t>"/&gt;</a:t>
            </a:r>
          </a:p>
          <a:p>
            <a:r>
              <a:rPr lang="en-IN" dirty="0"/>
              <a:t>        &lt;</a:t>
            </a:r>
            <a:r>
              <a:rPr lang="en-IN" dirty="0" err="1"/>
              <a:t>NamedIndividual</a:t>
            </a:r>
            <a:r>
              <a:rPr lang="en-IN" dirty="0"/>
              <a:t> IRI="#Mary"/&gt;</a:t>
            </a:r>
          </a:p>
          <a:p>
            <a:r>
              <a:rPr lang="en-IN" dirty="0"/>
              <a:t>        &lt;</a:t>
            </a:r>
            <a:r>
              <a:rPr lang="en-IN" dirty="0" err="1"/>
              <a:t>NamedIndividual</a:t>
            </a:r>
            <a:r>
              <a:rPr lang="en-IN" dirty="0"/>
              <a:t> IRI="#Female"/&gt;</a:t>
            </a:r>
          </a:p>
          <a:p>
            <a:r>
              <a:rPr lang="en-IN" dirty="0"/>
              <a:t>    &lt;/</a:t>
            </a:r>
            <a:r>
              <a:rPr lang="en-IN" dirty="0" err="1"/>
              <a:t>ObjectPropertyAssertion</a:t>
            </a:r>
            <a:r>
              <a:rPr lang="en-IN" dirty="0"/>
              <a:t>&gt;</a:t>
            </a:r>
          </a:p>
          <a:p>
            <a:r>
              <a:rPr lang="en-IN" dirty="0"/>
              <a:t>    &lt;</a:t>
            </a:r>
            <a:r>
              <a:rPr lang="en-IN" dirty="0" err="1"/>
              <a:t>DataPropertyAssertion</a:t>
            </a:r>
            <a:r>
              <a:rPr lang="en-IN" dirty="0"/>
              <a:t>&gt;</a:t>
            </a:r>
          </a:p>
          <a:p>
            <a:r>
              <a:rPr lang="en-IN" dirty="0"/>
              <a:t>        &lt;</a:t>
            </a:r>
            <a:r>
              <a:rPr lang="en-IN" dirty="0" err="1"/>
              <a:t>DataProperty</a:t>
            </a:r>
            <a:r>
              <a:rPr lang="en-IN" dirty="0"/>
              <a:t> IRI="#</a:t>
            </a:r>
            <a:r>
              <a:rPr lang="en-IN" dirty="0" err="1"/>
              <a:t>FullName</a:t>
            </a:r>
            <a:r>
              <a:rPr lang="en-IN" dirty="0"/>
              <a:t>"/&gt;</a:t>
            </a:r>
          </a:p>
          <a:p>
            <a:r>
              <a:rPr lang="en-IN" dirty="0"/>
              <a:t>        &lt;</a:t>
            </a:r>
            <a:r>
              <a:rPr lang="en-IN" dirty="0" err="1"/>
              <a:t>NamedIndividual</a:t>
            </a:r>
            <a:r>
              <a:rPr lang="en-IN" dirty="0"/>
              <a:t> IRI="#Mary"/&gt;</a:t>
            </a:r>
          </a:p>
          <a:p>
            <a:r>
              <a:rPr lang="en-IN" dirty="0"/>
              <a:t>        &lt;Literal </a:t>
            </a:r>
            <a:r>
              <a:rPr lang="en-IN" dirty="0" err="1"/>
              <a:t>datatypeIRI</a:t>
            </a:r>
            <a:r>
              <a:rPr lang="en-IN" dirty="0"/>
              <a:t>="http://www.w3.org/1999/02/22-rdf-syntax-ns#PlainLiteral"&gt;Mary </a:t>
            </a:r>
            <a:r>
              <a:rPr lang="en-IN" dirty="0" err="1"/>
              <a:t>Jost</a:t>
            </a:r>
            <a:r>
              <a:rPr lang="en-IN" dirty="0"/>
              <a:t>&lt;/Literal&gt;</a:t>
            </a:r>
          </a:p>
          <a:p>
            <a:r>
              <a:rPr lang="en-IN" dirty="0"/>
              <a:t>    &lt;/</a:t>
            </a:r>
            <a:r>
              <a:rPr lang="en-IN" dirty="0" err="1"/>
              <a:t>DataPropertyAssertion</a:t>
            </a:r>
            <a:r>
              <a:rPr lang="en-IN" dirty="0"/>
              <a:t>&gt;</a:t>
            </a:r>
          </a:p>
          <a:p>
            <a:pPr>
              <a:lnSpc>
                <a:spcPct val="120000"/>
              </a:lnSpc>
              <a:spcBef>
                <a:spcPts val="0"/>
              </a:spcBef>
            </a:pPr>
            <a:endParaRPr lang="en-IN" dirty="0"/>
          </a:p>
        </p:txBody>
      </p:sp>
    </p:spTree>
    <p:extLst>
      <p:ext uri="{BB962C8B-B14F-4D97-AF65-F5344CB8AC3E}">
        <p14:creationId xmlns:p14="http://schemas.microsoft.com/office/powerpoint/2010/main" val="2715583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633999" y="688835"/>
            <a:ext cx="6909801" cy="5216898"/>
          </a:xfrm>
          <a:prstGeom prst="rect">
            <a:avLst/>
          </a:prstGeom>
        </p:spPr>
      </p:pic>
      <p:sp>
        <p:nvSpPr>
          <p:cNvPr id="2" name="Title 1">
            <a:extLst>
              <a:ext uri="{FF2B5EF4-FFF2-40B4-BE49-F238E27FC236}">
                <a16:creationId xmlns:a16="http://schemas.microsoft.com/office/drawing/2014/main" id="{12911CAF-165D-4121-8A0B-CB24302CDD81}"/>
              </a:ext>
            </a:extLst>
          </p:cNvPr>
          <p:cNvSpPr>
            <a:spLocks noGrp="1"/>
          </p:cNvSpPr>
          <p:nvPr>
            <p:ph type="title"/>
          </p:nvPr>
        </p:nvSpPr>
        <p:spPr>
          <a:xfrm>
            <a:off x="7859485" y="634946"/>
            <a:ext cx="3690257" cy="1450757"/>
          </a:xfrm>
        </p:spPr>
        <p:txBody>
          <a:bodyPr>
            <a:normAutofit/>
          </a:bodyPr>
          <a:lstStyle/>
          <a:p>
            <a:r>
              <a:rPr lang="en-IN" dirty="0"/>
              <a:t>Lets Query</a:t>
            </a:r>
          </a:p>
        </p:txBody>
      </p:sp>
      <p:sp>
        <p:nvSpPr>
          <p:cNvPr id="9" name="Content Placeholder 8"/>
          <p:cNvSpPr>
            <a:spLocks noGrp="1"/>
          </p:cNvSpPr>
          <p:nvPr>
            <p:ph idx="1"/>
          </p:nvPr>
        </p:nvSpPr>
        <p:spPr>
          <a:xfrm>
            <a:off x="7859485" y="2198914"/>
            <a:ext cx="3690257" cy="3670180"/>
          </a:xfrm>
        </p:spPr>
        <p:txBody>
          <a:bodyPr>
            <a:normAutofit/>
          </a:bodyPr>
          <a:lstStyle/>
          <a:p>
            <a:r>
              <a:rPr lang="en-US" dirty="0"/>
              <a:t>Add Namespace </a:t>
            </a:r>
            <a:r>
              <a:rPr lang="en-US" dirty="0" err="1"/>
              <a:t>ie</a:t>
            </a:r>
            <a:r>
              <a:rPr lang="en-US" dirty="0"/>
              <a:t> our Ontology URI</a:t>
            </a:r>
          </a:p>
          <a:p>
            <a:r>
              <a:rPr lang="en-US" dirty="0"/>
              <a:t>This queries to list all entities that </a:t>
            </a:r>
            <a:r>
              <a:rPr lang="en-US" b="1" i="1" dirty="0" err="1"/>
              <a:t>hasGender</a:t>
            </a:r>
            <a:r>
              <a:rPr lang="en-US" b="1" i="1" dirty="0"/>
              <a:t> Female</a:t>
            </a:r>
          </a:p>
          <a:p>
            <a:endParaRPr lang="en-US" b="1" i="1" dirty="0"/>
          </a:p>
          <a:p>
            <a:r>
              <a:rPr lang="en-US" dirty="0"/>
              <a:t>Lists our new individual</a:t>
            </a:r>
          </a:p>
        </p:txBody>
      </p:sp>
    </p:spTree>
    <p:extLst>
      <p:ext uri="{BB962C8B-B14F-4D97-AF65-F5344CB8AC3E}">
        <p14:creationId xmlns:p14="http://schemas.microsoft.com/office/powerpoint/2010/main" val="303921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 </a:t>
            </a:r>
            <a:r>
              <a:rPr lang="en-IN" dirty="0" err="1"/>
              <a:t>Protege</a:t>
            </a:r>
            <a:endParaRPr lang="en-US" dirty="0"/>
          </a:p>
        </p:txBody>
      </p:sp>
      <p:sp>
        <p:nvSpPr>
          <p:cNvPr id="3" name="Content Placeholder 2"/>
          <p:cNvSpPr>
            <a:spLocks noGrp="1"/>
          </p:cNvSpPr>
          <p:nvPr>
            <p:ph idx="1"/>
          </p:nvPr>
        </p:nvSpPr>
        <p:spPr/>
        <p:txBody>
          <a:bodyPr/>
          <a:lstStyle/>
          <a:p>
            <a:r>
              <a:rPr lang="en-IN" dirty="0"/>
              <a:t>Download Protégé desktop tool at: </a:t>
            </a:r>
            <a:r>
              <a:rPr lang="en-IN" dirty="0">
                <a:hlinkClick r:id="rId2"/>
              </a:rPr>
              <a:t>http://protege.stanford.edu/</a:t>
            </a:r>
            <a:endParaRPr lang="en-IN" dirty="0"/>
          </a:p>
          <a:p>
            <a:r>
              <a:rPr lang="en-IN" dirty="0"/>
              <a:t>Also available as Web Protégé at: </a:t>
            </a:r>
            <a:r>
              <a:rPr lang="en-IN" dirty="0">
                <a:hlinkClick r:id="rId3"/>
              </a:rPr>
              <a:t>http://webprotege.stanford.edu/</a:t>
            </a:r>
            <a:endParaRPr lang="en-US" dirty="0"/>
          </a:p>
        </p:txBody>
      </p:sp>
    </p:spTree>
    <p:extLst>
      <p:ext uri="{BB962C8B-B14F-4D97-AF65-F5344CB8AC3E}">
        <p14:creationId xmlns:p14="http://schemas.microsoft.com/office/powerpoint/2010/main" val="263810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Protege</a:t>
            </a:r>
            <a:endParaRPr lang="en-US" dirty="0"/>
          </a:p>
        </p:txBody>
      </p:sp>
      <p:sp>
        <p:nvSpPr>
          <p:cNvPr id="3" name="Content Placeholder 2"/>
          <p:cNvSpPr>
            <a:spLocks noGrp="1"/>
          </p:cNvSpPr>
          <p:nvPr>
            <p:ph idx="1"/>
          </p:nvPr>
        </p:nvSpPr>
        <p:spPr/>
        <p:txBody>
          <a:bodyPr>
            <a:normAutofit/>
          </a:bodyPr>
          <a:lstStyle/>
          <a:p>
            <a:pPr lvl="1">
              <a:lnSpc>
                <a:spcPct val="80000"/>
              </a:lnSpc>
            </a:pPr>
            <a:r>
              <a:rPr lang="en-US" altLang="en-US" dirty="0" err="1"/>
              <a:t>Protege</a:t>
            </a:r>
            <a:r>
              <a:rPr lang="en-US" altLang="en-US" dirty="0"/>
              <a:t> OWL editor: enables users to build ontology for the Semantic Web, in particular to OWL</a:t>
            </a:r>
          </a:p>
          <a:p>
            <a:pPr lvl="2">
              <a:lnSpc>
                <a:spcPct val="80000"/>
              </a:lnSpc>
            </a:pPr>
            <a:r>
              <a:rPr lang="en-US" altLang="en-US" sz="1800" dirty="0"/>
              <a:t>Classes</a:t>
            </a:r>
          </a:p>
          <a:p>
            <a:pPr lvl="2">
              <a:lnSpc>
                <a:spcPct val="80000"/>
              </a:lnSpc>
            </a:pPr>
            <a:r>
              <a:rPr lang="en-US" altLang="en-US" sz="1800" dirty="0"/>
              <a:t>Properties</a:t>
            </a:r>
          </a:p>
          <a:p>
            <a:pPr lvl="2">
              <a:lnSpc>
                <a:spcPct val="80000"/>
              </a:lnSpc>
            </a:pPr>
            <a:r>
              <a:rPr lang="en-US" altLang="en-US" sz="1800" dirty="0"/>
              <a:t>Instances</a:t>
            </a:r>
          </a:p>
          <a:p>
            <a:pPr lvl="2">
              <a:lnSpc>
                <a:spcPct val="80000"/>
              </a:lnSpc>
            </a:pPr>
            <a:r>
              <a:rPr lang="en-US" altLang="en-US" sz="1800" dirty="0"/>
              <a:t>Reasoning</a:t>
            </a:r>
          </a:p>
          <a:p>
            <a:pPr marL="384048" lvl="2" indent="0">
              <a:lnSpc>
                <a:spcPct val="80000"/>
              </a:lnSpc>
              <a:buNone/>
            </a:pPr>
            <a:endParaRPr lang="en-US" altLang="en-US" sz="1800" dirty="0"/>
          </a:p>
        </p:txBody>
      </p:sp>
    </p:spTree>
    <p:extLst>
      <p:ext uri="{BB962C8B-B14F-4D97-AF65-F5344CB8AC3E}">
        <p14:creationId xmlns:p14="http://schemas.microsoft.com/office/powerpoint/2010/main" val="368643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Building an OWL Ontology</a:t>
            </a:r>
            <a:endParaRPr lang="en-US" dirty="0"/>
          </a:p>
        </p:txBody>
      </p:sp>
      <p:sp>
        <p:nvSpPr>
          <p:cNvPr id="3" name="Content Placeholder 2"/>
          <p:cNvSpPr>
            <a:spLocks noGrp="1"/>
          </p:cNvSpPr>
          <p:nvPr>
            <p:ph idx="1"/>
          </p:nvPr>
        </p:nvSpPr>
        <p:spPr/>
        <p:txBody>
          <a:bodyPr/>
          <a:lstStyle/>
          <a:p>
            <a:r>
              <a:rPr lang="en-US" altLang="en-US" dirty="0"/>
              <a:t>Create a new OWL project</a:t>
            </a:r>
          </a:p>
          <a:p>
            <a:pPr lvl="1"/>
            <a:r>
              <a:rPr lang="en-US" altLang="en-US" dirty="0"/>
              <a:t>Start </a:t>
            </a:r>
            <a:r>
              <a:rPr lang="en-US" altLang="en-US" dirty="0" err="1"/>
              <a:t>protege</a:t>
            </a:r>
            <a:endParaRPr lang="en-US" altLang="en-US" dirty="0"/>
          </a:p>
          <a:p>
            <a:pPr lvl="1"/>
            <a:r>
              <a:rPr lang="en-US" altLang="en-US" dirty="0"/>
              <a:t>File – New – Ontology URI (http://www.semanticweb.org/mayanka/ontologies/2017/6/family) – </a:t>
            </a:r>
          </a:p>
          <a:p>
            <a:pPr lvl="1"/>
            <a:r>
              <a:rPr lang="en-US" altLang="en-US" dirty="0"/>
              <a:t>A new empty </a:t>
            </a:r>
            <a:r>
              <a:rPr lang="en-US" altLang="en-US" dirty="0" err="1"/>
              <a:t>Protege</a:t>
            </a:r>
            <a:r>
              <a:rPr lang="en-US" altLang="en-US" dirty="0"/>
              <a:t>-OWL project has been created.</a:t>
            </a:r>
          </a:p>
          <a:p>
            <a:pPr lvl="1"/>
            <a:r>
              <a:rPr lang="en-US" altLang="en-US" dirty="0"/>
              <a:t>Save it in your local file as </a:t>
            </a:r>
            <a:r>
              <a:rPr lang="en-US" altLang="en-US" dirty="0" err="1"/>
              <a:t>family.owl</a:t>
            </a:r>
            <a:endParaRPr lang="en-US" altLang="en-US" dirty="0"/>
          </a:p>
          <a:p>
            <a:pPr lvl="1"/>
            <a:r>
              <a:rPr lang="en-US" altLang="en-US" dirty="0"/>
              <a:t>Choose Ontology type to be OWL/XML Syntax</a:t>
            </a:r>
          </a:p>
          <a:p>
            <a:pPr lvl="1"/>
            <a:endParaRPr lang="en-US" altLang="en-US" dirty="0"/>
          </a:p>
          <a:p>
            <a:endParaRPr lang="en-US" dirty="0"/>
          </a:p>
        </p:txBody>
      </p:sp>
      <p:pic>
        <p:nvPicPr>
          <p:cNvPr id="4" name="Picture 3">
            <a:extLst>
              <a:ext uri="{FF2B5EF4-FFF2-40B4-BE49-F238E27FC236}">
                <a16:creationId xmlns:a16="http://schemas.microsoft.com/office/drawing/2014/main" id="{7F284852-226B-4C36-9BD2-C28F19871497}"/>
              </a:ext>
            </a:extLst>
          </p:cNvPr>
          <p:cNvPicPr>
            <a:picLocks noChangeAspect="1"/>
          </p:cNvPicPr>
          <p:nvPr/>
        </p:nvPicPr>
        <p:blipFill>
          <a:blip r:embed="rId2"/>
          <a:stretch>
            <a:fillRect/>
          </a:stretch>
        </p:blipFill>
        <p:spPr>
          <a:xfrm>
            <a:off x="7786255" y="3070762"/>
            <a:ext cx="3855210" cy="2906706"/>
          </a:xfrm>
          <a:prstGeom prst="rect">
            <a:avLst/>
          </a:prstGeom>
        </p:spPr>
      </p:pic>
      <p:pic>
        <p:nvPicPr>
          <p:cNvPr id="5" name="Picture 4">
            <a:extLst>
              <a:ext uri="{FF2B5EF4-FFF2-40B4-BE49-F238E27FC236}">
                <a16:creationId xmlns:a16="http://schemas.microsoft.com/office/drawing/2014/main" id="{E1D2BA6E-4D71-4FD8-BF41-6D7B22F9B01B}"/>
              </a:ext>
            </a:extLst>
          </p:cNvPr>
          <p:cNvPicPr>
            <a:picLocks noChangeAspect="1"/>
          </p:cNvPicPr>
          <p:nvPr/>
        </p:nvPicPr>
        <p:blipFill>
          <a:blip r:embed="rId3"/>
          <a:stretch>
            <a:fillRect/>
          </a:stretch>
        </p:blipFill>
        <p:spPr>
          <a:xfrm>
            <a:off x="2500407" y="4044402"/>
            <a:ext cx="2708901" cy="1693063"/>
          </a:xfrm>
          <a:prstGeom prst="rect">
            <a:avLst/>
          </a:prstGeom>
        </p:spPr>
      </p:pic>
    </p:spTree>
    <p:extLst>
      <p:ext uri="{BB962C8B-B14F-4D97-AF65-F5344CB8AC3E}">
        <p14:creationId xmlns:p14="http://schemas.microsoft.com/office/powerpoint/2010/main" val="41784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FA88-FD0D-4809-9585-E58DBAAB11C2}"/>
              </a:ext>
            </a:extLst>
          </p:cNvPr>
          <p:cNvSpPr>
            <a:spLocks noGrp="1"/>
          </p:cNvSpPr>
          <p:nvPr>
            <p:ph type="title"/>
          </p:nvPr>
        </p:nvSpPr>
        <p:spPr/>
        <p:txBody>
          <a:bodyPr/>
          <a:lstStyle/>
          <a:p>
            <a:r>
              <a:rPr lang="en-IN" dirty="0"/>
              <a:t>OWL Syntax : Header</a:t>
            </a:r>
          </a:p>
        </p:txBody>
      </p:sp>
      <p:sp>
        <p:nvSpPr>
          <p:cNvPr id="3" name="Content Placeholder 2">
            <a:extLst>
              <a:ext uri="{FF2B5EF4-FFF2-40B4-BE49-F238E27FC236}">
                <a16:creationId xmlns:a16="http://schemas.microsoft.com/office/drawing/2014/main" id="{6D0391AF-5D5C-4B60-A444-D208548359BD}"/>
              </a:ext>
            </a:extLst>
          </p:cNvPr>
          <p:cNvSpPr>
            <a:spLocks noGrp="1"/>
          </p:cNvSpPr>
          <p:nvPr>
            <p:ph idx="1"/>
          </p:nvPr>
        </p:nvSpPr>
        <p:spPr/>
        <p:txBody>
          <a:bodyPr>
            <a:noAutofit/>
          </a:bodyPr>
          <a:lstStyle/>
          <a:p>
            <a:pPr marL="0" indent="0">
              <a:lnSpc>
                <a:spcPct val="100000"/>
              </a:lnSpc>
              <a:spcBef>
                <a:spcPts val="0"/>
              </a:spcBef>
              <a:spcAft>
                <a:spcPts val="0"/>
              </a:spcAft>
              <a:buNone/>
            </a:pPr>
            <a:r>
              <a:rPr lang="en-IN" sz="1400" dirty="0"/>
              <a:t>&lt;?xml version="1.0"?&gt;</a:t>
            </a:r>
          </a:p>
          <a:p>
            <a:pPr marL="0" indent="0">
              <a:lnSpc>
                <a:spcPct val="100000"/>
              </a:lnSpc>
              <a:spcBef>
                <a:spcPts val="0"/>
              </a:spcBef>
              <a:spcAft>
                <a:spcPts val="0"/>
              </a:spcAft>
              <a:buNone/>
            </a:pPr>
            <a:r>
              <a:rPr lang="pt-BR" sz="1400" dirty="0"/>
              <a:t>&lt;Ontology xmlns="http://www.w3.org/2002/07/owl#"</a:t>
            </a:r>
          </a:p>
          <a:p>
            <a:pPr marL="0" indent="0">
              <a:lnSpc>
                <a:spcPct val="100000"/>
              </a:lnSpc>
              <a:spcBef>
                <a:spcPts val="0"/>
              </a:spcBef>
              <a:spcAft>
                <a:spcPts val="0"/>
              </a:spcAft>
              <a:buNone/>
            </a:pPr>
            <a:r>
              <a:rPr lang="en-IN" sz="1400" dirty="0"/>
              <a:t>     </a:t>
            </a:r>
            <a:r>
              <a:rPr lang="en-IN" sz="1400" dirty="0" err="1"/>
              <a:t>xml:base</a:t>
            </a:r>
            <a:r>
              <a:rPr lang="en-IN" sz="1400" dirty="0"/>
              <a:t>="http://www.semanticweb.org/mayanka/ontologies/2017/6/family"</a:t>
            </a:r>
          </a:p>
          <a:p>
            <a:pPr marL="0" indent="0">
              <a:lnSpc>
                <a:spcPct val="100000"/>
              </a:lnSpc>
              <a:spcBef>
                <a:spcPts val="0"/>
              </a:spcBef>
              <a:spcAft>
                <a:spcPts val="0"/>
              </a:spcAft>
              <a:buNone/>
            </a:pPr>
            <a:r>
              <a:rPr lang="en-IN" sz="1400" dirty="0"/>
              <a:t>     </a:t>
            </a:r>
            <a:r>
              <a:rPr lang="en-IN" sz="1400" dirty="0" err="1"/>
              <a:t>xmlns:rdf</a:t>
            </a:r>
            <a:r>
              <a:rPr lang="en-IN" sz="1400" dirty="0"/>
              <a:t>="http://www.w3.org/1999/02/22-rdf-syntax-ns#"</a:t>
            </a:r>
          </a:p>
          <a:p>
            <a:pPr marL="0" indent="0">
              <a:lnSpc>
                <a:spcPct val="100000"/>
              </a:lnSpc>
              <a:spcBef>
                <a:spcPts val="0"/>
              </a:spcBef>
              <a:spcAft>
                <a:spcPts val="0"/>
              </a:spcAft>
              <a:buNone/>
            </a:pPr>
            <a:r>
              <a:rPr lang="en-IN" sz="1400" dirty="0"/>
              <a:t>     </a:t>
            </a:r>
            <a:r>
              <a:rPr lang="en-IN" sz="1400" dirty="0" err="1"/>
              <a:t>xmlns:xml</a:t>
            </a:r>
            <a:r>
              <a:rPr lang="en-IN" sz="1400" dirty="0"/>
              <a:t>="http://www.w3.org/XML/1998/namespace"</a:t>
            </a:r>
          </a:p>
          <a:p>
            <a:pPr marL="0" indent="0">
              <a:lnSpc>
                <a:spcPct val="100000"/>
              </a:lnSpc>
              <a:spcBef>
                <a:spcPts val="0"/>
              </a:spcBef>
              <a:spcAft>
                <a:spcPts val="0"/>
              </a:spcAft>
              <a:buNone/>
            </a:pPr>
            <a:r>
              <a:rPr lang="en-IN" sz="1400" dirty="0"/>
              <a:t>     </a:t>
            </a:r>
            <a:r>
              <a:rPr lang="en-IN" sz="1400" dirty="0" err="1"/>
              <a:t>xmlns:xsd</a:t>
            </a:r>
            <a:r>
              <a:rPr lang="en-IN" sz="1400" dirty="0"/>
              <a:t>="http://www.w3.org/2001/XMLSchema#"</a:t>
            </a:r>
          </a:p>
          <a:p>
            <a:pPr marL="0" indent="0">
              <a:lnSpc>
                <a:spcPct val="100000"/>
              </a:lnSpc>
              <a:spcBef>
                <a:spcPts val="0"/>
              </a:spcBef>
              <a:spcAft>
                <a:spcPts val="0"/>
              </a:spcAft>
              <a:buNone/>
            </a:pPr>
            <a:r>
              <a:rPr lang="en-IN" sz="1400" dirty="0"/>
              <a:t>     </a:t>
            </a:r>
            <a:r>
              <a:rPr lang="en-IN" sz="1400" dirty="0" err="1"/>
              <a:t>xmlns:rdfs</a:t>
            </a:r>
            <a:r>
              <a:rPr lang="en-IN" sz="1400" dirty="0"/>
              <a:t>="http://www.w3.org/2000/01/rdf-schema#"</a:t>
            </a:r>
          </a:p>
          <a:p>
            <a:pPr marL="0" indent="0">
              <a:lnSpc>
                <a:spcPct val="100000"/>
              </a:lnSpc>
              <a:spcBef>
                <a:spcPts val="0"/>
              </a:spcBef>
              <a:spcAft>
                <a:spcPts val="0"/>
              </a:spcAft>
              <a:buNone/>
            </a:pPr>
            <a:r>
              <a:rPr lang="en-IN" sz="1400" dirty="0"/>
              <a:t>     </a:t>
            </a:r>
            <a:r>
              <a:rPr lang="en-IN" sz="1400" b="1" dirty="0" err="1"/>
              <a:t>ontologyIRI</a:t>
            </a:r>
            <a:r>
              <a:rPr lang="en-IN" sz="1400" b="1" dirty="0"/>
              <a:t>="http://www.semanticweb.org/mayanka/ontologies/2017/6/family"</a:t>
            </a:r>
            <a:r>
              <a:rPr lang="en-IN" sz="1400" dirty="0"/>
              <a:t>&gt;</a:t>
            </a:r>
          </a:p>
          <a:p>
            <a:pPr marL="0" indent="0">
              <a:lnSpc>
                <a:spcPct val="100000"/>
              </a:lnSpc>
              <a:spcBef>
                <a:spcPts val="0"/>
              </a:spcBef>
              <a:spcAft>
                <a:spcPts val="0"/>
              </a:spcAft>
              <a:buNone/>
            </a:pPr>
            <a:r>
              <a:rPr lang="en-IN" sz="1400" dirty="0"/>
              <a:t>    &lt;Prefix name="owl" IRI="http://www.w3.org/2002/07/owl#"/&gt;</a:t>
            </a:r>
          </a:p>
          <a:p>
            <a:pPr marL="0" indent="0">
              <a:lnSpc>
                <a:spcPct val="100000"/>
              </a:lnSpc>
              <a:spcBef>
                <a:spcPts val="0"/>
              </a:spcBef>
              <a:spcAft>
                <a:spcPts val="0"/>
              </a:spcAft>
              <a:buNone/>
            </a:pPr>
            <a:r>
              <a:rPr lang="en-IN" sz="1400" dirty="0"/>
              <a:t>    &lt;Prefix name="</a:t>
            </a:r>
            <a:r>
              <a:rPr lang="en-IN" sz="1400" dirty="0" err="1"/>
              <a:t>rdf</a:t>
            </a:r>
            <a:r>
              <a:rPr lang="en-IN" sz="1400" dirty="0"/>
              <a:t>" IRI="http://www.w3.org/1999/02/22-rdf-syntax-ns#"/&gt;</a:t>
            </a:r>
          </a:p>
          <a:p>
            <a:pPr marL="0" indent="0">
              <a:lnSpc>
                <a:spcPct val="100000"/>
              </a:lnSpc>
              <a:spcBef>
                <a:spcPts val="0"/>
              </a:spcBef>
              <a:spcAft>
                <a:spcPts val="0"/>
              </a:spcAft>
              <a:buNone/>
            </a:pPr>
            <a:r>
              <a:rPr lang="en-IN" sz="1400" dirty="0"/>
              <a:t>    &lt;Prefix name="xml" IRI="http://www.w3.org/XML/1998/namespace"/&gt;</a:t>
            </a:r>
          </a:p>
          <a:p>
            <a:pPr marL="0" indent="0">
              <a:lnSpc>
                <a:spcPct val="100000"/>
              </a:lnSpc>
              <a:spcBef>
                <a:spcPts val="0"/>
              </a:spcBef>
              <a:spcAft>
                <a:spcPts val="0"/>
              </a:spcAft>
              <a:buNone/>
            </a:pPr>
            <a:r>
              <a:rPr lang="en-IN" sz="1400" dirty="0"/>
              <a:t>    &lt;Prefix name="</a:t>
            </a:r>
            <a:r>
              <a:rPr lang="en-IN" sz="1400" dirty="0" err="1"/>
              <a:t>xsd</a:t>
            </a:r>
            <a:r>
              <a:rPr lang="en-IN" sz="1400" dirty="0"/>
              <a:t>" IRI="http://www.w3.org/2001/XMLSchema#"/&gt;</a:t>
            </a:r>
          </a:p>
          <a:p>
            <a:pPr marL="0" indent="0">
              <a:lnSpc>
                <a:spcPct val="100000"/>
              </a:lnSpc>
              <a:spcBef>
                <a:spcPts val="0"/>
              </a:spcBef>
              <a:spcAft>
                <a:spcPts val="0"/>
              </a:spcAft>
              <a:buNone/>
            </a:pPr>
            <a:r>
              <a:rPr lang="en-IN" sz="1400" dirty="0"/>
              <a:t>    &lt;Prefix name="</a:t>
            </a:r>
            <a:r>
              <a:rPr lang="en-IN" sz="1400" dirty="0" err="1"/>
              <a:t>rdfs</a:t>
            </a:r>
            <a:r>
              <a:rPr lang="en-IN" sz="1400" dirty="0"/>
              <a:t>" IRI="http://www.w3.org/2000/01/rdf-schema#"/&gt;</a:t>
            </a:r>
          </a:p>
          <a:p>
            <a:pPr marL="0" indent="0">
              <a:lnSpc>
                <a:spcPct val="100000"/>
              </a:lnSpc>
              <a:spcBef>
                <a:spcPts val="0"/>
              </a:spcBef>
              <a:spcAft>
                <a:spcPts val="0"/>
              </a:spcAft>
              <a:buNone/>
            </a:pPr>
            <a:r>
              <a:rPr lang="en-IN" sz="1400" dirty="0"/>
              <a:t>&lt;/Ontology&gt;</a:t>
            </a:r>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endParaRPr lang="en-IN" sz="1400" dirty="0"/>
          </a:p>
          <a:p>
            <a:pPr marL="0" indent="0">
              <a:lnSpc>
                <a:spcPct val="100000"/>
              </a:lnSpc>
              <a:spcBef>
                <a:spcPts val="0"/>
              </a:spcBef>
              <a:spcAft>
                <a:spcPts val="0"/>
              </a:spcAft>
              <a:buNone/>
            </a:pPr>
            <a:r>
              <a:rPr lang="en-IN" sz="1400" dirty="0"/>
              <a:t>&lt;!-- Generated by the OWL API (version 4.2.8.20170104-2310) https://github.com/owlcs/owlapi --&gt;</a:t>
            </a:r>
          </a:p>
          <a:p>
            <a:pPr marL="0" indent="0">
              <a:lnSpc>
                <a:spcPct val="100000"/>
              </a:lnSpc>
              <a:spcBef>
                <a:spcPts val="0"/>
              </a:spcBef>
              <a:spcAft>
                <a:spcPts val="0"/>
              </a:spcAft>
              <a:buNone/>
            </a:pPr>
            <a:endParaRPr lang="en-IN" sz="1400" dirty="0"/>
          </a:p>
        </p:txBody>
      </p:sp>
    </p:spTree>
    <p:extLst>
      <p:ext uri="{BB962C8B-B14F-4D97-AF65-F5344CB8AC3E}">
        <p14:creationId xmlns:p14="http://schemas.microsoft.com/office/powerpoint/2010/main" val="99815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682B4-7454-4AF7-B1D3-7B424C1FB627}"/>
              </a:ext>
            </a:extLst>
          </p:cNvPr>
          <p:cNvSpPr>
            <a:spLocks noGrp="1"/>
          </p:cNvSpPr>
          <p:nvPr>
            <p:ph type="title"/>
          </p:nvPr>
        </p:nvSpPr>
        <p:spPr/>
        <p:txBody>
          <a:bodyPr/>
          <a:lstStyle/>
          <a:p>
            <a:r>
              <a:rPr lang="en-IN" dirty="0"/>
              <a:t>Building blocks of ontology</a:t>
            </a:r>
          </a:p>
        </p:txBody>
      </p:sp>
      <p:sp>
        <p:nvSpPr>
          <p:cNvPr id="5" name="Text Placeholder 4">
            <a:extLst>
              <a:ext uri="{FF2B5EF4-FFF2-40B4-BE49-F238E27FC236}">
                <a16:creationId xmlns:a16="http://schemas.microsoft.com/office/drawing/2014/main" id="{49F456C4-5AA1-435D-9278-D56CC5EB2A21}"/>
              </a:ext>
            </a:extLst>
          </p:cNvPr>
          <p:cNvSpPr>
            <a:spLocks noGrp="1"/>
          </p:cNvSpPr>
          <p:nvPr>
            <p:ph type="body" idx="1"/>
          </p:nvPr>
        </p:nvSpPr>
        <p:spPr/>
        <p:txBody>
          <a:bodyPr/>
          <a:lstStyle/>
          <a:p>
            <a:r>
              <a:rPr lang="en-IN" dirty="0"/>
              <a:t>Using owl 2.0</a:t>
            </a:r>
          </a:p>
        </p:txBody>
      </p:sp>
    </p:spTree>
    <p:extLst>
      <p:ext uri="{BB962C8B-B14F-4D97-AF65-F5344CB8AC3E}">
        <p14:creationId xmlns:p14="http://schemas.microsoft.com/office/powerpoint/2010/main" val="121993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10443</TotalTime>
  <Words>2414</Words>
  <Application>Microsoft Office PowerPoint</Application>
  <PresentationFormat>Widescreen</PresentationFormat>
  <Paragraphs>334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Adobe Arabic</vt:lpstr>
      <vt:lpstr>Arial</vt:lpstr>
      <vt:lpstr>Calibri</vt:lpstr>
      <vt:lpstr>Calibri Light</vt:lpstr>
      <vt:lpstr>Wingdings</vt:lpstr>
      <vt:lpstr>Office Theme</vt:lpstr>
      <vt:lpstr>CS5560 Knowledge Discovery and Management  Tutorial 7</vt:lpstr>
      <vt:lpstr>Outline</vt:lpstr>
      <vt:lpstr>Protégé </vt:lpstr>
      <vt:lpstr>What is protégé?</vt:lpstr>
      <vt:lpstr>Install Protege</vt:lpstr>
      <vt:lpstr>Protege</vt:lpstr>
      <vt:lpstr>Building an OWL Ontology</vt:lpstr>
      <vt:lpstr>OWL Syntax : Header</vt:lpstr>
      <vt:lpstr>Building blocks of ontology</vt:lpstr>
      <vt:lpstr>Structure of Entities and Literals</vt:lpstr>
      <vt:lpstr>NamedClasses</vt:lpstr>
      <vt:lpstr>OWL Syntax: Class</vt:lpstr>
      <vt:lpstr>Creating SubClasses</vt:lpstr>
      <vt:lpstr>OWL Syntax: SubClass</vt:lpstr>
      <vt:lpstr>Creating NamedIndividual</vt:lpstr>
      <vt:lpstr>OWL Syntax: NamedIndividual</vt:lpstr>
      <vt:lpstr>Visualization of Ontology</vt:lpstr>
      <vt:lpstr>What next ?</vt:lpstr>
      <vt:lpstr>Structure of Entities and Literals</vt:lpstr>
      <vt:lpstr>OWL Properties</vt:lpstr>
      <vt:lpstr>Example  for OWL Properties</vt:lpstr>
      <vt:lpstr>Create an object property</vt:lpstr>
      <vt:lpstr>Property domains and ranges</vt:lpstr>
      <vt:lpstr>Create inverse properties</vt:lpstr>
      <vt:lpstr>Create Data Property</vt:lpstr>
      <vt:lpstr>Characteristics of Object Properties </vt:lpstr>
      <vt:lpstr>Characteristics of Object Properties </vt:lpstr>
      <vt:lpstr>Characteristics of Object Properties </vt:lpstr>
      <vt:lpstr>OWL Syntax : Properties</vt:lpstr>
      <vt:lpstr>Property restrictions</vt:lpstr>
      <vt:lpstr>Add a restriction to Person</vt:lpstr>
      <vt:lpstr>OWL Syntax: Property Restriction</vt:lpstr>
      <vt:lpstr>Visualization of Ontology</vt:lpstr>
      <vt:lpstr>Complex Classes</vt:lpstr>
      <vt:lpstr>Making family ontology complex</vt:lpstr>
      <vt:lpstr>OWL Syntax: Disjoint Class</vt:lpstr>
      <vt:lpstr>Making family ontology complex</vt:lpstr>
      <vt:lpstr>OWL Syntax:  Equivalent Class and Set Operator</vt:lpstr>
      <vt:lpstr>Visualization of Ontology</vt:lpstr>
      <vt:lpstr>SPARQL Query</vt:lpstr>
      <vt:lpstr>Add Individual under Person</vt:lpstr>
      <vt:lpstr>OWL Syntax: </vt:lpstr>
      <vt:lpstr>Lets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CS5560  KDM</dc:title>
  <dc:creator>Naga Krishna</dc:creator>
  <cp:lastModifiedBy>syed shah</cp:lastModifiedBy>
  <cp:revision>103</cp:revision>
  <dcterms:created xsi:type="dcterms:W3CDTF">2016-06-15T20:50:45Z</dcterms:created>
  <dcterms:modified xsi:type="dcterms:W3CDTF">2020-03-12T06:15:53Z</dcterms:modified>
</cp:coreProperties>
</file>