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37" r:id="rId3"/>
    <p:sldId id="338" r:id="rId4"/>
    <p:sldId id="331" r:id="rId5"/>
    <p:sldId id="339" r:id="rId6"/>
    <p:sldId id="340" r:id="rId7"/>
    <p:sldId id="332" r:id="rId8"/>
    <p:sldId id="333" r:id="rId9"/>
    <p:sldId id="334" r:id="rId10"/>
    <p:sldId id="274" r:id="rId11"/>
    <p:sldId id="341" r:id="rId12"/>
    <p:sldId id="342" r:id="rId13"/>
    <p:sldId id="343" r:id="rId14"/>
    <p:sldId id="304" r:id="rId15"/>
    <p:sldId id="302" r:id="rId16"/>
    <p:sldId id="275" r:id="rId17"/>
    <p:sldId id="344" r:id="rId18"/>
    <p:sldId id="345" r:id="rId19"/>
    <p:sldId id="278" r:id="rId20"/>
    <p:sldId id="335" r:id="rId21"/>
    <p:sldId id="336" r:id="rId22"/>
    <p:sldId id="279" r:id="rId23"/>
    <p:sldId id="280" r:id="rId24"/>
    <p:sldId id="281" r:id="rId25"/>
    <p:sldId id="282" r:id="rId26"/>
    <p:sldId id="283" r:id="rId27"/>
    <p:sldId id="284" r:id="rId28"/>
    <p:sldId id="307" r:id="rId29"/>
    <p:sldId id="330" r:id="rId30"/>
    <p:sldId id="32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3115-1A10-4465-A34E-A7F0D24EBE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3CCF13-6712-406D-BF84-2639F386D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31795-048C-413E-8DB4-DE8249F571CA}"/>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5" name="Footer Placeholder 4">
            <a:extLst>
              <a:ext uri="{FF2B5EF4-FFF2-40B4-BE49-F238E27FC236}">
                <a16:creationId xmlns:a16="http://schemas.microsoft.com/office/drawing/2014/main" id="{BFE2FB78-B1FE-4D74-8596-F101E7A2A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2C413-19B9-429E-8769-E60CB9C70396}"/>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212742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127C-65E4-4CF7-9177-C59CA77F5B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1712D4-5BA3-46C7-8DE1-8A987D01BA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13378-9543-4B54-B3EF-04EA247CCCAB}"/>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5" name="Footer Placeholder 4">
            <a:extLst>
              <a:ext uri="{FF2B5EF4-FFF2-40B4-BE49-F238E27FC236}">
                <a16:creationId xmlns:a16="http://schemas.microsoft.com/office/drawing/2014/main" id="{3CF861D6-700E-4A64-AD00-40225AB70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39EF0-91AF-4649-8FCE-D9A22A06B329}"/>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278032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2E767-9362-4DF7-913B-5E89FF14B2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3451E4-557A-489C-8616-21F6AB2A9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0455D-78EC-4ABD-B4BE-EA28C9462222}"/>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5" name="Footer Placeholder 4">
            <a:extLst>
              <a:ext uri="{FF2B5EF4-FFF2-40B4-BE49-F238E27FC236}">
                <a16:creationId xmlns:a16="http://schemas.microsoft.com/office/drawing/2014/main" id="{9061B571-DACE-4897-860C-A7B6A6442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892EA-4273-4320-8452-DCEF20651E0C}"/>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350933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A4E9-7F7C-4B39-8641-1E953F77F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D779F-712A-4B7A-A9EC-566A6E0C2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0683F-15F5-41BA-BB51-CB9AC3DC2B7A}"/>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5" name="Footer Placeholder 4">
            <a:extLst>
              <a:ext uri="{FF2B5EF4-FFF2-40B4-BE49-F238E27FC236}">
                <a16:creationId xmlns:a16="http://schemas.microsoft.com/office/drawing/2014/main" id="{7F7DCC23-7E3B-4BBE-876E-93EBEDD8A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E9A7F-1F01-4C7F-8730-0F088E1C2730}"/>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87100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A886-B534-4C49-9360-D5EA86851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1B558-3129-4F2E-B4C5-9C2F2B1C1B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2C3BD5-58BF-4571-BEC9-A9CF2F437C46}"/>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5" name="Footer Placeholder 4">
            <a:extLst>
              <a:ext uri="{FF2B5EF4-FFF2-40B4-BE49-F238E27FC236}">
                <a16:creationId xmlns:a16="http://schemas.microsoft.com/office/drawing/2014/main" id="{828D599F-219A-4B84-AD4C-D8D55ADD9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85965-0F45-4807-B9F6-B0576BB551A8}"/>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252899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5420-0B13-4814-B82A-89A2DD0D4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39017-51B4-4FBC-BC98-1A9496595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E80162-D2BC-4595-A61A-6FAF328F4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99D5F-7B06-4F54-B298-6C699120D13F}"/>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6" name="Footer Placeholder 5">
            <a:extLst>
              <a:ext uri="{FF2B5EF4-FFF2-40B4-BE49-F238E27FC236}">
                <a16:creationId xmlns:a16="http://schemas.microsoft.com/office/drawing/2014/main" id="{55249205-D00F-45D3-BBB0-9AA8B7DB4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A15B7-7A72-4DAA-8085-C5FB0D670D69}"/>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90045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4CF4-420D-49E5-85B7-536FEA542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71FC9F-8ABF-428E-A0E6-BCAA84613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C9507-60C9-400E-B954-4CDEEECD9C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A09FA8-11D0-4B7F-84DE-BA52DAE57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E49F2-32D7-40BE-B3A8-C52E38E89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1E8E4-BB3B-4DF1-9B6E-45FE7A021415}"/>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8" name="Footer Placeholder 7">
            <a:extLst>
              <a:ext uri="{FF2B5EF4-FFF2-40B4-BE49-F238E27FC236}">
                <a16:creationId xmlns:a16="http://schemas.microsoft.com/office/drawing/2014/main" id="{ADA843D6-3BE1-43C8-AC1C-CD145F0212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0EF0FE-57D1-4F98-A9ED-5DFC47603B8B}"/>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197923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0739-5974-43D9-8FB5-9B592AAAF8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8425B-06BA-4ADF-83A2-CA78471AF57C}"/>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4" name="Footer Placeholder 3">
            <a:extLst>
              <a:ext uri="{FF2B5EF4-FFF2-40B4-BE49-F238E27FC236}">
                <a16:creationId xmlns:a16="http://schemas.microsoft.com/office/drawing/2014/main" id="{0348BF0B-8049-4686-B219-50563428E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0CE39C-A756-4C99-8EFE-6E7CD72F0068}"/>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332879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F3644-D4AA-499D-86C5-7632EA33C991}"/>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3" name="Footer Placeholder 2">
            <a:extLst>
              <a:ext uri="{FF2B5EF4-FFF2-40B4-BE49-F238E27FC236}">
                <a16:creationId xmlns:a16="http://schemas.microsoft.com/office/drawing/2014/main" id="{E67BCE52-2EF7-4016-8325-BF3AC64B7D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2C5A7C-03AC-4144-8BE4-FB9E93ED5C33}"/>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42364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C10A-390D-400E-AC8D-5DBA3F258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D8E8EA-1C7F-4AE7-92F4-57363B5E2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E0C451-4816-4E77-9CE7-31C53D5CF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080BB-AFAB-48F1-833F-3642896C2095}"/>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6" name="Footer Placeholder 5">
            <a:extLst>
              <a:ext uri="{FF2B5EF4-FFF2-40B4-BE49-F238E27FC236}">
                <a16:creationId xmlns:a16="http://schemas.microsoft.com/office/drawing/2014/main" id="{256BC6A4-16F6-497D-BC00-0F2FE5171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EBE3C-B9F5-40E1-9746-97A3E421FAD3}"/>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204176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0CC7-7CBD-4F6E-8AD6-A3ABEA0F1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02AC51-D371-4700-A40E-E5A4DABA3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6ADB0D-79C5-4C24-82F0-5D4035BAD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33C36-C197-42A1-84EE-4E06C9B44305}"/>
              </a:ext>
            </a:extLst>
          </p:cNvPr>
          <p:cNvSpPr>
            <a:spLocks noGrp="1"/>
          </p:cNvSpPr>
          <p:nvPr>
            <p:ph type="dt" sz="half" idx="10"/>
          </p:nvPr>
        </p:nvSpPr>
        <p:spPr/>
        <p:txBody>
          <a:bodyPr/>
          <a:lstStyle/>
          <a:p>
            <a:fld id="{6D2E5821-12E3-4A91-B7A1-161037CA0355}" type="datetimeFigureOut">
              <a:rPr lang="en-US" smtClean="0"/>
              <a:t>4/21/2020</a:t>
            </a:fld>
            <a:endParaRPr lang="en-US"/>
          </a:p>
        </p:txBody>
      </p:sp>
      <p:sp>
        <p:nvSpPr>
          <p:cNvPr id="6" name="Footer Placeholder 5">
            <a:extLst>
              <a:ext uri="{FF2B5EF4-FFF2-40B4-BE49-F238E27FC236}">
                <a16:creationId xmlns:a16="http://schemas.microsoft.com/office/drawing/2014/main" id="{7DF44383-79FF-47F3-881C-88C3E8B18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3063F-95F8-4FAA-8268-F7CA25E7AB84}"/>
              </a:ext>
            </a:extLst>
          </p:cNvPr>
          <p:cNvSpPr>
            <a:spLocks noGrp="1"/>
          </p:cNvSpPr>
          <p:nvPr>
            <p:ph type="sldNum" sz="quarter" idx="12"/>
          </p:nvPr>
        </p:nvSpPr>
        <p:spPr/>
        <p:txBody>
          <a:bodyPr/>
          <a:lstStyle/>
          <a:p>
            <a:fld id="{0A86B585-1EC7-4200-A520-90DB7E28A0A1}" type="slidenum">
              <a:rPr lang="en-US" smtClean="0"/>
              <a:t>‹#›</a:t>
            </a:fld>
            <a:endParaRPr lang="en-US"/>
          </a:p>
        </p:txBody>
      </p:sp>
    </p:spTree>
    <p:extLst>
      <p:ext uri="{BB962C8B-B14F-4D97-AF65-F5344CB8AC3E}">
        <p14:creationId xmlns:p14="http://schemas.microsoft.com/office/powerpoint/2010/main" val="1744222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51FB8-228A-48CA-A854-808C53CE1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FBB283-D28D-4CB2-90E8-90FCF1365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D0670-E2F9-4B98-AC66-2F33D3DEB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E5821-12E3-4A91-B7A1-161037CA0355}" type="datetimeFigureOut">
              <a:rPr lang="en-US" smtClean="0"/>
              <a:t>4/21/2020</a:t>
            </a:fld>
            <a:endParaRPr lang="en-US"/>
          </a:p>
        </p:txBody>
      </p:sp>
      <p:sp>
        <p:nvSpPr>
          <p:cNvPr id="5" name="Footer Placeholder 4">
            <a:extLst>
              <a:ext uri="{FF2B5EF4-FFF2-40B4-BE49-F238E27FC236}">
                <a16:creationId xmlns:a16="http://schemas.microsoft.com/office/drawing/2014/main" id="{C32322EF-D81E-40A3-AB05-6E7058340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AD99C5-5B94-4D41-93E8-871752AE7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6B585-1EC7-4200-A520-90DB7E28A0A1}" type="slidenum">
              <a:rPr lang="en-US" smtClean="0"/>
              <a:t>‹#›</a:t>
            </a:fld>
            <a:endParaRPr lang="en-US"/>
          </a:p>
        </p:txBody>
      </p:sp>
    </p:spTree>
    <p:extLst>
      <p:ext uri="{BB962C8B-B14F-4D97-AF65-F5344CB8AC3E}">
        <p14:creationId xmlns:p14="http://schemas.microsoft.com/office/powerpoint/2010/main" val="416313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edium.com/lingvo-masino/introduction-to-recurrent-neural-network-d77a3fe2c56c" TargetMode="External"/><Relationship Id="rId2" Type="http://schemas.openxmlformats.org/officeDocument/2006/relationships/hyperlink" Target="https://towardsdatascience.com/exploring-activation-functions-for-neural-networks-73498da59b02" TargetMode="External"/><Relationship Id="rId1" Type="http://schemas.openxmlformats.org/officeDocument/2006/relationships/slideLayout" Target="../slideLayouts/slideLayout2.xml"/><Relationship Id="rId5" Type="http://schemas.openxmlformats.org/officeDocument/2006/relationships/hyperlink" Target="https://www.slideshare.net/ashraybhandare/deep-learning-cnn-and-rnn?qid=0f39b4da-a290-4e9e-9d31-ed21816598e3&amp;v=&amp;b=&amp;from_search=27" TargetMode="External"/><Relationship Id="rId4" Type="http://schemas.openxmlformats.org/officeDocument/2006/relationships/hyperlink" Target="http://colah.github.io/posts/2015-08-Understanding-LSTM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524000" y="1122362"/>
            <a:ext cx="9144000" cy="2840037"/>
          </a:xfrm>
          <a:prstGeom prst="rect">
            <a:avLst/>
          </a:prstGeom>
        </p:spPr>
        <p:txBody>
          <a:bodyPr vert="horz" lIns="91440" tIns="45720" rIns="91440" bIns="45720" rtlCol="0" anchor="b">
            <a:normAutofit/>
          </a:bodyPr>
          <a:lstStyle/>
          <a:p>
            <a:pPr marL="16933" algn="ctr"/>
            <a:r>
              <a:rPr lang="en-US" sz="5800" kern="1200">
                <a:solidFill>
                  <a:schemeClr val="tx1"/>
                </a:solidFill>
                <a:latin typeface="+mj-lt"/>
                <a:ea typeface="+mj-ea"/>
                <a:cs typeface="+mj-cs"/>
              </a:rPr>
              <a:t>Recurrent Neural Network</a:t>
            </a:r>
            <a:endParaRPr lang="en-US" sz="5800" kern="1200" spc="-93">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2836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bject 3">
            <a:extLst>
              <a:ext uri="{FF2B5EF4-FFF2-40B4-BE49-F238E27FC236}">
                <a16:creationId xmlns:a16="http://schemas.microsoft.com/office/drawing/2014/main" id="{CA55F72F-E577-4B9D-B029-CDA4376D761E}"/>
              </a:ext>
            </a:extLst>
          </p:cNvPr>
          <p:cNvSpPr txBox="1">
            <a:spLocks noGrp="1"/>
          </p:cNvSpPr>
          <p:nvPr>
            <p:ph type="title"/>
          </p:nvPr>
        </p:nvSpPr>
        <p:spPr>
          <a:xfrm>
            <a:off x="833002" y="365125"/>
            <a:ext cx="10520702" cy="1325563"/>
          </a:xfrm>
          <a:prstGeom prst="rect">
            <a:avLst/>
          </a:prstGeom>
        </p:spPr>
        <p:txBody>
          <a:bodyPr vert="horz" lIns="91440" tIns="45720" rIns="91440" bIns="45720" rtlCol="0" anchor="ctr">
            <a:normAutofit/>
          </a:bodyPr>
          <a:lstStyle/>
          <a:p>
            <a:pPr marL="16933"/>
            <a:r>
              <a:rPr lang="en-US" kern="1200" spc="-113">
                <a:solidFill>
                  <a:srgbClr val="FFFFFF"/>
                </a:solidFill>
                <a:latin typeface="+mj-lt"/>
                <a:ea typeface="+mj-ea"/>
                <a:cs typeface="+mj-cs"/>
              </a:rPr>
              <a:t>Recurrent </a:t>
            </a:r>
            <a:r>
              <a:rPr lang="en-US" kern="1200" spc="-140">
                <a:solidFill>
                  <a:srgbClr val="FFFFFF"/>
                </a:solidFill>
                <a:latin typeface="+mj-lt"/>
                <a:ea typeface="+mj-ea"/>
                <a:cs typeface="+mj-cs"/>
              </a:rPr>
              <a:t>Neural</a:t>
            </a:r>
            <a:r>
              <a:rPr lang="en-US" kern="1200" spc="-753">
                <a:solidFill>
                  <a:srgbClr val="FFFFFF"/>
                </a:solidFill>
                <a:latin typeface="+mj-lt"/>
                <a:ea typeface="+mj-ea"/>
                <a:cs typeface="+mj-cs"/>
              </a:rPr>
              <a:t> </a:t>
            </a:r>
            <a:r>
              <a:rPr lang="en-US" kern="1200" spc="-127">
                <a:solidFill>
                  <a:srgbClr val="FFFFFF"/>
                </a:solidFill>
                <a:latin typeface="+mj-lt"/>
                <a:ea typeface="+mj-ea"/>
                <a:cs typeface="+mj-cs"/>
              </a:rPr>
              <a:t>Network</a:t>
            </a:r>
          </a:p>
        </p:txBody>
      </p:sp>
      <p:sp>
        <p:nvSpPr>
          <p:cNvPr id="3" name="object 3"/>
          <p:cNvSpPr txBox="1"/>
          <p:nvPr/>
        </p:nvSpPr>
        <p:spPr>
          <a:xfrm>
            <a:off x="838201" y="2022601"/>
            <a:ext cx="10515598" cy="4154361"/>
          </a:xfrm>
          <a:prstGeom prst="rect">
            <a:avLst/>
          </a:prstGeom>
        </p:spPr>
        <p:txBody>
          <a:bodyPr vert="horz" lIns="91440" tIns="45720" rIns="91440" bIns="45720" rtlCol="0">
            <a:normAutofit/>
          </a:bodyPr>
          <a:lstStyle/>
          <a:p>
            <a:pPr marL="16933" marR="6773" indent="-228600">
              <a:lnSpc>
                <a:spcPct val="90000"/>
              </a:lnSpc>
              <a:spcBef>
                <a:spcPts val="133"/>
              </a:spcBef>
              <a:buFont typeface="Arial" panose="020B0604020202020204" pitchFamily="34" charset="0"/>
              <a:buChar char="•"/>
            </a:pPr>
            <a:r>
              <a:rPr lang="en-US" sz="2000" b="1" spc="-7">
                <a:solidFill>
                  <a:srgbClr val="FFFFFF"/>
                </a:solidFill>
              </a:rPr>
              <a:t>Back Propagation Through Time (BPTT): </a:t>
            </a:r>
            <a:r>
              <a:rPr lang="en-US" sz="2000" spc="-7">
                <a:solidFill>
                  <a:srgbClr val="FFFFFF"/>
                </a:solidFill>
              </a:rPr>
              <a:t>The training method has to take into account the  time operations </a:t>
            </a:r>
            <a:r>
              <a:rPr lang="en-US" sz="2000">
                <a:solidFill>
                  <a:srgbClr val="FFFFFF"/>
                </a:solidFill>
              </a:rPr>
              <a:t>→ a cost </a:t>
            </a:r>
            <a:r>
              <a:rPr lang="en-US" sz="2000" spc="-7">
                <a:solidFill>
                  <a:srgbClr val="FFFFFF"/>
                </a:solidFill>
              </a:rPr>
              <a:t>function </a:t>
            </a:r>
            <a:r>
              <a:rPr lang="en-US" sz="2000" b="1" i="1">
                <a:solidFill>
                  <a:srgbClr val="FFFFFF"/>
                </a:solidFill>
              </a:rPr>
              <a:t>E </a:t>
            </a:r>
            <a:r>
              <a:rPr lang="en-US" sz="2000" spc="-7">
                <a:solidFill>
                  <a:srgbClr val="FFFFFF"/>
                </a:solidFill>
              </a:rPr>
              <a:t>is defined to train our RNN, and in this </a:t>
            </a:r>
            <a:r>
              <a:rPr lang="en-US" sz="2000">
                <a:solidFill>
                  <a:srgbClr val="FFFFFF"/>
                </a:solidFill>
              </a:rPr>
              <a:t>case </a:t>
            </a:r>
            <a:r>
              <a:rPr lang="en-US" sz="2000" spc="-7">
                <a:solidFill>
                  <a:srgbClr val="FFFFFF"/>
                </a:solidFill>
              </a:rPr>
              <a:t>the total  error at the output of the network is the </a:t>
            </a:r>
            <a:r>
              <a:rPr lang="en-US" sz="2000">
                <a:solidFill>
                  <a:srgbClr val="FFFFFF"/>
                </a:solidFill>
              </a:rPr>
              <a:t>sum </a:t>
            </a:r>
            <a:r>
              <a:rPr lang="en-US" sz="2000" spc="-7">
                <a:solidFill>
                  <a:srgbClr val="FFFFFF"/>
                </a:solidFill>
              </a:rPr>
              <a:t>of the errors at each</a:t>
            </a:r>
            <a:r>
              <a:rPr lang="en-US" sz="2000" spc="-27">
                <a:solidFill>
                  <a:srgbClr val="FFFFFF"/>
                </a:solidFill>
              </a:rPr>
              <a:t> </a:t>
            </a:r>
            <a:r>
              <a:rPr lang="en-US" sz="2000" spc="-7">
                <a:solidFill>
                  <a:srgbClr val="FFFFFF"/>
                </a:solidFill>
              </a:rPr>
              <a:t>time-step:</a:t>
            </a:r>
            <a:endParaRPr lang="en-US" sz="2000">
              <a:solidFill>
                <a:srgbClr val="FFFFFF"/>
              </a:solidFill>
            </a:endParaRPr>
          </a:p>
        </p:txBody>
      </p:sp>
      <p:sp>
        <p:nvSpPr>
          <p:cNvPr id="6" name="object 6"/>
          <p:cNvSpPr/>
          <p:nvPr/>
        </p:nvSpPr>
        <p:spPr>
          <a:xfrm>
            <a:off x="3149600" y="3028667"/>
            <a:ext cx="4626027" cy="2635533"/>
          </a:xfrm>
          <a:prstGeom prst="rect">
            <a:avLst/>
          </a:prstGeom>
          <a:blipFill>
            <a:blip r:embed="rId2" cstate="print"/>
            <a:stretch>
              <a:fillRect/>
            </a:stretch>
          </a:blipFill>
        </p:spPr>
        <p:txBody>
          <a:bodyPr wrap="square" lIns="0" tIns="0" rIns="0" bIns="0" rtlCol="0"/>
          <a:lstStyle/>
          <a:p>
            <a:endParaRPr sz="240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6B09E0-A2E5-4FAB-82B6-CC3A31D210C3}"/>
              </a:ext>
            </a:extLst>
          </p:cNvPr>
          <p:cNvSpPr>
            <a:spLocks noGrp="1"/>
          </p:cNvSpPr>
          <p:nvPr>
            <p:ph type="title"/>
          </p:nvPr>
        </p:nvSpPr>
        <p:spPr>
          <a:xfrm>
            <a:off x="838200" y="365125"/>
            <a:ext cx="10515600" cy="1325563"/>
          </a:xfrm>
        </p:spPr>
        <p:txBody>
          <a:bodyPr>
            <a:normAutofit/>
          </a:bodyPr>
          <a:lstStyle/>
          <a:p>
            <a:r>
              <a:rPr lang="en-US" dirty="0"/>
              <a:t>Limitations of RNNs</a:t>
            </a:r>
          </a:p>
        </p:txBody>
      </p:sp>
      <p:sp>
        <p:nvSpPr>
          <p:cNvPr id="3" name="Content Placeholder 2">
            <a:extLst>
              <a:ext uri="{FF2B5EF4-FFF2-40B4-BE49-F238E27FC236}">
                <a16:creationId xmlns:a16="http://schemas.microsoft.com/office/drawing/2014/main" id="{7E79DD07-F350-4D72-8117-291B49871584}"/>
              </a:ext>
            </a:extLst>
          </p:cNvPr>
          <p:cNvSpPr>
            <a:spLocks noGrp="1"/>
          </p:cNvSpPr>
          <p:nvPr>
            <p:ph idx="1"/>
          </p:nvPr>
        </p:nvSpPr>
        <p:spPr>
          <a:xfrm>
            <a:off x="838200" y="2015406"/>
            <a:ext cx="5097779" cy="4065986"/>
          </a:xfrm>
        </p:spPr>
        <p:txBody>
          <a:bodyPr anchor="t">
            <a:normAutofit/>
          </a:bodyPr>
          <a:lstStyle/>
          <a:p>
            <a:r>
              <a:rPr lang="en-US" sz="2000">
                <a:solidFill>
                  <a:srgbClr val="FFFFFF"/>
                </a:solidFill>
              </a:rPr>
              <a:t>Recurrent Neural Networks work just fine when we are dealing with short-term dependencies. That is when applied to problems like:</a:t>
            </a:r>
          </a:p>
          <a:p>
            <a:endParaRPr lang="en-US" sz="2000">
              <a:solidFill>
                <a:srgbClr val="FFFFFF"/>
              </a:solidFill>
            </a:endParaRPr>
          </a:p>
          <a:p>
            <a:pPr marL="0" indent="0">
              <a:buNone/>
            </a:pPr>
            <a:endParaRPr lang="en-US" sz="2000">
              <a:solidFill>
                <a:srgbClr val="FFFFFF"/>
              </a:solidFill>
            </a:endParaRPr>
          </a:p>
          <a:p>
            <a:r>
              <a:rPr lang="en-US" sz="2000">
                <a:solidFill>
                  <a:srgbClr val="FFFFFF"/>
                </a:solidFill>
              </a:rPr>
              <a:t>RNNs turn out to be quite effective. This is because this problem has nothing to do with the context of the statement. The RNN need not remember what was said before this, or what was its meaning, all they need to know is that in most cases the sky is blue. Thus the prediction would be:</a:t>
            </a:r>
          </a:p>
          <a:p>
            <a:endParaRPr lang="en-US" sz="2000">
              <a:solidFill>
                <a:srgbClr val="FFFFFF"/>
              </a:solidFill>
            </a:endParaRPr>
          </a:p>
          <a:p>
            <a:endParaRPr lang="en-US" sz="2000">
              <a:solidFill>
                <a:srgbClr val="FFFFFF"/>
              </a:solidFill>
            </a:endParaRPr>
          </a:p>
        </p:txBody>
      </p:sp>
      <p:pic>
        <p:nvPicPr>
          <p:cNvPr id="4" name="Picture 3">
            <a:extLst>
              <a:ext uri="{FF2B5EF4-FFF2-40B4-BE49-F238E27FC236}">
                <a16:creationId xmlns:a16="http://schemas.microsoft.com/office/drawing/2014/main" id="{3A6B356B-802E-46B6-ADE6-87EBEEEF78BD}"/>
              </a:ext>
            </a:extLst>
          </p:cNvPr>
          <p:cNvPicPr>
            <a:picLocks noChangeAspect="1"/>
          </p:cNvPicPr>
          <p:nvPr/>
        </p:nvPicPr>
        <p:blipFill>
          <a:blip r:embed="rId2"/>
          <a:stretch>
            <a:fillRect/>
          </a:stretch>
        </p:blipFill>
        <p:spPr>
          <a:xfrm>
            <a:off x="7858897" y="2309726"/>
            <a:ext cx="4166313" cy="1150580"/>
          </a:xfrm>
          <a:custGeom>
            <a:avLst/>
            <a:gdLst/>
            <a:ahLst/>
            <a:cxnLst/>
            <a:rect l="l" t="t" r="r" b="b"/>
            <a:pathLst>
              <a:path w="4636009" h="5032375">
                <a:moveTo>
                  <a:pt x="0" y="0"/>
                </a:moveTo>
                <a:lnTo>
                  <a:pt x="4636009" y="0"/>
                </a:lnTo>
                <a:lnTo>
                  <a:pt x="4636009" y="5032375"/>
                </a:lnTo>
                <a:lnTo>
                  <a:pt x="0" y="5032375"/>
                </a:lnTo>
                <a:close/>
              </a:path>
            </a:pathLst>
          </a:custGeom>
        </p:spPr>
      </p:pic>
      <p:pic>
        <p:nvPicPr>
          <p:cNvPr id="5" name="Picture 4">
            <a:extLst>
              <a:ext uri="{FF2B5EF4-FFF2-40B4-BE49-F238E27FC236}">
                <a16:creationId xmlns:a16="http://schemas.microsoft.com/office/drawing/2014/main" id="{CFD4A8D1-4F6D-4244-AB05-A0DCDEEAEAF2}"/>
              </a:ext>
            </a:extLst>
          </p:cNvPr>
          <p:cNvPicPr>
            <a:picLocks noChangeAspect="1"/>
          </p:cNvPicPr>
          <p:nvPr/>
        </p:nvPicPr>
        <p:blipFill>
          <a:blip r:embed="rId3"/>
          <a:stretch>
            <a:fillRect/>
          </a:stretch>
        </p:blipFill>
        <p:spPr>
          <a:xfrm>
            <a:off x="6908801" y="4510238"/>
            <a:ext cx="5116410" cy="1296157"/>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03920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071A-1FE7-45A9-A985-C013B99454AB}"/>
              </a:ext>
            </a:extLst>
          </p:cNvPr>
          <p:cNvSpPr>
            <a:spLocks noGrp="1"/>
          </p:cNvSpPr>
          <p:nvPr>
            <p:ph type="title"/>
          </p:nvPr>
        </p:nvSpPr>
        <p:spPr/>
        <p:txBody>
          <a:bodyPr/>
          <a:lstStyle/>
          <a:p>
            <a:r>
              <a:rPr lang="en-US" dirty="0"/>
              <a:t>Limitations of RNNs</a:t>
            </a:r>
          </a:p>
        </p:txBody>
      </p:sp>
      <p:sp>
        <p:nvSpPr>
          <p:cNvPr id="3" name="Content Placeholder 2">
            <a:extLst>
              <a:ext uri="{FF2B5EF4-FFF2-40B4-BE49-F238E27FC236}">
                <a16:creationId xmlns:a16="http://schemas.microsoft.com/office/drawing/2014/main" id="{2A22A75F-9F53-48DE-8211-D4AD94226AA4}"/>
              </a:ext>
            </a:extLst>
          </p:cNvPr>
          <p:cNvSpPr>
            <a:spLocks noGrp="1"/>
          </p:cNvSpPr>
          <p:nvPr>
            <p:ph idx="1"/>
          </p:nvPr>
        </p:nvSpPr>
        <p:spPr>
          <a:xfrm>
            <a:off x="838200" y="1825624"/>
            <a:ext cx="10515600" cy="5032375"/>
          </a:xfrm>
        </p:spPr>
        <p:txBody>
          <a:bodyPr>
            <a:normAutofit lnSpcReduction="10000"/>
          </a:bodyPr>
          <a:lstStyle/>
          <a:p>
            <a:r>
              <a:rPr lang="en-US" dirty="0"/>
              <a:t>However, simple RNNs fail to understand the context behind an input. Something that was said long before, cannot be recalled when making predictions in the present. Let’s understand this as an example:</a:t>
            </a:r>
          </a:p>
          <a:p>
            <a:endParaRPr lang="en-US" dirty="0"/>
          </a:p>
          <a:p>
            <a:endParaRPr lang="en-US" dirty="0"/>
          </a:p>
          <a:p>
            <a:endParaRPr lang="en-US" dirty="0"/>
          </a:p>
          <a:p>
            <a:r>
              <a:rPr lang="en-US" dirty="0"/>
              <a:t>we can understand that since the author has worked in Spain for 20 years, it is very likely that he may possess a good command over Spanish. But, to make a proper prediction, the RNN needs to remember this context. The relevant information may be separated from the point where it is needed, by a huge load of irrelevant data. This is where a Recurrent Neural Network fails!</a:t>
            </a:r>
          </a:p>
          <a:p>
            <a:endParaRPr lang="en-US" dirty="0"/>
          </a:p>
        </p:txBody>
      </p:sp>
      <p:pic>
        <p:nvPicPr>
          <p:cNvPr id="4" name="Picture 3">
            <a:extLst>
              <a:ext uri="{FF2B5EF4-FFF2-40B4-BE49-F238E27FC236}">
                <a16:creationId xmlns:a16="http://schemas.microsoft.com/office/drawing/2014/main" id="{72C949FC-D729-4C0B-AC93-76EF4C0744D0}"/>
              </a:ext>
            </a:extLst>
          </p:cNvPr>
          <p:cNvPicPr>
            <a:picLocks noChangeAspect="1"/>
          </p:cNvPicPr>
          <p:nvPr/>
        </p:nvPicPr>
        <p:blipFill>
          <a:blip r:embed="rId2"/>
          <a:stretch>
            <a:fillRect/>
          </a:stretch>
        </p:blipFill>
        <p:spPr>
          <a:xfrm>
            <a:off x="4045528" y="2992581"/>
            <a:ext cx="4292022" cy="1276567"/>
          </a:xfrm>
          <a:prstGeom prst="rect">
            <a:avLst/>
          </a:prstGeom>
        </p:spPr>
      </p:pic>
    </p:spTree>
    <p:extLst>
      <p:ext uri="{BB962C8B-B14F-4D97-AF65-F5344CB8AC3E}">
        <p14:creationId xmlns:p14="http://schemas.microsoft.com/office/powerpoint/2010/main" val="201014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718D76-58ED-46BF-A562-2959AE49A35B}"/>
              </a:ext>
            </a:extLst>
          </p:cNvPr>
          <p:cNvSpPr>
            <a:spLocks noGrp="1"/>
          </p:cNvSpPr>
          <p:nvPr>
            <p:ph type="title"/>
          </p:nvPr>
        </p:nvSpPr>
        <p:spPr>
          <a:xfrm>
            <a:off x="655320" y="365125"/>
            <a:ext cx="9013052" cy="1623312"/>
          </a:xfrm>
        </p:spPr>
        <p:txBody>
          <a:bodyPr anchor="b">
            <a:normAutofit/>
          </a:bodyPr>
          <a:lstStyle/>
          <a:p>
            <a:r>
              <a:rPr lang="en-US" sz="4000" dirty="0"/>
              <a:t>Limitations of RNNs</a:t>
            </a:r>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240C42-5B71-4E72-99FD-B9D23CFC3535}"/>
              </a:ext>
            </a:extLst>
          </p:cNvPr>
          <p:cNvSpPr>
            <a:spLocks noGrp="1"/>
          </p:cNvSpPr>
          <p:nvPr>
            <p:ph idx="1"/>
          </p:nvPr>
        </p:nvSpPr>
        <p:spPr>
          <a:xfrm>
            <a:off x="655320" y="2644518"/>
            <a:ext cx="9013052" cy="3327251"/>
          </a:xfrm>
        </p:spPr>
        <p:txBody>
          <a:bodyPr>
            <a:normAutofit/>
          </a:bodyPr>
          <a:lstStyle/>
          <a:p>
            <a:r>
              <a:rPr lang="en-US" sz="1900"/>
              <a:t>The reason behind this is the problem of Vanishing Gradient.</a:t>
            </a:r>
          </a:p>
          <a:p>
            <a:r>
              <a:rPr lang="en-US" sz="1900"/>
              <a:t>We know that for a conventional feed-forward neural network, the weight updating that is applied on a particular layer is a multiple of the learning rate, the error term from the previous layer and the input to that layer. </a:t>
            </a:r>
          </a:p>
          <a:p>
            <a:r>
              <a:rPr lang="en-US" sz="1900"/>
              <a:t>Thus, the error term for a particular layer is somewhere a product of all previous layers’ errors. </a:t>
            </a:r>
          </a:p>
          <a:p>
            <a:r>
              <a:rPr lang="en-US" sz="1900"/>
              <a:t>When dealing with activation functions like the sigmoid function, the small values of its derivatives (occurring in the error function) gets multiplied multiple times as we move towards the starting layers. As a result of this, the gradient almost vanishes as we move towards the starting layers, and it becomes difficult to train these layers</a:t>
            </a:r>
          </a:p>
        </p:txBody>
      </p:sp>
    </p:spTree>
    <p:extLst>
      <p:ext uri="{BB962C8B-B14F-4D97-AF65-F5344CB8AC3E}">
        <p14:creationId xmlns:p14="http://schemas.microsoft.com/office/powerpoint/2010/main" val="19603797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a:spLocks noGrp="1"/>
          </p:cNvSpPr>
          <p:nvPr>
            <p:ph type="title"/>
          </p:nvPr>
        </p:nvSpPr>
        <p:spPr>
          <a:xfrm>
            <a:off x="655320" y="365125"/>
            <a:ext cx="9013052" cy="1623312"/>
          </a:xfrm>
          <a:prstGeom prst="rect">
            <a:avLst/>
          </a:prstGeom>
        </p:spPr>
        <p:txBody>
          <a:bodyPr vert="horz" lIns="91440" tIns="45720" rIns="91440" bIns="45720" rtlCol="0" anchor="b">
            <a:normAutofit/>
          </a:bodyPr>
          <a:lstStyle/>
          <a:p>
            <a:pPr marL="16933"/>
            <a:r>
              <a:rPr lang="en-US" sz="4000" kern="1200">
                <a:solidFill>
                  <a:schemeClr val="tx1"/>
                </a:solidFill>
                <a:latin typeface="+mj-lt"/>
                <a:ea typeface="+mj-ea"/>
                <a:cs typeface="+mj-cs"/>
              </a:rPr>
              <a:t>Problems with sigmoid function</a:t>
            </a:r>
            <a:endParaRPr lang="en-US" sz="4000" kern="1200" spc="-93">
              <a:solidFill>
                <a:schemeClr val="tx1"/>
              </a:solidFill>
              <a:latin typeface="+mj-lt"/>
              <a:ea typeface="+mj-ea"/>
              <a:cs typeface="+mj-cs"/>
            </a:endParaRPr>
          </a:p>
        </p:txBody>
      </p:sp>
      <p:cxnSp>
        <p:nvCxnSpPr>
          <p:cNvPr id="11" name="Straight Arrow Connector 10">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object 4"/>
          <p:cNvSpPr txBox="1"/>
          <p:nvPr/>
        </p:nvSpPr>
        <p:spPr>
          <a:xfrm>
            <a:off x="655320" y="2644518"/>
            <a:ext cx="9013052" cy="3327251"/>
          </a:xfrm>
          <a:prstGeom prst="rect">
            <a:avLst/>
          </a:prstGeom>
        </p:spPr>
        <p:txBody>
          <a:bodyPr vert="horz" lIns="91440" tIns="45720" rIns="91440" bIns="45720" rtlCol="0">
            <a:normAutofit/>
          </a:bodyPr>
          <a:lstStyle/>
          <a:p>
            <a:pPr marL="457189" indent="-228600">
              <a:lnSpc>
                <a:spcPct val="90000"/>
              </a:lnSpc>
              <a:spcAft>
                <a:spcPts val="600"/>
              </a:spcAft>
              <a:buFont typeface="Arial" panose="020B0604020202020204" pitchFamily="34" charset="0"/>
              <a:buChar char="•"/>
            </a:pPr>
            <a:r>
              <a:rPr lang="en-US" sz="2000"/>
              <a:t>one of the most widely used activation functions today. Then what are the problems with this?</a:t>
            </a:r>
          </a:p>
          <a:p>
            <a:pPr marL="457189" indent="-228600">
              <a:lnSpc>
                <a:spcPct val="90000"/>
              </a:lnSpc>
              <a:spcAft>
                <a:spcPts val="600"/>
              </a:spcAft>
              <a:buFont typeface="Arial" panose="020B0604020202020204" pitchFamily="34" charset="0"/>
              <a:buChar char="•"/>
            </a:pPr>
            <a:r>
              <a:rPr lang="en-US" sz="2000"/>
              <a:t>Towards either end of the sigmoid function, the Y values tend to respond very less to changes in X</a:t>
            </a:r>
          </a:p>
          <a:p>
            <a:pPr marL="457189" indent="-228600">
              <a:lnSpc>
                <a:spcPct val="90000"/>
              </a:lnSpc>
              <a:spcAft>
                <a:spcPts val="600"/>
              </a:spcAft>
              <a:buFont typeface="Arial" panose="020B0604020202020204" pitchFamily="34" charset="0"/>
              <a:buChar char="•"/>
            </a:pPr>
            <a:r>
              <a:rPr lang="en-US" sz="2000"/>
              <a:t>What does that mean?</a:t>
            </a:r>
          </a:p>
          <a:p>
            <a:pPr marL="457189" indent="-228600">
              <a:lnSpc>
                <a:spcPct val="90000"/>
              </a:lnSpc>
              <a:spcAft>
                <a:spcPts val="600"/>
              </a:spcAft>
              <a:buFont typeface="Arial" panose="020B0604020202020204" pitchFamily="34" charset="0"/>
              <a:buChar char="•"/>
            </a:pPr>
            <a:r>
              <a:rPr lang="en-US" sz="2000"/>
              <a:t>The gradient at that region is going to be small</a:t>
            </a:r>
          </a:p>
          <a:p>
            <a:pPr marL="457189" indent="-228600">
              <a:lnSpc>
                <a:spcPct val="90000"/>
              </a:lnSpc>
              <a:spcAft>
                <a:spcPts val="600"/>
              </a:spcAft>
              <a:buFont typeface="Arial" panose="020B0604020202020204" pitchFamily="34" charset="0"/>
              <a:buChar char="•"/>
            </a:pPr>
            <a:r>
              <a:rPr lang="en-US" sz="2000"/>
              <a:t>Problem of “vanishing gradients”</a:t>
            </a:r>
          </a:p>
        </p:txBody>
      </p:sp>
    </p:spTree>
    <p:extLst>
      <p:ext uri="{BB962C8B-B14F-4D97-AF65-F5344CB8AC3E}">
        <p14:creationId xmlns:p14="http://schemas.microsoft.com/office/powerpoint/2010/main" val="41245951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86997" y="6436432"/>
            <a:ext cx="156633" cy="283774"/>
          </a:xfrm>
          <a:prstGeom prst="rect">
            <a:avLst/>
          </a:prstGeom>
        </p:spPr>
        <p:txBody>
          <a:bodyPr vert="horz" wrap="square" lIns="0" tIns="16933" rIns="0" bIns="0" rtlCol="0">
            <a:spAutoFit/>
          </a:bodyPr>
          <a:lstStyle/>
          <a:p>
            <a:pPr marL="16933">
              <a:spcBef>
                <a:spcPts val="133"/>
              </a:spcBef>
            </a:pPr>
            <a:r>
              <a:rPr sz="1733" dirty="0">
                <a:latin typeface="Arial"/>
                <a:cs typeface="Arial"/>
              </a:rPr>
              <a:t>3</a:t>
            </a:r>
          </a:p>
        </p:txBody>
      </p:sp>
      <p:sp>
        <p:nvSpPr>
          <p:cNvPr id="3" name="object 3"/>
          <p:cNvSpPr txBox="1">
            <a:spLocks noGrp="1"/>
          </p:cNvSpPr>
          <p:nvPr>
            <p:ph type="title"/>
          </p:nvPr>
        </p:nvSpPr>
        <p:spPr>
          <a:xfrm>
            <a:off x="304800" y="464952"/>
            <a:ext cx="9956800" cy="848095"/>
          </a:xfrm>
          <a:prstGeom prst="rect">
            <a:avLst/>
          </a:prstGeom>
        </p:spPr>
        <p:txBody>
          <a:bodyPr vert="horz" wrap="square" lIns="0" tIns="16933" rIns="0" bIns="0" rtlCol="0" anchor="ctr">
            <a:spAutoFit/>
          </a:bodyPr>
          <a:lstStyle/>
          <a:p>
            <a:pPr marL="16933">
              <a:lnSpc>
                <a:spcPct val="100000"/>
              </a:lnSpc>
              <a:spcBef>
                <a:spcPts val="133"/>
              </a:spcBef>
            </a:pPr>
            <a:r>
              <a:rPr lang="en-US" sz="5400" dirty="0"/>
              <a:t>Limitations of RNNs</a:t>
            </a:r>
            <a:endParaRPr sz="5333" spc="-93" dirty="0">
              <a:latin typeface="Georgia" panose="02040502050405020303" pitchFamily="18" charset="0"/>
              <a:cs typeface="Gill Sans MT"/>
            </a:endParaRPr>
          </a:p>
        </p:txBody>
      </p:sp>
      <p:sp>
        <p:nvSpPr>
          <p:cNvPr id="4" name="object 4"/>
          <p:cNvSpPr txBox="1"/>
          <p:nvPr/>
        </p:nvSpPr>
        <p:spPr>
          <a:xfrm>
            <a:off x="406401" y="1423793"/>
            <a:ext cx="8778900" cy="609633"/>
          </a:xfrm>
          <a:prstGeom prst="rect">
            <a:avLst/>
          </a:prstGeom>
        </p:spPr>
        <p:txBody>
          <a:bodyPr vert="horz" wrap="square" lIns="0" tIns="197273" rIns="0" bIns="0" rtlCol="0">
            <a:spAutoFit/>
          </a:bodyPr>
          <a:lstStyle/>
          <a:p>
            <a:r>
              <a:rPr lang="en-US" sz="2667" dirty="0">
                <a:latin typeface="Georgia" panose="02040502050405020303" pitchFamily="18" charset="0"/>
              </a:rPr>
              <a:t>Sigmoid Function</a:t>
            </a:r>
            <a:endParaRPr lang="en-US" sz="2667" dirty="0">
              <a:latin typeface="Georgia" panose="02040502050405020303" pitchFamily="18" charset="0"/>
              <a:cs typeface="Arial"/>
            </a:endParaRPr>
          </a:p>
        </p:txBody>
      </p:sp>
      <p:pic>
        <p:nvPicPr>
          <p:cNvPr id="6" name="Picture 5" descr="A star in the background&#10;&#10;Description generated with high confidence">
            <a:extLst>
              <a:ext uri="{FF2B5EF4-FFF2-40B4-BE49-F238E27FC236}">
                <a16:creationId xmlns:a16="http://schemas.microsoft.com/office/drawing/2014/main" id="{40D9D6D0-3D43-4397-938F-E5BA8E418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2115979"/>
            <a:ext cx="5588000" cy="4123184"/>
          </a:xfrm>
          <a:prstGeom prst="rect">
            <a:avLst/>
          </a:prstGeom>
        </p:spPr>
      </p:pic>
    </p:spTree>
    <p:extLst>
      <p:ext uri="{BB962C8B-B14F-4D97-AF65-F5344CB8AC3E}">
        <p14:creationId xmlns:p14="http://schemas.microsoft.com/office/powerpoint/2010/main" val="654841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2966" y="1182093"/>
            <a:ext cx="10985500" cy="686384"/>
          </a:xfrm>
          <a:prstGeom prst="rect">
            <a:avLst/>
          </a:prstGeom>
        </p:spPr>
        <p:txBody>
          <a:bodyPr vert="horz" wrap="square" lIns="0" tIns="16933" rIns="0" bIns="0" rtlCol="0">
            <a:spAutoFit/>
          </a:bodyPr>
          <a:lstStyle/>
          <a:p>
            <a:pPr marL="16933">
              <a:spcBef>
                <a:spcPts val="133"/>
              </a:spcBef>
            </a:pPr>
            <a:r>
              <a:rPr sz="2133" b="1" spc="-7" dirty="0">
                <a:latin typeface="Georgia" panose="02040502050405020303" pitchFamily="18" charset="0"/>
                <a:cs typeface="Arial"/>
              </a:rPr>
              <a:t>Main</a:t>
            </a:r>
            <a:r>
              <a:rPr sz="2133" b="1" spc="-13" dirty="0">
                <a:latin typeface="Georgia" panose="02040502050405020303" pitchFamily="18" charset="0"/>
                <a:cs typeface="Arial"/>
              </a:rPr>
              <a:t> </a:t>
            </a:r>
            <a:r>
              <a:rPr sz="2133" b="1" spc="-7" dirty="0">
                <a:latin typeface="Georgia" panose="02040502050405020303" pitchFamily="18" charset="0"/>
                <a:cs typeface="Arial"/>
              </a:rPr>
              <a:t>problems:</a:t>
            </a:r>
            <a:endParaRPr lang="en-US" sz="2133" dirty="0">
              <a:latin typeface="Georgia" panose="02040502050405020303" pitchFamily="18" charset="0"/>
              <a:cs typeface="Arial"/>
            </a:endParaRPr>
          </a:p>
          <a:p>
            <a:pPr marL="397923" indent="-380990">
              <a:spcBef>
                <a:spcPts val="133"/>
              </a:spcBef>
              <a:buFont typeface="Arial" panose="020B0604020202020204" pitchFamily="34" charset="0"/>
              <a:buChar char="•"/>
            </a:pPr>
            <a:r>
              <a:rPr lang="en-US" sz="2133" b="1" spc="-7" dirty="0">
                <a:latin typeface="Georgia" panose="02040502050405020303" pitchFamily="18" charset="0"/>
                <a:cs typeface="Arial"/>
              </a:rPr>
              <a:t>Exploding Gradients: weights assigns high importance</a:t>
            </a:r>
            <a:endParaRPr sz="2133" dirty="0">
              <a:latin typeface="Georgia" panose="02040502050405020303" pitchFamily="18" charset="0"/>
              <a:cs typeface="Arial"/>
            </a:endParaRPr>
          </a:p>
        </p:txBody>
      </p:sp>
      <p:sp>
        <p:nvSpPr>
          <p:cNvPr id="4" name="object 4"/>
          <p:cNvSpPr txBox="1"/>
          <p:nvPr/>
        </p:nvSpPr>
        <p:spPr>
          <a:xfrm>
            <a:off x="512966" y="3178751"/>
            <a:ext cx="10225193" cy="673945"/>
          </a:xfrm>
          <a:prstGeom prst="rect">
            <a:avLst/>
          </a:prstGeom>
        </p:spPr>
        <p:txBody>
          <a:bodyPr vert="horz" wrap="square" lIns="0" tIns="11853" rIns="0" bIns="0" rtlCol="0">
            <a:spAutoFit/>
          </a:bodyPr>
          <a:lstStyle/>
          <a:p>
            <a:pPr marL="397923" marR="6773" indent="-380990">
              <a:lnSpc>
                <a:spcPct val="101600"/>
              </a:lnSpc>
              <a:spcBef>
                <a:spcPts val="93"/>
              </a:spcBef>
              <a:buFont typeface="Arial" panose="020B0604020202020204" pitchFamily="34" charset="0"/>
              <a:buChar char="•"/>
              <a:tabLst>
                <a:tab pos="485128" algn="l"/>
                <a:tab pos="485975" algn="l"/>
              </a:tabLst>
            </a:pPr>
            <a:r>
              <a:rPr lang="en-US" sz="2133" b="1" spc="-7" dirty="0">
                <a:latin typeface="Georgia" panose="02040502050405020303" pitchFamily="18" charset="0"/>
                <a:cs typeface="Arial"/>
              </a:rPr>
              <a:t>Vanishing Gradients: values of gradients are too small. </a:t>
            </a:r>
          </a:p>
          <a:p>
            <a:pPr marL="397923" marR="6773" indent="-380990">
              <a:lnSpc>
                <a:spcPct val="101600"/>
              </a:lnSpc>
              <a:spcBef>
                <a:spcPts val="93"/>
              </a:spcBef>
              <a:buFont typeface="Arial" panose="020B0604020202020204" pitchFamily="34" charset="0"/>
              <a:buChar char="•"/>
              <a:tabLst>
                <a:tab pos="485128" algn="l"/>
                <a:tab pos="485975" algn="l"/>
              </a:tabLst>
            </a:pPr>
            <a:r>
              <a:rPr lang="en-US" sz="2133" b="1" spc="-7" dirty="0">
                <a:latin typeface="Georgia" panose="02040502050405020303" pitchFamily="18" charset="0"/>
                <a:cs typeface="Arial"/>
              </a:rPr>
              <a:t>model stops learning</a:t>
            </a:r>
            <a:endParaRPr sz="2133" dirty="0">
              <a:latin typeface="Georgia" panose="02040502050405020303" pitchFamily="18" charset="0"/>
              <a:cs typeface="Arial"/>
            </a:endParaRPr>
          </a:p>
        </p:txBody>
      </p:sp>
      <p:sp>
        <p:nvSpPr>
          <p:cNvPr id="6" name="object 6"/>
          <p:cNvSpPr/>
          <p:nvPr/>
        </p:nvSpPr>
        <p:spPr>
          <a:xfrm>
            <a:off x="3454400" y="3885314"/>
            <a:ext cx="4626027" cy="2635533"/>
          </a:xfrm>
          <a:prstGeom prst="rect">
            <a:avLst/>
          </a:prstGeom>
          <a:blipFill>
            <a:blip r:embed="rId2" cstate="print"/>
            <a:stretch>
              <a:fillRect/>
            </a:stretch>
          </a:blipFill>
        </p:spPr>
        <p:txBody>
          <a:bodyPr wrap="square" lIns="0" tIns="0" rIns="0" bIns="0" rtlCol="0"/>
          <a:lstStyle/>
          <a:p>
            <a:endParaRPr sz="2400" dirty="0"/>
          </a:p>
        </p:txBody>
      </p:sp>
      <p:sp>
        <p:nvSpPr>
          <p:cNvPr id="9" name="object 3">
            <a:extLst>
              <a:ext uri="{FF2B5EF4-FFF2-40B4-BE49-F238E27FC236}">
                <a16:creationId xmlns:a16="http://schemas.microsoft.com/office/drawing/2014/main" id="{FD5E646E-7550-4EA9-A27C-D5DBA6D62E13}"/>
              </a:ext>
            </a:extLst>
          </p:cNvPr>
          <p:cNvSpPr txBox="1">
            <a:spLocks noGrp="1"/>
          </p:cNvSpPr>
          <p:nvPr>
            <p:ph type="title"/>
          </p:nvPr>
        </p:nvSpPr>
        <p:spPr>
          <a:xfrm>
            <a:off x="304800" y="419194"/>
            <a:ext cx="9442968" cy="673753"/>
          </a:xfrm>
          <a:prstGeom prst="rect">
            <a:avLst/>
          </a:prstGeom>
        </p:spPr>
        <p:txBody>
          <a:bodyPr vert="horz" wrap="square" lIns="0" tIns="16933" rIns="0" bIns="0" rtlCol="0" anchor="ctr">
            <a:spAutoFit/>
          </a:bodyPr>
          <a:lstStyle/>
          <a:p>
            <a:pPr marL="16933">
              <a:lnSpc>
                <a:spcPct val="100000"/>
              </a:lnSpc>
              <a:spcBef>
                <a:spcPts val="133"/>
              </a:spcBef>
            </a:pPr>
            <a:r>
              <a:rPr sz="4267" spc="-113" dirty="0">
                <a:latin typeface="Georgia" panose="02040502050405020303" pitchFamily="18" charset="0"/>
                <a:cs typeface="Gill Sans MT"/>
              </a:rPr>
              <a:t>Recurrent </a:t>
            </a:r>
            <a:r>
              <a:rPr sz="4267" spc="-140" dirty="0">
                <a:latin typeface="Georgia" panose="02040502050405020303" pitchFamily="18" charset="0"/>
                <a:cs typeface="Gill Sans MT"/>
              </a:rPr>
              <a:t>Neural</a:t>
            </a:r>
            <a:r>
              <a:rPr sz="4267" spc="-753" dirty="0">
                <a:latin typeface="Georgia" panose="02040502050405020303" pitchFamily="18" charset="0"/>
                <a:cs typeface="Gill Sans MT"/>
              </a:rPr>
              <a:t> </a:t>
            </a:r>
            <a:r>
              <a:rPr sz="4267" spc="-127" dirty="0">
                <a:latin typeface="Georgia" panose="02040502050405020303" pitchFamily="18" charset="0"/>
                <a:cs typeface="Gill Sans MT"/>
              </a:rPr>
              <a:t>Network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524000" y="1122362"/>
            <a:ext cx="9144000" cy="2987054"/>
          </a:xfrm>
          <a:prstGeom prst="rect">
            <a:avLst/>
          </a:prstGeom>
        </p:spPr>
        <p:txBody>
          <a:bodyPr vert="horz" lIns="91440" tIns="45720" rIns="91440" bIns="45720" rtlCol="0" anchor="b">
            <a:normAutofit/>
          </a:bodyPr>
          <a:lstStyle/>
          <a:p>
            <a:pPr marL="16933" algn="ctr"/>
            <a:r>
              <a:rPr lang="en-US" sz="5800" kern="1200" spc="-93" dirty="0">
                <a:solidFill>
                  <a:schemeClr val="tx1"/>
                </a:solidFill>
                <a:latin typeface="+mj-lt"/>
                <a:ea typeface="+mj-ea"/>
                <a:cs typeface="+mj-cs"/>
              </a:rPr>
              <a:t>Improvement over RNN: LSTM (Long Short-Term Memory) Networks</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79824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F3242B-3545-4BE7-A220-108DF3A1B1E1}"/>
              </a:ext>
            </a:extLst>
          </p:cNvPr>
          <p:cNvSpPr>
            <a:spLocks noGrp="1"/>
          </p:cNvSpPr>
          <p:nvPr>
            <p:ph type="title"/>
          </p:nvPr>
        </p:nvSpPr>
        <p:spPr>
          <a:xfrm>
            <a:off x="655320" y="365125"/>
            <a:ext cx="9013052" cy="1623312"/>
          </a:xfrm>
        </p:spPr>
        <p:txBody>
          <a:bodyPr anchor="b">
            <a:normAutofit/>
          </a:bodyPr>
          <a:lstStyle/>
          <a:p>
            <a:r>
              <a:rPr lang="en-US" sz="4000"/>
              <a:t>LSTM</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D8AA81-DEF4-487A-9996-5E8D58482011}"/>
              </a:ext>
            </a:extLst>
          </p:cNvPr>
          <p:cNvSpPr>
            <a:spLocks noGrp="1"/>
          </p:cNvSpPr>
          <p:nvPr>
            <p:ph idx="1"/>
          </p:nvPr>
        </p:nvSpPr>
        <p:spPr>
          <a:xfrm>
            <a:off x="655320" y="2644518"/>
            <a:ext cx="9013052" cy="3327251"/>
          </a:xfrm>
        </p:spPr>
        <p:txBody>
          <a:bodyPr>
            <a:normAutofit/>
          </a:bodyPr>
          <a:lstStyle/>
          <a:p>
            <a:r>
              <a:rPr lang="en-US" sz="1900" dirty="0"/>
              <a:t>LSTMs on the other hand, make small modifications to the information by multiplications and additions. </a:t>
            </a:r>
          </a:p>
          <a:p>
            <a:r>
              <a:rPr lang="en-US" sz="1900" dirty="0"/>
              <a:t>With LSTMs, the information flows through a mechanism known as cell states. This way, LSTMs can selectively remember or forget things. The information at a particular cell state has three different dependencies.</a:t>
            </a:r>
          </a:p>
          <a:p>
            <a:pPr lvl="1"/>
            <a:r>
              <a:rPr lang="en-US" sz="1900" dirty="0"/>
              <a:t>The previous cell state (i.e. the information that was present in the memory after the previous time step)</a:t>
            </a:r>
          </a:p>
          <a:p>
            <a:pPr lvl="1"/>
            <a:r>
              <a:rPr lang="en-US" sz="1900" dirty="0"/>
              <a:t>The previous hidden state (i.e. this is the same as the output of the previous cell)</a:t>
            </a:r>
          </a:p>
          <a:p>
            <a:pPr lvl="1"/>
            <a:r>
              <a:rPr lang="en-US" sz="1900" dirty="0"/>
              <a:t>The input at the current time step (i.e. the new information that is being fed in at that moment)</a:t>
            </a:r>
          </a:p>
        </p:txBody>
      </p:sp>
    </p:spTree>
    <p:extLst>
      <p:ext uri="{BB962C8B-B14F-4D97-AF65-F5344CB8AC3E}">
        <p14:creationId xmlns:p14="http://schemas.microsoft.com/office/powerpoint/2010/main" val="163717972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33954"/>
            <a:ext cx="10110893" cy="755762"/>
          </a:xfrm>
          <a:prstGeom prst="rect">
            <a:avLst/>
          </a:prstGeom>
        </p:spPr>
        <p:txBody>
          <a:bodyPr vert="horz" wrap="square" lIns="0" tIns="16933" rIns="0" bIns="0" rtlCol="0" anchor="ctr">
            <a:spAutoFit/>
          </a:bodyPr>
          <a:lstStyle/>
          <a:p>
            <a:pPr marL="16933">
              <a:lnSpc>
                <a:spcPct val="100000"/>
              </a:lnSpc>
              <a:spcBef>
                <a:spcPts val="133"/>
              </a:spcBef>
            </a:pPr>
            <a:r>
              <a:rPr sz="4800" spc="-200" dirty="0">
                <a:latin typeface="Georgia" panose="02040502050405020303" pitchFamily="18" charset="0"/>
                <a:cs typeface="Gill Sans MT"/>
              </a:rPr>
              <a:t>Long</a:t>
            </a:r>
            <a:r>
              <a:rPr lang="en-US" sz="4800" spc="-200" dirty="0">
                <a:latin typeface="Georgia" panose="02040502050405020303" pitchFamily="18" charset="0"/>
                <a:cs typeface="Gill Sans MT"/>
              </a:rPr>
              <a:t> </a:t>
            </a:r>
            <a:r>
              <a:rPr sz="4800" spc="-167" dirty="0">
                <a:latin typeface="Georgia" panose="02040502050405020303" pitchFamily="18" charset="0"/>
                <a:cs typeface="Gill Sans MT"/>
              </a:rPr>
              <a:t>Short</a:t>
            </a:r>
            <a:r>
              <a:rPr lang="en-US" sz="4800" spc="-167" dirty="0">
                <a:latin typeface="Georgia" panose="02040502050405020303" pitchFamily="18" charset="0"/>
                <a:cs typeface="Gill Sans MT"/>
              </a:rPr>
              <a:t> </a:t>
            </a:r>
            <a:r>
              <a:rPr sz="4800" spc="-360" dirty="0">
                <a:latin typeface="Georgia" panose="02040502050405020303" pitchFamily="18" charset="0"/>
                <a:cs typeface="Gill Sans MT"/>
              </a:rPr>
              <a:t>Term </a:t>
            </a:r>
            <a:r>
              <a:rPr sz="4800" spc="-107" dirty="0">
                <a:latin typeface="Georgia" panose="02040502050405020303" pitchFamily="18" charset="0"/>
                <a:cs typeface="Gill Sans MT"/>
              </a:rPr>
              <a:t>Memory</a:t>
            </a:r>
            <a:r>
              <a:rPr sz="4800" spc="-1053" dirty="0">
                <a:latin typeface="Georgia" panose="02040502050405020303" pitchFamily="18" charset="0"/>
                <a:cs typeface="Gill Sans MT"/>
              </a:rPr>
              <a:t> </a:t>
            </a:r>
            <a:r>
              <a:rPr sz="4800" spc="-333" dirty="0">
                <a:latin typeface="Georgia" panose="02040502050405020303" pitchFamily="18" charset="0"/>
                <a:cs typeface="Gill Sans MT"/>
              </a:rPr>
              <a:t>(LSTM) </a:t>
            </a:r>
            <a:r>
              <a:rPr sz="4800" spc="-53" dirty="0">
                <a:latin typeface="Georgia" panose="02040502050405020303" pitchFamily="18" charset="0"/>
                <a:cs typeface="Gill Sans MT"/>
              </a:rPr>
              <a:t>cell</a:t>
            </a:r>
          </a:p>
        </p:txBody>
      </p:sp>
      <p:sp>
        <p:nvSpPr>
          <p:cNvPr id="4" name="object 4"/>
          <p:cNvSpPr/>
          <p:nvPr/>
        </p:nvSpPr>
        <p:spPr>
          <a:xfrm>
            <a:off x="1294798" y="4368092"/>
            <a:ext cx="839893" cy="832273"/>
          </a:xfrm>
          <a:custGeom>
            <a:avLst/>
            <a:gdLst/>
            <a:ahLst/>
            <a:cxnLst/>
            <a:rect l="l" t="t" r="r" b="b"/>
            <a:pathLst>
              <a:path w="629919" h="624204">
                <a:moveTo>
                  <a:pt x="0" y="311849"/>
                </a:moveTo>
                <a:lnTo>
                  <a:pt x="3413" y="265767"/>
                </a:lnTo>
                <a:lnTo>
                  <a:pt x="13330" y="221784"/>
                </a:lnTo>
                <a:lnTo>
                  <a:pt x="29262" y="180383"/>
                </a:lnTo>
                <a:lnTo>
                  <a:pt x="50724" y="142046"/>
                </a:lnTo>
                <a:lnTo>
                  <a:pt x="77227" y="107255"/>
                </a:lnTo>
                <a:lnTo>
                  <a:pt x="108284" y="76493"/>
                </a:lnTo>
                <a:lnTo>
                  <a:pt x="143410" y="50242"/>
                </a:lnTo>
                <a:lnTo>
                  <a:pt x="182116" y="28984"/>
                </a:lnTo>
                <a:lnTo>
                  <a:pt x="223916" y="13203"/>
                </a:lnTo>
                <a:lnTo>
                  <a:pt x="268323" y="3381"/>
                </a:lnTo>
                <a:lnTo>
                  <a:pt x="314849" y="0"/>
                </a:lnTo>
                <a:lnTo>
                  <a:pt x="364399" y="3884"/>
                </a:lnTo>
                <a:lnTo>
                  <a:pt x="412283" y="15307"/>
                </a:lnTo>
                <a:lnTo>
                  <a:pt x="457656" y="33922"/>
                </a:lnTo>
                <a:lnTo>
                  <a:pt x="499670" y="59385"/>
                </a:lnTo>
                <a:lnTo>
                  <a:pt x="537481" y="91349"/>
                </a:lnTo>
                <a:lnTo>
                  <a:pt x="569745" y="128796"/>
                </a:lnTo>
                <a:lnTo>
                  <a:pt x="595449" y="170409"/>
                </a:lnTo>
                <a:lnTo>
                  <a:pt x="614243" y="215347"/>
                </a:lnTo>
                <a:lnTo>
                  <a:pt x="625776" y="262774"/>
                </a:lnTo>
                <a:lnTo>
                  <a:pt x="629698" y="311849"/>
                </a:lnTo>
                <a:lnTo>
                  <a:pt x="626284" y="357931"/>
                </a:lnTo>
                <a:lnTo>
                  <a:pt x="616368" y="401913"/>
                </a:lnTo>
                <a:lnTo>
                  <a:pt x="600435" y="443315"/>
                </a:lnTo>
                <a:lnTo>
                  <a:pt x="578974" y="481652"/>
                </a:lnTo>
                <a:lnTo>
                  <a:pt x="552471" y="516443"/>
                </a:lnTo>
                <a:lnTo>
                  <a:pt x="521413" y="547205"/>
                </a:lnTo>
                <a:lnTo>
                  <a:pt x="486288" y="573456"/>
                </a:lnTo>
                <a:lnTo>
                  <a:pt x="447582" y="594713"/>
                </a:lnTo>
                <a:lnTo>
                  <a:pt x="405782" y="610494"/>
                </a:lnTo>
                <a:lnTo>
                  <a:pt x="361375" y="620317"/>
                </a:lnTo>
                <a:lnTo>
                  <a:pt x="314849" y="623698"/>
                </a:lnTo>
                <a:lnTo>
                  <a:pt x="268323" y="620317"/>
                </a:lnTo>
                <a:lnTo>
                  <a:pt x="223916" y="610494"/>
                </a:lnTo>
                <a:lnTo>
                  <a:pt x="182116" y="594713"/>
                </a:lnTo>
                <a:lnTo>
                  <a:pt x="143410" y="573456"/>
                </a:lnTo>
                <a:lnTo>
                  <a:pt x="108284" y="547205"/>
                </a:lnTo>
                <a:lnTo>
                  <a:pt x="77227" y="516443"/>
                </a:lnTo>
                <a:lnTo>
                  <a:pt x="50724" y="481652"/>
                </a:lnTo>
                <a:lnTo>
                  <a:pt x="29262" y="443315"/>
                </a:lnTo>
                <a:lnTo>
                  <a:pt x="13330" y="401913"/>
                </a:lnTo>
                <a:lnTo>
                  <a:pt x="3413" y="357931"/>
                </a:lnTo>
                <a:lnTo>
                  <a:pt x="0" y="311849"/>
                </a:lnTo>
                <a:close/>
              </a:path>
            </a:pathLst>
          </a:custGeom>
          <a:ln w="19049">
            <a:solidFill>
              <a:srgbClr val="FF0000"/>
            </a:solidFill>
          </a:ln>
        </p:spPr>
        <p:txBody>
          <a:bodyPr wrap="square" lIns="0" tIns="0" rIns="0" bIns="0" rtlCol="0"/>
          <a:lstStyle/>
          <a:p>
            <a:endParaRPr sz="2400" dirty="0"/>
          </a:p>
        </p:txBody>
      </p:sp>
      <p:sp>
        <p:nvSpPr>
          <p:cNvPr id="5" name="object 5"/>
          <p:cNvSpPr/>
          <p:nvPr/>
        </p:nvSpPr>
        <p:spPr>
          <a:xfrm>
            <a:off x="3518426" y="4368092"/>
            <a:ext cx="839893" cy="832273"/>
          </a:xfrm>
          <a:custGeom>
            <a:avLst/>
            <a:gdLst/>
            <a:ahLst/>
            <a:cxnLst/>
            <a:rect l="l" t="t" r="r" b="b"/>
            <a:pathLst>
              <a:path w="629920" h="624204">
                <a:moveTo>
                  <a:pt x="0" y="311849"/>
                </a:moveTo>
                <a:lnTo>
                  <a:pt x="3414" y="265767"/>
                </a:lnTo>
                <a:lnTo>
                  <a:pt x="13331" y="221784"/>
                </a:lnTo>
                <a:lnTo>
                  <a:pt x="29264" y="180383"/>
                </a:lnTo>
                <a:lnTo>
                  <a:pt x="50727" y="142046"/>
                </a:lnTo>
                <a:lnTo>
                  <a:pt x="77231" y="107255"/>
                </a:lnTo>
                <a:lnTo>
                  <a:pt x="108289" y="76493"/>
                </a:lnTo>
                <a:lnTo>
                  <a:pt x="143415" y="50242"/>
                </a:lnTo>
                <a:lnTo>
                  <a:pt x="182121" y="28984"/>
                </a:lnTo>
                <a:lnTo>
                  <a:pt x="223921" y="13203"/>
                </a:lnTo>
                <a:lnTo>
                  <a:pt x="268325" y="3381"/>
                </a:lnTo>
                <a:lnTo>
                  <a:pt x="314849" y="0"/>
                </a:lnTo>
                <a:lnTo>
                  <a:pt x="364397" y="3884"/>
                </a:lnTo>
                <a:lnTo>
                  <a:pt x="412278" y="15307"/>
                </a:lnTo>
                <a:lnTo>
                  <a:pt x="457648" y="33922"/>
                </a:lnTo>
                <a:lnTo>
                  <a:pt x="499661" y="59385"/>
                </a:lnTo>
                <a:lnTo>
                  <a:pt x="537473" y="91349"/>
                </a:lnTo>
                <a:lnTo>
                  <a:pt x="569740" y="128796"/>
                </a:lnTo>
                <a:lnTo>
                  <a:pt x="595446" y="170409"/>
                </a:lnTo>
                <a:lnTo>
                  <a:pt x="614241" y="215347"/>
                </a:lnTo>
                <a:lnTo>
                  <a:pt x="625776" y="262774"/>
                </a:lnTo>
                <a:lnTo>
                  <a:pt x="629698" y="311849"/>
                </a:lnTo>
                <a:lnTo>
                  <a:pt x="626284" y="357931"/>
                </a:lnTo>
                <a:lnTo>
                  <a:pt x="616367" y="401913"/>
                </a:lnTo>
                <a:lnTo>
                  <a:pt x="600433" y="443315"/>
                </a:lnTo>
                <a:lnTo>
                  <a:pt x="578971" y="481652"/>
                </a:lnTo>
                <a:lnTo>
                  <a:pt x="552467" y="516443"/>
                </a:lnTo>
                <a:lnTo>
                  <a:pt x="521408" y="547205"/>
                </a:lnTo>
                <a:lnTo>
                  <a:pt x="486282" y="573456"/>
                </a:lnTo>
                <a:lnTo>
                  <a:pt x="447576" y="594713"/>
                </a:lnTo>
                <a:lnTo>
                  <a:pt x="405777" y="610494"/>
                </a:lnTo>
                <a:lnTo>
                  <a:pt x="361372" y="620317"/>
                </a:lnTo>
                <a:lnTo>
                  <a:pt x="314849" y="623698"/>
                </a:lnTo>
                <a:lnTo>
                  <a:pt x="268325" y="620317"/>
                </a:lnTo>
                <a:lnTo>
                  <a:pt x="223921" y="610494"/>
                </a:lnTo>
                <a:lnTo>
                  <a:pt x="182121" y="594713"/>
                </a:lnTo>
                <a:lnTo>
                  <a:pt x="143415" y="573456"/>
                </a:lnTo>
                <a:lnTo>
                  <a:pt x="108289" y="547205"/>
                </a:lnTo>
                <a:lnTo>
                  <a:pt x="77231" y="516443"/>
                </a:lnTo>
                <a:lnTo>
                  <a:pt x="50727" y="481652"/>
                </a:lnTo>
                <a:lnTo>
                  <a:pt x="29264" y="443315"/>
                </a:lnTo>
                <a:lnTo>
                  <a:pt x="13331" y="401913"/>
                </a:lnTo>
                <a:lnTo>
                  <a:pt x="3414" y="357931"/>
                </a:lnTo>
                <a:lnTo>
                  <a:pt x="0" y="311849"/>
                </a:lnTo>
                <a:close/>
              </a:path>
            </a:pathLst>
          </a:custGeom>
          <a:ln w="19049">
            <a:solidFill>
              <a:srgbClr val="FF0000"/>
            </a:solidFill>
          </a:ln>
        </p:spPr>
        <p:txBody>
          <a:bodyPr wrap="square" lIns="0" tIns="0" rIns="0" bIns="0" rtlCol="0"/>
          <a:lstStyle/>
          <a:p>
            <a:endParaRPr sz="2400" dirty="0"/>
          </a:p>
        </p:txBody>
      </p:sp>
      <p:sp>
        <p:nvSpPr>
          <p:cNvPr id="6" name="object 6"/>
          <p:cNvSpPr/>
          <p:nvPr/>
        </p:nvSpPr>
        <p:spPr>
          <a:xfrm>
            <a:off x="1953296" y="3689160"/>
            <a:ext cx="839893" cy="832273"/>
          </a:xfrm>
          <a:custGeom>
            <a:avLst/>
            <a:gdLst/>
            <a:ahLst/>
            <a:cxnLst/>
            <a:rect l="l" t="t" r="r" b="b"/>
            <a:pathLst>
              <a:path w="629919" h="624204">
                <a:moveTo>
                  <a:pt x="0" y="311849"/>
                </a:moveTo>
                <a:lnTo>
                  <a:pt x="3413" y="265767"/>
                </a:lnTo>
                <a:lnTo>
                  <a:pt x="13330" y="221784"/>
                </a:lnTo>
                <a:lnTo>
                  <a:pt x="29262" y="180383"/>
                </a:lnTo>
                <a:lnTo>
                  <a:pt x="50724" y="142046"/>
                </a:lnTo>
                <a:lnTo>
                  <a:pt x="77227" y="107255"/>
                </a:lnTo>
                <a:lnTo>
                  <a:pt x="108284" y="76493"/>
                </a:lnTo>
                <a:lnTo>
                  <a:pt x="143410" y="50242"/>
                </a:lnTo>
                <a:lnTo>
                  <a:pt x="182116" y="28984"/>
                </a:lnTo>
                <a:lnTo>
                  <a:pt x="223916" y="13203"/>
                </a:lnTo>
                <a:lnTo>
                  <a:pt x="268323" y="3381"/>
                </a:lnTo>
                <a:lnTo>
                  <a:pt x="314849" y="0"/>
                </a:lnTo>
                <a:lnTo>
                  <a:pt x="364399" y="3884"/>
                </a:lnTo>
                <a:lnTo>
                  <a:pt x="412283" y="15307"/>
                </a:lnTo>
                <a:lnTo>
                  <a:pt x="457656" y="33922"/>
                </a:lnTo>
                <a:lnTo>
                  <a:pt x="499670" y="59385"/>
                </a:lnTo>
                <a:lnTo>
                  <a:pt x="537481" y="91349"/>
                </a:lnTo>
                <a:lnTo>
                  <a:pt x="569745" y="128796"/>
                </a:lnTo>
                <a:lnTo>
                  <a:pt x="595449" y="170409"/>
                </a:lnTo>
                <a:lnTo>
                  <a:pt x="614243" y="215347"/>
                </a:lnTo>
                <a:lnTo>
                  <a:pt x="625776" y="262774"/>
                </a:lnTo>
                <a:lnTo>
                  <a:pt x="629698" y="311849"/>
                </a:lnTo>
                <a:lnTo>
                  <a:pt x="626284" y="357931"/>
                </a:lnTo>
                <a:lnTo>
                  <a:pt x="616368" y="401913"/>
                </a:lnTo>
                <a:lnTo>
                  <a:pt x="600435" y="443315"/>
                </a:lnTo>
                <a:lnTo>
                  <a:pt x="578974" y="481652"/>
                </a:lnTo>
                <a:lnTo>
                  <a:pt x="552471" y="516443"/>
                </a:lnTo>
                <a:lnTo>
                  <a:pt x="521413" y="547205"/>
                </a:lnTo>
                <a:lnTo>
                  <a:pt x="486288" y="573456"/>
                </a:lnTo>
                <a:lnTo>
                  <a:pt x="447582" y="594713"/>
                </a:lnTo>
                <a:lnTo>
                  <a:pt x="405782" y="610494"/>
                </a:lnTo>
                <a:lnTo>
                  <a:pt x="361375" y="620317"/>
                </a:lnTo>
                <a:lnTo>
                  <a:pt x="314849" y="623698"/>
                </a:lnTo>
                <a:lnTo>
                  <a:pt x="268323" y="620317"/>
                </a:lnTo>
                <a:lnTo>
                  <a:pt x="223916" y="610494"/>
                </a:lnTo>
                <a:lnTo>
                  <a:pt x="182116" y="594713"/>
                </a:lnTo>
                <a:lnTo>
                  <a:pt x="143410" y="573456"/>
                </a:lnTo>
                <a:lnTo>
                  <a:pt x="108284" y="547205"/>
                </a:lnTo>
                <a:lnTo>
                  <a:pt x="77227" y="516443"/>
                </a:lnTo>
                <a:lnTo>
                  <a:pt x="50724" y="481652"/>
                </a:lnTo>
                <a:lnTo>
                  <a:pt x="29262" y="443315"/>
                </a:lnTo>
                <a:lnTo>
                  <a:pt x="13330" y="401913"/>
                </a:lnTo>
                <a:lnTo>
                  <a:pt x="3413" y="357931"/>
                </a:lnTo>
                <a:lnTo>
                  <a:pt x="0" y="311849"/>
                </a:lnTo>
                <a:close/>
              </a:path>
            </a:pathLst>
          </a:custGeom>
          <a:ln w="19049">
            <a:solidFill>
              <a:srgbClr val="4985E8"/>
            </a:solidFill>
          </a:ln>
        </p:spPr>
        <p:txBody>
          <a:bodyPr wrap="square" lIns="0" tIns="0" rIns="0" bIns="0" rtlCol="0"/>
          <a:lstStyle/>
          <a:p>
            <a:endParaRPr sz="2400" dirty="0"/>
          </a:p>
        </p:txBody>
      </p:sp>
      <p:sp>
        <p:nvSpPr>
          <p:cNvPr id="7" name="object 7"/>
          <p:cNvSpPr/>
          <p:nvPr/>
        </p:nvSpPr>
        <p:spPr>
          <a:xfrm>
            <a:off x="4233824" y="3689160"/>
            <a:ext cx="839893" cy="832273"/>
          </a:xfrm>
          <a:custGeom>
            <a:avLst/>
            <a:gdLst/>
            <a:ahLst/>
            <a:cxnLst/>
            <a:rect l="l" t="t" r="r" b="b"/>
            <a:pathLst>
              <a:path w="629920" h="624204">
                <a:moveTo>
                  <a:pt x="0" y="311849"/>
                </a:moveTo>
                <a:lnTo>
                  <a:pt x="3414" y="265767"/>
                </a:lnTo>
                <a:lnTo>
                  <a:pt x="13331" y="221784"/>
                </a:lnTo>
                <a:lnTo>
                  <a:pt x="29264" y="180383"/>
                </a:lnTo>
                <a:lnTo>
                  <a:pt x="50727" y="142046"/>
                </a:lnTo>
                <a:lnTo>
                  <a:pt x="77231" y="107255"/>
                </a:lnTo>
                <a:lnTo>
                  <a:pt x="108289" y="76493"/>
                </a:lnTo>
                <a:lnTo>
                  <a:pt x="143415" y="50242"/>
                </a:lnTo>
                <a:lnTo>
                  <a:pt x="182121" y="28984"/>
                </a:lnTo>
                <a:lnTo>
                  <a:pt x="223921" y="13203"/>
                </a:lnTo>
                <a:lnTo>
                  <a:pt x="268325" y="3381"/>
                </a:lnTo>
                <a:lnTo>
                  <a:pt x="314849" y="0"/>
                </a:lnTo>
                <a:lnTo>
                  <a:pt x="364397" y="3884"/>
                </a:lnTo>
                <a:lnTo>
                  <a:pt x="412278" y="15307"/>
                </a:lnTo>
                <a:lnTo>
                  <a:pt x="457648" y="33922"/>
                </a:lnTo>
                <a:lnTo>
                  <a:pt x="499661" y="59385"/>
                </a:lnTo>
                <a:lnTo>
                  <a:pt x="537473" y="91349"/>
                </a:lnTo>
                <a:lnTo>
                  <a:pt x="569740" y="128796"/>
                </a:lnTo>
                <a:lnTo>
                  <a:pt x="595446" y="170409"/>
                </a:lnTo>
                <a:lnTo>
                  <a:pt x="614241" y="215347"/>
                </a:lnTo>
                <a:lnTo>
                  <a:pt x="625776" y="262774"/>
                </a:lnTo>
                <a:lnTo>
                  <a:pt x="629698" y="311849"/>
                </a:lnTo>
                <a:lnTo>
                  <a:pt x="626284" y="357931"/>
                </a:lnTo>
                <a:lnTo>
                  <a:pt x="616367" y="401913"/>
                </a:lnTo>
                <a:lnTo>
                  <a:pt x="600433" y="443315"/>
                </a:lnTo>
                <a:lnTo>
                  <a:pt x="578971" y="481652"/>
                </a:lnTo>
                <a:lnTo>
                  <a:pt x="552467" y="516443"/>
                </a:lnTo>
                <a:lnTo>
                  <a:pt x="521408" y="547205"/>
                </a:lnTo>
                <a:lnTo>
                  <a:pt x="486282" y="573456"/>
                </a:lnTo>
                <a:lnTo>
                  <a:pt x="447576" y="594713"/>
                </a:lnTo>
                <a:lnTo>
                  <a:pt x="405777" y="610494"/>
                </a:lnTo>
                <a:lnTo>
                  <a:pt x="361372" y="620317"/>
                </a:lnTo>
                <a:lnTo>
                  <a:pt x="314849" y="623698"/>
                </a:lnTo>
                <a:lnTo>
                  <a:pt x="268325" y="620317"/>
                </a:lnTo>
                <a:lnTo>
                  <a:pt x="223921" y="610494"/>
                </a:lnTo>
                <a:lnTo>
                  <a:pt x="182121" y="594713"/>
                </a:lnTo>
                <a:lnTo>
                  <a:pt x="143415" y="573456"/>
                </a:lnTo>
                <a:lnTo>
                  <a:pt x="108289" y="547205"/>
                </a:lnTo>
                <a:lnTo>
                  <a:pt x="77231" y="516443"/>
                </a:lnTo>
                <a:lnTo>
                  <a:pt x="50727" y="481652"/>
                </a:lnTo>
                <a:lnTo>
                  <a:pt x="29264" y="443315"/>
                </a:lnTo>
                <a:lnTo>
                  <a:pt x="13331" y="401913"/>
                </a:lnTo>
                <a:lnTo>
                  <a:pt x="3414" y="357931"/>
                </a:lnTo>
                <a:lnTo>
                  <a:pt x="0" y="311849"/>
                </a:lnTo>
                <a:close/>
              </a:path>
            </a:pathLst>
          </a:custGeom>
          <a:ln w="19049">
            <a:solidFill>
              <a:srgbClr val="4985E8"/>
            </a:solidFill>
          </a:ln>
        </p:spPr>
        <p:txBody>
          <a:bodyPr wrap="square" lIns="0" tIns="0" rIns="0" bIns="0" rtlCol="0"/>
          <a:lstStyle/>
          <a:p>
            <a:endParaRPr sz="2400" dirty="0"/>
          </a:p>
        </p:txBody>
      </p:sp>
      <p:sp>
        <p:nvSpPr>
          <p:cNvPr id="8" name="object 8"/>
          <p:cNvSpPr/>
          <p:nvPr/>
        </p:nvSpPr>
        <p:spPr>
          <a:xfrm>
            <a:off x="2615828" y="5361889"/>
            <a:ext cx="839893" cy="832273"/>
          </a:xfrm>
          <a:custGeom>
            <a:avLst/>
            <a:gdLst/>
            <a:ahLst/>
            <a:cxnLst/>
            <a:rect l="l" t="t" r="r" b="b"/>
            <a:pathLst>
              <a:path w="629919" h="624204">
                <a:moveTo>
                  <a:pt x="0" y="311849"/>
                </a:moveTo>
                <a:lnTo>
                  <a:pt x="3413" y="265767"/>
                </a:lnTo>
                <a:lnTo>
                  <a:pt x="13330" y="221784"/>
                </a:lnTo>
                <a:lnTo>
                  <a:pt x="29262" y="180383"/>
                </a:lnTo>
                <a:lnTo>
                  <a:pt x="50724" y="142046"/>
                </a:lnTo>
                <a:lnTo>
                  <a:pt x="77227" y="107255"/>
                </a:lnTo>
                <a:lnTo>
                  <a:pt x="108284" y="76493"/>
                </a:lnTo>
                <a:lnTo>
                  <a:pt x="143410" y="50242"/>
                </a:lnTo>
                <a:lnTo>
                  <a:pt x="182116" y="28984"/>
                </a:lnTo>
                <a:lnTo>
                  <a:pt x="223916" y="13203"/>
                </a:lnTo>
                <a:lnTo>
                  <a:pt x="268323" y="3381"/>
                </a:lnTo>
                <a:lnTo>
                  <a:pt x="314849" y="0"/>
                </a:lnTo>
                <a:lnTo>
                  <a:pt x="364399" y="3884"/>
                </a:lnTo>
                <a:lnTo>
                  <a:pt x="412283" y="15307"/>
                </a:lnTo>
                <a:lnTo>
                  <a:pt x="457656" y="33922"/>
                </a:lnTo>
                <a:lnTo>
                  <a:pt x="499670" y="59385"/>
                </a:lnTo>
                <a:lnTo>
                  <a:pt x="537481" y="91349"/>
                </a:lnTo>
                <a:lnTo>
                  <a:pt x="569744" y="128796"/>
                </a:lnTo>
                <a:lnTo>
                  <a:pt x="595448" y="170409"/>
                </a:lnTo>
                <a:lnTo>
                  <a:pt x="614242" y="215347"/>
                </a:lnTo>
                <a:lnTo>
                  <a:pt x="625776" y="262774"/>
                </a:lnTo>
                <a:lnTo>
                  <a:pt x="629698" y="311849"/>
                </a:lnTo>
                <a:lnTo>
                  <a:pt x="626284" y="357931"/>
                </a:lnTo>
                <a:lnTo>
                  <a:pt x="616368" y="401913"/>
                </a:lnTo>
                <a:lnTo>
                  <a:pt x="600435" y="443315"/>
                </a:lnTo>
                <a:lnTo>
                  <a:pt x="578974" y="481652"/>
                </a:lnTo>
                <a:lnTo>
                  <a:pt x="552471" y="516443"/>
                </a:lnTo>
                <a:lnTo>
                  <a:pt x="521413" y="547205"/>
                </a:lnTo>
                <a:lnTo>
                  <a:pt x="486288" y="573456"/>
                </a:lnTo>
                <a:lnTo>
                  <a:pt x="447582" y="594713"/>
                </a:lnTo>
                <a:lnTo>
                  <a:pt x="405782" y="610494"/>
                </a:lnTo>
                <a:lnTo>
                  <a:pt x="361375" y="620317"/>
                </a:lnTo>
                <a:lnTo>
                  <a:pt x="314849" y="623698"/>
                </a:lnTo>
                <a:lnTo>
                  <a:pt x="268323" y="620317"/>
                </a:lnTo>
                <a:lnTo>
                  <a:pt x="223916" y="610494"/>
                </a:lnTo>
                <a:lnTo>
                  <a:pt x="182116" y="594713"/>
                </a:lnTo>
                <a:lnTo>
                  <a:pt x="143410" y="573456"/>
                </a:lnTo>
                <a:lnTo>
                  <a:pt x="108284" y="547205"/>
                </a:lnTo>
                <a:lnTo>
                  <a:pt x="77227" y="516443"/>
                </a:lnTo>
                <a:lnTo>
                  <a:pt x="50724" y="481652"/>
                </a:lnTo>
                <a:lnTo>
                  <a:pt x="29262" y="443315"/>
                </a:lnTo>
                <a:lnTo>
                  <a:pt x="13330" y="401913"/>
                </a:lnTo>
                <a:lnTo>
                  <a:pt x="3413" y="357931"/>
                </a:lnTo>
                <a:lnTo>
                  <a:pt x="0" y="311849"/>
                </a:lnTo>
                <a:close/>
              </a:path>
            </a:pathLst>
          </a:custGeom>
          <a:ln w="19049">
            <a:solidFill>
              <a:srgbClr val="4985E8"/>
            </a:solidFill>
          </a:ln>
        </p:spPr>
        <p:txBody>
          <a:bodyPr wrap="square" lIns="0" tIns="0" rIns="0" bIns="0" rtlCol="0"/>
          <a:lstStyle/>
          <a:p>
            <a:endParaRPr sz="2400" dirty="0"/>
          </a:p>
        </p:txBody>
      </p:sp>
      <p:sp>
        <p:nvSpPr>
          <p:cNvPr id="9" name="object 9"/>
          <p:cNvSpPr/>
          <p:nvPr/>
        </p:nvSpPr>
        <p:spPr>
          <a:xfrm>
            <a:off x="6404420" y="2199845"/>
            <a:ext cx="2654293" cy="393699"/>
          </a:xfrm>
          <a:prstGeom prst="rect">
            <a:avLst/>
          </a:prstGeom>
          <a:blipFill>
            <a:blip r:embed="rId2" cstate="print"/>
            <a:stretch>
              <a:fillRect/>
            </a:stretch>
          </a:blipFill>
        </p:spPr>
        <p:txBody>
          <a:bodyPr wrap="square" lIns="0" tIns="0" rIns="0" bIns="0" rtlCol="0"/>
          <a:lstStyle/>
          <a:p>
            <a:endParaRPr sz="2400" dirty="0"/>
          </a:p>
        </p:txBody>
      </p:sp>
      <p:sp>
        <p:nvSpPr>
          <p:cNvPr id="10" name="object 10"/>
          <p:cNvSpPr/>
          <p:nvPr/>
        </p:nvSpPr>
        <p:spPr>
          <a:xfrm>
            <a:off x="6188520" y="1996645"/>
            <a:ext cx="3022600" cy="609600"/>
          </a:xfrm>
          <a:custGeom>
            <a:avLst/>
            <a:gdLst/>
            <a:ahLst/>
            <a:cxnLst/>
            <a:rect l="l" t="t" r="r" b="b"/>
            <a:pathLst>
              <a:path w="2266950" h="457200">
                <a:moveTo>
                  <a:pt x="0" y="0"/>
                </a:moveTo>
                <a:lnTo>
                  <a:pt x="2266945" y="0"/>
                </a:lnTo>
                <a:lnTo>
                  <a:pt x="2266945" y="457199"/>
                </a:lnTo>
                <a:lnTo>
                  <a:pt x="0" y="457199"/>
                </a:lnTo>
                <a:lnTo>
                  <a:pt x="0" y="0"/>
                </a:lnTo>
                <a:close/>
              </a:path>
            </a:pathLst>
          </a:custGeom>
          <a:ln w="19049">
            <a:solidFill>
              <a:srgbClr val="4985E8"/>
            </a:solidFill>
          </a:ln>
        </p:spPr>
        <p:txBody>
          <a:bodyPr wrap="square" lIns="0" tIns="0" rIns="0" bIns="0" rtlCol="0"/>
          <a:lstStyle/>
          <a:p>
            <a:endParaRPr sz="2400" dirty="0"/>
          </a:p>
        </p:txBody>
      </p:sp>
      <p:sp>
        <p:nvSpPr>
          <p:cNvPr id="11" name="object 11"/>
          <p:cNvSpPr/>
          <p:nvPr/>
        </p:nvSpPr>
        <p:spPr>
          <a:xfrm>
            <a:off x="6277420" y="3002094"/>
            <a:ext cx="3187693" cy="431799"/>
          </a:xfrm>
          <a:prstGeom prst="rect">
            <a:avLst/>
          </a:prstGeom>
          <a:blipFill>
            <a:blip r:embed="rId3" cstate="print"/>
            <a:stretch>
              <a:fillRect/>
            </a:stretch>
          </a:blipFill>
        </p:spPr>
        <p:txBody>
          <a:bodyPr wrap="square" lIns="0" tIns="0" rIns="0" bIns="0" rtlCol="0"/>
          <a:lstStyle/>
          <a:p>
            <a:endParaRPr sz="2400" dirty="0"/>
          </a:p>
        </p:txBody>
      </p:sp>
      <p:sp>
        <p:nvSpPr>
          <p:cNvPr id="12" name="object 12"/>
          <p:cNvSpPr/>
          <p:nvPr/>
        </p:nvSpPr>
        <p:spPr>
          <a:xfrm>
            <a:off x="6188520" y="2798894"/>
            <a:ext cx="3327400" cy="749300"/>
          </a:xfrm>
          <a:custGeom>
            <a:avLst/>
            <a:gdLst/>
            <a:ahLst/>
            <a:cxnLst/>
            <a:rect l="l" t="t" r="r" b="b"/>
            <a:pathLst>
              <a:path w="2495550" h="561975">
                <a:moveTo>
                  <a:pt x="0" y="0"/>
                </a:moveTo>
                <a:lnTo>
                  <a:pt x="2495544" y="0"/>
                </a:lnTo>
                <a:lnTo>
                  <a:pt x="2495544" y="561973"/>
                </a:lnTo>
                <a:lnTo>
                  <a:pt x="0" y="561973"/>
                </a:lnTo>
                <a:lnTo>
                  <a:pt x="0" y="0"/>
                </a:lnTo>
                <a:close/>
              </a:path>
            </a:pathLst>
          </a:custGeom>
          <a:ln w="19049">
            <a:solidFill>
              <a:srgbClr val="FF0000"/>
            </a:solidFill>
          </a:ln>
        </p:spPr>
        <p:txBody>
          <a:bodyPr wrap="square" lIns="0" tIns="0" rIns="0" bIns="0" rtlCol="0"/>
          <a:lstStyle/>
          <a:p>
            <a:endParaRPr sz="2400" dirty="0"/>
          </a:p>
        </p:txBody>
      </p:sp>
      <p:sp>
        <p:nvSpPr>
          <p:cNvPr id="13" name="object 13"/>
          <p:cNvSpPr/>
          <p:nvPr/>
        </p:nvSpPr>
        <p:spPr>
          <a:xfrm>
            <a:off x="6201221" y="3944025"/>
            <a:ext cx="2819393" cy="317499"/>
          </a:xfrm>
          <a:prstGeom prst="rect">
            <a:avLst/>
          </a:prstGeom>
          <a:blipFill>
            <a:blip r:embed="rId4" cstate="print"/>
            <a:stretch>
              <a:fillRect/>
            </a:stretch>
          </a:blipFill>
        </p:spPr>
        <p:txBody>
          <a:bodyPr wrap="square" lIns="0" tIns="0" rIns="0" bIns="0" rtlCol="0"/>
          <a:lstStyle/>
          <a:p>
            <a:endParaRPr sz="2400" dirty="0"/>
          </a:p>
        </p:txBody>
      </p:sp>
      <p:sp>
        <p:nvSpPr>
          <p:cNvPr id="14" name="object 14"/>
          <p:cNvSpPr/>
          <p:nvPr/>
        </p:nvSpPr>
        <p:spPr>
          <a:xfrm>
            <a:off x="6188521" y="3740825"/>
            <a:ext cx="2882900" cy="660400"/>
          </a:xfrm>
          <a:custGeom>
            <a:avLst/>
            <a:gdLst/>
            <a:ahLst/>
            <a:cxnLst/>
            <a:rect l="l" t="t" r="r" b="b"/>
            <a:pathLst>
              <a:path w="2162175" h="495300">
                <a:moveTo>
                  <a:pt x="0" y="0"/>
                </a:moveTo>
                <a:lnTo>
                  <a:pt x="2162170" y="0"/>
                </a:lnTo>
                <a:lnTo>
                  <a:pt x="2162170" y="495299"/>
                </a:lnTo>
                <a:lnTo>
                  <a:pt x="0" y="495299"/>
                </a:lnTo>
                <a:lnTo>
                  <a:pt x="0" y="0"/>
                </a:lnTo>
                <a:close/>
              </a:path>
            </a:pathLst>
          </a:custGeom>
          <a:ln w="19049">
            <a:solidFill>
              <a:srgbClr val="4985E8"/>
            </a:solidFill>
          </a:ln>
        </p:spPr>
        <p:txBody>
          <a:bodyPr wrap="square" lIns="0" tIns="0" rIns="0" bIns="0" rtlCol="0"/>
          <a:lstStyle/>
          <a:p>
            <a:endParaRPr sz="2400" dirty="0"/>
          </a:p>
        </p:txBody>
      </p:sp>
      <p:sp>
        <p:nvSpPr>
          <p:cNvPr id="15" name="object 15"/>
          <p:cNvSpPr/>
          <p:nvPr/>
        </p:nvSpPr>
        <p:spPr>
          <a:xfrm>
            <a:off x="6404421" y="4708156"/>
            <a:ext cx="2451095" cy="317499"/>
          </a:xfrm>
          <a:prstGeom prst="rect">
            <a:avLst/>
          </a:prstGeom>
          <a:blipFill>
            <a:blip r:embed="rId5" cstate="print"/>
            <a:stretch>
              <a:fillRect/>
            </a:stretch>
          </a:blipFill>
        </p:spPr>
        <p:txBody>
          <a:bodyPr wrap="square" lIns="0" tIns="0" rIns="0" bIns="0" rtlCol="0"/>
          <a:lstStyle/>
          <a:p>
            <a:endParaRPr sz="2400" dirty="0"/>
          </a:p>
        </p:txBody>
      </p:sp>
      <p:sp>
        <p:nvSpPr>
          <p:cNvPr id="16" name="object 16"/>
          <p:cNvSpPr/>
          <p:nvPr/>
        </p:nvSpPr>
        <p:spPr>
          <a:xfrm>
            <a:off x="6188520" y="4593857"/>
            <a:ext cx="2743200" cy="584200"/>
          </a:xfrm>
          <a:custGeom>
            <a:avLst/>
            <a:gdLst/>
            <a:ahLst/>
            <a:cxnLst/>
            <a:rect l="l" t="t" r="r" b="b"/>
            <a:pathLst>
              <a:path w="2057400" h="438150">
                <a:moveTo>
                  <a:pt x="0" y="0"/>
                </a:moveTo>
                <a:lnTo>
                  <a:pt x="2057395" y="0"/>
                </a:lnTo>
                <a:lnTo>
                  <a:pt x="2057395" y="438149"/>
                </a:lnTo>
                <a:lnTo>
                  <a:pt x="0" y="438149"/>
                </a:lnTo>
                <a:lnTo>
                  <a:pt x="0" y="0"/>
                </a:lnTo>
                <a:close/>
              </a:path>
            </a:pathLst>
          </a:custGeom>
          <a:ln w="19049">
            <a:solidFill>
              <a:srgbClr val="FF9900"/>
            </a:solidFill>
          </a:ln>
        </p:spPr>
        <p:txBody>
          <a:bodyPr wrap="square" lIns="0" tIns="0" rIns="0" bIns="0" rtlCol="0"/>
          <a:lstStyle/>
          <a:p>
            <a:endParaRPr sz="2400" dirty="0"/>
          </a:p>
        </p:txBody>
      </p:sp>
      <p:sp>
        <p:nvSpPr>
          <p:cNvPr id="17" name="object 17"/>
          <p:cNvSpPr/>
          <p:nvPr/>
        </p:nvSpPr>
        <p:spPr>
          <a:xfrm>
            <a:off x="6367829" y="5554527"/>
            <a:ext cx="2395987" cy="285229"/>
          </a:xfrm>
          <a:prstGeom prst="rect">
            <a:avLst/>
          </a:prstGeom>
          <a:blipFill>
            <a:blip r:embed="rId6" cstate="print"/>
            <a:stretch>
              <a:fillRect/>
            </a:stretch>
          </a:blipFill>
        </p:spPr>
        <p:txBody>
          <a:bodyPr wrap="square" lIns="0" tIns="0" rIns="0" bIns="0" rtlCol="0"/>
          <a:lstStyle/>
          <a:p>
            <a:endParaRPr sz="2400" dirty="0"/>
          </a:p>
        </p:txBody>
      </p:sp>
      <p:sp>
        <p:nvSpPr>
          <p:cNvPr id="18" name="object 18"/>
          <p:cNvSpPr/>
          <p:nvPr/>
        </p:nvSpPr>
        <p:spPr>
          <a:xfrm>
            <a:off x="6183988" y="5370688"/>
            <a:ext cx="2752513" cy="562187"/>
          </a:xfrm>
          <a:custGeom>
            <a:avLst/>
            <a:gdLst/>
            <a:ahLst/>
            <a:cxnLst/>
            <a:rect l="l" t="t" r="r" b="b"/>
            <a:pathLst>
              <a:path w="2064384" h="421639">
                <a:moveTo>
                  <a:pt x="0" y="0"/>
                </a:moveTo>
                <a:lnTo>
                  <a:pt x="2064195" y="0"/>
                </a:lnTo>
                <a:lnTo>
                  <a:pt x="2064195" y="421224"/>
                </a:lnTo>
                <a:lnTo>
                  <a:pt x="0" y="421224"/>
                </a:lnTo>
                <a:lnTo>
                  <a:pt x="0" y="0"/>
                </a:lnTo>
                <a:close/>
              </a:path>
            </a:pathLst>
          </a:custGeom>
          <a:ln w="19049">
            <a:solidFill>
              <a:srgbClr val="4985E8"/>
            </a:solidFill>
          </a:ln>
        </p:spPr>
        <p:txBody>
          <a:bodyPr wrap="square" lIns="0" tIns="0" rIns="0" bIns="0" rtlCol="0"/>
          <a:lstStyle/>
          <a:p>
            <a:endParaRPr sz="2400" dirty="0"/>
          </a:p>
        </p:txBody>
      </p:sp>
      <p:sp>
        <p:nvSpPr>
          <p:cNvPr id="19" name="object 19"/>
          <p:cNvSpPr/>
          <p:nvPr/>
        </p:nvSpPr>
        <p:spPr>
          <a:xfrm>
            <a:off x="6404420" y="6328153"/>
            <a:ext cx="1841496" cy="317499"/>
          </a:xfrm>
          <a:prstGeom prst="rect">
            <a:avLst/>
          </a:prstGeom>
          <a:blipFill>
            <a:blip r:embed="rId7" cstate="print"/>
            <a:stretch>
              <a:fillRect/>
            </a:stretch>
          </a:blipFill>
        </p:spPr>
        <p:txBody>
          <a:bodyPr wrap="square" lIns="0" tIns="0" rIns="0" bIns="0" rtlCol="0"/>
          <a:lstStyle/>
          <a:p>
            <a:endParaRPr sz="2400" dirty="0"/>
          </a:p>
        </p:txBody>
      </p:sp>
      <p:sp>
        <p:nvSpPr>
          <p:cNvPr id="20" name="object 20"/>
          <p:cNvSpPr/>
          <p:nvPr/>
        </p:nvSpPr>
        <p:spPr>
          <a:xfrm>
            <a:off x="6188520" y="6124954"/>
            <a:ext cx="2133600" cy="596900"/>
          </a:xfrm>
          <a:custGeom>
            <a:avLst/>
            <a:gdLst/>
            <a:ahLst/>
            <a:cxnLst/>
            <a:rect l="l" t="t" r="r" b="b"/>
            <a:pathLst>
              <a:path w="1600200" h="447675">
                <a:moveTo>
                  <a:pt x="0" y="0"/>
                </a:moveTo>
                <a:lnTo>
                  <a:pt x="1600196" y="0"/>
                </a:lnTo>
                <a:lnTo>
                  <a:pt x="1600196" y="447674"/>
                </a:lnTo>
                <a:lnTo>
                  <a:pt x="0" y="447674"/>
                </a:lnTo>
                <a:lnTo>
                  <a:pt x="0" y="0"/>
                </a:lnTo>
                <a:close/>
              </a:path>
            </a:pathLst>
          </a:custGeom>
          <a:ln w="19049">
            <a:solidFill>
              <a:srgbClr val="FF0000"/>
            </a:solidFill>
          </a:ln>
        </p:spPr>
        <p:txBody>
          <a:bodyPr wrap="square" lIns="0" tIns="0" rIns="0" bIns="0" rtlCol="0"/>
          <a:lstStyle/>
          <a:p>
            <a:endParaRPr sz="2400" dirty="0"/>
          </a:p>
        </p:txBody>
      </p:sp>
      <p:sp>
        <p:nvSpPr>
          <p:cNvPr id="21" name="object 21"/>
          <p:cNvSpPr/>
          <p:nvPr/>
        </p:nvSpPr>
        <p:spPr>
          <a:xfrm>
            <a:off x="2615828" y="4368092"/>
            <a:ext cx="839893" cy="832273"/>
          </a:xfrm>
          <a:custGeom>
            <a:avLst/>
            <a:gdLst/>
            <a:ahLst/>
            <a:cxnLst/>
            <a:rect l="l" t="t" r="r" b="b"/>
            <a:pathLst>
              <a:path w="629919" h="624204">
                <a:moveTo>
                  <a:pt x="0" y="311849"/>
                </a:moveTo>
                <a:lnTo>
                  <a:pt x="3413" y="265767"/>
                </a:lnTo>
                <a:lnTo>
                  <a:pt x="13330" y="221784"/>
                </a:lnTo>
                <a:lnTo>
                  <a:pt x="29262" y="180383"/>
                </a:lnTo>
                <a:lnTo>
                  <a:pt x="50724" y="142046"/>
                </a:lnTo>
                <a:lnTo>
                  <a:pt x="77227" y="107255"/>
                </a:lnTo>
                <a:lnTo>
                  <a:pt x="108284" y="76493"/>
                </a:lnTo>
                <a:lnTo>
                  <a:pt x="143410" y="50242"/>
                </a:lnTo>
                <a:lnTo>
                  <a:pt x="182116" y="28984"/>
                </a:lnTo>
                <a:lnTo>
                  <a:pt x="223916" y="13203"/>
                </a:lnTo>
                <a:lnTo>
                  <a:pt x="268323" y="3381"/>
                </a:lnTo>
                <a:lnTo>
                  <a:pt x="314849" y="0"/>
                </a:lnTo>
                <a:lnTo>
                  <a:pt x="364399" y="3884"/>
                </a:lnTo>
                <a:lnTo>
                  <a:pt x="412283" y="15307"/>
                </a:lnTo>
                <a:lnTo>
                  <a:pt x="457656" y="33922"/>
                </a:lnTo>
                <a:lnTo>
                  <a:pt x="499670" y="59385"/>
                </a:lnTo>
                <a:lnTo>
                  <a:pt x="537481" y="91349"/>
                </a:lnTo>
                <a:lnTo>
                  <a:pt x="569744" y="128796"/>
                </a:lnTo>
                <a:lnTo>
                  <a:pt x="595448" y="170409"/>
                </a:lnTo>
                <a:lnTo>
                  <a:pt x="614242" y="215347"/>
                </a:lnTo>
                <a:lnTo>
                  <a:pt x="625776" y="262774"/>
                </a:lnTo>
                <a:lnTo>
                  <a:pt x="629698" y="311849"/>
                </a:lnTo>
                <a:lnTo>
                  <a:pt x="626284" y="357931"/>
                </a:lnTo>
                <a:lnTo>
                  <a:pt x="616368" y="401913"/>
                </a:lnTo>
                <a:lnTo>
                  <a:pt x="600435" y="443315"/>
                </a:lnTo>
                <a:lnTo>
                  <a:pt x="578974" y="481652"/>
                </a:lnTo>
                <a:lnTo>
                  <a:pt x="552471" y="516443"/>
                </a:lnTo>
                <a:lnTo>
                  <a:pt x="521413" y="547205"/>
                </a:lnTo>
                <a:lnTo>
                  <a:pt x="486288" y="573456"/>
                </a:lnTo>
                <a:lnTo>
                  <a:pt x="447582" y="594713"/>
                </a:lnTo>
                <a:lnTo>
                  <a:pt x="405782" y="610494"/>
                </a:lnTo>
                <a:lnTo>
                  <a:pt x="361375" y="620317"/>
                </a:lnTo>
                <a:lnTo>
                  <a:pt x="314849" y="623698"/>
                </a:lnTo>
                <a:lnTo>
                  <a:pt x="268323" y="620317"/>
                </a:lnTo>
                <a:lnTo>
                  <a:pt x="223916" y="610494"/>
                </a:lnTo>
                <a:lnTo>
                  <a:pt x="182116" y="594713"/>
                </a:lnTo>
                <a:lnTo>
                  <a:pt x="143410" y="573456"/>
                </a:lnTo>
                <a:lnTo>
                  <a:pt x="108284" y="547205"/>
                </a:lnTo>
                <a:lnTo>
                  <a:pt x="77227" y="516443"/>
                </a:lnTo>
                <a:lnTo>
                  <a:pt x="50724" y="481652"/>
                </a:lnTo>
                <a:lnTo>
                  <a:pt x="29262" y="443315"/>
                </a:lnTo>
                <a:lnTo>
                  <a:pt x="13330" y="401913"/>
                </a:lnTo>
                <a:lnTo>
                  <a:pt x="3413" y="357931"/>
                </a:lnTo>
                <a:lnTo>
                  <a:pt x="0" y="311849"/>
                </a:lnTo>
                <a:close/>
              </a:path>
            </a:pathLst>
          </a:custGeom>
          <a:ln w="19049">
            <a:solidFill>
              <a:srgbClr val="FF9900"/>
            </a:solidFill>
          </a:ln>
        </p:spPr>
        <p:txBody>
          <a:bodyPr wrap="square" lIns="0" tIns="0" rIns="0" bIns="0" rtlCol="0"/>
          <a:lstStyle/>
          <a:p>
            <a:endParaRPr sz="2400" dirty="0"/>
          </a:p>
        </p:txBody>
      </p:sp>
      <p:sp>
        <p:nvSpPr>
          <p:cNvPr id="22" name="object 22"/>
          <p:cNvSpPr txBox="1"/>
          <p:nvPr/>
        </p:nvSpPr>
        <p:spPr>
          <a:xfrm>
            <a:off x="531965" y="1399466"/>
            <a:ext cx="11456835" cy="2713799"/>
          </a:xfrm>
          <a:prstGeom prst="rect">
            <a:avLst/>
          </a:prstGeom>
        </p:spPr>
        <p:txBody>
          <a:bodyPr vert="horz" wrap="square" lIns="0" tIns="16933" rIns="0" bIns="0" rtlCol="0">
            <a:spAutoFit/>
          </a:bodyPr>
          <a:lstStyle/>
          <a:p>
            <a:pPr marL="16933">
              <a:spcBef>
                <a:spcPts val="133"/>
              </a:spcBef>
            </a:pPr>
            <a:r>
              <a:rPr sz="2667" spc="-7" dirty="0">
                <a:latin typeface="Georgia" panose="02040502050405020303" pitchFamily="18" charset="0"/>
                <a:cs typeface="Arial"/>
              </a:rPr>
              <a:t>An LSTM </a:t>
            </a:r>
            <a:r>
              <a:rPr sz="2667" dirty="0">
                <a:latin typeface="Georgia" panose="02040502050405020303" pitchFamily="18" charset="0"/>
                <a:cs typeface="Arial"/>
              </a:rPr>
              <a:t>cell </a:t>
            </a:r>
            <a:r>
              <a:rPr sz="2667" spc="-7" dirty="0">
                <a:latin typeface="Georgia" panose="02040502050405020303" pitchFamily="18" charset="0"/>
                <a:cs typeface="Arial"/>
              </a:rPr>
              <a:t>is defined by two groups of neurons plus the </a:t>
            </a:r>
            <a:r>
              <a:rPr sz="2667" dirty="0">
                <a:latin typeface="Georgia" panose="02040502050405020303" pitchFamily="18" charset="0"/>
                <a:cs typeface="Arial"/>
              </a:rPr>
              <a:t>cell state </a:t>
            </a:r>
            <a:r>
              <a:rPr sz="2667" spc="-7" dirty="0">
                <a:latin typeface="Georgia" panose="02040502050405020303" pitchFamily="18" charset="0"/>
                <a:cs typeface="Arial"/>
              </a:rPr>
              <a:t>(memory</a:t>
            </a:r>
            <a:r>
              <a:rPr sz="2667" spc="-53" dirty="0">
                <a:latin typeface="Georgia" panose="02040502050405020303" pitchFamily="18" charset="0"/>
                <a:cs typeface="Arial"/>
              </a:rPr>
              <a:t> </a:t>
            </a:r>
            <a:r>
              <a:rPr sz="2667" spc="-7" dirty="0">
                <a:latin typeface="Georgia" panose="02040502050405020303" pitchFamily="18" charset="0"/>
                <a:cs typeface="Arial"/>
              </a:rPr>
              <a:t>unit):</a:t>
            </a:r>
            <a:endParaRPr lang="en-US" sz="2667" spc="-7" dirty="0">
              <a:latin typeface="Georgia" panose="02040502050405020303" pitchFamily="18" charset="0"/>
              <a:cs typeface="Arial"/>
            </a:endParaRPr>
          </a:p>
          <a:p>
            <a:pPr marL="474121" indent="-457189">
              <a:spcBef>
                <a:spcPts val="133"/>
              </a:spcBef>
              <a:buFont typeface="+mj-lt"/>
              <a:buAutoNum type="arabicPeriod"/>
            </a:pPr>
            <a:r>
              <a:rPr sz="1867" b="1" spc="-7" dirty="0">
                <a:solidFill>
                  <a:srgbClr val="4985E8"/>
                </a:solidFill>
                <a:latin typeface="Georgia" panose="02040502050405020303" pitchFamily="18" charset="0"/>
                <a:cs typeface="Arial"/>
              </a:rPr>
              <a:t>Gates</a:t>
            </a:r>
            <a:endParaRPr lang="en-US" sz="1867" dirty="0">
              <a:latin typeface="Georgia" panose="02040502050405020303" pitchFamily="18" charset="0"/>
              <a:cs typeface="Arial"/>
            </a:endParaRPr>
          </a:p>
          <a:p>
            <a:pPr marL="474121" indent="-457189">
              <a:spcBef>
                <a:spcPts val="133"/>
              </a:spcBef>
              <a:buFont typeface="+mj-lt"/>
              <a:buAutoNum type="arabicPeriod"/>
            </a:pPr>
            <a:r>
              <a:rPr sz="1867" b="1" spc="-7" dirty="0">
                <a:solidFill>
                  <a:srgbClr val="FF0000"/>
                </a:solidFill>
                <a:latin typeface="Georgia" panose="02040502050405020303" pitchFamily="18" charset="0"/>
                <a:cs typeface="Arial"/>
              </a:rPr>
              <a:t>Activation</a:t>
            </a:r>
            <a:r>
              <a:rPr sz="1867" b="1" spc="-13" dirty="0">
                <a:solidFill>
                  <a:srgbClr val="FF0000"/>
                </a:solidFill>
                <a:latin typeface="Georgia" panose="02040502050405020303" pitchFamily="18" charset="0"/>
                <a:cs typeface="Arial"/>
              </a:rPr>
              <a:t> </a:t>
            </a:r>
            <a:r>
              <a:rPr sz="1867" b="1" spc="-7" dirty="0">
                <a:solidFill>
                  <a:srgbClr val="FF0000"/>
                </a:solidFill>
                <a:latin typeface="Georgia" panose="02040502050405020303" pitchFamily="18" charset="0"/>
                <a:cs typeface="Arial"/>
              </a:rPr>
              <a:t>units</a:t>
            </a:r>
            <a:endParaRPr lang="en-US" sz="1867" dirty="0">
              <a:latin typeface="Georgia" panose="02040502050405020303" pitchFamily="18" charset="0"/>
              <a:cs typeface="Arial"/>
            </a:endParaRPr>
          </a:p>
          <a:p>
            <a:pPr marL="474121" indent="-457189">
              <a:spcBef>
                <a:spcPts val="133"/>
              </a:spcBef>
              <a:buFont typeface="+mj-lt"/>
              <a:buAutoNum type="arabicPeriod"/>
            </a:pPr>
            <a:r>
              <a:rPr sz="1867" b="1" spc="-7" dirty="0">
                <a:solidFill>
                  <a:srgbClr val="FF9900"/>
                </a:solidFill>
                <a:latin typeface="Georgia" panose="02040502050405020303" pitchFamily="18" charset="0"/>
                <a:cs typeface="Arial"/>
              </a:rPr>
              <a:t>Cell</a:t>
            </a:r>
            <a:r>
              <a:rPr sz="1867" b="1" spc="-13" dirty="0">
                <a:solidFill>
                  <a:srgbClr val="FF9900"/>
                </a:solidFill>
                <a:latin typeface="Georgia" panose="02040502050405020303" pitchFamily="18" charset="0"/>
                <a:cs typeface="Arial"/>
              </a:rPr>
              <a:t> </a:t>
            </a:r>
            <a:r>
              <a:rPr sz="1867" b="1" spc="-7" dirty="0">
                <a:solidFill>
                  <a:srgbClr val="FF9900"/>
                </a:solidFill>
                <a:latin typeface="Georgia" panose="02040502050405020303" pitchFamily="18" charset="0"/>
                <a:cs typeface="Arial"/>
              </a:rPr>
              <a:t>state</a:t>
            </a:r>
            <a:endParaRPr sz="1867" dirty="0">
              <a:latin typeface="Georgia" panose="02040502050405020303" pitchFamily="18" charset="0"/>
              <a:cs typeface="Arial"/>
            </a:endParaRPr>
          </a:p>
          <a:p>
            <a:pPr>
              <a:spcBef>
                <a:spcPts val="33"/>
              </a:spcBef>
            </a:pPr>
            <a:endParaRPr sz="2667" dirty="0">
              <a:latin typeface="Georgia" panose="02040502050405020303" pitchFamily="18" charset="0"/>
              <a:cs typeface="Times New Roman"/>
            </a:endParaRPr>
          </a:p>
          <a:p>
            <a:pPr marL="9626359" marR="6773">
              <a:lnSpc>
                <a:spcPts val="2200"/>
              </a:lnSpc>
            </a:pPr>
            <a:r>
              <a:rPr sz="2400" spc="-7" dirty="0">
                <a:latin typeface="Georgia" panose="02040502050405020303" pitchFamily="18" charset="0"/>
                <a:cs typeface="Arial"/>
              </a:rPr>
              <a:t>Computation  Flow</a:t>
            </a:r>
            <a:endParaRPr sz="2400" dirty="0">
              <a:latin typeface="Georgia" panose="02040502050405020303" pitchFamily="18" charset="0"/>
              <a:cs typeface="Arial"/>
            </a:endParaRPr>
          </a:p>
        </p:txBody>
      </p:sp>
      <p:sp>
        <p:nvSpPr>
          <p:cNvPr id="23" name="object 23"/>
          <p:cNvSpPr/>
          <p:nvPr/>
        </p:nvSpPr>
        <p:spPr>
          <a:xfrm>
            <a:off x="9692180" y="2059028"/>
            <a:ext cx="484293" cy="4557605"/>
          </a:xfrm>
          <a:custGeom>
            <a:avLst/>
            <a:gdLst/>
            <a:ahLst/>
            <a:cxnLst/>
            <a:rect l="l" t="t" r="r" b="b"/>
            <a:pathLst>
              <a:path w="363220" h="3418204">
                <a:moveTo>
                  <a:pt x="272024" y="3236543"/>
                </a:moveTo>
                <a:lnTo>
                  <a:pt x="90674" y="3236543"/>
                </a:lnTo>
                <a:lnTo>
                  <a:pt x="90674" y="0"/>
                </a:lnTo>
                <a:lnTo>
                  <a:pt x="272024" y="0"/>
                </a:lnTo>
                <a:lnTo>
                  <a:pt x="272024" y="3236543"/>
                </a:lnTo>
                <a:close/>
              </a:path>
              <a:path w="363220" h="3418204">
                <a:moveTo>
                  <a:pt x="181349" y="3417893"/>
                </a:moveTo>
                <a:lnTo>
                  <a:pt x="0" y="3236543"/>
                </a:lnTo>
                <a:lnTo>
                  <a:pt x="362699" y="3236543"/>
                </a:lnTo>
                <a:lnTo>
                  <a:pt x="181349" y="3417893"/>
                </a:lnTo>
                <a:close/>
              </a:path>
            </a:pathLst>
          </a:custGeom>
          <a:solidFill>
            <a:srgbClr val="FFF2CC"/>
          </a:solidFill>
        </p:spPr>
        <p:txBody>
          <a:bodyPr wrap="square" lIns="0" tIns="0" rIns="0" bIns="0" rtlCol="0"/>
          <a:lstStyle/>
          <a:p>
            <a:endParaRPr sz="2400" dirty="0"/>
          </a:p>
        </p:txBody>
      </p:sp>
      <p:sp>
        <p:nvSpPr>
          <p:cNvPr id="24" name="object 24"/>
          <p:cNvSpPr/>
          <p:nvPr/>
        </p:nvSpPr>
        <p:spPr>
          <a:xfrm>
            <a:off x="9692180" y="2059028"/>
            <a:ext cx="484293" cy="4557605"/>
          </a:xfrm>
          <a:custGeom>
            <a:avLst/>
            <a:gdLst/>
            <a:ahLst/>
            <a:cxnLst/>
            <a:rect l="l" t="t" r="r" b="b"/>
            <a:pathLst>
              <a:path w="363220" h="3418204">
                <a:moveTo>
                  <a:pt x="0" y="3236543"/>
                </a:moveTo>
                <a:lnTo>
                  <a:pt x="90674" y="3236543"/>
                </a:lnTo>
                <a:lnTo>
                  <a:pt x="90674" y="0"/>
                </a:lnTo>
                <a:lnTo>
                  <a:pt x="272024" y="0"/>
                </a:lnTo>
                <a:lnTo>
                  <a:pt x="272024" y="3236543"/>
                </a:lnTo>
                <a:lnTo>
                  <a:pt x="362699" y="3236543"/>
                </a:lnTo>
                <a:lnTo>
                  <a:pt x="181349" y="3417893"/>
                </a:lnTo>
                <a:lnTo>
                  <a:pt x="0" y="3236543"/>
                </a:lnTo>
                <a:close/>
              </a:path>
            </a:pathLst>
          </a:custGeom>
          <a:ln w="9524">
            <a:solidFill>
              <a:srgbClr val="666666"/>
            </a:solidFill>
          </a:ln>
        </p:spPr>
        <p:txBody>
          <a:bodyPr wrap="square" lIns="0" tIns="0" rIns="0" bIns="0" rtlCol="0"/>
          <a:lstStyle/>
          <a:p>
            <a:endParaRPr sz="2400" dirty="0"/>
          </a:p>
        </p:txBody>
      </p:sp>
      <p:sp>
        <p:nvSpPr>
          <p:cNvPr id="25" name="Rectangle 24">
            <a:extLst>
              <a:ext uri="{FF2B5EF4-FFF2-40B4-BE49-F238E27FC236}">
                <a16:creationId xmlns:a16="http://schemas.microsoft.com/office/drawing/2014/main" id="{08EB0C51-B2D7-402B-8D52-47969F455D10}"/>
              </a:ext>
            </a:extLst>
          </p:cNvPr>
          <p:cNvSpPr/>
          <p:nvPr/>
        </p:nvSpPr>
        <p:spPr>
          <a:xfrm>
            <a:off x="812800" y="3327401"/>
            <a:ext cx="4470400" cy="3000753"/>
          </a:xfrm>
          <a:prstGeom prst="rect">
            <a:avLst/>
          </a:prstGeom>
          <a:noFill/>
          <a:ln w="1905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3980D-2352-487A-8A9B-C018576523FE}"/>
              </a:ext>
            </a:extLst>
          </p:cNvPr>
          <p:cNvSpPr>
            <a:spLocks noGrp="1"/>
          </p:cNvSpPr>
          <p:nvPr>
            <p:ph type="title"/>
          </p:nvPr>
        </p:nvSpPr>
        <p:spPr>
          <a:xfrm>
            <a:off x="838200" y="631825"/>
            <a:ext cx="10515600" cy="1325563"/>
          </a:xfrm>
        </p:spPr>
        <p:txBody>
          <a:bodyPr>
            <a:normAutofit/>
          </a:bodyPr>
          <a:lstStyle/>
          <a:p>
            <a:r>
              <a:rPr lang="en-US">
                <a:solidFill>
                  <a:schemeClr val="bg1"/>
                </a:solidFill>
              </a:rPr>
              <a:t>Motivation</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E78D23-AE3E-4D5D-AF04-5A629104C4AC}"/>
              </a:ext>
            </a:extLst>
          </p:cNvPr>
          <p:cNvSpPr>
            <a:spLocks noGrp="1"/>
          </p:cNvSpPr>
          <p:nvPr>
            <p:ph idx="1"/>
          </p:nvPr>
        </p:nvSpPr>
        <p:spPr>
          <a:xfrm>
            <a:off x="838200" y="2269173"/>
            <a:ext cx="10515600" cy="3659988"/>
          </a:xfrm>
        </p:spPr>
        <p:txBody>
          <a:bodyPr>
            <a:normAutofit/>
          </a:bodyPr>
          <a:lstStyle/>
          <a:p>
            <a:r>
              <a:rPr lang="en-US" sz="2400">
                <a:solidFill>
                  <a:schemeClr val="bg1"/>
                </a:solidFill>
              </a:rPr>
              <a:t>Not all problems can be converted into one with fixed length inputs and outputs</a:t>
            </a:r>
          </a:p>
          <a:p>
            <a:r>
              <a:rPr lang="en-US" sz="2400">
                <a:solidFill>
                  <a:schemeClr val="bg1"/>
                </a:solidFill>
              </a:rPr>
              <a:t> Problems such as Speech Recognition or Time-series, prediction require a system to store and use context information</a:t>
            </a:r>
          </a:p>
          <a:p>
            <a:pPr marL="0" indent="0">
              <a:buNone/>
            </a:pPr>
            <a:r>
              <a:rPr lang="en-US" sz="2400">
                <a:solidFill>
                  <a:schemeClr val="bg1"/>
                </a:solidFill>
              </a:rPr>
              <a:t>	– Simple case: Output YES if the number of 1s is even, else NO 		1000010101 – YES, 100011 – NO, …</a:t>
            </a:r>
          </a:p>
          <a:p>
            <a:r>
              <a:rPr lang="en-US" sz="2400">
                <a:solidFill>
                  <a:schemeClr val="bg1"/>
                </a:solidFill>
              </a:rPr>
              <a:t> Hard/Impossible to choose a fixed context window</a:t>
            </a:r>
          </a:p>
          <a:p>
            <a:pPr marL="0" indent="0">
              <a:buNone/>
            </a:pPr>
            <a:r>
              <a:rPr lang="en-US" sz="2400">
                <a:solidFill>
                  <a:schemeClr val="bg1"/>
                </a:solidFill>
              </a:rPr>
              <a:t>	– There can always be a new sample longer than anything seen</a:t>
            </a:r>
          </a:p>
        </p:txBody>
      </p:sp>
    </p:spTree>
    <p:extLst>
      <p:ext uri="{BB962C8B-B14F-4D97-AF65-F5344CB8AC3E}">
        <p14:creationId xmlns:p14="http://schemas.microsoft.com/office/powerpoint/2010/main" val="3862185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E5685-96A0-40A0-8B9E-919BA8FE058D}"/>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Core idea behind LSTM</a:t>
            </a:r>
          </a:p>
        </p:txBody>
      </p:sp>
      <p:cxnSp>
        <p:nvCxnSpPr>
          <p:cNvPr id="17" name="Straight Connector 16">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89384D20-FF78-46A7-80EB-A79128004F49}"/>
              </a:ext>
            </a:extLst>
          </p:cNvPr>
          <p:cNvSpPr>
            <a:spLocks noGrp="1"/>
          </p:cNvSpPr>
          <p:nvPr>
            <p:ph type="body" sz="half" idx="2"/>
          </p:nvPr>
        </p:nvSpPr>
        <p:spPr>
          <a:xfrm>
            <a:off x="593610" y="2121763"/>
            <a:ext cx="3822192" cy="3773010"/>
          </a:xfrm>
        </p:spPr>
        <p:txBody>
          <a:bodyPr vert="horz" lIns="91440" tIns="45720" rIns="91440" bIns="45720" rtlCol="0">
            <a:normAutofit/>
          </a:bodyPr>
          <a:lstStyle/>
          <a:p>
            <a:pPr marL="457189" indent="-228600">
              <a:buFont typeface="Arial" panose="020B0604020202020204" pitchFamily="34" charset="0"/>
              <a:buChar char="•"/>
            </a:pPr>
            <a:r>
              <a:rPr lang="en-US" sz="2000">
                <a:solidFill>
                  <a:schemeClr val="bg1"/>
                </a:solidFill>
              </a:rPr>
              <a:t>key to LSTMs is the cell state</a:t>
            </a:r>
          </a:p>
          <a:p>
            <a:pPr marL="457189" indent="-228600">
              <a:buFont typeface="Arial" panose="020B0604020202020204" pitchFamily="34" charset="0"/>
              <a:buChar char="•"/>
            </a:pPr>
            <a:endParaRPr lang="en-US" sz="2000">
              <a:solidFill>
                <a:schemeClr val="bg1"/>
              </a:solidFill>
            </a:endParaRPr>
          </a:p>
          <a:p>
            <a:pPr marL="457189" indent="-228600">
              <a:buFont typeface="Arial" panose="020B0604020202020204" pitchFamily="34" charset="0"/>
              <a:buChar char="•"/>
            </a:pPr>
            <a:r>
              <a:rPr lang="en-US" sz="2000">
                <a:solidFill>
                  <a:schemeClr val="bg1"/>
                </a:solidFill>
              </a:rPr>
              <a:t>horizontal line running through the top of the diagram</a:t>
            </a:r>
          </a:p>
          <a:p>
            <a:pPr marL="457189" indent="-228600">
              <a:buFont typeface="Arial" panose="020B0604020202020204" pitchFamily="34" charset="0"/>
              <a:buChar char="•"/>
            </a:pPr>
            <a:endParaRPr lang="en-US" sz="2000">
              <a:solidFill>
                <a:schemeClr val="bg1"/>
              </a:solidFill>
            </a:endParaRPr>
          </a:p>
          <a:p>
            <a:pPr marL="457189" indent="-228600">
              <a:buFont typeface="Arial" panose="020B0604020202020204" pitchFamily="34" charset="0"/>
              <a:buChar char="•"/>
            </a:pPr>
            <a:r>
              <a:rPr lang="en-US" sz="2000">
                <a:solidFill>
                  <a:schemeClr val="bg1"/>
                </a:solidFill>
              </a:rPr>
              <a:t>have the ability to remove or add information to the cell state regulated by structures called gates</a:t>
            </a:r>
          </a:p>
          <a:p>
            <a:pPr indent="-228600">
              <a:buFont typeface="Arial" panose="020B0604020202020204" pitchFamily="34" charset="0"/>
              <a:buChar char="•"/>
            </a:pPr>
            <a:endParaRPr lang="en-US" sz="2000">
              <a:solidFill>
                <a:schemeClr val="bg1"/>
              </a:solidFill>
            </a:endParaRPr>
          </a:p>
          <a:p>
            <a:pPr indent="-228600">
              <a:buFont typeface="Arial" panose="020B0604020202020204" pitchFamily="34" charset="0"/>
              <a:buChar char="•"/>
            </a:pPr>
            <a:endParaRPr lang="en-US" sz="2000">
              <a:solidFill>
                <a:schemeClr val="bg1"/>
              </a:solidFill>
            </a:endParaRPr>
          </a:p>
        </p:txBody>
      </p:sp>
      <p:pic>
        <p:nvPicPr>
          <p:cNvPr id="10" name="Content Placeholder 9" descr="A picture containing clock&#10;&#10;Description generated with very high confidence">
            <a:extLst>
              <a:ext uri="{FF2B5EF4-FFF2-40B4-BE49-F238E27FC236}">
                <a16:creationId xmlns:a16="http://schemas.microsoft.com/office/drawing/2014/main" id="{570913E2-7F22-45CF-BB95-E14A518FF9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38" r="1307" b="-2"/>
          <a:stretch/>
        </p:blipFill>
        <p:spPr>
          <a:xfrm>
            <a:off x="5110716" y="1089785"/>
            <a:ext cx="6596652" cy="4522981"/>
          </a:xfrm>
          <a:prstGeom prst="rect">
            <a:avLst/>
          </a:prstGeom>
        </p:spPr>
      </p:pic>
    </p:spTree>
    <p:extLst>
      <p:ext uri="{BB962C8B-B14F-4D97-AF65-F5344CB8AC3E}">
        <p14:creationId xmlns:p14="http://schemas.microsoft.com/office/powerpoint/2010/main" val="2616786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ECB872-3455-4BF4-A11A-EA0722939886}"/>
              </a:ext>
            </a:extLst>
          </p:cNvPr>
          <p:cNvSpPr>
            <a:spLocks noGrp="1"/>
          </p:cNvSpPr>
          <p:nvPr>
            <p:ph type="title"/>
          </p:nvPr>
        </p:nvSpPr>
        <p:spPr>
          <a:xfrm>
            <a:off x="4384039" y="365125"/>
            <a:ext cx="7164493" cy="1325563"/>
          </a:xfrm>
        </p:spPr>
        <p:txBody>
          <a:bodyPr>
            <a:normAutofit/>
          </a:bodyPr>
          <a:lstStyle/>
          <a:p>
            <a:r>
              <a:rPr lang="en-US" dirty="0"/>
              <a:t>Gate</a:t>
            </a:r>
          </a:p>
        </p:txBody>
      </p:sp>
      <p:pic>
        <p:nvPicPr>
          <p:cNvPr id="4" name="Picture 3" descr="A picture containing object, clock&#10;&#10;Description generated with high confidence">
            <a:extLst>
              <a:ext uri="{FF2B5EF4-FFF2-40B4-BE49-F238E27FC236}">
                <a16:creationId xmlns:a16="http://schemas.microsoft.com/office/drawing/2014/main" id="{031C42B8-D754-41A3-9B8E-97123FFA7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576352"/>
            <a:ext cx="3425957" cy="3704815"/>
          </a:xfrm>
          <a:prstGeom prst="rect">
            <a:avLst/>
          </a:prstGeom>
        </p:spPr>
      </p:pic>
      <p:sp>
        <p:nvSpPr>
          <p:cNvPr id="3" name="Content Placeholder 2">
            <a:extLst>
              <a:ext uri="{FF2B5EF4-FFF2-40B4-BE49-F238E27FC236}">
                <a16:creationId xmlns:a16="http://schemas.microsoft.com/office/drawing/2014/main" id="{51280255-4FA0-4FD1-9A6D-7F804B1D171B}"/>
              </a:ext>
            </a:extLst>
          </p:cNvPr>
          <p:cNvSpPr>
            <a:spLocks noGrp="1"/>
          </p:cNvSpPr>
          <p:nvPr>
            <p:ph idx="1"/>
          </p:nvPr>
        </p:nvSpPr>
        <p:spPr>
          <a:xfrm>
            <a:off x="4387515" y="2022601"/>
            <a:ext cx="7161017" cy="4154361"/>
          </a:xfrm>
        </p:spPr>
        <p:txBody>
          <a:bodyPr>
            <a:normAutofit/>
          </a:bodyPr>
          <a:lstStyle/>
          <a:p>
            <a:r>
              <a:rPr lang="en-US" sz="2000">
                <a:latin typeface="Times New Roman" panose="02020603050405020304" pitchFamily="18" charset="0"/>
                <a:cs typeface="Times New Roman" panose="02020603050405020304" pitchFamily="18" charset="0"/>
              </a:rPr>
              <a:t>a sigmoid neural net layer and a pointwise multiplication operation</a:t>
            </a:r>
          </a:p>
          <a:p>
            <a:r>
              <a:rPr lang="en-US" sz="2000">
                <a:latin typeface="Times New Roman" panose="02020603050405020304" pitchFamily="18" charset="0"/>
                <a:cs typeface="Times New Roman" panose="02020603050405020304" pitchFamily="18" charset="0"/>
              </a:rPr>
              <a:t>sigmoid layer outputs numbers between zero and one, describing how much of each component should be let through</a:t>
            </a:r>
          </a:p>
          <a:p>
            <a:r>
              <a:rPr lang="en-US" sz="2000">
                <a:latin typeface="Times New Roman" panose="02020603050405020304" pitchFamily="18" charset="0"/>
                <a:cs typeface="Times New Roman" panose="02020603050405020304" pitchFamily="18" charset="0"/>
              </a:rPr>
              <a:t>An LSTM has three of these gates, to protect and control the cell state.</a:t>
            </a:r>
            <a:endParaRPr lang="en-US" sz="2000" b="1">
              <a:latin typeface="Times New Roman" panose="02020603050405020304" pitchFamily="18" charset="0"/>
              <a:cs typeface="Times New Roman" panose="02020603050405020304" pitchFamily="18" charset="0"/>
            </a:endParaRPr>
          </a:p>
          <a:p>
            <a:endParaRPr lang="en-US" sz="2000"/>
          </a:p>
        </p:txBody>
      </p:sp>
    </p:spTree>
    <p:extLst>
      <p:ext uri="{BB962C8B-B14F-4D97-AF65-F5344CB8AC3E}">
        <p14:creationId xmlns:p14="http://schemas.microsoft.com/office/powerpoint/2010/main" val="38954415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0377" y="370498"/>
            <a:ext cx="9701953" cy="755762"/>
          </a:xfrm>
          <a:prstGeom prst="rect">
            <a:avLst/>
          </a:prstGeom>
        </p:spPr>
        <p:txBody>
          <a:bodyPr vert="horz" wrap="square" lIns="0" tIns="16933" rIns="0" bIns="0" rtlCol="0" anchor="ctr">
            <a:spAutoFit/>
          </a:bodyPr>
          <a:lstStyle/>
          <a:p>
            <a:pPr marL="16933">
              <a:lnSpc>
                <a:spcPct val="100000"/>
              </a:lnSpc>
              <a:spcBef>
                <a:spcPts val="133"/>
              </a:spcBef>
            </a:pPr>
            <a:r>
              <a:rPr sz="4800" spc="-13" dirty="0">
                <a:latin typeface="Georgia" panose="02040502050405020303" pitchFamily="18" charset="0"/>
              </a:rPr>
              <a:t>Long Short-Term </a:t>
            </a:r>
            <a:r>
              <a:rPr sz="4800" spc="-7" dirty="0">
                <a:latin typeface="Georgia" panose="02040502050405020303" pitchFamily="18" charset="0"/>
              </a:rPr>
              <a:t>Memory</a:t>
            </a:r>
            <a:r>
              <a:rPr sz="4800" spc="-107" dirty="0">
                <a:latin typeface="Georgia" panose="02040502050405020303" pitchFamily="18" charset="0"/>
              </a:rPr>
              <a:t> </a:t>
            </a:r>
            <a:r>
              <a:rPr sz="4800" spc="-7" dirty="0">
                <a:latin typeface="Georgia" panose="02040502050405020303" pitchFamily="18" charset="0"/>
              </a:rPr>
              <a:t>(LSTM)</a:t>
            </a:r>
          </a:p>
        </p:txBody>
      </p:sp>
      <p:sp>
        <p:nvSpPr>
          <p:cNvPr id="4" name="object 4"/>
          <p:cNvSpPr txBox="1"/>
          <p:nvPr/>
        </p:nvSpPr>
        <p:spPr>
          <a:xfrm>
            <a:off x="406400" y="1308890"/>
            <a:ext cx="11176000" cy="1012242"/>
          </a:xfrm>
          <a:prstGeom prst="rect">
            <a:avLst/>
          </a:prstGeom>
        </p:spPr>
        <p:txBody>
          <a:bodyPr vert="horz" wrap="square" lIns="0" tIns="37252" rIns="0" bIns="0" rtlCol="0">
            <a:spAutoFit/>
          </a:bodyPr>
          <a:lstStyle/>
          <a:p>
            <a:pPr marL="16933" marR="6773">
              <a:lnSpc>
                <a:spcPts val="3800"/>
              </a:lnSpc>
              <a:spcBef>
                <a:spcPts val="292"/>
              </a:spcBef>
            </a:pPr>
            <a:r>
              <a:rPr sz="3200" spc="-7" dirty="0">
                <a:latin typeface="Georgia" panose="02040502050405020303" pitchFamily="18" charset="0"/>
                <a:cs typeface="Arial"/>
              </a:rPr>
              <a:t>Three </a:t>
            </a:r>
            <a:r>
              <a:rPr sz="3200" b="1" u="sng" spc="-7" dirty="0">
                <a:uFill>
                  <a:solidFill>
                    <a:srgbClr val="000000"/>
                  </a:solidFill>
                </a:uFill>
                <a:latin typeface="Georgia" panose="02040502050405020303" pitchFamily="18" charset="0"/>
                <a:cs typeface="Arial"/>
              </a:rPr>
              <a:t>gates</a:t>
            </a:r>
            <a:r>
              <a:rPr sz="3200" spc="-7" dirty="0">
                <a:latin typeface="Georgia" panose="02040502050405020303" pitchFamily="18" charset="0"/>
                <a:cs typeface="Arial"/>
              </a:rPr>
              <a:t> are governed by </a:t>
            </a:r>
            <a:r>
              <a:rPr sz="3200" i="1" dirty="0">
                <a:latin typeface="Georgia" panose="02040502050405020303" pitchFamily="18" charset="0"/>
                <a:cs typeface="Arial"/>
              </a:rPr>
              <a:t>sigmoid </a:t>
            </a:r>
            <a:r>
              <a:rPr sz="3200" spc="-7" dirty="0">
                <a:latin typeface="Georgia" panose="02040502050405020303" pitchFamily="18" charset="0"/>
                <a:cs typeface="Arial"/>
              </a:rPr>
              <a:t>units (btw [0,1]) define  the </a:t>
            </a:r>
            <a:r>
              <a:rPr sz="3200" dirty="0">
                <a:latin typeface="Georgia" panose="02040502050405020303" pitchFamily="18" charset="0"/>
                <a:cs typeface="Arial"/>
              </a:rPr>
              <a:t>control </a:t>
            </a:r>
            <a:r>
              <a:rPr sz="3200" spc="-7" dirty="0">
                <a:latin typeface="Georgia" panose="02040502050405020303" pitchFamily="18" charset="0"/>
                <a:cs typeface="Arial"/>
              </a:rPr>
              <a:t>of in </a:t>
            </a:r>
            <a:r>
              <a:rPr sz="3200" dirty="0">
                <a:latin typeface="Georgia" panose="02040502050405020303" pitchFamily="18" charset="0"/>
                <a:cs typeface="Arial"/>
              </a:rPr>
              <a:t>&amp; </a:t>
            </a:r>
            <a:r>
              <a:rPr sz="3200" spc="-7" dirty="0">
                <a:latin typeface="Georgia" panose="02040502050405020303" pitchFamily="18" charset="0"/>
                <a:cs typeface="Arial"/>
              </a:rPr>
              <a:t>out</a:t>
            </a:r>
            <a:r>
              <a:rPr sz="3200" spc="-47" dirty="0">
                <a:latin typeface="Georgia" panose="02040502050405020303" pitchFamily="18" charset="0"/>
                <a:cs typeface="Arial"/>
              </a:rPr>
              <a:t> </a:t>
            </a:r>
            <a:r>
              <a:rPr sz="3200" spc="-7" dirty="0">
                <a:latin typeface="Georgia" panose="02040502050405020303" pitchFamily="18" charset="0"/>
                <a:cs typeface="Arial"/>
              </a:rPr>
              <a:t>information..</a:t>
            </a:r>
            <a:endParaRPr sz="3200" dirty="0">
              <a:latin typeface="Georgia" panose="02040502050405020303" pitchFamily="18" charset="0"/>
              <a:cs typeface="Arial"/>
            </a:endParaRPr>
          </a:p>
        </p:txBody>
      </p:sp>
      <p:sp>
        <p:nvSpPr>
          <p:cNvPr id="5" name="object 5"/>
          <p:cNvSpPr/>
          <p:nvPr/>
        </p:nvSpPr>
        <p:spPr>
          <a:xfrm>
            <a:off x="504866" y="2259295"/>
            <a:ext cx="3650559" cy="3850325"/>
          </a:xfrm>
          <a:prstGeom prst="rect">
            <a:avLst/>
          </a:prstGeom>
          <a:blipFill>
            <a:blip r:embed="rId2" cstate="print"/>
            <a:stretch>
              <a:fillRect/>
            </a:stretch>
          </a:blipFill>
        </p:spPr>
        <p:txBody>
          <a:bodyPr wrap="square" lIns="0" tIns="0" rIns="0" bIns="0" rtlCol="0"/>
          <a:lstStyle/>
          <a:p>
            <a:endParaRPr sz="2400" dirty="0"/>
          </a:p>
        </p:txBody>
      </p:sp>
      <p:sp>
        <p:nvSpPr>
          <p:cNvPr id="6" name="object 6"/>
          <p:cNvSpPr/>
          <p:nvPr/>
        </p:nvSpPr>
        <p:spPr>
          <a:xfrm>
            <a:off x="6069420" y="3074661"/>
            <a:ext cx="1816059" cy="2219628"/>
          </a:xfrm>
          <a:prstGeom prst="rect">
            <a:avLst/>
          </a:prstGeom>
          <a:blipFill>
            <a:blip r:embed="rId3" cstate="print"/>
            <a:stretch>
              <a:fillRect/>
            </a:stretch>
          </a:blipFill>
        </p:spPr>
        <p:txBody>
          <a:bodyPr wrap="square" lIns="0" tIns="0" rIns="0" bIns="0" rtlCol="0"/>
          <a:lstStyle/>
          <a:p>
            <a:endParaRPr sz="2400" dirty="0"/>
          </a:p>
        </p:txBody>
      </p:sp>
      <p:sp>
        <p:nvSpPr>
          <p:cNvPr id="7" name="object 7"/>
          <p:cNvSpPr/>
          <p:nvPr/>
        </p:nvSpPr>
        <p:spPr>
          <a:xfrm>
            <a:off x="7885485" y="2766444"/>
            <a:ext cx="4255124" cy="2836011"/>
          </a:xfrm>
          <a:prstGeom prst="rect">
            <a:avLst/>
          </a:prstGeom>
          <a:blipFill>
            <a:blip r:embed="rId4" cstate="print"/>
            <a:stretch>
              <a:fillRect/>
            </a:stretch>
          </a:blipFill>
        </p:spPr>
        <p:txBody>
          <a:bodyPr wrap="square" lIns="0" tIns="0" rIns="0" bIns="0" rtlCol="0"/>
          <a:lstStyle/>
          <a:p>
            <a:endParaRPr sz="2400" dirty="0"/>
          </a:p>
        </p:txBody>
      </p:sp>
      <p:sp>
        <p:nvSpPr>
          <p:cNvPr id="8" name="object 8"/>
          <p:cNvSpPr/>
          <p:nvPr/>
        </p:nvSpPr>
        <p:spPr>
          <a:xfrm>
            <a:off x="1431629" y="4359558"/>
            <a:ext cx="435187" cy="524933"/>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sz="2400" dirty="0"/>
          </a:p>
        </p:txBody>
      </p:sp>
      <p:sp>
        <p:nvSpPr>
          <p:cNvPr id="9" name="object 9"/>
          <p:cNvSpPr/>
          <p:nvPr/>
        </p:nvSpPr>
        <p:spPr>
          <a:xfrm>
            <a:off x="997231" y="4359558"/>
            <a:ext cx="435187" cy="524933"/>
          </a:xfrm>
          <a:custGeom>
            <a:avLst/>
            <a:gdLst/>
            <a:ahLst/>
            <a:cxnLst/>
            <a:rect l="l" t="t" r="r" b="b"/>
            <a:pathLst>
              <a:path w="326390" h="393700">
                <a:moveTo>
                  <a:pt x="0" y="54299"/>
                </a:moveTo>
                <a:lnTo>
                  <a:pt x="4267" y="33159"/>
                </a:lnTo>
                <a:lnTo>
                  <a:pt x="15904" y="15899"/>
                </a:lnTo>
                <a:lnTo>
                  <a:pt x="33164"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4" y="389333"/>
                </a:lnTo>
                <a:lnTo>
                  <a:pt x="15904" y="377699"/>
                </a:lnTo>
                <a:lnTo>
                  <a:pt x="4267" y="360439"/>
                </a:lnTo>
                <a:lnTo>
                  <a:pt x="0" y="339299"/>
                </a:lnTo>
                <a:lnTo>
                  <a:pt x="0" y="54299"/>
                </a:lnTo>
                <a:close/>
              </a:path>
            </a:pathLst>
          </a:custGeom>
          <a:ln w="38099">
            <a:solidFill>
              <a:srgbClr val="FF6633"/>
            </a:solidFill>
          </a:ln>
        </p:spPr>
        <p:txBody>
          <a:bodyPr wrap="square" lIns="0" tIns="0" rIns="0" bIns="0" rtlCol="0"/>
          <a:lstStyle/>
          <a:p>
            <a:endParaRPr sz="2400" dirty="0"/>
          </a:p>
        </p:txBody>
      </p:sp>
      <p:sp>
        <p:nvSpPr>
          <p:cNvPr id="10" name="object 10"/>
          <p:cNvSpPr/>
          <p:nvPr/>
        </p:nvSpPr>
        <p:spPr>
          <a:xfrm>
            <a:off x="2499995" y="4359558"/>
            <a:ext cx="435187" cy="524933"/>
          </a:xfrm>
          <a:custGeom>
            <a:avLst/>
            <a:gdLst/>
            <a:ahLst/>
            <a:cxnLst/>
            <a:rect l="l" t="t" r="r" b="b"/>
            <a:pathLst>
              <a:path w="326389" h="393700">
                <a:moveTo>
                  <a:pt x="0" y="54299"/>
                </a:moveTo>
                <a:lnTo>
                  <a:pt x="4267" y="33159"/>
                </a:lnTo>
                <a:lnTo>
                  <a:pt x="15903" y="15899"/>
                </a:lnTo>
                <a:lnTo>
                  <a:pt x="33163" y="4265"/>
                </a:lnTo>
                <a:lnTo>
                  <a:pt x="54299" y="0"/>
                </a:lnTo>
                <a:lnTo>
                  <a:pt x="271499" y="0"/>
                </a:lnTo>
                <a:lnTo>
                  <a:pt x="309894" y="15899"/>
                </a:lnTo>
                <a:lnTo>
                  <a:pt x="325799" y="54299"/>
                </a:lnTo>
                <a:lnTo>
                  <a:pt x="325799" y="339299"/>
                </a:lnTo>
                <a:lnTo>
                  <a:pt x="321531" y="360439"/>
                </a:lnTo>
                <a:lnTo>
                  <a:pt x="309894" y="377699"/>
                </a:lnTo>
                <a:lnTo>
                  <a:pt x="292634" y="389333"/>
                </a:lnTo>
                <a:lnTo>
                  <a:pt x="271499" y="393599"/>
                </a:lnTo>
                <a:lnTo>
                  <a:pt x="54299" y="393599"/>
                </a:lnTo>
                <a:lnTo>
                  <a:pt x="33163" y="389333"/>
                </a:lnTo>
                <a:lnTo>
                  <a:pt x="15903" y="377699"/>
                </a:lnTo>
                <a:lnTo>
                  <a:pt x="4267" y="360439"/>
                </a:lnTo>
                <a:lnTo>
                  <a:pt x="0" y="339299"/>
                </a:lnTo>
                <a:lnTo>
                  <a:pt x="0" y="54299"/>
                </a:lnTo>
                <a:close/>
              </a:path>
            </a:pathLst>
          </a:custGeom>
          <a:ln w="38099">
            <a:solidFill>
              <a:srgbClr val="FF6633"/>
            </a:solidFill>
          </a:ln>
        </p:spPr>
        <p:txBody>
          <a:bodyPr wrap="square" lIns="0" tIns="0" rIns="0" bIns="0" rtlCol="0"/>
          <a:lstStyle/>
          <a:p>
            <a:endParaRPr sz="2400" dirty="0"/>
          </a:p>
        </p:txBody>
      </p:sp>
      <p:sp>
        <p:nvSpPr>
          <p:cNvPr id="11" name="object 11"/>
          <p:cNvSpPr/>
          <p:nvPr/>
        </p:nvSpPr>
        <p:spPr>
          <a:xfrm>
            <a:off x="4790023" y="3853125"/>
            <a:ext cx="1168400" cy="1031240"/>
          </a:xfrm>
          <a:custGeom>
            <a:avLst/>
            <a:gdLst/>
            <a:ahLst/>
            <a:cxnLst/>
            <a:rect l="l" t="t" r="r" b="b"/>
            <a:pathLst>
              <a:path w="876300" h="773429">
                <a:moveTo>
                  <a:pt x="489599" y="773398"/>
                </a:moveTo>
                <a:lnTo>
                  <a:pt x="489599" y="580048"/>
                </a:lnTo>
                <a:lnTo>
                  <a:pt x="0" y="580048"/>
                </a:lnTo>
                <a:lnTo>
                  <a:pt x="0" y="193349"/>
                </a:lnTo>
                <a:lnTo>
                  <a:pt x="489599" y="193349"/>
                </a:lnTo>
                <a:lnTo>
                  <a:pt x="489599" y="0"/>
                </a:lnTo>
                <a:lnTo>
                  <a:pt x="876298" y="386699"/>
                </a:lnTo>
                <a:lnTo>
                  <a:pt x="489599" y="773398"/>
                </a:lnTo>
                <a:close/>
              </a:path>
            </a:pathLst>
          </a:custGeom>
          <a:solidFill>
            <a:srgbClr val="FF6633"/>
          </a:solidFill>
        </p:spPr>
        <p:txBody>
          <a:bodyPr wrap="square" lIns="0" tIns="0" rIns="0" bIns="0" rtlCol="0"/>
          <a:lstStyle/>
          <a:p>
            <a:endParaRPr sz="2400" dirty="0"/>
          </a:p>
        </p:txBody>
      </p:sp>
      <p:sp>
        <p:nvSpPr>
          <p:cNvPr id="12" name="object 12"/>
          <p:cNvSpPr/>
          <p:nvPr/>
        </p:nvSpPr>
        <p:spPr>
          <a:xfrm>
            <a:off x="4790023" y="3853125"/>
            <a:ext cx="1168400" cy="1031240"/>
          </a:xfrm>
          <a:custGeom>
            <a:avLst/>
            <a:gdLst/>
            <a:ahLst/>
            <a:cxnLst/>
            <a:rect l="l" t="t" r="r" b="b"/>
            <a:pathLst>
              <a:path w="876300" h="773429">
                <a:moveTo>
                  <a:pt x="0" y="193349"/>
                </a:moveTo>
                <a:lnTo>
                  <a:pt x="489599" y="193349"/>
                </a:lnTo>
                <a:lnTo>
                  <a:pt x="489599" y="0"/>
                </a:lnTo>
                <a:lnTo>
                  <a:pt x="876298" y="386699"/>
                </a:lnTo>
                <a:lnTo>
                  <a:pt x="489599" y="773398"/>
                </a:lnTo>
                <a:lnTo>
                  <a:pt x="489599" y="580048"/>
                </a:lnTo>
                <a:lnTo>
                  <a:pt x="0" y="580048"/>
                </a:lnTo>
                <a:lnTo>
                  <a:pt x="0" y="193349"/>
                </a:lnTo>
                <a:close/>
              </a:path>
            </a:pathLst>
          </a:custGeom>
          <a:ln w="9524">
            <a:solidFill>
              <a:srgbClr val="666666"/>
            </a:solidFill>
          </a:ln>
        </p:spPr>
        <p:txBody>
          <a:bodyPr wrap="square" lIns="0" tIns="0" rIns="0" bIns="0" rtlCol="0"/>
          <a:lstStyle/>
          <a:p>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2113" y="1404738"/>
            <a:ext cx="12107775" cy="3739725"/>
          </a:xfrm>
          <a:prstGeom prst="rect">
            <a:avLst/>
          </a:prstGeom>
          <a:blipFill>
            <a:blip r:embed="rId2" cstate="print"/>
            <a:stretch>
              <a:fillRect/>
            </a:stretch>
          </a:blipFill>
        </p:spPr>
        <p:txBody>
          <a:bodyPr wrap="square" lIns="0" tIns="0" rIns="0" bIns="0" rtlCol="0"/>
          <a:lstStyle/>
          <a:p>
            <a:endParaRPr sz="2400" dirty="0"/>
          </a:p>
        </p:txBody>
      </p:sp>
      <p:sp>
        <p:nvSpPr>
          <p:cNvPr id="5" name="object 5"/>
          <p:cNvSpPr txBox="1"/>
          <p:nvPr/>
        </p:nvSpPr>
        <p:spPr>
          <a:xfrm>
            <a:off x="6513723" y="2087110"/>
            <a:ext cx="3239877" cy="427532"/>
          </a:xfrm>
          <a:prstGeom prst="rect">
            <a:avLst/>
          </a:prstGeom>
        </p:spPr>
        <p:txBody>
          <a:bodyPr vert="horz" wrap="square" lIns="0" tIns="16933" rIns="0" bIns="0" rtlCol="0">
            <a:spAutoFit/>
          </a:bodyPr>
          <a:lstStyle/>
          <a:p>
            <a:pPr marL="16933">
              <a:spcBef>
                <a:spcPts val="133"/>
              </a:spcBef>
            </a:pPr>
            <a:r>
              <a:rPr sz="2667" b="1" spc="-7" dirty="0">
                <a:latin typeface="Georgia" panose="02040502050405020303" pitchFamily="18" charset="0"/>
                <a:cs typeface="Arial"/>
              </a:rPr>
              <a:t>Forget</a:t>
            </a:r>
            <a:r>
              <a:rPr sz="2667" b="1" spc="-107" dirty="0">
                <a:latin typeface="Georgia" panose="02040502050405020303" pitchFamily="18" charset="0"/>
                <a:cs typeface="Arial"/>
              </a:rPr>
              <a:t> </a:t>
            </a:r>
            <a:r>
              <a:rPr sz="2667" b="1" dirty="0">
                <a:latin typeface="Georgia" panose="02040502050405020303" pitchFamily="18" charset="0"/>
                <a:cs typeface="Arial"/>
              </a:rPr>
              <a:t>Gate</a:t>
            </a:r>
            <a:endParaRPr sz="2667" dirty="0">
              <a:latin typeface="Arial"/>
              <a:cs typeface="Arial"/>
            </a:endParaRPr>
          </a:p>
        </p:txBody>
      </p:sp>
      <p:sp>
        <p:nvSpPr>
          <p:cNvPr id="6" name="object 6"/>
          <p:cNvSpPr txBox="1"/>
          <p:nvPr/>
        </p:nvSpPr>
        <p:spPr>
          <a:xfrm>
            <a:off x="8421934" y="4377739"/>
            <a:ext cx="2020617" cy="427532"/>
          </a:xfrm>
          <a:prstGeom prst="rect">
            <a:avLst/>
          </a:prstGeom>
        </p:spPr>
        <p:txBody>
          <a:bodyPr vert="horz" wrap="square" lIns="0" tIns="16933" rIns="0" bIns="0" rtlCol="0">
            <a:spAutoFit/>
          </a:bodyPr>
          <a:lstStyle/>
          <a:p>
            <a:pPr marL="16933">
              <a:spcBef>
                <a:spcPts val="133"/>
              </a:spcBef>
            </a:pPr>
            <a:r>
              <a:rPr sz="2667" spc="-7" dirty="0">
                <a:solidFill>
                  <a:srgbClr val="C00000"/>
                </a:solidFill>
                <a:latin typeface="Georgia" panose="02040502050405020303" pitchFamily="18" charset="0"/>
                <a:cs typeface="Arial"/>
              </a:rPr>
              <a:t>Concatenate</a:t>
            </a:r>
            <a:endParaRPr sz="2667" dirty="0">
              <a:solidFill>
                <a:srgbClr val="C00000"/>
              </a:solidFill>
              <a:latin typeface="Georgia" panose="02040502050405020303" pitchFamily="18" charset="0"/>
              <a:cs typeface="Arial"/>
            </a:endParaRPr>
          </a:p>
        </p:txBody>
      </p:sp>
      <p:sp>
        <p:nvSpPr>
          <p:cNvPr id="7" name="object 7"/>
          <p:cNvSpPr/>
          <p:nvPr/>
        </p:nvSpPr>
        <p:spPr>
          <a:xfrm>
            <a:off x="8651616" y="3853093"/>
            <a:ext cx="1561253" cy="507153"/>
          </a:xfrm>
          <a:custGeom>
            <a:avLst/>
            <a:gdLst/>
            <a:ahLst/>
            <a:cxnLst/>
            <a:rect l="l" t="t" r="r" b="b"/>
            <a:pathLst>
              <a:path w="1170940" h="380364">
                <a:moveTo>
                  <a:pt x="1170897" y="0"/>
                </a:moveTo>
                <a:lnTo>
                  <a:pt x="1168409" y="73915"/>
                </a:lnTo>
                <a:lnTo>
                  <a:pt x="1161625" y="134277"/>
                </a:lnTo>
                <a:lnTo>
                  <a:pt x="1151565" y="174975"/>
                </a:lnTo>
                <a:lnTo>
                  <a:pt x="1139247" y="189899"/>
                </a:lnTo>
                <a:lnTo>
                  <a:pt x="617098" y="189899"/>
                </a:lnTo>
                <a:lnTo>
                  <a:pt x="604781" y="204823"/>
                </a:lnTo>
                <a:lnTo>
                  <a:pt x="594720" y="245521"/>
                </a:lnTo>
                <a:lnTo>
                  <a:pt x="587936" y="305883"/>
                </a:lnTo>
                <a:lnTo>
                  <a:pt x="585448" y="379799"/>
                </a:lnTo>
                <a:lnTo>
                  <a:pt x="582960" y="305883"/>
                </a:lnTo>
                <a:lnTo>
                  <a:pt x="576176" y="245521"/>
                </a:lnTo>
                <a:lnTo>
                  <a:pt x="566116" y="204823"/>
                </a:lnTo>
                <a:lnTo>
                  <a:pt x="553798" y="189899"/>
                </a:lnTo>
                <a:lnTo>
                  <a:pt x="31649" y="189899"/>
                </a:lnTo>
                <a:lnTo>
                  <a:pt x="19332" y="174975"/>
                </a:lnTo>
                <a:lnTo>
                  <a:pt x="9271" y="134277"/>
                </a:lnTo>
                <a:lnTo>
                  <a:pt x="2487" y="73915"/>
                </a:lnTo>
                <a:lnTo>
                  <a:pt x="0" y="0"/>
                </a:lnTo>
              </a:path>
            </a:pathLst>
          </a:custGeom>
          <a:ln w="28575"/>
        </p:spPr>
        <p:style>
          <a:lnRef idx="1">
            <a:schemeClr val="accent2"/>
          </a:lnRef>
          <a:fillRef idx="0">
            <a:schemeClr val="accent2"/>
          </a:fillRef>
          <a:effectRef idx="0">
            <a:schemeClr val="accent2"/>
          </a:effectRef>
          <a:fontRef idx="minor">
            <a:schemeClr val="tx1"/>
          </a:fontRef>
        </p:style>
        <p:txBody>
          <a:bodyPr wrap="square" lIns="0" tIns="0" rIns="0" bIns="0" rtlCol="0"/>
          <a:lstStyle/>
          <a:p>
            <a:endParaRPr sz="2400" dirty="0"/>
          </a:p>
        </p:txBody>
      </p:sp>
      <p:sp>
        <p:nvSpPr>
          <p:cNvPr id="8" name="object 8"/>
          <p:cNvSpPr/>
          <p:nvPr/>
        </p:nvSpPr>
        <p:spPr>
          <a:xfrm>
            <a:off x="304800" y="5185419"/>
            <a:ext cx="5854688" cy="1090831"/>
          </a:xfrm>
          <a:prstGeom prst="rect">
            <a:avLst/>
          </a:prstGeom>
          <a:blipFill>
            <a:blip r:embed="rId3" cstate="print"/>
            <a:stretch>
              <a:fillRect/>
            </a:stretch>
          </a:blipFill>
        </p:spPr>
        <p:txBody>
          <a:bodyPr wrap="square" lIns="0" tIns="0" rIns="0" bIns="0" rtlCol="0"/>
          <a:lstStyle/>
          <a:p>
            <a:endParaRPr sz="2400" dirty="0"/>
          </a:p>
        </p:txBody>
      </p:sp>
      <p:sp>
        <p:nvSpPr>
          <p:cNvPr id="12" name="object 3">
            <a:extLst>
              <a:ext uri="{FF2B5EF4-FFF2-40B4-BE49-F238E27FC236}">
                <a16:creationId xmlns:a16="http://schemas.microsoft.com/office/drawing/2014/main" id="{5385CB06-E440-4873-BEDB-4DA73437AAFC}"/>
              </a:ext>
            </a:extLst>
          </p:cNvPr>
          <p:cNvSpPr txBox="1">
            <a:spLocks noGrp="1"/>
          </p:cNvSpPr>
          <p:nvPr>
            <p:ph type="title"/>
          </p:nvPr>
        </p:nvSpPr>
        <p:spPr>
          <a:xfrm>
            <a:off x="304801" y="362628"/>
            <a:ext cx="9701953" cy="755762"/>
          </a:xfrm>
          <a:prstGeom prst="rect">
            <a:avLst/>
          </a:prstGeom>
        </p:spPr>
        <p:txBody>
          <a:bodyPr vert="horz" wrap="square" lIns="0" tIns="16933" rIns="0" bIns="0" rtlCol="0" anchor="ctr">
            <a:spAutoFit/>
          </a:bodyPr>
          <a:lstStyle/>
          <a:p>
            <a:pPr marL="16933">
              <a:lnSpc>
                <a:spcPct val="100000"/>
              </a:lnSpc>
              <a:spcBef>
                <a:spcPts val="133"/>
              </a:spcBef>
            </a:pPr>
            <a:r>
              <a:rPr sz="4800" spc="-13" dirty="0">
                <a:latin typeface="Georgia" panose="02040502050405020303" pitchFamily="18" charset="0"/>
              </a:rPr>
              <a:t>Long Short-Term </a:t>
            </a:r>
            <a:r>
              <a:rPr sz="4800" spc="-7" dirty="0">
                <a:latin typeface="Georgia" panose="02040502050405020303" pitchFamily="18" charset="0"/>
              </a:rPr>
              <a:t>Memory</a:t>
            </a:r>
            <a:r>
              <a:rPr sz="4800" spc="-107" dirty="0">
                <a:latin typeface="Georgia" panose="02040502050405020303" pitchFamily="18" charset="0"/>
              </a:rPr>
              <a:t> </a:t>
            </a:r>
            <a:r>
              <a:rPr sz="4800" spc="-7" dirty="0">
                <a:latin typeface="Georgia" panose="02040502050405020303" pitchFamily="18" charset="0"/>
              </a:rPr>
              <a:t>(LSTM)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6445" y="1019830"/>
            <a:ext cx="12012008" cy="3775925"/>
          </a:xfrm>
          <a:prstGeom prst="rect">
            <a:avLst/>
          </a:prstGeom>
          <a:blipFill>
            <a:blip r:embed="rId2" cstate="print"/>
            <a:stretch>
              <a:fillRect/>
            </a:stretch>
          </a:blipFill>
        </p:spPr>
        <p:txBody>
          <a:bodyPr wrap="square" lIns="0" tIns="0" rIns="0" bIns="0" rtlCol="0"/>
          <a:lstStyle/>
          <a:p>
            <a:endParaRPr sz="2400" dirty="0"/>
          </a:p>
        </p:txBody>
      </p:sp>
      <p:sp>
        <p:nvSpPr>
          <p:cNvPr id="5" name="object 5"/>
          <p:cNvSpPr txBox="1"/>
          <p:nvPr/>
        </p:nvSpPr>
        <p:spPr>
          <a:xfrm>
            <a:off x="6470454" y="1720994"/>
            <a:ext cx="4095945" cy="427532"/>
          </a:xfrm>
          <a:prstGeom prst="rect">
            <a:avLst/>
          </a:prstGeom>
        </p:spPr>
        <p:txBody>
          <a:bodyPr vert="horz" wrap="square" lIns="0" tIns="16933" rIns="0" bIns="0" rtlCol="0">
            <a:spAutoFit/>
          </a:bodyPr>
          <a:lstStyle/>
          <a:p>
            <a:pPr marL="16933">
              <a:spcBef>
                <a:spcPts val="133"/>
              </a:spcBef>
            </a:pPr>
            <a:r>
              <a:rPr sz="2667" b="1" spc="-7" dirty="0">
                <a:latin typeface="Georgia" panose="02040502050405020303" pitchFamily="18" charset="0"/>
                <a:cs typeface="Arial"/>
              </a:rPr>
              <a:t>Input Gate</a:t>
            </a:r>
            <a:r>
              <a:rPr sz="2667" b="1" spc="-133" dirty="0">
                <a:latin typeface="Georgia" panose="02040502050405020303" pitchFamily="18" charset="0"/>
                <a:cs typeface="Arial"/>
              </a:rPr>
              <a:t> </a:t>
            </a:r>
            <a:r>
              <a:rPr sz="2667" b="1" spc="-7" dirty="0">
                <a:latin typeface="Georgia" panose="02040502050405020303" pitchFamily="18" charset="0"/>
                <a:cs typeface="Arial"/>
              </a:rPr>
              <a:t>Layer</a:t>
            </a:r>
            <a:endParaRPr sz="2667" dirty="0">
              <a:latin typeface="Georgia" panose="02040502050405020303" pitchFamily="18" charset="0"/>
              <a:cs typeface="Arial"/>
            </a:endParaRPr>
          </a:p>
        </p:txBody>
      </p:sp>
      <p:sp>
        <p:nvSpPr>
          <p:cNvPr id="6" name="object 6"/>
          <p:cNvSpPr/>
          <p:nvPr/>
        </p:nvSpPr>
        <p:spPr>
          <a:xfrm>
            <a:off x="6455487" y="4937223"/>
            <a:ext cx="4822783" cy="684064"/>
          </a:xfrm>
          <a:prstGeom prst="rect">
            <a:avLst/>
          </a:prstGeom>
          <a:blipFill>
            <a:blip r:embed="rId3" cstate="print"/>
            <a:stretch>
              <a:fillRect/>
            </a:stretch>
          </a:blipFill>
        </p:spPr>
        <p:txBody>
          <a:bodyPr wrap="square" lIns="0" tIns="0" rIns="0" bIns="0" rtlCol="0"/>
          <a:lstStyle/>
          <a:p>
            <a:endParaRPr sz="2400" dirty="0"/>
          </a:p>
        </p:txBody>
      </p:sp>
      <p:sp>
        <p:nvSpPr>
          <p:cNvPr id="7" name="object 7"/>
          <p:cNvSpPr/>
          <p:nvPr/>
        </p:nvSpPr>
        <p:spPr>
          <a:xfrm>
            <a:off x="6373087" y="3052044"/>
            <a:ext cx="5685367" cy="623993"/>
          </a:xfrm>
          <a:custGeom>
            <a:avLst/>
            <a:gdLst/>
            <a:ahLst/>
            <a:cxnLst/>
            <a:rect l="l" t="t" r="r" b="b"/>
            <a:pathLst>
              <a:path w="4264025" h="467994">
                <a:moveTo>
                  <a:pt x="0" y="0"/>
                </a:moveTo>
                <a:lnTo>
                  <a:pt x="4263891" y="0"/>
                </a:lnTo>
                <a:lnTo>
                  <a:pt x="4263891" y="467711"/>
                </a:lnTo>
                <a:lnTo>
                  <a:pt x="0" y="467711"/>
                </a:lnTo>
                <a:lnTo>
                  <a:pt x="0" y="0"/>
                </a:lnTo>
                <a:close/>
              </a:path>
            </a:pathLst>
          </a:custGeom>
          <a:solidFill>
            <a:srgbClr val="FFFFFF"/>
          </a:solidFill>
        </p:spPr>
        <p:txBody>
          <a:bodyPr wrap="square" lIns="0" tIns="0" rIns="0" bIns="0" rtlCol="0"/>
          <a:lstStyle/>
          <a:p>
            <a:endParaRPr sz="2400" dirty="0"/>
          </a:p>
        </p:txBody>
      </p:sp>
      <p:sp>
        <p:nvSpPr>
          <p:cNvPr id="8" name="object 8"/>
          <p:cNvSpPr/>
          <p:nvPr/>
        </p:nvSpPr>
        <p:spPr>
          <a:xfrm>
            <a:off x="6373087" y="3052044"/>
            <a:ext cx="5685367" cy="623993"/>
          </a:xfrm>
          <a:custGeom>
            <a:avLst/>
            <a:gdLst/>
            <a:ahLst/>
            <a:cxnLst/>
            <a:rect l="l" t="t" r="r" b="b"/>
            <a:pathLst>
              <a:path w="4264025" h="467994">
                <a:moveTo>
                  <a:pt x="0" y="0"/>
                </a:moveTo>
                <a:lnTo>
                  <a:pt x="4263891" y="0"/>
                </a:lnTo>
                <a:lnTo>
                  <a:pt x="4263891" y="467711"/>
                </a:lnTo>
                <a:lnTo>
                  <a:pt x="0" y="467711"/>
                </a:lnTo>
                <a:lnTo>
                  <a:pt x="0" y="0"/>
                </a:lnTo>
                <a:close/>
              </a:path>
            </a:pathLst>
          </a:custGeom>
          <a:ln w="9524">
            <a:solidFill>
              <a:srgbClr val="FFFFFF"/>
            </a:solidFill>
          </a:ln>
        </p:spPr>
        <p:txBody>
          <a:bodyPr wrap="square" lIns="0" tIns="0" rIns="0" bIns="0" rtlCol="0"/>
          <a:lstStyle/>
          <a:p>
            <a:endParaRPr sz="2400" dirty="0"/>
          </a:p>
        </p:txBody>
      </p:sp>
      <p:sp>
        <p:nvSpPr>
          <p:cNvPr id="9" name="object 9"/>
          <p:cNvSpPr txBox="1"/>
          <p:nvPr/>
        </p:nvSpPr>
        <p:spPr>
          <a:xfrm>
            <a:off x="6356547" y="4296977"/>
            <a:ext cx="5530653" cy="427532"/>
          </a:xfrm>
          <a:prstGeom prst="rect">
            <a:avLst/>
          </a:prstGeom>
        </p:spPr>
        <p:txBody>
          <a:bodyPr vert="horz" wrap="square" lIns="0" tIns="16933" rIns="0" bIns="0" rtlCol="0">
            <a:spAutoFit/>
          </a:bodyPr>
          <a:lstStyle/>
          <a:p>
            <a:pPr marL="16933">
              <a:spcBef>
                <a:spcPts val="133"/>
              </a:spcBef>
            </a:pPr>
            <a:r>
              <a:rPr sz="2667" b="1" spc="-7" dirty="0">
                <a:latin typeface="Georgia" panose="02040502050405020303" pitchFamily="18" charset="0"/>
                <a:cs typeface="Arial"/>
              </a:rPr>
              <a:t>New contribution to cell</a:t>
            </a:r>
            <a:r>
              <a:rPr sz="2667" b="1" spc="-107" dirty="0">
                <a:latin typeface="Georgia" panose="02040502050405020303" pitchFamily="18" charset="0"/>
                <a:cs typeface="Arial"/>
              </a:rPr>
              <a:t> </a:t>
            </a:r>
            <a:r>
              <a:rPr sz="2667" b="1" spc="-7" dirty="0">
                <a:latin typeface="Georgia" panose="02040502050405020303" pitchFamily="18" charset="0"/>
                <a:cs typeface="Arial"/>
              </a:rPr>
              <a:t>state</a:t>
            </a:r>
            <a:endParaRPr sz="2667" dirty="0">
              <a:latin typeface="Georgia" panose="02040502050405020303" pitchFamily="18" charset="0"/>
              <a:cs typeface="Arial"/>
            </a:endParaRPr>
          </a:p>
        </p:txBody>
      </p:sp>
      <p:sp>
        <p:nvSpPr>
          <p:cNvPr id="10" name="object 10"/>
          <p:cNvSpPr/>
          <p:nvPr/>
        </p:nvSpPr>
        <p:spPr>
          <a:xfrm>
            <a:off x="7406618" y="5520089"/>
            <a:ext cx="3882813" cy="507153"/>
          </a:xfrm>
          <a:custGeom>
            <a:avLst/>
            <a:gdLst/>
            <a:ahLst/>
            <a:cxnLst/>
            <a:rect l="l" t="t" r="r" b="b"/>
            <a:pathLst>
              <a:path w="2912109" h="380364">
                <a:moveTo>
                  <a:pt x="2912094" y="0"/>
                </a:moveTo>
                <a:lnTo>
                  <a:pt x="2909606" y="73915"/>
                </a:lnTo>
                <a:lnTo>
                  <a:pt x="2902822" y="134277"/>
                </a:lnTo>
                <a:lnTo>
                  <a:pt x="2892761" y="174975"/>
                </a:lnTo>
                <a:lnTo>
                  <a:pt x="2880444" y="189899"/>
                </a:lnTo>
                <a:lnTo>
                  <a:pt x="1487697" y="189899"/>
                </a:lnTo>
                <a:lnTo>
                  <a:pt x="1475379" y="204823"/>
                </a:lnTo>
                <a:lnTo>
                  <a:pt x="1465318" y="245521"/>
                </a:lnTo>
                <a:lnTo>
                  <a:pt x="1458534" y="305883"/>
                </a:lnTo>
                <a:lnTo>
                  <a:pt x="1456047" y="379799"/>
                </a:lnTo>
                <a:lnTo>
                  <a:pt x="1453559" y="305883"/>
                </a:lnTo>
                <a:lnTo>
                  <a:pt x="1446775" y="245521"/>
                </a:lnTo>
                <a:lnTo>
                  <a:pt x="1436714" y="204823"/>
                </a:lnTo>
                <a:lnTo>
                  <a:pt x="1424397" y="189899"/>
                </a:lnTo>
                <a:lnTo>
                  <a:pt x="31649" y="189899"/>
                </a:lnTo>
                <a:lnTo>
                  <a:pt x="19332" y="174975"/>
                </a:lnTo>
                <a:lnTo>
                  <a:pt x="9271" y="134277"/>
                </a:lnTo>
                <a:lnTo>
                  <a:pt x="2487" y="73915"/>
                </a:lnTo>
                <a:lnTo>
                  <a:pt x="0" y="0"/>
                </a:lnTo>
              </a:path>
            </a:pathLst>
          </a:custGeom>
          <a:ln w="19050"/>
        </p:spPr>
        <p:style>
          <a:lnRef idx="1">
            <a:schemeClr val="accent2"/>
          </a:lnRef>
          <a:fillRef idx="0">
            <a:schemeClr val="accent2"/>
          </a:fillRef>
          <a:effectRef idx="0">
            <a:schemeClr val="accent2"/>
          </a:effectRef>
          <a:fontRef idx="minor">
            <a:schemeClr val="tx1"/>
          </a:fontRef>
        </p:style>
        <p:txBody>
          <a:bodyPr wrap="square" lIns="0" tIns="0" rIns="0" bIns="0" rtlCol="0"/>
          <a:lstStyle/>
          <a:p>
            <a:endParaRPr sz="2400" dirty="0"/>
          </a:p>
        </p:txBody>
      </p:sp>
      <p:sp>
        <p:nvSpPr>
          <p:cNvPr id="11" name="object 11"/>
          <p:cNvSpPr/>
          <p:nvPr/>
        </p:nvSpPr>
        <p:spPr>
          <a:xfrm>
            <a:off x="277925" y="5146899"/>
            <a:ext cx="5620500" cy="887455"/>
          </a:xfrm>
          <a:prstGeom prst="rect">
            <a:avLst/>
          </a:prstGeom>
          <a:blipFill>
            <a:blip r:embed="rId4" cstate="print"/>
            <a:stretch>
              <a:fillRect/>
            </a:stretch>
          </a:blipFill>
        </p:spPr>
        <p:txBody>
          <a:bodyPr wrap="square" lIns="0" tIns="0" rIns="0" bIns="0" rtlCol="0"/>
          <a:lstStyle/>
          <a:p>
            <a:endParaRPr sz="2400" dirty="0"/>
          </a:p>
        </p:txBody>
      </p:sp>
      <p:sp>
        <p:nvSpPr>
          <p:cNvPr id="15" name="object 3">
            <a:extLst>
              <a:ext uri="{FF2B5EF4-FFF2-40B4-BE49-F238E27FC236}">
                <a16:creationId xmlns:a16="http://schemas.microsoft.com/office/drawing/2014/main" id="{B6B625D0-8722-4192-B9A9-123050EF3D5A}"/>
              </a:ext>
            </a:extLst>
          </p:cNvPr>
          <p:cNvSpPr txBox="1">
            <a:spLocks noGrp="1"/>
          </p:cNvSpPr>
          <p:nvPr>
            <p:ph type="title"/>
          </p:nvPr>
        </p:nvSpPr>
        <p:spPr>
          <a:xfrm>
            <a:off x="304801" y="362628"/>
            <a:ext cx="9701953" cy="755762"/>
          </a:xfrm>
          <a:prstGeom prst="rect">
            <a:avLst/>
          </a:prstGeom>
        </p:spPr>
        <p:txBody>
          <a:bodyPr vert="horz" wrap="square" lIns="0" tIns="16933" rIns="0" bIns="0" rtlCol="0" anchor="ctr">
            <a:spAutoFit/>
          </a:bodyPr>
          <a:lstStyle/>
          <a:p>
            <a:pPr marL="16933">
              <a:lnSpc>
                <a:spcPct val="100000"/>
              </a:lnSpc>
              <a:spcBef>
                <a:spcPts val="133"/>
              </a:spcBef>
            </a:pPr>
            <a:r>
              <a:rPr sz="4800" spc="-13" dirty="0">
                <a:latin typeface="Georgia" panose="02040502050405020303" pitchFamily="18" charset="0"/>
              </a:rPr>
              <a:t>Long Short-Term </a:t>
            </a:r>
            <a:r>
              <a:rPr sz="4800" spc="-7" dirty="0">
                <a:latin typeface="Georgia" panose="02040502050405020303" pitchFamily="18" charset="0"/>
              </a:rPr>
              <a:t>Memory</a:t>
            </a:r>
            <a:r>
              <a:rPr sz="4800" spc="-107" dirty="0">
                <a:latin typeface="Georgia" panose="02040502050405020303" pitchFamily="18" charset="0"/>
              </a:rPr>
              <a:t> </a:t>
            </a:r>
            <a:r>
              <a:rPr sz="4800" spc="-7" dirty="0">
                <a:latin typeface="Georgia" panose="02040502050405020303" pitchFamily="18" charset="0"/>
              </a:rPr>
              <a:t>(LSTM)</a:t>
            </a:r>
          </a:p>
        </p:txBody>
      </p:sp>
      <p:sp>
        <p:nvSpPr>
          <p:cNvPr id="17" name="object 6">
            <a:extLst>
              <a:ext uri="{FF2B5EF4-FFF2-40B4-BE49-F238E27FC236}">
                <a16:creationId xmlns:a16="http://schemas.microsoft.com/office/drawing/2014/main" id="{B60548E5-9E73-47A7-B1AE-75210C4C6D63}"/>
              </a:ext>
            </a:extLst>
          </p:cNvPr>
          <p:cNvSpPr txBox="1"/>
          <p:nvPr/>
        </p:nvSpPr>
        <p:spPr>
          <a:xfrm>
            <a:off x="8518426" y="6008964"/>
            <a:ext cx="2020617" cy="427532"/>
          </a:xfrm>
          <a:prstGeom prst="rect">
            <a:avLst/>
          </a:prstGeom>
        </p:spPr>
        <p:txBody>
          <a:bodyPr vert="horz" wrap="square" lIns="0" tIns="16933" rIns="0" bIns="0" rtlCol="0">
            <a:spAutoFit/>
          </a:bodyPr>
          <a:lstStyle/>
          <a:p>
            <a:pPr marL="16933">
              <a:spcBef>
                <a:spcPts val="133"/>
              </a:spcBef>
            </a:pPr>
            <a:r>
              <a:rPr sz="2667" spc="-7" dirty="0">
                <a:solidFill>
                  <a:srgbClr val="C00000"/>
                </a:solidFill>
                <a:latin typeface="Georgia" panose="02040502050405020303" pitchFamily="18" charset="0"/>
                <a:cs typeface="Arial"/>
              </a:rPr>
              <a:t>Concatenate</a:t>
            </a:r>
            <a:endParaRPr sz="2667" dirty="0">
              <a:solidFill>
                <a:srgbClr val="C00000"/>
              </a:solidFill>
              <a:latin typeface="Georgia" panose="02040502050405020303" pitchFamily="18" charset="0"/>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565" y="1528730"/>
            <a:ext cx="12150408" cy="3765725"/>
          </a:xfrm>
          <a:prstGeom prst="rect">
            <a:avLst/>
          </a:prstGeom>
          <a:blipFill>
            <a:blip r:embed="rId2" cstate="print"/>
            <a:stretch>
              <a:fillRect/>
            </a:stretch>
          </a:blipFill>
        </p:spPr>
        <p:txBody>
          <a:bodyPr wrap="square" lIns="0" tIns="0" rIns="0" bIns="0" rtlCol="0"/>
          <a:lstStyle/>
          <a:p>
            <a:endParaRPr sz="2400" dirty="0"/>
          </a:p>
        </p:txBody>
      </p:sp>
      <p:sp>
        <p:nvSpPr>
          <p:cNvPr id="5" name="object 5"/>
          <p:cNvSpPr txBox="1"/>
          <p:nvPr/>
        </p:nvSpPr>
        <p:spPr>
          <a:xfrm>
            <a:off x="6400801" y="2499172"/>
            <a:ext cx="5666295" cy="427532"/>
          </a:xfrm>
          <a:prstGeom prst="rect">
            <a:avLst/>
          </a:prstGeom>
        </p:spPr>
        <p:txBody>
          <a:bodyPr vert="horz" wrap="square" lIns="0" tIns="16933" rIns="0" bIns="0" rtlCol="0">
            <a:spAutoFit/>
          </a:bodyPr>
          <a:lstStyle/>
          <a:p>
            <a:pPr marL="16933">
              <a:spcBef>
                <a:spcPts val="133"/>
              </a:spcBef>
            </a:pPr>
            <a:r>
              <a:rPr sz="2667" b="1" spc="-7" dirty="0">
                <a:latin typeface="Georgia" panose="02040502050405020303" pitchFamily="18" charset="0"/>
                <a:cs typeface="Arial"/>
              </a:rPr>
              <a:t>Update Cell State</a:t>
            </a:r>
            <a:r>
              <a:rPr sz="2667" b="1" spc="-120" dirty="0">
                <a:latin typeface="Georgia" panose="02040502050405020303" pitchFamily="18" charset="0"/>
                <a:cs typeface="Arial"/>
              </a:rPr>
              <a:t> </a:t>
            </a:r>
            <a:r>
              <a:rPr sz="2667" b="1" spc="-7" dirty="0">
                <a:latin typeface="Georgia" panose="02040502050405020303" pitchFamily="18" charset="0"/>
                <a:cs typeface="Arial"/>
              </a:rPr>
              <a:t>(memory)</a:t>
            </a:r>
            <a:endParaRPr sz="2667" dirty="0">
              <a:latin typeface="Georgia" panose="02040502050405020303" pitchFamily="18" charset="0"/>
              <a:cs typeface="Arial"/>
            </a:endParaRPr>
          </a:p>
        </p:txBody>
      </p:sp>
      <p:sp>
        <p:nvSpPr>
          <p:cNvPr id="7" name="object 3">
            <a:extLst>
              <a:ext uri="{FF2B5EF4-FFF2-40B4-BE49-F238E27FC236}">
                <a16:creationId xmlns:a16="http://schemas.microsoft.com/office/drawing/2014/main" id="{6A9443B2-542C-4743-BB7C-8F6E4CFDB2BF}"/>
              </a:ext>
            </a:extLst>
          </p:cNvPr>
          <p:cNvSpPr txBox="1">
            <a:spLocks/>
          </p:cNvSpPr>
          <p:nvPr/>
        </p:nvSpPr>
        <p:spPr>
          <a:xfrm>
            <a:off x="304801" y="362628"/>
            <a:ext cx="9701953" cy="755762"/>
          </a:xfrm>
          <a:prstGeom prst="rect">
            <a:avLst/>
          </a:prstGeom>
        </p:spPr>
        <p:txBody>
          <a:bodyPr vert="horz" wrap="square" lIns="0" tIns="16933" rIns="0" bIns="0" rtlCol="0" anchor="ctr">
            <a:sp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16933" algn="l">
              <a:spcBef>
                <a:spcPts val="133"/>
              </a:spcBef>
            </a:pPr>
            <a:r>
              <a:rPr lang="en-US" sz="4800" spc="-13" dirty="0">
                <a:latin typeface="Georgia" panose="02040502050405020303" pitchFamily="18" charset="0"/>
              </a:rPr>
              <a:t>Long Short-Term </a:t>
            </a:r>
            <a:r>
              <a:rPr lang="en-US" sz="4800" spc="-7" dirty="0">
                <a:latin typeface="Georgia" panose="02040502050405020303" pitchFamily="18" charset="0"/>
              </a:rPr>
              <a:t>Memory</a:t>
            </a:r>
            <a:r>
              <a:rPr lang="en-US" sz="4800" spc="-107" dirty="0">
                <a:latin typeface="Georgia" panose="02040502050405020303" pitchFamily="18" charset="0"/>
              </a:rPr>
              <a:t> </a:t>
            </a:r>
            <a:r>
              <a:rPr lang="en-US" sz="4800" spc="-7" dirty="0">
                <a:latin typeface="Georgia" panose="02040502050405020303" pitchFamily="18" charset="0"/>
              </a:rPr>
              <a:t>(LSTM)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19066" y="1621029"/>
            <a:ext cx="11921541" cy="3682192"/>
          </a:xfrm>
          <a:prstGeom prst="rect">
            <a:avLst/>
          </a:prstGeom>
          <a:blipFill>
            <a:blip r:embed="rId2" cstate="print"/>
            <a:stretch>
              <a:fillRect/>
            </a:stretch>
          </a:blipFill>
        </p:spPr>
        <p:txBody>
          <a:bodyPr wrap="square" lIns="0" tIns="0" rIns="0" bIns="0" rtlCol="0"/>
          <a:lstStyle/>
          <a:p>
            <a:endParaRPr sz="2400" dirty="0"/>
          </a:p>
        </p:txBody>
      </p:sp>
      <p:sp>
        <p:nvSpPr>
          <p:cNvPr id="5" name="object 5"/>
          <p:cNvSpPr txBox="1"/>
          <p:nvPr/>
        </p:nvSpPr>
        <p:spPr>
          <a:xfrm>
            <a:off x="6506384" y="2034937"/>
            <a:ext cx="3570393" cy="427532"/>
          </a:xfrm>
          <a:prstGeom prst="rect">
            <a:avLst/>
          </a:prstGeom>
        </p:spPr>
        <p:txBody>
          <a:bodyPr vert="horz" wrap="square" lIns="0" tIns="16933" rIns="0" bIns="0" rtlCol="0">
            <a:spAutoFit/>
          </a:bodyPr>
          <a:lstStyle/>
          <a:p>
            <a:pPr marL="16933">
              <a:spcBef>
                <a:spcPts val="133"/>
              </a:spcBef>
            </a:pPr>
            <a:r>
              <a:rPr sz="2667" b="1" spc="-7" dirty="0">
                <a:latin typeface="Georgia" panose="02040502050405020303" pitchFamily="18" charset="0"/>
                <a:cs typeface="Arial"/>
              </a:rPr>
              <a:t>Output Gate</a:t>
            </a:r>
            <a:r>
              <a:rPr sz="2667" b="1" spc="-133" dirty="0">
                <a:latin typeface="Georgia" panose="02040502050405020303" pitchFamily="18" charset="0"/>
                <a:cs typeface="Arial"/>
              </a:rPr>
              <a:t> </a:t>
            </a:r>
            <a:r>
              <a:rPr sz="2667" b="1" spc="-7" dirty="0">
                <a:latin typeface="Georgia" panose="02040502050405020303" pitchFamily="18" charset="0"/>
                <a:cs typeface="Arial"/>
              </a:rPr>
              <a:t>Layer</a:t>
            </a:r>
            <a:endParaRPr sz="2667" dirty="0">
              <a:latin typeface="Georgia" panose="02040502050405020303" pitchFamily="18" charset="0"/>
              <a:cs typeface="Arial"/>
            </a:endParaRPr>
          </a:p>
        </p:txBody>
      </p:sp>
      <p:sp>
        <p:nvSpPr>
          <p:cNvPr id="6" name="object 6"/>
          <p:cNvSpPr/>
          <p:nvPr/>
        </p:nvSpPr>
        <p:spPr>
          <a:xfrm>
            <a:off x="6583686" y="4724125"/>
            <a:ext cx="3545025" cy="738564"/>
          </a:xfrm>
          <a:prstGeom prst="rect">
            <a:avLst/>
          </a:prstGeom>
          <a:blipFill>
            <a:blip r:embed="rId3" cstate="print"/>
            <a:stretch>
              <a:fillRect/>
            </a:stretch>
          </a:blipFill>
        </p:spPr>
        <p:txBody>
          <a:bodyPr wrap="square" lIns="0" tIns="0" rIns="0" bIns="0" rtlCol="0"/>
          <a:lstStyle/>
          <a:p>
            <a:endParaRPr sz="2400" dirty="0"/>
          </a:p>
        </p:txBody>
      </p:sp>
      <p:sp>
        <p:nvSpPr>
          <p:cNvPr id="7" name="object 7"/>
          <p:cNvSpPr/>
          <p:nvPr/>
        </p:nvSpPr>
        <p:spPr>
          <a:xfrm>
            <a:off x="6409020" y="3642126"/>
            <a:ext cx="3762587" cy="654473"/>
          </a:xfrm>
          <a:custGeom>
            <a:avLst/>
            <a:gdLst/>
            <a:ahLst/>
            <a:cxnLst/>
            <a:rect l="l" t="t" r="r" b="b"/>
            <a:pathLst>
              <a:path w="2821940" h="490855">
                <a:moveTo>
                  <a:pt x="0" y="0"/>
                </a:moveTo>
                <a:lnTo>
                  <a:pt x="2821494" y="0"/>
                </a:lnTo>
                <a:lnTo>
                  <a:pt x="2821494" y="490499"/>
                </a:lnTo>
                <a:lnTo>
                  <a:pt x="0" y="490499"/>
                </a:lnTo>
                <a:lnTo>
                  <a:pt x="0" y="0"/>
                </a:lnTo>
                <a:close/>
              </a:path>
            </a:pathLst>
          </a:custGeom>
          <a:solidFill>
            <a:srgbClr val="FFFFFF"/>
          </a:solidFill>
        </p:spPr>
        <p:txBody>
          <a:bodyPr wrap="square" lIns="0" tIns="0" rIns="0" bIns="0" rtlCol="0"/>
          <a:lstStyle/>
          <a:p>
            <a:endParaRPr sz="2400" dirty="0"/>
          </a:p>
        </p:txBody>
      </p:sp>
      <p:sp>
        <p:nvSpPr>
          <p:cNvPr id="8" name="object 8"/>
          <p:cNvSpPr txBox="1"/>
          <p:nvPr/>
        </p:nvSpPr>
        <p:spPr>
          <a:xfrm>
            <a:off x="6579459" y="4122991"/>
            <a:ext cx="3863340" cy="427532"/>
          </a:xfrm>
          <a:prstGeom prst="rect">
            <a:avLst/>
          </a:prstGeom>
        </p:spPr>
        <p:txBody>
          <a:bodyPr vert="horz" wrap="square" lIns="0" tIns="16933" rIns="0" bIns="0" rtlCol="0">
            <a:spAutoFit/>
          </a:bodyPr>
          <a:lstStyle/>
          <a:p>
            <a:pPr marL="16933">
              <a:spcBef>
                <a:spcPts val="133"/>
              </a:spcBef>
            </a:pPr>
            <a:r>
              <a:rPr sz="2667" b="1" spc="-7" dirty="0">
                <a:latin typeface="Georgia" panose="02040502050405020303" pitchFamily="18" charset="0"/>
                <a:cs typeface="Arial"/>
              </a:rPr>
              <a:t>Output to next</a:t>
            </a:r>
            <a:r>
              <a:rPr sz="2667" b="1" spc="-127" dirty="0">
                <a:latin typeface="Georgia" panose="02040502050405020303" pitchFamily="18" charset="0"/>
                <a:cs typeface="Arial"/>
              </a:rPr>
              <a:t> </a:t>
            </a:r>
            <a:r>
              <a:rPr sz="2667" b="1" spc="-7" dirty="0">
                <a:latin typeface="Georgia" panose="02040502050405020303" pitchFamily="18" charset="0"/>
                <a:cs typeface="Arial"/>
              </a:rPr>
              <a:t>layer</a:t>
            </a:r>
            <a:endParaRPr sz="2667" dirty="0">
              <a:latin typeface="Georgia" panose="02040502050405020303" pitchFamily="18" charset="0"/>
              <a:cs typeface="Arial"/>
            </a:endParaRPr>
          </a:p>
        </p:txBody>
      </p:sp>
      <p:sp>
        <p:nvSpPr>
          <p:cNvPr id="12" name="object 3">
            <a:extLst>
              <a:ext uri="{FF2B5EF4-FFF2-40B4-BE49-F238E27FC236}">
                <a16:creationId xmlns:a16="http://schemas.microsoft.com/office/drawing/2014/main" id="{0B93D384-4F67-4C97-A169-C48D3ACBADD0}"/>
              </a:ext>
            </a:extLst>
          </p:cNvPr>
          <p:cNvSpPr txBox="1">
            <a:spLocks/>
          </p:cNvSpPr>
          <p:nvPr/>
        </p:nvSpPr>
        <p:spPr>
          <a:xfrm>
            <a:off x="304801" y="362628"/>
            <a:ext cx="9701953" cy="755762"/>
          </a:xfrm>
          <a:prstGeom prst="rect">
            <a:avLst/>
          </a:prstGeom>
        </p:spPr>
        <p:txBody>
          <a:bodyPr vert="horz" wrap="square" lIns="0" tIns="16933" rIns="0" bIns="0" rtlCol="0" anchor="ctr">
            <a:sp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16933" algn="l">
              <a:spcBef>
                <a:spcPts val="133"/>
              </a:spcBef>
            </a:pPr>
            <a:r>
              <a:rPr lang="en-US" sz="4800" spc="-13" dirty="0">
                <a:latin typeface="Georgia" panose="02040502050405020303" pitchFamily="18" charset="0"/>
              </a:rPr>
              <a:t>Long Short-Term </a:t>
            </a:r>
            <a:r>
              <a:rPr lang="en-US" sz="4800" spc="-7" dirty="0">
                <a:latin typeface="Georgia" panose="02040502050405020303" pitchFamily="18" charset="0"/>
              </a:rPr>
              <a:t>Memory</a:t>
            </a:r>
            <a:r>
              <a:rPr lang="en-US" sz="4800" spc="-107" dirty="0">
                <a:latin typeface="Georgia" panose="02040502050405020303" pitchFamily="18" charset="0"/>
              </a:rPr>
              <a:t> </a:t>
            </a:r>
            <a:r>
              <a:rPr lang="en-US" sz="4800" spc="-7" dirty="0">
                <a:latin typeface="Georgia" panose="02040502050405020303" pitchFamily="18" charset="0"/>
              </a:rPr>
              <a:t>(LSTM)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 y="1138565"/>
            <a:ext cx="12191975" cy="4580857"/>
          </a:xfrm>
          <a:prstGeom prst="rect">
            <a:avLst/>
          </a:prstGeom>
          <a:blipFill>
            <a:blip r:embed="rId2" cstate="print"/>
            <a:stretch>
              <a:fillRect/>
            </a:stretch>
          </a:blipFill>
        </p:spPr>
        <p:txBody>
          <a:bodyPr wrap="square" lIns="0" tIns="0" rIns="0" bIns="0" rtlCol="0"/>
          <a:lstStyle/>
          <a:p>
            <a:endParaRPr sz="2400" dirty="0"/>
          </a:p>
        </p:txBody>
      </p:sp>
      <p:sp>
        <p:nvSpPr>
          <p:cNvPr id="9" name="object 3">
            <a:extLst>
              <a:ext uri="{FF2B5EF4-FFF2-40B4-BE49-F238E27FC236}">
                <a16:creationId xmlns:a16="http://schemas.microsoft.com/office/drawing/2014/main" id="{02216DFC-AB7F-4860-A0B4-C00F46648506}"/>
              </a:ext>
            </a:extLst>
          </p:cNvPr>
          <p:cNvSpPr txBox="1">
            <a:spLocks/>
          </p:cNvSpPr>
          <p:nvPr/>
        </p:nvSpPr>
        <p:spPr>
          <a:xfrm>
            <a:off x="304801" y="362628"/>
            <a:ext cx="9701953" cy="755762"/>
          </a:xfrm>
          <a:prstGeom prst="rect">
            <a:avLst/>
          </a:prstGeom>
        </p:spPr>
        <p:txBody>
          <a:bodyPr vert="horz" wrap="square" lIns="0" tIns="16933" rIns="0" bIns="0" rtlCol="0" anchor="ctr">
            <a:spAutoFit/>
          </a:bodyPr>
          <a:lstStyle>
            <a:lvl1pPr algn="ctr" defTabSz="342900" rtl="0" eaLnBrk="1" latinLnBrk="0" hangingPunct="1">
              <a:spcBef>
                <a:spcPct val="0"/>
              </a:spcBef>
              <a:buNone/>
              <a:defRPr sz="3300" kern="1200">
                <a:solidFill>
                  <a:schemeClr val="tx1"/>
                </a:solidFill>
                <a:latin typeface="Helvetica"/>
                <a:ea typeface="+mj-ea"/>
                <a:cs typeface="Helvetica"/>
              </a:defRPr>
            </a:lvl1pPr>
          </a:lstStyle>
          <a:p>
            <a:pPr marL="16933" algn="l">
              <a:spcBef>
                <a:spcPts val="133"/>
              </a:spcBef>
            </a:pPr>
            <a:r>
              <a:rPr lang="en-US" sz="4800" spc="-13" dirty="0">
                <a:latin typeface="Georgia" panose="02040502050405020303" pitchFamily="18" charset="0"/>
              </a:rPr>
              <a:t>Long Short-Term </a:t>
            </a:r>
            <a:r>
              <a:rPr lang="en-US" sz="4800" spc="-7" dirty="0">
                <a:latin typeface="Georgia" panose="02040502050405020303" pitchFamily="18" charset="0"/>
              </a:rPr>
              <a:t>Memory</a:t>
            </a:r>
            <a:r>
              <a:rPr lang="en-US" sz="4800" spc="-107" dirty="0">
                <a:latin typeface="Georgia" panose="02040502050405020303" pitchFamily="18" charset="0"/>
              </a:rPr>
              <a:t> </a:t>
            </a:r>
            <a:r>
              <a:rPr lang="en-US" sz="4800" spc="-7" dirty="0">
                <a:latin typeface="Georgia" panose="02040502050405020303" pitchFamily="18" charset="0"/>
              </a:rPr>
              <a:t>(LSTM)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039" y="405483"/>
            <a:ext cx="10110893" cy="837772"/>
          </a:xfrm>
          <a:prstGeom prst="rect">
            <a:avLst/>
          </a:prstGeom>
        </p:spPr>
        <p:txBody>
          <a:bodyPr vert="horz" wrap="square" lIns="0" tIns="16933" rIns="0" bIns="0" rtlCol="0" anchor="ctr">
            <a:spAutoFit/>
          </a:bodyPr>
          <a:lstStyle/>
          <a:p>
            <a:pPr marL="16933">
              <a:lnSpc>
                <a:spcPct val="100000"/>
              </a:lnSpc>
              <a:spcBef>
                <a:spcPts val="133"/>
              </a:spcBef>
            </a:pPr>
            <a:r>
              <a:rPr lang="en-US" sz="5333" spc="-200" dirty="0">
                <a:latin typeface="Georgia" panose="02040502050405020303" pitchFamily="18" charset="0"/>
                <a:cs typeface="Gill Sans MT"/>
              </a:rPr>
              <a:t>Use case: Text Generator</a:t>
            </a:r>
            <a:endParaRPr sz="5333" spc="-53" dirty="0">
              <a:latin typeface="Georgia" panose="02040502050405020303" pitchFamily="18" charset="0"/>
              <a:cs typeface="Gill Sans MT"/>
            </a:endParaRPr>
          </a:p>
        </p:txBody>
      </p:sp>
      <p:sp>
        <p:nvSpPr>
          <p:cNvPr id="4" name="object 4"/>
          <p:cNvSpPr txBox="1"/>
          <p:nvPr/>
        </p:nvSpPr>
        <p:spPr>
          <a:xfrm>
            <a:off x="531965" y="1498601"/>
            <a:ext cx="11456835" cy="2997401"/>
          </a:xfrm>
          <a:prstGeom prst="rect">
            <a:avLst/>
          </a:prstGeom>
        </p:spPr>
        <p:txBody>
          <a:bodyPr vert="horz" wrap="square" lIns="0" tIns="16933" rIns="0" bIns="0" rtlCol="0">
            <a:spAutoFit/>
          </a:bodyPr>
          <a:lstStyle/>
          <a:p>
            <a:pPr marL="474121" indent="-457189">
              <a:spcBef>
                <a:spcPts val="133"/>
              </a:spcBef>
              <a:buFont typeface="Arial" panose="020B0604020202020204" pitchFamily="34" charset="0"/>
              <a:buChar char="•"/>
            </a:pPr>
            <a:r>
              <a:rPr lang="en-US" sz="3200" dirty="0">
                <a:latin typeface="Georgia" panose="02040502050405020303" pitchFamily="18" charset="0"/>
              </a:rPr>
              <a:t>Suppose we want to train a LSTM to predict the next word using a sample short story</a:t>
            </a:r>
          </a:p>
          <a:p>
            <a:pPr marL="474121" indent="-457189">
              <a:spcBef>
                <a:spcPts val="133"/>
              </a:spcBef>
              <a:buFont typeface="Arial" panose="020B0604020202020204" pitchFamily="34" charset="0"/>
              <a:buChar char="•"/>
            </a:pPr>
            <a:r>
              <a:rPr lang="en-US" sz="3200" dirty="0">
                <a:latin typeface="Georgia" panose="02040502050405020303" pitchFamily="18" charset="0"/>
              </a:rPr>
              <a:t>feed a LSTM with correct sequences from the text of 3 symbols as inputs </a:t>
            </a:r>
          </a:p>
          <a:p>
            <a:pPr marL="474121" indent="-457189">
              <a:spcBef>
                <a:spcPts val="133"/>
              </a:spcBef>
              <a:buFont typeface="Arial" panose="020B0604020202020204" pitchFamily="34" charset="0"/>
              <a:buChar char="•"/>
            </a:pPr>
            <a:r>
              <a:rPr lang="en-US" sz="3200" dirty="0">
                <a:latin typeface="Georgia" panose="02040502050405020303" pitchFamily="18" charset="0"/>
              </a:rPr>
              <a:t>eventually the neural network will learn to predict the next symbol correctly</a:t>
            </a:r>
            <a:endParaRPr sz="3200" dirty="0">
              <a:latin typeface="Georgia" panose="02040502050405020303" pitchFamily="18" charset="0"/>
              <a:cs typeface="Arial"/>
            </a:endParaRPr>
          </a:p>
        </p:txBody>
      </p:sp>
      <p:sp>
        <p:nvSpPr>
          <p:cNvPr id="15" name="object 15"/>
          <p:cNvSpPr/>
          <p:nvPr/>
        </p:nvSpPr>
        <p:spPr>
          <a:xfrm>
            <a:off x="5868588" y="3466626"/>
            <a:ext cx="60960" cy="41487"/>
          </a:xfrm>
          <a:custGeom>
            <a:avLst/>
            <a:gdLst/>
            <a:ahLst/>
            <a:cxnLst/>
            <a:rect l="l" t="t" r="r" b="b"/>
            <a:pathLst>
              <a:path w="45720" h="31114">
                <a:moveTo>
                  <a:pt x="0" y="31024"/>
                </a:moveTo>
                <a:lnTo>
                  <a:pt x="5299" y="0"/>
                </a:lnTo>
                <a:lnTo>
                  <a:pt x="45249" y="22799"/>
                </a:lnTo>
                <a:lnTo>
                  <a:pt x="0" y="31024"/>
                </a:lnTo>
                <a:close/>
              </a:path>
            </a:pathLst>
          </a:custGeom>
          <a:solidFill>
            <a:srgbClr val="9900FF"/>
          </a:solidFill>
        </p:spPr>
        <p:txBody>
          <a:bodyPr wrap="square" lIns="0" tIns="0" rIns="0" bIns="0" rtlCol="0"/>
          <a:lstStyle/>
          <a:p>
            <a:endParaRPr sz="2400" dirty="0"/>
          </a:p>
        </p:txBody>
      </p:sp>
      <p:sp>
        <p:nvSpPr>
          <p:cNvPr id="16" name="object 16"/>
          <p:cNvSpPr/>
          <p:nvPr/>
        </p:nvSpPr>
        <p:spPr>
          <a:xfrm>
            <a:off x="5868588" y="3466626"/>
            <a:ext cx="60960" cy="41487"/>
          </a:xfrm>
          <a:custGeom>
            <a:avLst/>
            <a:gdLst/>
            <a:ahLst/>
            <a:cxnLst/>
            <a:rect l="l" t="t" r="r" b="b"/>
            <a:pathLst>
              <a:path w="45720" h="31114">
                <a:moveTo>
                  <a:pt x="0" y="31024"/>
                </a:moveTo>
                <a:lnTo>
                  <a:pt x="45249" y="22799"/>
                </a:lnTo>
                <a:lnTo>
                  <a:pt x="5299" y="0"/>
                </a:lnTo>
                <a:lnTo>
                  <a:pt x="0" y="31024"/>
                </a:lnTo>
                <a:close/>
              </a:path>
            </a:pathLst>
          </a:custGeom>
          <a:ln w="9524">
            <a:solidFill>
              <a:srgbClr val="9900FF"/>
            </a:solidFill>
          </a:ln>
        </p:spPr>
        <p:txBody>
          <a:bodyPr wrap="square" lIns="0" tIns="0" rIns="0" bIns="0" rtlCol="0"/>
          <a:lstStyle/>
          <a:p>
            <a:endParaRPr sz="2400" dirty="0"/>
          </a:p>
        </p:txBody>
      </p:sp>
    </p:spTree>
    <p:extLst>
      <p:ext uri="{BB962C8B-B14F-4D97-AF65-F5344CB8AC3E}">
        <p14:creationId xmlns:p14="http://schemas.microsoft.com/office/powerpoint/2010/main" val="421863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6B63-5535-428F-B3FD-D74C481801DF}"/>
              </a:ext>
            </a:extLst>
          </p:cNvPr>
          <p:cNvSpPr>
            <a:spLocks noGrp="1"/>
          </p:cNvSpPr>
          <p:nvPr>
            <p:ph type="title"/>
          </p:nvPr>
        </p:nvSpPr>
        <p:spPr/>
        <p:txBody>
          <a:bodyPr/>
          <a:lstStyle/>
          <a:p>
            <a:r>
              <a:rPr lang="en-US" dirty="0" err="1"/>
              <a:t>refrences</a:t>
            </a:r>
            <a:endParaRPr lang="en-US" dirty="0"/>
          </a:p>
        </p:txBody>
      </p:sp>
      <p:sp>
        <p:nvSpPr>
          <p:cNvPr id="3" name="Content Placeholder 2">
            <a:extLst>
              <a:ext uri="{FF2B5EF4-FFF2-40B4-BE49-F238E27FC236}">
                <a16:creationId xmlns:a16="http://schemas.microsoft.com/office/drawing/2014/main" id="{EF222E54-E444-4ABA-ADAA-A1BE427C6C06}"/>
              </a:ext>
            </a:extLst>
          </p:cNvPr>
          <p:cNvSpPr>
            <a:spLocks noGrp="1"/>
          </p:cNvSpPr>
          <p:nvPr>
            <p:ph idx="1"/>
          </p:nvPr>
        </p:nvSpPr>
        <p:spPr/>
        <p:txBody>
          <a:bodyPr>
            <a:normAutofit fontScale="70000" lnSpcReduction="20000"/>
          </a:bodyPr>
          <a:lstStyle/>
          <a:p>
            <a:r>
              <a:rPr lang="en-US" dirty="0">
                <a:hlinkClick r:id="rId2"/>
              </a:rPr>
              <a:t>https://towardsdatascience.com/lstm-by-example-using-tensorflow-feb0c1968537</a:t>
            </a:r>
          </a:p>
          <a:p>
            <a:endParaRPr lang="en-US" dirty="0">
              <a:hlinkClick r:id="rId2"/>
            </a:endParaRPr>
          </a:p>
          <a:p>
            <a:r>
              <a:rPr lang="en-US" dirty="0">
                <a:hlinkClick r:id="rId2"/>
              </a:rPr>
              <a:t>https://medium.com/@erikhallstrm/hello-world-rnn-83cd7105b767</a:t>
            </a:r>
          </a:p>
          <a:p>
            <a:endParaRPr lang="en-US" dirty="0">
              <a:hlinkClick r:id="rId2"/>
            </a:endParaRPr>
          </a:p>
          <a:p>
            <a:r>
              <a:rPr lang="en-US" dirty="0">
                <a:hlinkClick r:id="rId2"/>
              </a:rPr>
              <a:t>https://towardsdatascience.com/exploring-activation-functions-for-neural-networks-73498da59b02</a:t>
            </a:r>
            <a:endParaRPr lang="en-US" dirty="0"/>
          </a:p>
          <a:p>
            <a:pPr marL="0" indent="0">
              <a:buNone/>
            </a:pPr>
            <a:endParaRPr lang="en-US" dirty="0"/>
          </a:p>
          <a:p>
            <a:r>
              <a:rPr lang="en-US" dirty="0">
                <a:hlinkClick r:id="rId3"/>
              </a:rPr>
              <a:t>https://medium.com/lingvo-masino/introduction-to-recurrent-neural-network-d77a3fe2c56c</a:t>
            </a:r>
            <a:endParaRPr lang="en-US" dirty="0"/>
          </a:p>
          <a:p>
            <a:endParaRPr lang="en-US" dirty="0"/>
          </a:p>
          <a:p>
            <a:r>
              <a:rPr lang="en-US" dirty="0">
                <a:hlinkClick r:id="rId4"/>
              </a:rPr>
              <a:t>http://colah.github.io/posts/2015-08-Understanding-LSTMs/</a:t>
            </a:r>
            <a:endParaRPr lang="en-US" dirty="0"/>
          </a:p>
          <a:p>
            <a:endParaRPr lang="en-US" dirty="0"/>
          </a:p>
          <a:p>
            <a:r>
              <a:rPr lang="en-US" dirty="0">
                <a:hlinkClick r:id="rId5"/>
              </a:rPr>
              <a:t>https://www.slideshare.net/ashraybhandare/deep-learning-cnn-and-rnn?qid=0f39b4da-a290-4e9e-9d31-ed21816598e3&amp;v=&amp;b=&amp;from_search=27</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03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39947-3F15-4E92-949B-FB27A50A9BED}"/>
              </a:ext>
            </a:extLst>
          </p:cNvPr>
          <p:cNvSpPr>
            <a:spLocks noGrp="1"/>
          </p:cNvSpPr>
          <p:nvPr>
            <p:ph type="title"/>
          </p:nvPr>
        </p:nvSpPr>
        <p:spPr>
          <a:xfrm>
            <a:off x="838200" y="631825"/>
            <a:ext cx="10515600" cy="1325563"/>
          </a:xfrm>
        </p:spPr>
        <p:txBody>
          <a:bodyPr>
            <a:normAutofit/>
          </a:bodyPr>
          <a:lstStyle/>
          <a:p>
            <a:r>
              <a:rPr lang="en-US">
                <a:solidFill>
                  <a:schemeClr val="bg1"/>
                </a:solidFill>
              </a:rPr>
              <a:t>Recurrent Neural Network</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E2890E-C306-47D0-96B0-71CE90B2C11A}"/>
              </a:ext>
            </a:extLst>
          </p:cNvPr>
          <p:cNvSpPr>
            <a:spLocks noGrp="1"/>
          </p:cNvSpPr>
          <p:nvPr>
            <p:ph idx="1"/>
          </p:nvPr>
        </p:nvSpPr>
        <p:spPr>
          <a:xfrm>
            <a:off x="838200" y="2269173"/>
            <a:ext cx="10515600" cy="3659988"/>
          </a:xfrm>
        </p:spPr>
        <p:txBody>
          <a:bodyPr>
            <a:normAutofit/>
          </a:bodyPr>
          <a:lstStyle/>
          <a:p>
            <a:r>
              <a:rPr lang="en-US" sz="2400">
                <a:solidFill>
                  <a:schemeClr val="bg1"/>
                </a:solidFill>
              </a:rPr>
              <a:t>Recurrent Neural Networks take the previous output or hidden states as inputs.</a:t>
            </a:r>
          </a:p>
          <a:p>
            <a:pPr marL="0" indent="0">
              <a:buNone/>
            </a:pPr>
            <a:endParaRPr lang="en-US" sz="2400">
              <a:solidFill>
                <a:schemeClr val="bg1"/>
              </a:solidFill>
            </a:endParaRPr>
          </a:p>
          <a:p>
            <a:r>
              <a:rPr lang="en-US" sz="2400">
                <a:solidFill>
                  <a:schemeClr val="bg1"/>
                </a:solidFill>
              </a:rPr>
              <a:t>The composite input at time t has some historical information about the happenings at time T &lt; t.</a:t>
            </a:r>
          </a:p>
          <a:p>
            <a:pPr marL="0" indent="0">
              <a:buNone/>
            </a:pPr>
            <a:endParaRPr lang="en-US" sz="2400">
              <a:solidFill>
                <a:schemeClr val="bg1"/>
              </a:solidFill>
            </a:endParaRPr>
          </a:p>
          <a:p>
            <a:r>
              <a:rPr lang="en-US" sz="2400">
                <a:solidFill>
                  <a:schemeClr val="bg1"/>
                </a:solidFill>
              </a:rPr>
              <a:t>RNNs are useful as their intermediate values (state) can store information about past inputs for a time that is not fixed a priori.</a:t>
            </a:r>
          </a:p>
        </p:txBody>
      </p:sp>
    </p:spTree>
    <p:extLst>
      <p:ext uri="{BB962C8B-B14F-4D97-AF65-F5344CB8AC3E}">
        <p14:creationId xmlns:p14="http://schemas.microsoft.com/office/powerpoint/2010/main" val="187295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22400" y="2819402"/>
            <a:ext cx="9849368" cy="1001983"/>
          </a:xfrm>
          <a:prstGeom prst="rect">
            <a:avLst/>
          </a:prstGeom>
        </p:spPr>
        <p:txBody>
          <a:bodyPr vert="horz" wrap="square" lIns="0" tIns="16933" rIns="0" bIns="0" rtlCol="0" anchor="ctr">
            <a:spAutoFit/>
          </a:bodyPr>
          <a:lstStyle/>
          <a:p>
            <a:pPr marL="16933">
              <a:lnSpc>
                <a:spcPct val="100000"/>
              </a:lnSpc>
              <a:spcBef>
                <a:spcPts val="133"/>
              </a:spcBef>
            </a:pPr>
            <a:r>
              <a:rPr lang="en-US" sz="6400" dirty="0">
                <a:latin typeface="Georgia" panose="02040502050405020303" pitchFamily="18" charset="0"/>
              </a:rPr>
              <a:t>Thank You!</a:t>
            </a:r>
            <a:endParaRPr sz="6400" spc="-93" dirty="0">
              <a:latin typeface="Georgia" panose="02040502050405020303" pitchFamily="18" charset="0"/>
              <a:cs typeface="Gill Sans MT"/>
            </a:endParaRPr>
          </a:p>
        </p:txBody>
      </p:sp>
    </p:spTree>
    <p:extLst>
      <p:ext uri="{BB962C8B-B14F-4D97-AF65-F5344CB8AC3E}">
        <p14:creationId xmlns:p14="http://schemas.microsoft.com/office/powerpoint/2010/main" val="262661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510A6-51EC-4317-8AF7-C439C9A00438}"/>
              </a:ext>
            </a:extLst>
          </p:cNvPr>
          <p:cNvSpPr>
            <a:spLocks noGrp="1"/>
          </p:cNvSpPr>
          <p:nvPr>
            <p:ph type="title"/>
          </p:nvPr>
        </p:nvSpPr>
        <p:spPr>
          <a:xfrm>
            <a:off x="838200" y="631825"/>
            <a:ext cx="10515600" cy="1325563"/>
          </a:xfrm>
        </p:spPr>
        <p:txBody>
          <a:bodyPr>
            <a:normAutofit/>
          </a:bodyPr>
          <a:lstStyle/>
          <a:p>
            <a:r>
              <a:rPr lang="en-US">
                <a:solidFill>
                  <a:schemeClr val="bg1"/>
                </a:solidFill>
              </a:rPr>
              <a:t>RNN</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BCC56E-2368-4BEC-9A3D-048DA11E2BA2}"/>
              </a:ext>
            </a:extLst>
          </p:cNvPr>
          <p:cNvSpPr>
            <a:spLocks noGrp="1"/>
          </p:cNvSpPr>
          <p:nvPr>
            <p:ph idx="1"/>
          </p:nvPr>
        </p:nvSpPr>
        <p:spPr>
          <a:xfrm>
            <a:off x="838200" y="2269173"/>
            <a:ext cx="10515600" cy="3659988"/>
          </a:xfrm>
        </p:spPr>
        <p:txBody>
          <a:bodyPr>
            <a:normAutofit/>
          </a:bodyPr>
          <a:lstStyle/>
          <a:p>
            <a:r>
              <a:rPr lang="en-US" sz="2400">
                <a:solidFill>
                  <a:schemeClr val="bg1"/>
                </a:solidFill>
              </a:rPr>
              <a:t>Good for Sequential data, or ordered data</a:t>
            </a:r>
          </a:p>
          <a:p>
            <a:endParaRPr lang="en-US" sz="2400">
              <a:solidFill>
                <a:schemeClr val="bg1"/>
              </a:solidFill>
            </a:endParaRPr>
          </a:p>
          <a:p>
            <a:r>
              <a:rPr lang="en-US" sz="2400">
                <a:solidFill>
                  <a:schemeClr val="bg1"/>
                </a:solidFill>
              </a:rPr>
              <a:t>Internal memory: remember important things about input</a:t>
            </a:r>
          </a:p>
          <a:p>
            <a:endParaRPr lang="en-US" sz="2400">
              <a:solidFill>
                <a:schemeClr val="bg1"/>
              </a:solidFill>
            </a:endParaRPr>
          </a:p>
          <a:p>
            <a:r>
              <a:rPr lang="en-US" sz="2400">
                <a:solidFill>
                  <a:schemeClr val="bg1"/>
                </a:solidFill>
              </a:rPr>
              <a:t>Produces output, copies the output, loop it back into input</a:t>
            </a:r>
          </a:p>
          <a:p>
            <a:endParaRPr lang="en-US" sz="2400">
              <a:solidFill>
                <a:schemeClr val="bg1"/>
              </a:solidFill>
            </a:endParaRPr>
          </a:p>
          <a:p>
            <a:r>
              <a:rPr lang="en-US" sz="2400">
                <a:solidFill>
                  <a:schemeClr val="bg1"/>
                </a:solidFill>
              </a:rPr>
              <a:t>Input, forget, output gate</a:t>
            </a:r>
          </a:p>
          <a:p>
            <a:endParaRPr lang="en-US" sz="2400">
              <a:solidFill>
                <a:schemeClr val="bg1"/>
              </a:solidFill>
            </a:endParaRPr>
          </a:p>
        </p:txBody>
      </p:sp>
    </p:spTree>
    <p:extLst>
      <p:ext uri="{BB962C8B-B14F-4D97-AF65-F5344CB8AC3E}">
        <p14:creationId xmlns:p14="http://schemas.microsoft.com/office/powerpoint/2010/main" val="333410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A53D-C63C-4FDE-9631-0B495360847E}"/>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dirty="0"/>
              <a:t>Sample Feed forward Network</a:t>
            </a:r>
          </a:p>
        </p:txBody>
      </p:sp>
      <p:pic>
        <p:nvPicPr>
          <p:cNvPr id="4" name="Content Placeholder 3">
            <a:extLst>
              <a:ext uri="{FF2B5EF4-FFF2-40B4-BE49-F238E27FC236}">
                <a16:creationId xmlns:a16="http://schemas.microsoft.com/office/drawing/2014/main" id="{29531618-16A0-474F-B87C-62DC5B283BA6}"/>
              </a:ext>
            </a:extLst>
          </p:cNvPr>
          <p:cNvPicPr>
            <a:picLocks noGrp="1" noChangeAspect="1"/>
          </p:cNvPicPr>
          <p:nvPr>
            <p:ph idx="1"/>
          </p:nvPr>
        </p:nvPicPr>
        <p:blipFill rotWithShape="1">
          <a:blip r:embed="rId2"/>
          <a:srcRect r="299" b="2"/>
          <a:stretch/>
        </p:blipFill>
        <p:spPr>
          <a:xfrm>
            <a:off x="20" y="10"/>
            <a:ext cx="7534636" cy="6857990"/>
          </a:xfrm>
          <a:prstGeom prst="rect">
            <a:avLst/>
          </a:prstGeom>
        </p:spPr>
      </p:pic>
    </p:spTree>
    <p:extLst>
      <p:ext uri="{BB962C8B-B14F-4D97-AF65-F5344CB8AC3E}">
        <p14:creationId xmlns:p14="http://schemas.microsoft.com/office/powerpoint/2010/main" val="260102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B892-E799-46B8-A67E-78A68C73FE7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Sample RNN</a:t>
            </a:r>
          </a:p>
        </p:txBody>
      </p:sp>
      <p:pic>
        <p:nvPicPr>
          <p:cNvPr id="4" name="Content Placeholder 3">
            <a:extLst>
              <a:ext uri="{FF2B5EF4-FFF2-40B4-BE49-F238E27FC236}">
                <a16:creationId xmlns:a16="http://schemas.microsoft.com/office/drawing/2014/main" id="{D485E64D-6C4F-447E-BF31-FC9B1F6408ED}"/>
              </a:ext>
            </a:extLst>
          </p:cNvPr>
          <p:cNvPicPr>
            <a:picLocks noGrp="1" noChangeAspect="1"/>
          </p:cNvPicPr>
          <p:nvPr>
            <p:ph idx="1"/>
          </p:nvPr>
        </p:nvPicPr>
        <p:blipFill rotWithShape="1">
          <a:blip r:embed="rId2"/>
          <a:srcRect t="10933" r="1" b="19585"/>
          <a:stretch/>
        </p:blipFill>
        <p:spPr>
          <a:xfrm>
            <a:off x="828675" y="1825626"/>
            <a:ext cx="10525125" cy="4351338"/>
          </a:xfrm>
          <a:prstGeom prst="rect">
            <a:avLst/>
          </a:prstGeom>
        </p:spPr>
      </p:pic>
    </p:spTree>
    <p:extLst>
      <p:ext uri="{BB962C8B-B14F-4D97-AF65-F5344CB8AC3E}">
        <p14:creationId xmlns:p14="http://schemas.microsoft.com/office/powerpoint/2010/main" val="22512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91A46-459D-4264-ADEE-C445F6DDD18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Difference between RNN and CNN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2CEA7DBB-8AAA-4C6D-AD62-64E201ADF7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1567" y="2891161"/>
            <a:ext cx="5455917" cy="3068951"/>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clock on the wall&#10;&#10;Description generated with very high confidence">
            <a:extLst>
              <a:ext uri="{FF2B5EF4-FFF2-40B4-BE49-F238E27FC236}">
                <a16:creationId xmlns:a16="http://schemas.microsoft.com/office/drawing/2014/main" id="{833F1B4C-8E39-4D7D-AFC3-882174DA7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484491"/>
            <a:ext cx="5455917" cy="1882290"/>
          </a:xfrm>
          <a:prstGeom prst="rect">
            <a:avLst/>
          </a:prstGeom>
        </p:spPr>
      </p:pic>
    </p:spTree>
    <p:extLst>
      <p:ext uri="{BB962C8B-B14F-4D97-AF65-F5344CB8AC3E}">
        <p14:creationId xmlns:p14="http://schemas.microsoft.com/office/powerpoint/2010/main" val="296246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F4A9-50EF-4EE0-BA85-2838F378AE83}"/>
              </a:ext>
            </a:extLst>
          </p:cNvPr>
          <p:cNvSpPr>
            <a:spLocks noGrp="1"/>
          </p:cNvSpPr>
          <p:nvPr>
            <p:ph type="title"/>
          </p:nvPr>
        </p:nvSpPr>
        <p:spPr/>
        <p:txBody>
          <a:bodyPr/>
          <a:lstStyle/>
          <a:p>
            <a:r>
              <a:rPr lang="en-US" dirty="0"/>
              <a:t>Different kind of RNN</a:t>
            </a:r>
          </a:p>
        </p:txBody>
      </p:sp>
      <p:sp>
        <p:nvSpPr>
          <p:cNvPr id="7" name="Content Placeholder 6">
            <a:extLst>
              <a:ext uri="{FF2B5EF4-FFF2-40B4-BE49-F238E27FC236}">
                <a16:creationId xmlns:a16="http://schemas.microsoft.com/office/drawing/2014/main" id="{5E76CF53-FA77-4478-BCEF-5890C1C0B7B9}"/>
              </a:ext>
            </a:extLst>
          </p:cNvPr>
          <p:cNvSpPr>
            <a:spLocks noGrp="1"/>
          </p:cNvSpPr>
          <p:nvPr>
            <p:ph idx="1"/>
          </p:nvPr>
        </p:nvSpPr>
        <p:spPr/>
        <p:txBody>
          <a:bodyPr>
            <a:normAutofit/>
          </a:bodyPr>
          <a:lstStyle/>
          <a:p>
            <a:r>
              <a:rPr lang="en-US" sz="2667" dirty="0"/>
              <a:t>One to many: image to many words</a:t>
            </a:r>
          </a:p>
          <a:p>
            <a:r>
              <a:rPr lang="en-US" sz="2667" dirty="0"/>
              <a:t>many to many (translation) </a:t>
            </a:r>
          </a:p>
          <a:p>
            <a:r>
              <a:rPr lang="en-US" sz="2667" dirty="0"/>
              <a:t>many to one (classifying a voice)</a:t>
            </a:r>
          </a:p>
          <a:p>
            <a:endParaRPr lang="en-US" sz="2667" dirty="0"/>
          </a:p>
        </p:txBody>
      </p:sp>
      <p:pic>
        <p:nvPicPr>
          <p:cNvPr id="9" name="Picture 8">
            <a:extLst>
              <a:ext uri="{FF2B5EF4-FFF2-40B4-BE49-F238E27FC236}">
                <a16:creationId xmlns:a16="http://schemas.microsoft.com/office/drawing/2014/main" id="{0AFDC1B0-D0EE-4BDE-AFD0-7094CEBDC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785" y="3225800"/>
            <a:ext cx="8382431" cy="2738637"/>
          </a:xfrm>
          <a:prstGeom prst="rect">
            <a:avLst/>
          </a:prstGeom>
        </p:spPr>
      </p:pic>
    </p:spTree>
    <p:extLst>
      <p:ext uri="{BB962C8B-B14F-4D97-AF65-F5344CB8AC3E}">
        <p14:creationId xmlns:p14="http://schemas.microsoft.com/office/powerpoint/2010/main" val="135113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12191998"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F5974E-03B3-47AB-AFD1-38C73398D3F2}"/>
              </a:ext>
            </a:extLst>
          </p:cNvPr>
          <p:cNvSpPr>
            <a:spLocks noGrp="1"/>
          </p:cNvSpPr>
          <p:nvPr>
            <p:ph type="title"/>
          </p:nvPr>
        </p:nvSpPr>
        <p:spPr>
          <a:xfrm>
            <a:off x="840509" y="4747491"/>
            <a:ext cx="9400770" cy="1273806"/>
          </a:xfrm>
        </p:spPr>
        <p:txBody>
          <a:bodyPr anchor="b">
            <a:normAutofit/>
          </a:bodyPr>
          <a:lstStyle/>
          <a:p>
            <a:r>
              <a:rPr lang="en-US">
                <a:solidFill>
                  <a:schemeClr val="bg1"/>
                </a:solidFill>
              </a:rPr>
              <a:t>Formula of RNN</a:t>
            </a:r>
          </a:p>
        </p:txBody>
      </p:sp>
      <p:sp>
        <p:nvSpPr>
          <p:cNvPr id="11" name="Content Placeholder 10">
            <a:extLst>
              <a:ext uri="{FF2B5EF4-FFF2-40B4-BE49-F238E27FC236}">
                <a16:creationId xmlns:a16="http://schemas.microsoft.com/office/drawing/2014/main" id="{EC2DB47A-AC03-47A4-BB0A-9B775D5F6353}"/>
              </a:ext>
            </a:extLst>
          </p:cNvPr>
          <p:cNvSpPr>
            <a:spLocks noGrp="1"/>
          </p:cNvSpPr>
          <p:nvPr>
            <p:ph idx="1"/>
          </p:nvPr>
        </p:nvSpPr>
        <p:spPr>
          <a:xfrm>
            <a:off x="895082" y="981797"/>
            <a:ext cx="4879185" cy="3113446"/>
          </a:xfrm>
        </p:spPr>
        <p:txBody>
          <a:bodyPr anchor="ctr">
            <a:normAutofit/>
          </a:bodyPr>
          <a:lstStyle/>
          <a:p>
            <a:r>
              <a:rPr lang="en-US" sz="2400"/>
              <a:t>The hidden state at time step t is h_t</a:t>
            </a:r>
          </a:p>
          <a:p>
            <a:endParaRPr lang="en-US" sz="2400"/>
          </a:p>
        </p:txBody>
      </p:sp>
      <p:pic>
        <p:nvPicPr>
          <p:cNvPr id="14" name="Picture 13" descr="A picture containing object&#10;&#10;Description generated with very high confidence">
            <a:extLst>
              <a:ext uri="{FF2B5EF4-FFF2-40B4-BE49-F238E27FC236}">
                <a16:creationId xmlns:a16="http://schemas.microsoft.com/office/drawing/2014/main" id="{DB89AC14-2C20-404E-A32F-737DC71F5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734" y="2022584"/>
            <a:ext cx="4531454" cy="1116816"/>
          </a:xfrm>
          <a:prstGeom prst="rect">
            <a:avLst/>
          </a:prstGeom>
        </p:spPr>
      </p:pic>
      <p:sp>
        <p:nvSpPr>
          <p:cNvPr id="21"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cxnSp>
        <p:nvCxnSpPr>
          <p:cNvPr id="23" name="Straight Connector 22">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199730"/>
            <a:ext cx="10241280"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151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1179</Words>
  <Application>Microsoft Office PowerPoint</Application>
  <PresentationFormat>Widescreen</PresentationFormat>
  <Paragraphs>121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Georgia</vt:lpstr>
      <vt:lpstr>Times New Roman</vt:lpstr>
      <vt:lpstr>Office Theme</vt:lpstr>
      <vt:lpstr>Recurrent Neural Network</vt:lpstr>
      <vt:lpstr>Motivation</vt:lpstr>
      <vt:lpstr>Recurrent Neural Network</vt:lpstr>
      <vt:lpstr>RNN</vt:lpstr>
      <vt:lpstr>Sample Feed forward Network</vt:lpstr>
      <vt:lpstr>Sample RNN</vt:lpstr>
      <vt:lpstr>Difference between RNN and CNN</vt:lpstr>
      <vt:lpstr>Different kind of RNN</vt:lpstr>
      <vt:lpstr>Formula of RNN</vt:lpstr>
      <vt:lpstr>Recurrent Neural Network</vt:lpstr>
      <vt:lpstr>Limitations of RNNs</vt:lpstr>
      <vt:lpstr>Limitations of RNNs</vt:lpstr>
      <vt:lpstr>Limitations of RNNs</vt:lpstr>
      <vt:lpstr>Problems with sigmoid function</vt:lpstr>
      <vt:lpstr>Limitations of RNNs</vt:lpstr>
      <vt:lpstr>Recurrent Neural Network</vt:lpstr>
      <vt:lpstr>Improvement over RNN: LSTM (Long Short-Term Memory) Networks</vt:lpstr>
      <vt:lpstr>LSTM</vt:lpstr>
      <vt:lpstr>Long Short Term Memory (LSTM) cell</vt:lpstr>
      <vt:lpstr>Core idea behind LSTM</vt:lpstr>
      <vt:lpstr>Gate</vt:lpstr>
      <vt:lpstr>Long Short-Term Memory (LSTM)</vt:lpstr>
      <vt:lpstr>Long Short-Term Memory (LSTM)</vt:lpstr>
      <vt:lpstr>Long Short-Term Memory (LSTM)</vt:lpstr>
      <vt:lpstr>PowerPoint Presentation</vt:lpstr>
      <vt:lpstr>PowerPoint Presentation</vt:lpstr>
      <vt:lpstr>PowerPoint Presentation</vt:lpstr>
      <vt:lpstr>Use case: Text Generator</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syed shah</dc:creator>
  <cp:lastModifiedBy>syed shah</cp:lastModifiedBy>
  <cp:revision>2</cp:revision>
  <dcterms:created xsi:type="dcterms:W3CDTF">2020-04-21T19:11:48Z</dcterms:created>
  <dcterms:modified xsi:type="dcterms:W3CDTF">2020-04-21T19:29:13Z</dcterms:modified>
</cp:coreProperties>
</file>