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9531-7E78-4885-B9E6-2E823A7F6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1E3F23-28F8-4A71-A1A4-5C2604091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08FC3-03C5-4482-AD3B-301040ED6EB0}"/>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09A13569-1B2F-470C-A692-3AA332F7A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CF39B-76FF-4366-82C4-8919B0BDB184}"/>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30615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3241-AF4D-4A4C-9C17-55F5DC926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D84DE-5672-4B2C-BBE8-2D0602473E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275B6-5133-4571-8C4E-F4480BEB8B29}"/>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0ACC03D6-8C53-4A1A-87DB-A21A88799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D2737-24D9-44D2-A2B3-05C91394717A}"/>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6699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726876-74BB-4D37-8DE2-1BC2F6A0AC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80297-5D16-4C04-8DF1-919DD0BAE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9C0F6-51F1-40EB-9001-889EE51C15AF}"/>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3E98AD50-1619-40AF-AD1C-67CF6FF9C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F5606-3303-445B-8DAA-7E90BB3CA299}"/>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177781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77D6-3F5E-4D52-824A-532DF3835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B6ED6-C04D-4F77-B4AC-BCA10BF4F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A07F3-65C3-41CA-A5A9-86EB3DFBB12F}"/>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0089EC5F-F6FC-4D73-86B8-5ADCA8307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0C795-2532-42FC-97A9-2DCD94246B33}"/>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14488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64FD-D5C2-4240-8CFE-F17760876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F0704-4819-4387-8569-6B70402E8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CDC6B-F2CE-4762-9089-2ECC7CDF9432}"/>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AACA5D11-96B5-4327-A610-D3D7E2874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ED65A-DB23-40FF-99B2-9B0588C88BDE}"/>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6278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94E7-AE2D-4685-9AED-952D9F62D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AE8F2-B544-4E5E-95D0-17BB76AB1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6ED01F-9606-49F3-97AB-B670CF1D7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838196-C109-429B-B4CA-D149B32A5FFD}"/>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6" name="Footer Placeholder 5">
            <a:extLst>
              <a:ext uri="{FF2B5EF4-FFF2-40B4-BE49-F238E27FC236}">
                <a16:creationId xmlns:a16="http://schemas.microsoft.com/office/drawing/2014/main" id="{0197473C-DA9B-4EAE-A0D5-7010327A5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9CB53-83C5-4C97-A682-BB06949A8687}"/>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390134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B0A1-D7A4-4A5A-87CA-625FAB2491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318A6-0BD2-4BF6-906F-6E044244D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07275-B925-46C8-9EA6-6FE3BD810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C3F69-1B67-4F2D-8537-0F93E6FAC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36A51-9434-49CC-B617-DC8D77566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D971C-94EF-43DB-BA4F-F41FB5BED0CA}"/>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8" name="Footer Placeholder 7">
            <a:extLst>
              <a:ext uri="{FF2B5EF4-FFF2-40B4-BE49-F238E27FC236}">
                <a16:creationId xmlns:a16="http://schemas.microsoft.com/office/drawing/2014/main" id="{439E0F8B-B36A-43B1-AEFA-FF0D4E2173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73C93-B73D-439B-B120-B9624B258D86}"/>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84133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D9F7-29CD-4F21-910A-59DC7856E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C32103-518E-4420-9560-C06395A54130}"/>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4" name="Footer Placeholder 3">
            <a:extLst>
              <a:ext uri="{FF2B5EF4-FFF2-40B4-BE49-F238E27FC236}">
                <a16:creationId xmlns:a16="http://schemas.microsoft.com/office/drawing/2014/main" id="{49D64289-DEF7-4983-A963-1E1C5391F3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615237-D887-44DE-A88C-9B565A9F46F5}"/>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226532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351DD-F5B6-4775-A1B9-F4342A1D50FE}"/>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3" name="Footer Placeholder 2">
            <a:extLst>
              <a:ext uri="{FF2B5EF4-FFF2-40B4-BE49-F238E27FC236}">
                <a16:creationId xmlns:a16="http://schemas.microsoft.com/office/drawing/2014/main" id="{F440CC61-A0AD-49D0-88F8-3AE987F3E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88BDD-8C45-4C1E-AE94-10885D9C1494}"/>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49858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DCB2-04E8-45DB-8EDB-EC5F6D3BA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3EC3E2-F3C9-4D7E-81B7-715EFD75C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9E23D-00B6-4718-B212-C9C719C26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84A13-E363-4CD0-B206-E766144CD25E}"/>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6" name="Footer Placeholder 5">
            <a:extLst>
              <a:ext uri="{FF2B5EF4-FFF2-40B4-BE49-F238E27FC236}">
                <a16:creationId xmlns:a16="http://schemas.microsoft.com/office/drawing/2014/main" id="{B907E24E-F780-497C-BC9E-626A47DE8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CF035-C10A-4EAA-A579-5FFF8DD7F663}"/>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114562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CEB7-E31B-40F0-9111-B9C1734EE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01132B-4470-4FA1-BAD1-B8BCF7F62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1CDE2E-DE60-4E3E-B15E-3C8B24C36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1B8BB-F0DD-422E-B3D9-558197D8D3ED}"/>
              </a:ext>
            </a:extLst>
          </p:cNvPr>
          <p:cNvSpPr>
            <a:spLocks noGrp="1"/>
          </p:cNvSpPr>
          <p:nvPr>
            <p:ph type="dt" sz="half" idx="10"/>
          </p:nvPr>
        </p:nvSpPr>
        <p:spPr/>
        <p:txBody>
          <a:bodyPr/>
          <a:lstStyle/>
          <a:p>
            <a:fld id="{B1CB4078-2818-43D2-B878-62AE3BFA3DE3}" type="datetimeFigureOut">
              <a:rPr lang="en-US" smtClean="0"/>
              <a:t>4/9/2020</a:t>
            </a:fld>
            <a:endParaRPr lang="en-US"/>
          </a:p>
        </p:txBody>
      </p:sp>
      <p:sp>
        <p:nvSpPr>
          <p:cNvPr id="6" name="Footer Placeholder 5">
            <a:extLst>
              <a:ext uri="{FF2B5EF4-FFF2-40B4-BE49-F238E27FC236}">
                <a16:creationId xmlns:a16="http://schemas.microsoft.com/office/drawing/2014/main" id="{D91564B8-D922-4EC0-8C83-52685BE0A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240E6-EAB6-476B-BAF3-E6A3A00D2ECD}"/>
              </a:ext>
            </a:extLst>
          </p:cNvPr>
          <p:cNvSpPr>
            <a:spLocks noGrp="1"/>
          </p:cNvSpPr>
          <p:nvPr>
            <p:ph type="sldNum" sz="quarter" idx="12"/>
          </p:nvPr>
        </p:nvSpPr>
        <p:spPr/>
        <p:txBody>
          <a:bodyPr/>
          <a:lstStyle/>
          <a:p>
            <a:fld id="{E48CC880-C8A2-4EC0-A0A1-585A8479FD6D}" type="slidenum">
              <a:rPr lang="en-US" smtClean="0"/>
              <a:t>‹#›</a:t>
            </a:fld>
            <a:endParaRPr lang="en-US"/>
          </a:p>
        </p:txBody>
      </p:sp>
    </p:spTree>
    <p:extLst>
      <p:ext uri="{BB962C8B-B14F-4D97-AF65-F5344CB8AC3E}">
        <p14:creationId xmlns:p14="http://schemas.microsoft.com/office/powerpoint/2010/main" val="209031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7D14C-C274-48E0-ACE1-652223E1F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96C4C-509C-4AF2-A77C-F08DF6B94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C896B-E43C-4D90-8DF6-A7764AA25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B4078-2818-43D2-B878-62AE3BFA3DE3}" type="datetimeFigureOut">
              <a:rPr lang="en-US" smtClean="0"/>
              <a:t>4/9/2020</a:t>
            </a:fld>
            <a:endParaRPr lang="en-US"/>
          </a:p>
        </p:txBody>
      </p:sp>
      <p:sp>
        <p:nvSpPr>
          <p:cNvPr id="5" name="Footer Placeholder 4">
            <a:extLst>
              <a:ext uri="{FF2B5EF4-FFF2-40B4-BE49-F238E27FC236}">
                <a16:creationId xmlns:a16="http://schemas.microsoft.com/office/drawing/2014/main" id="{555CE3BC-A715-43F5-A11E-12EE04A02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04925-00DD-472A-ACF1-00115F727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CC880-C8A2-4EC0-A0A1-585A8479FD6D}" type="slidenum">
              <a:rPr lang="en-US" smtClean="0"/>
              <a:t>‹#›</a:t>
            </a:fld>
            <a:endParaRPr lang="en-US"/>
          </a:p>
        </p:txBody>
      </p:sp>
    </p:spTree>
    <p:extLst>
      <p:ext uri="{BB962C8B-B14F-4D97-AF65-F5344CB8AC3E}">
        <p14:creationId xmlns:p14="http://schemas.microsoft.com/office/powerpoint/2010/main" val="275748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2216693"/>
            <a:ext cx="744788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1D902A3-39B4-4527-86EB-957D45BBCFDA}"/>
              </a:ext>
            </a:extLst>
          </p:cNvPr>
          <p:cNvSpPr>
            <a:spLocks noGrp="1"/>
          </p:cNvSpPr>
          <p:nvPr>
            <p:ph type="ctrTitle"/>
          </p:nvPr>
        </p:nvSpPr>
        <p:spPr>
          <a:xfrm>
            <a:off x="4903099" y="2571909"/>
            <a:ext cx="5875165" cy="2826912"/>
          </a:xfrm>
        </p:spPr>
        <p:txBody>
          <a:bodyPr anchor="ctr">
            <a:normAutofit/>
          </a:bodyPr>
          <a:lstStyle/>
          <a:p>
            <a:pPr algn="l"/>
            <a:r>
              <a:rPr lang="en-US">
                <a:solidFill>
                  <a:srgbClr val="FFFFFF"/>
                </a:solidFill>
              </a:rPr>
              <a:t>Sentiment Analysis </a:t>
            </a:r>
            <a:br>
              <a:rPr lang="en-US">
                <a:solidFill>
                  <a:srgbClr val="FFFFFF"/>
                </a:solidFill>
              </a:rPr>
            </a:br>
            <a:r>
              <a:rPr lang="en-US">
                <a:solidFill>
                  <a:srgbClr val="FFFFFF"/>
                </a:solidFill>
              </a:rPr>
              <a:t>Tutorial10</a:t>
            </a:r>
          </a:p>
        </p:txBody>
      </p:sp>
      <p:sp>
        <p:nvSpPr>
          <p:cNvPr id="12"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1515074"/>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1172042"/>
            <a:ext cx="687754"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987643"/>
            <a:ext cx="3472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40829" y="965200"/>
            <a:ext cx="330415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4D1B0B54-69A5-4F12-9714-CCFFD48FC9DA}"/>
              </a:ext>
            </a:extLst>
          </p:cNvPr>
          <p:cNvSpPr>
            <a:spLocks noGrp="1"/>
          </p:cNvSpPr>
          <p:nvPr>
            <p:ph type="subTitle" idx="1"/>
          </p:nvPr>
        </p:nvSpPr>
        <p:spPr>
          <a:xfrm>
            <a:off x="1262562" y="1286933"/>
            <a:ext cx="2653285" cy="2843319"/>
          </a:xfrm>
        </p:spPr>
        <p:txBody>
          <a:bodyPr anchor="ctr">
            <a:normAutofit/>
          </a:bodyPr>
          <a:lstStyle/>
          <a:p>
            <a:r>
              <a:rPr lang="en-US" sz="2800">
                <a:solidFill>
                  <a:srgbClr val="FFFFFF"/>
                </a:solidFill>
              </a:rPr>
              <a:t>KDM Spring-2020</a:t>
            </a:r>
          </a:p>
        </p:txBody>
      </p:sp>
    </p:spTree>
    <p:extLst>
      <p:ext uri="{BB962C8B-B14F-4D97-AF65-F5344CB8AC3E}">
        <p14:creationId xmlns:p14="http://schemas.microsoft.com/office/powerpoint/2010/main" val="279437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8CA1-5884-499A-9F01-95FDB5BD7DC2}"/>
              </a:ext>
            </a:extLst>
          </p:cNvPr>
          <p:cNvSpPr>
            <a:spLocks noGrp="1"/>
          </p:cNvSpPr>
          <p:nvPr>
            <p:ph type="title"/>
          </p:nvPr>
        </p:nvSpPr>
        <p:spPr/>
        <p:txBody>
          <a:bodyPr/>
          <a:lstStyle/>
          <a:p>
            <a:r>
              <a:rPr lang="en-US" dirty="0"/>
              <a:t>Train the model and perform prediction</a:t>
            </a:r>
          </a:p>
        </p:txBody>
      </p:sp>
      <p:pic>
        <p:nvPicPr>
          <p:cNvPr id="4" name="Content Placeholder 3">
            <a:extLst>
              <a:ext uri="{FF2B5EF4-FFF2-40B4-BE49-F238E27FC236}">
                <a16:creationId xmlns:a16="http://schemas.microsoft.com/office/drawing/2014/main" id="{0AFB31D8-34CC-4795-B5F7-4F199D4B240D}"/>
              </a:ext>
            </a:extLst>
          </p:cNvPr>
          <p:cNvPicPr>
            <a:picLocks noGrp="1" noChangeAspect="1"/>
          </p:cNvPicPr>
          <p:nvPr>
            <p:ph idx="1"/>
          </p:nvPr>
        </p:nvPicPr>
        <p:blipFill>
          <a:blip r:embed="rId2"/>
          <a:stretch>
            <a:fillRect/>
          </a:stretch>
        </p:blipFill>
        <p:spPr>
          <a:xfrm>
            <a:off x="937113" y="2276670"/>
            <a:ext cx="9292543" cy="1677485"/>
          </a:xfrm>
          <a:prstGeom prst="rect">
            <a:avLst/>
          </a:prstGeom>
        </p:spPr>
      </p:pic>
    </p:spTree>
    <p:extLst>
      <p:ext uri="{BB962C8B-B14F-4D97-AF65-F5344CB8AC3E}">
        <p14:creationId xmlns:p14="http://schemas.microsoft.com/office/powerpoint/2010/main" val="90340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2AFF-FE79-4472-AF6A-537638144EAC}"/>
              </a:ext>
            </a:extLst>
          </p:cNvPr>
          <p:cNvSpPr>
            <a:spLocks noGrp="1"/>
          </p:cNvSpPr>
          <p:nvPr>
            <p:ph type="title"/>
          </p:nvPr>
        </p:nvSpPr>
        <p:spPr/>
        <p:txBody>
          <a:bodyPr/>
          <a:lstStyle/>
          <a:p>
            <a:r>
              <a:rPr lang="en-US"/>
              <a:t>Validate the model on new data</a:t>
            </a:r>
            <a:endParaRPr lang="en-US" dirty="0"/>
          </a:p>
        </p:txBody>
      </p:sp>
      <p:pic>
        <p:nvPicPr>
          <p:cNvPr id="4" name="Content Placeholder 3">
            <a:extLst>
              <a:ext uri="{FF2B5EF4-FFF2-40B4-BE49-F238E27FC236}">
                <a16:creationId xmlns:a16="http://schemas.microsoft.com/office/drawing/2014/main" id="{88AA38C9-AA63-4DCD-BA53-1AD45CD3511E}"/>
              </a:ext>
            </a:extLst>
          </p:cNvPr>
          <p:cNvPicPr>
            <a:picLocks noGrp="1" noChangeAspect="1"/>
          </p:cNvPicPr>
          <p:nvPr>
            <p:ph idx="1"/>
          </p:nvPr>
        </p:nvPicPr>
        <p:blipFill>
          <a:blip r:embed="rId2"/>
          <a:stretch>
            <a:fillRect/>
          </a:stretch>
        </p:blipFill>
        <p:spPr>
          <a:xfrm>
            <a:off x="2080727" y="1983832"/>
            <a:ext cx="6934685" cy="3484312"/>
          </a:xfrm>
          <a:prstGeom prst="rect">
            <a:avLst/>
          </a:prstGeom>
        </p:spPr>
      </p:pic>
    </p:spTree>
    <p:extLst>
      <p:ext uri="{BB962C8B-B14F-4D97-AF65-F5344CB8AC3E}">
        <p14:creationId xmlns:p14="http://schemas.microsoft.com/office/powerpoint/2010/main" val="11690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401E8E-4A93-4548-ACA5-89C2DB1BD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6BEBC6-FD86-4AE0-9F81-AE62D157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BF74AC2C-CACD-4E1A-8041-3F7043EE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CDB61CBA-11D3-4E24-8DB3-38A5EFA9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09F092C7-BD3D-4C76-A8B7-D0C6049E7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26BF703-5BD6-449E-B3F0-D7F0736951EA}"/>
              </a:ext>
            </a:extLst>
          </p:cNvPr>
          <p:cNvSpPr>
            <a:spLocks noGrp="1"/>
          </p:cNvSpPr>
          <p:nvPr>
            <p:ph type="title"/>
          </p:nvPr>
        </p:nvSpPr>
        <p:spPr>
          <a:xfrm>
            <a:off x="958506" y="4309238"/>
            <a:ext cx="7455339" cy="1212102"/>
          </a:xfrm>
        </p:spPr>
        <p:txBody>
          <a:bodyPr>
            <a:normAutofit/>
          </a:bodyPr>
          <a:lstStyle/>
          <a:p>
            <a:r>
              <a:rPr lang="en-US" sz="4000">
                <a:solidFill>
                  <a:srgbClr val="FFFFFF"/>
                </a:solidFill>
              </a:rPr>
              <a:t>Sentiment Analysis </a:t>
            </a:r>
          </a:p>
        </p:txBody>
      </p:sp>
      <p:sp>
        <p:nvSpPr>
          <p:cNvPr id="3" name="Content Placeholder 2">
            <a:extLst>
              <a:ext uri="{FF2B5EF4-FFF2-40B4-BE49-F238E27FC236}">
                <a16:creationId xmlns:a16="http://schemas.microsoft.com/office/drawing/2014/main" id="{28EA8E6A-9064-43A8-A960-F1E4BBA66B73}"/>
              </a:ext>
            </a:extLst>
          </p:cNvPr>
          <p:cNvSpPr>
            <a:spLocks noGrp="1"/>
          </p:cNvSpPr>
          <p:nvPr>
            <p:ph idx="1"/>
          </p:nvPr>
        </p:nvSpPr>
        <p:spPr>
          <a:xfrm>
            <a:off x="958506" y="725535"/>
            <a:ext cx="7912539" cy="2944936"/>
          </a:xfrm>
        </p:spPr>
        <p:txBody>
          <a:bodyPr anchor="ctr">
            <a:normAutofit/>
          </a:bodyPr>
          <a:lstStyle/>
          <a:p>
            <a:r>
              <a:rPr lang="en-US" sz="2400">
                <a:solidFill>
                  <a:srgbClr val="FFFFFF"/>
                </a:solidFill>
              </a:rPr>
              <a:t>Goal is to perform basic sentiment analysis using python </a:t>
            </a:r>
          </a:p>
        </p:txBody>
      </p:sp>
      <p:sp>
        <p:nvSpPr>
          <p:cNvPr id="18" name="Rectangle 8">
            <a:extLst>
              <a:ext uri="{FF2B5EF4-FFF2-40B4-BE49-F238E27FC236}">
                <a16:creationId xmlns:a16="http://schemas.microsoft.com/office/drawing/2014/main" id="{93D3D714-C49E-476F-B7F2-000D74BA1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036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1C6979-50E4-4EE2-898F-C6C12778B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72E44FCB-1CD3-4165-BB80-B9725454F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10"/>
            <a:ext cx="542047" cy="1997228"/>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1089C96-ABA7-4974-ACD5-74686A55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8"/>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FA230C2-E9CA-4943-A930-10AA88473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7"/>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CC988297-7FEA-4B53-AC29-C3E10B38F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8"/>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3932437D-69C7-41AF-8DA3-28AE212E1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8"/>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47C5A609-4AC8-4DED-80A9-5303643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9"/>
            <a:ext cx="7978524" cy="164787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803379-5B9A-435E-9340-E17CD81B150A}"/>
              </a:ext>
            </a:extLst>
          </p:cNvPr>
          <p:cNvSpPr>
            <a:spLocks noGrp="1"/>
          </p:cNvSpPr>
          <p:nvPr>
            <p:ph type="title"/>
          </p:nvPr>
        </p:nvSpPr>
        <p:spPr>
          <a:xfrm>
            <a:off x="1315959" y="4327936"/>
            <a:ext cx="7450586" cy="1212102"/>
          </a:xfrm>
        </p:spPr>
        <p:txBody>
          <a:bodyPr>
            <a:normAutofit/>
          </a:bodyPr>
          <a:lstStyle/>
          <a:p>
            <a:r>
              <a:rPr lang="en-US" sz="4000">
                <a:solidFill>
                  <a:srgbClr val="FFFFFF"/>
                </a:solidFill>
              </a:rPr>
              <a:t>Supervise vs unsupervised learning </a:t>
            </a:r>
          </a:p>
        </p:txBody>
      </p:sp>
      <p:sp>
        <p:nvSpPr>
          <p:cNvPr id="3" name="Content Placeholder 2">
            <a:extLst>
              <a:ext uri="{FF2B5EF4-FFF2-40B4-BE49-F238E27FC236}">
                <a16:creationId xmlns:a16="http://schemas.microsoft.com/office/drawing/2014/main" id="{22640C79-BEF0-4275-89DC-77B473155BE7}"/>
              </a:ext>
            </a:extLst>
          </p:cNvPr>
          <p:cNvSpPr>
            <a:spLocks noGrp="1"/>
          </p:cNvSpPr>
          <p:nvPr>
            <p:ph idx="1"/>
          </p:nvPr>
        </p:nvSpPr>
        <p:spPr>
          <a:xfrm>
            <a:off x="1367625" y="839354"/>
            <a:ext cx="7562972" cy="2972941"/>
          </a:xfrm>
        </p:spPr>
        <p:txBody>
          <a:bodyPr anchor="ctr">
            <a:normAutofit/>
          </a:bodyPr>
          <a:lstStyle/>
          <a:p>
            <a:r>
              <a:rPr lang="en-US" sz="1500"/>
              <a:t>Supervised learning and Unsupervised learning are machine learning tasks.</a:t>
            </a:r>
          </a:p>
          <a:p>
            <a:r>
              <a:rPr lang="en-US" sz="1500"/>
              <a:t>Supervised learning is simply a process of learning algorithm from the training dataset. Supervised learning is where you have input variables and an output variable and you use an algorithm to learn the mapping function from the input to the output. The aim is to approximate the mapping function so that when we have new input data we can predict the output variables for that data.</a:t>
            </a:r>
          </a:p>
          <a:p>
            <a:endParaRPr lang="en-US" sz="1500"/>
          </a:p>
          <a:p>
            <a:r>
              <a:rPr lang="en-US" sz="1500"/>
              <a:t>Unsupervised learning is modeling the underlying or hidden structure or distribution in the data in order to learn more about the data. Unsupervised learning is where you only have input data and no corresponding output variables.</a:t>
            </a:r>
          </a:p>
        </p:txBody>
      </p:sp>
      <p:sp>
        <p:nvSpPr>
          <p:cNvPr id="22" name="Rectangle 8">
            <a:extLst>
              <a:ext uri="{FF2B5EF4-FFF2-40B4-BE49-F238E27FC236}">
                <a16:creationId xmlns:a16="http://schemas.microsoft.com/office/drawing/2014/main" id="{13581BFA-99C5-4E44-9DE8-D2609F862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10"/>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373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1C6979-50E4-4EE2-898F-C6C12778B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72E44FCB-1CD3-4165-BB80-B9725454F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10"/>
            <a:ext cx="542047" cy="1997228"/>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1089C96-ABA7-4974-ACD5-74686A55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8"/>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FA230C2-E9CA-4943-A930-10AA88473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7"/>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CC988297-7FEA-4B53-AC29-C3E10B38F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8"/>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3932437D-69C7-41AF-8DA3-28AE212E1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8"/>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47C5A609-4AC8-4DED-80A9-5303643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9"/>
            <a:ext cx="7978524" cy="164787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92FF375-9C02-4024-85A4-48A0F862BAB3}"/>
              </a:ext>
            </a:extLst>
          </p:cNvPr>
          <p:cNvSpPr>
            <a:spLocks noGrp="1"/>
          </p:cNvSpPr>
          <p:nvPr>
            <p:ph type="title"/>
          </p:nvPr>
        </p:nvSpPr>
        <p:spPr>
          <a:xfrm>
            <a:off x="1315959" y="4327936"/>
            <a:ext cx="7450586" cy="1212102"/>
          </a:xfrm>
        </p:spPr>
        <p:txBody>
          <a:bodyPr>
            <a:normAutofit/>
          </a:bodyPr>
          <a:lstStyle/>
          <a:p>
            <a:r>
              <a:rPr lang="en-US" sz="4000">
                <a:solidFill>
                  <a:srgbClr val="FFFFFF"/>
                </a:solidFill>
              </a:rPr>
              <a:t>Python Libraries</a:t>
            </a:r>
          </a:p>
        </p:txBody>
      </p:sp>
      <p:sp>
        <p:nvSpPr>
          <p:cNvPr id="3" name="Content Placeholder 2">
            <a:extLst>
              <a:ext uri="{FF2B5EF4-FFF2-40B4-BE49-F238E27FC236}">
                <a16:creationId xmlns:a16="http://schemas.microsoft.com/office/drawing/2014/main" id="{C86CE8E6-D08C-4B9D-A09C-3BDA4BEA112B}"/>
              </a:ext>
            </a:extLst>
          </p:cNvPr>
          <p:cNvSpPr>
            <a:spLocks noGrp="1"/>
          </p:cNvSpPr>
          <p:nvPr>
            <p:ph idx="1"/>
          </p:nvPr>
        </p:nvSpPr>
        <p:spPr>
          <a:xfrm>
            <a:off x="1367625" y="839354"/>
            <a:ext cx="7562972" cy="2972941"/>
          </a:xfrm>
        </p:spPr>
        <p:txBody>
          <a:bodyPr anchor="ctr">
            <a:normAutofit/>
          </a:bodyPr>
          <a:lstStyle/>
          <a:p>
            <a:r>
              <a:rPr lang="en-US" sz="2400"/>
              <a:t>NLTK </a:t>
            </a:r>
          </a:p>
          <a:p>
            <a:pPr marL="0" indent="0">
              <a:buNone/>
            </a:pPr>
            <a:r>
              <a:rPr lang="en-US" sz="2400"/>
              <a:t>   for classification  (nltk  Naïve Bayes Classifier)</a:t>
            </a:r>
          </a:p>
          <a:p>
            <a:pPr marL="0" indent="0">
              <a:buNone/>
            </a:pPr>
            <a:r>
              <a:rPr lang="en-US" sz="2400"/>
              <a:t>    for data (nltk.corpus  movie_reviews)</a:t>
            </a:r>
          </a:p>
          <a:p>
            <a:pPr marL="0" indent="0">
              <a:buNone/>
            </a:pPr>
            <a:r>
              <a:rPr lang="en-US" sz="2400"/>
              <a:t>    </a:t>
            </a:r>
          </a:p>
        </p:txBody>
      </p:sp>
      <p:sp>
        <p:nvSpPr>
          <p:cNvPr id="22" name="Rectangle 8">
            <a:extLst>
              <a:ext uri="{FF2B5EF4-FFF2-40B4-BE49-F238E27FC236}">
                <a16:creationId xmlns:a16="http://schemas.microsoft.com/office/drawing/2014/main" id="{13581BFA-99C5-4E44-9DE8-D2609F862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10"/>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363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31B810-6FF6-4C8C-9B01-609F593C5B7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Naïve Bayes Classifier</a:t>
            </a:r>
          </a:p>
        </p:txBody>
      </p:sp>
      <p:sp>
        <p:nvSpPr>
          <p:cNvPr id="3" name="Content Placeholder 2">
            <a:extLst>
              <a:ext uri="{FF2B5EF4-FFF2-40B4-BE49-F238E27FC236}">
                <a16:creationId xmlns:a16="http://schemas.microsoft.com/office/drawing/2014/main" id="{423B2AC3-CDBC-44B0-A86F-2BA64CE09165}"/>
              </a:ext>
            </a:extLst>
          </p:cNvPr>
          <p:cNvSpPr>
            <a:spLocks noGrp="1"/>
          </p:cNvSpPr>
          <p:nvPr>
            <p:ph idx="1"/>
          </p:nvPr>
        </p:nvSpPr>
        <p:spPr>
          <a:xfrm>
            <a:off x="1367624" y="2490436"/>
            <a:ext cx="9708995" cy="3567173"/>
          </a:xfrm>
        </p:spPr>
        <p:txBody>
          <a:bodyPr anchor="ctr">
            <a:normAutofit/>
          </a:bodyPr>
          <a:lstStyle/>
          <a:p>
            <a:r>
              <a:rPr lang="en-US" sz="2400"/>
              <a:t>it is a classification technique based on Bayes’ Theorem with an assumption of independence among predictors. In simple terms, a Naive Bayes classifier assumes that the presence of a particular feature in a class is unrelated to the presence of any other feature and that is why it is known as ‘Naive’.</a:t>
            </a:r>
          </a:p>
          <a:p>
            <a:endParaRPr lang="en-US" sz="2400"/>
          </a:p>
          <a:p>
            <a:r>
              <a:rPr lang="en-US" sz="2400"/>
              <a:t>Naive Bayes model is easy to build and particularly useful for very large data sets. Along with simplicity, Naive Bayes is known to outperform even highly sophisticated classification methods.</a:t>
            </a:r>
          </a:p>
        </p:txBody>
      </p:sp>
    </p:spTree>
    <p:extLst>
      <p:ext uri="{BB962C8B-B14F-4D97-AF65-F5344CB8AC3E}">
        <p14:creationId xmlns:p14="http://schemas.microsoft.com/office/powerpoint/2010/main" val="370325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723CA2F-4F6B-4471-980D-7C75A478E1C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Naïve Bayes Classifier</a:t>
            </a:r>
          </a:p>
        </p:txBody>
      </p:sp>
      <p:sp>
        <p:nvSpPr>
          <p:cNvPr id="5" name="Rectangle 4">
            <a:extLst>
              <a:ext uri="{FF2B5EF4-FFF2-40B4-BE49-F238E27FC236}">
                <a16:creationId xmlns:a16="http://schemas.microsoft.com/office/drawing/2014/main" id="{61024BF4-80F8-4B14-AD39-E8DF29B43BD2}"/>
              </a:ext>
            </a:extLst>
          </p:cNvPr>
          <p:cNvSpPr/>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1">
                <a:effectLst/>
              </a:rPr>
              <a:t>P</a:t>
            </a:r>
            <a:r>
              <a:rPr lang="en-US" sz="2200" b="0" i="0">
                <a:effectLst/>
              </a:rPr>
              <a:t>(</a:t>
            </a:r>
            <a:r>
              <a:rPr lang="en-US" sz="2200" b="0" i="1">
                <a:effectLst/>
              </a:rPr>
              <a:t>c|x</a:t>
            </a:r>
            <a:r>
              <a:rPr lang="en-US" sz="2200" b="0" i="0">
                <a:effectLst/>
              </a:rPr>
              <a:t>) is the posterior probability of </a:t>
            </a:r>
            <a:r>
              <a:rPr lang="en-US" sz="2200" b="0" i="1">
                <a:effectLst/>
              </a:rPr>
              <a:t>class</a:t>
            </a:r>
            <a:r>
              <a:rPr lang="en-US" sz="2200" b="0" i="0">
                <a:effectLst/>
              </a:rPr>
              <a:t> (c, </a:t>
            </a:r>
            <a:r>
              <a:rPr lang="en-US" sz="2200" b="0" i="1">
                <a:effectLst/>
              </a:rPr>
              <a:t>target</a:t>
            </a:r>
            <a:r>
              <a:rPr lang="en-US" sz="2200" b="0" i="0">
                <a:effectLst/>
              </a:rPr>
              <a:t>) given </a:t>
            </a:r>
            <a:r>
              <a:rPr lang="en-US" sz="2200" b="0" i="1">
                <a:effectLst/>
              </a:rPr>
              <a:t>predictor</a:t>
            </a:r>
            <a:r>
              <a:rPr lang="en-US" sz="2200" b="0" i="0">
                <a:effectLst/>
              </a:rPr>
              <a:t> (x, </a:t>
            </a:r>
            <a:r>
              <a:rPr lang="en-US" sz="2200" b="0" i="1">
                <a:effectLst/>
              </a:rPr>
              <a:t>attributes</a:t>
            </a:r>
            <a:r>
              <a:rPr lang="en-US" sz="2200" b="0" i="0">
                <a:effectLst/>
              </a:rPr>
              <a:t>).</a:t>
            </a:r>
          </a:p>
          <a:p>
            <a:pPr indent="-228600">
              <a:lnSpc>
                <a:spcPct val="90000"/>
              </a:lnSpc>
              <a:spcAft>
                <a:spcPts val="600"/>
              </a:spcAft>
              <a:buFont typeface="Arial" panose="020B0604020202020204" pitchFamily="34" charset="0"/>
              <a:buChar char="•"/>
            </a:pPr>
            <a:r>
              <a:rPr lang="en-US" sz="2200" b="0" i="1">
                <a:effectLst/>
              </a:rPr>
              <a:t>P</a:t>
            </a:r>
            <a:r>
              <a:rPr lang="en-US" sz="2200" b="0" i="0">
                <a:effectLst/>
              </a:rPr>
              <a:t>(</a:t>
            </a:r>
            <a:r>
              <a:rPr lang="en-US" sz="2200" b="0" i="1">
                <a:effectLst/>
              </a:rPr>
              <a:t>c</a:t>
            </a:r>
            <a:r>
              <a:rPr lang="en-US" sz="2200" b="0" i="0">
                <a:effectLst/>
              </a:rPr>
              <a:t>) is the prior probability of </a:t>
            </a:r>
            <a:r>
              <a:rPr lang="en-US" sz="2200" b="0" i="1">
                <a:effectLst/>
              </a:rPr>
              <a:t>class</a:t>
            </a:r>
            <a:r>
              <a:rPr lang="en-US" sz="2200" b="0" i="0">
                <a:effectLst/>
              </a:rPr>
              <a:t>.</a:t>
            </a:r>
          </a:p>
          <a:p>
            <a:pPr indent="-228600">
              <a:lnSpc>
                <a:spcPct val="90000"/>
              </a:lnSpc>
              <a:spcAft>
                <a:spcPts val="600"/>
              </a:spcAft>
              <a:buFont typeface="Arial" panose="020B0604020202020204" pitchFamily="34" charset="0"/>
              <a:buChar char="•"/>
            </a:pPr>
            <a:r>
              <a:rPr lang="en-US" sz="2200" b="0" i="1">
                <a:effectLst/>
              </a:rPr>
              <a:t>P</a:t>
            </a:r>
            <a:r>
              <a:rPr lang="en-US" sz="2200" b="0" i="0">
                <a:effectLst/>
              </a:rPr>
              <a:t>(</a:t>
            </a:r>
            <a:r>
              <a:rPr lang="en-US" sz="2200" b="0" i="1">
                <a:effectLst/>
              </a:rPr>
              <a:t>x|c</a:t>
            </a:r>
            <a:r>
              <a:rPr lang="en-US" sz="2200" b="0" i="0">
                <a:effectLst/>
              </a:rPr>
              <a:t>) is the likelihood which is the probability of </a:t>
            </a:r>
            <a:r>
              <a:rPr lang="en-US" sz="2200" b="0" i="1">
                <a:effectLst/>
              </a:rPr>
              <a:t>predictor</a:t>
            </a:r>
            <a:r>
              <a:rPr lang="en-US" sz="2200" b="0" i="0">
                <a:effectLst/>
              </a:rPr>
              <a:t> given </a:t>
            </a:r>
            <a:r>
              <a:rPr lang="en-US" sz="2200" b="0" i="1">
                <a:effectLst/>
              </a:rPr>
              <a:t>class</a:t>
            </a:r>
            <a:r>
              <a:rPr lang="en-US" sz="2200" b="0" i="0">
                <a:effectLst/>
              </a:rPr>
              <a:t>.</a:t>
            </a:r>
          </a:p>
          <a:p>
            <a:pPr indent="-228600">
              <a:lnSpc>
                <a:spcPct val="90000"/>
              </a:lnSpc>
              <a:spcAft>
                <a:spcPts val="600"/>
              </a:spcAft>
              <a:buFont typeface="Arial" panose="020B0604020202020204" pitchFamily="34" charset="0"/>
              <a:buChar char="•"/>
            </a:pPr>
            <a:r>
              <a:rPr lang="en-US" sz="2200" b="0" i="1">
                <a:effectLst/>
              </a:rPr>
              <a:t>P</a:t>
            </a:r>
            <a:r>
              <a:rPr lang="en-US" sz="2200" b="0" i="0">
                <a:effectLst/>
              </a:rPr>
              <a:t>(</a:t>
            </a:r>
            <a:r>
              <a:rPr lang="en-US" sz="2200" b="0" i="1">
                <a:effectLst/>
              </a:rPr>
              <a:t>x</a:t>
            </a:r>
            <a:r>
              <a:rPr lang="en-US" sz="2200" b="0" i="0">
                <a:effectLst/>
              </a:rPr>
              <a:t>) is the prior probability of </a:t>
            </a:r>
            <a:r>
              <a:rPr lang="en-US" sz="2200" b="0" i="1">
                <a:effectLst/>
              </a:rPr>
              <a:t>predictor</a:t>
            </a:r>
            <a:r>
              <a:rPr lang="en-US" sz="2200" b="0" i="0">
                <a:effectLst/>
              </a:rPr>
              <a:t>.</a:t>
            </a:r>
          </a:p>
        </p:txBody>
      </p:sp>
      <p:pic>
        <p:nvPicPr>
          <p:cNvPr id="4" name="Content Placeholder 3">
            <a:extLst>
              <a:ext uri="{FF2B5EF4-FFF2-40B4-BE49-F238E27FC236}">
                <a16:creationId xmlns:a16="http://schemas.microsoft.com/office/drawing/2014/main" id="{89F11357-D8F6-4112-A84E-78002E432B18}"/>
              </a:ext>
            </a:extLst>
          </p:cNvPr>
          <p:cNvPicPr>
            <a:picLocks noGrp="1" noChangeAspect="1"/>
          </p:cNvPicPr>
          <p:nvPr>
            <p:ph idx="1"/>
          </p:nvPr>
        </p:nvPicPr>
        <p:blipFill rotWithShape="1">
          <a:blip r:embed="rId2"/>
          <a:srcRect l="11821" r="10909" b="-1"/>
          <a:stretch/>
        </p:blipFill>
        <p:spPr>
          <a:xfrm>
            <a:off x="6098892" y="2492376"/>
            <a:ext cx="4802404" cy="3563372"/>
          </a:xfrm>
          <a:prstGeom prst="rect">
            <a:avLst/>
          </a:prstGeom>
        </p:spPr>
      </p:pic>
    </p:spTree>
    <p:extLst>
      <p:ext uri="{BB962C8B-B14F-4D97-AF65-F5344CB8AC3E}">
        <p14:creationId xmlns:p14="http://schemas.microsoft.com/office/powerpoint/2010/main" val="41573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B24D-54B8-4B24-85F7-8FF48316C615}"/>
              </a:ext>
            </a:extLst>
          </p:cNvPr>
          <p:cNvSpPr>
            <a:spLocks noGrp="1"/>
          </p:cNvSpPr>
          <p:nvPr>
            <p:ph type="title"/>
          </p:nvPr>
        </p:nvSpPr>
        <p:spPr/>
        <p:txBody>
          <a:bodyPr/>
          <a:lstStyle/>
          <a:p>
            <a:r>
              <a:rPr lang="en-US"/>
              <a:t>Code </a:t>
            </a:r>
            <a:endParaRPr lang="en-US" dirty="0"/>
          </a:p>
        </p:txBody>
      </p:sp>
      <p:sp>
        <p:nvSpPr>
          <p:cNvPr id="3" name="Content Placeholder 2">
            <a:extLst>
              <a:ext uri="{FF2B5EF4-FFF2-40B4-BE49-F238E27FC236}">
                <a16:creationId xmlns:a16="http://schemas.microsoft.com/office/drawing/2014/main" id="{ADB3B41C-FA0A-4DC4-8D60-B02694111BFA}"/>
              </a:ext>
            </a:extLst>
          </p:cNvPr>
          <p:cNvSpPr>
            <a:spLocks noGrp="1"/>
          </p:cNvSpPr>
          <p:nvPr>
            <p:ph idx="1"/>
          </p:nvPr>
        </p:nvSpPr>
        <p:spPr/>
        <p:txBody>
          <a:bodyPr/>
          <a:lstStyle/>
          <a:p>
            <a:r>
              <a:rPr lang="en-US"/>
              <a:t>Import </a:t>
            </a:r>
          </a:p>
          <a:p>
            <a:endParaRPr lang="en-US" dirty="0"/>
          </a:p>
        </p:txBody>
      </p:sp>
      <p:pic>
        <p:nvPicPr>
          <p:cNvPr id="5" name="Picture 4">
            <a:extLst>
              <a:ext uri="{FF2B5EF4-FFF2-40B4-BE49-F238E27FC236}">
                <a16:creationId xmlns:a16="http://schemas.microsoft.com/office/drawing/2014/main" id="{EAA8B7C2-9F1F-42C0-B9FB-E9063572A301}"/>
              </a:ext>
            </a:extLst>
          </p:cNvPr>
          <p:cNvPicPr>
            <a:picLocks noChangeAspect="1"/>
          </p:cNvPicPr>
          <p:nvPr/>
        </p:nvPicPr>
        <p:blipFill>
          <a:blip r:embed="rId2"/>
          <a:stretch>
            <a:fillRect/>
          </a:stretch>
        </p:blipFill>
        <p:spPr>
          <a:xfrm>
            <a:off x="2136407" y="2817846"/>
            <a:ext cx="6150343" cy="949292"/>
          </a:xfrm>
          <a:prstGeom prst="rect">
            <a:avLst/>
          </a:prstGeom>
        </p:spPr>
      </p:pic>
    </p:spTree>
    <p:extLst>
      <p:ext uri="{BB962C8B-B14F-4D97-AF65-F5344CB8AC3E}">
        <p14:creationId xmlns:p14="http://schemas.microsoft.com/office/powerpoint/2010/main" val="152226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165C-6679-412A-9D90-35CC7A5325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10F800-635E-43AD-A488-65CBFA197FA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31DC32-A2DB-404C-B893-4A25382BC812}"/>
              </a:ext>
            </a:extLst>
          </p:cNvPr>
          <p:cNvPicPr>
            <a:picLocks noChangeAspect="1"/>
          </p:cNvPicPr>
          <p:nvPr/>
        </p:nvPicPr>
        <p:blipFill>
          <a:blip r:embed="rId2"/>
          <a:stretch>
            <a:fillRect/>
          </a:stretch>
        </p:blipFill>
        <p:spPr>
          <a:xfrm>
            <a:off x="1688147" y="2677886"/>
            <a:ext cx="6531928" cy="1113064"/>
          </a:xfrm>
          <a:prstGeom prst="rect">
            <a:avLst/>
          </a:prstGeom>
        </p:spPr>
      </p:pic>
    </p:spTree>
    <p:extLst>
      <p:ext uri="{BB962C8B-B14F-4D97-AF65-F5344CB8AC3E}">
        <p14:creationId xmlns:p14="http://schemas.microsoft.com/office/powerpoint/2010/main" val="285497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1620-9824-40AD-8480-5DD3E2FEEE98}"/>
              </a:ext>
            </a:extLst>
          </p:cNvPr>
          <p:cNvSpPr>
            <a:spLocks noGrp="1"/>
          </p:cNvSpPr>
          <p:nvPr>
            <p:ph type="title"/>
          </p:nvPr>
        </p:nvSpPr>
        <p:spPr/>
        <p:txBody>
          <a:bodyPr/>
          <a:lstStyle/>
          <a:p>
            <a:r>
              <a:rPr lang="en-US" dirty="0"/>
              <a:t>Feature extraction and train/test split </a:t>
            </a:r>
          </a:p>
        </p:txBody>
      </p:sp>
      <p:sp>
        <p:nvSpPr>
          <p:cNvPr id="3" name="Content Placeholder 2">
            <a:extLst>
              <a:ext uri="{FF2B5EF4-FFF2-40B4-BE49-F238E27FC236}">
                <a16:creationId xmlns:a16="http://schemas.microsoft.com/office/drawing/2014/main" id="{70B1788C-BD59-4378-81C9-E87BE02E21B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AC01B1-63F4-4E72-A1A3-BE57B06C5B26}"/>
              </a:ext>
            </a:extLst>
          </p:cNvPr>
          <p:cNvPicPr>
            <a:picLocks noChangeAspect="1"/>
          </p:cNvPicPr>
          <p:nvPr/>
        </p:nvPicPr>
        <p:blipFill>
          <a:blip r:embed="rId2"/>
          <a:stretch>
            <a:fillRect/>
          </a:stretch>
        </p:blipFill>
        <p:spPr>
          <a:xfrm>
            <a:off x="1966232" y="2817553"/>
            <a:ext cx="6953250" cy="2771775"/>
          </a:xfrm>
          <a:prstGeom prst="rect">
            <a:avLst/>
          </a:prstGeom>
        </p:spPr>
      </p:pic>
    </p:spTree>
    <p:extLst>
      <p:ext uri="{BB962C8B-B14F-4D97-AF65-F5344CB8AC3E}">
        <p14:creationId xmlns:p14="http://schemas.microsoft.com/office/powerpoint/2010/main" val="3778772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342</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Sentiment Analysis  Tutorial10</vt:lpstr>
      <vt:lpstr>Sentiment Analysis </vt:lpstr>
      <vt:lpstr>Supervise vs unsupervised learning </vt:lpstr>
      <vt:lpstr>Python Libraries</vt:lpstr>
      <vt:lpstr>Naïve Bayes Classifier</vt:lpstr>
      <vt:lpstr>Naïve Bayes Classifier</vt:lpstr>
      <vt:lpstr>Code </vt:lpstr>
      <vt:lpstr>PowerPoint Presentation</vt:lpstr>
      <vt:lpstr>Feature extraction and train/test split </vt:lpstr>
      <vt:lpstr>Train the model and perform prediction</vt:lpstr>
      <vt:lpstr>Validate the model on new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Tutorial10</dc:title>
  <dc:creator>syed shah</dc:creator>
  <cp:lastModifiedBy>syed shah</cp:lastModifiedBy>
  <cp:revision>2</cp:revision>
  <dcterms:created xsi:type="dcterms:W3CDTF">2020-04-09T05:49:20Z</dcterms:created>
  <dcterms:modified xsi:type="dcterms:W3CDTF">2020-04-09T06:12:27Z</dcterms:modified>
</cp:coreProperties>
</file>