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85" r:id="rId13"/>
    <p:sldId id="283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68" r:id="rId22"/>
    <p:sldId id="257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D219DCA-C9E7-48FF-BA19-8468C123C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370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60EF25C-1513-41A0-B862-1BDE9EA34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785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International/O-URL-and-iden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393345-70CE-4F05-B018-C677ACDAD00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0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55AD1-2F38-47D9-805E-287A2DA578FE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56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EC900-67C7-4597-88C1-E981197D531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12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569913"/>
            <a:ext cx="3028950" cy="2271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3067050"/>
            <a:ext cx="5362575" cy="5815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8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0E9BB-2F69-4932-8611-9E35184E6BD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5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569913"/>
            <a:ext cx="3028950" cy="2271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3067050"/>
            <a:ext cx="5362575" cy="5815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5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585B0-5C21-4EAC-95EB-5B313FFE26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9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569913"/>
            <a:ext cx="3028950" cy="2271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3067050"/>
            <a:ext cx="5362575" cy="5815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26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F4B59-E00F-4CD3-B020-6B10A28F10E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3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569913"/>
            <a:ext cx="3028950" cy="2271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3067050"/>
            <a:ext cx="5362575" cy="5815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82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B36CE-E9DD-4A73-BFDB-DE72EED9FCB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A7DE1-EB9D-4CF1-A8B0-0917D06DC496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3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164301-0C92-47DD-AD10-1EE2086FD07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8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949AC5-7D77-4015-8122-1DA4F25B53E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CC43DE-FE47-4F08-920A-1254DD54EE7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0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FD9DD8-D690-42CC-B445-009951A4F81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6312" cy="35893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6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E7896-6E03-4365-8393-85EA389EC7B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1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41F4CB-7F3C-4A99-B28B-45EE5325537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  <a:hlinkClick r:id="rId3"/>
              </a:rPr>
              <a:t>Internationalized Resource Identifiers</a:t>
            </a:r>
            <a:r>
              <a:rPr lang="en-US" altLang="en-US">
                <a:latin typeface="Arial" panose="020B0604020202020204" pitchFamily="34" charset="0"/>
                <a:hlinkClick r:id="rId3"/>
              </a:rPr>
              <a:t> (</a:t>
            </a:r>
            <a:r>
              <a:rPr lang="en-US" altLang="en-US" b="1">
                <a:latin typeface="Arial" panose="020B0604020202020204" pitchFamily="34" charset="0"/>
                <a:hlinkClick r:id="rId3"/>
              </a:rPr>
              <a:t>IRIs</a:t>
            </a:r>
            <a:r>
              <a:rPr lang="en-US" altLang="en-US">
                <a:latin typeface="Arial" panose="020B0604020202020204" pitchFamily="34" charset="0"/>
                <a:hlinkClick r:id="rId3"/>
              </a:rPr>
              <a:t>)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87703B-E43A-4F6D-8922-B123BCF0B35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9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28BE43-A338-4922-8148-393BECDF141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52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087CF-16A4-4941-813F-F473DD631CF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8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96D1A-F207-4489-8945-CAA01FBBB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9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2334E-083C-4CCE-9A59-E9C8ECE81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4102D-D359-459A-AAA5-FFAAF1C60C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7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FCBAB-3CE4-4BAB-BDB8-FCDA6B0F2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5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CDA69-EF9D-4629-8B30-041C76DD6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6F922-7514-48A3-B880-B533254B6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A1580-7F4C-462D-916A-800F82B66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55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34C54-B5FC-4E61-A108-42B8474E4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5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FA2B2-3625-4C44-A33D-1C1F35A93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7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369B9-B1BE-4EFA-B09A-6DE334D20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83D2B-6439-458B-86CF-5D2A29A92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47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07AF00-1A5C-444C-A62C-F081A21189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7/03/layerCake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biquity.umbc.edu/paper/html/id/257/Using-Ontologies-in-the-Semantic-Web-A-Survey" TargetMode="External"/><Relationship Id="rId5" Type="http://schemas.openxmlformats.org/officeDocument/2006/relationships/hyperlink" Target="http://iw.rpi.edu/2007/09/swtech.ppt" TargetMode="External"/><Relationship Id="rId4" Type="http://schemas.openxmlformats.org/officeDocument/2006/relationships/hyperlink" Target="http://ksl-web.stanford.edu/KSL_Abstracts/KSL-93-04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clarkemills.com/2010/11/09/semantic-web-present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s.google.com/u/0/11052367420062611539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watch?v=NLlGopyXT_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Jev2Um-4_TQ" TargetMode="External"/><Relationship Id="rId3" Type="http://schemas.openxmlformats.org/officeDocument/2006/relationships/hyperlink" Target="http://video.google.com/videoplay?docid=-7399034962012805097&amp;q=semantic+web&amp;total=151&amp;start=0&amp;num=10&amp;so=0&amp;type=search&amp;plindex=2" TargetMode="External"/><Relationship Id="rId7" Type="http://schemas.openxmlformats.org/officeDocument/2006/relationships/hyperlink" Target="http://www.youtube.com/watch?v=HeUrEh-nqtU&amp;feature=relat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mage:W3c_semantic_web_stack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Image:Berners-Le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_(information_science)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sl-web.stanford.edu/KSL_Abstracts/KSL-93-0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CS5560 Knowledge Discovery and Management</a:t>
            </a:r>
            <a:br>
              <a:rPr lang="en-US" altLang="en-US" dirty="0">
                <a:latin typeface="Georgia" panose="02040502050405020303" pitchFamily="18" charset="0"/>
              </a:rPr>
            </a:br>
            <a:br>
              <a:rPr lang="en-US" altLang="en-US" dirty="0">
                <a:latin typeface="Georgia" panose="02040502050405020303" pitchFamily="18" charset="0"/>
              </a:rPr>
            </a:br>
            <a:r>
              <a:rPr lang="en-US" altLang="en-US" dirty="0">
                <a:latin typeface="Georgia" panose="02040502050405020303" pitchFamily="18" charset="0"/>
              </a:rPr>
              <a:t>Semantic Web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324600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400" dirty="0"/>
              <a:t>Ian </a:t>
            </a:r>
            <a:r>
              <a:rPr lang="en-GB" altLang="en-US" sz="1400" dirty="0" err="1"/>
              <a:t>Horrocks</a:t>
            </a:r>
            <a:r>
              <a:rPr lang="en-GB" altLang="en-US" sz="1400" dirty="0"/>
              <a:t>, Description Logic Based Ontology Languages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The Semantic Web is simple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Each </a:t>
            </a:r>
            <a:r>
              <a:rPr lang="en-US" alt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URI</a:t>
            </a:r>
            <a:r>
              <a:rPr lang="en-US" altLang="en-US" sz="2800" dirty="0">
                <a:latin typeface="Georgia" panose="02040502050405020303" pitchFamily="18" charset="0"/>
              </a:rPr>
              <a:t> denotes a concept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URIs are connected by </a:t>
            </a:r>
            <a:r>
              <a:rPr lang="en-US" alt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triples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Machines read data as </a:t>
            </a:r>
            <a:r>
              <a:rPr lang="en-US" altLang="en-US" sz="2800" b="1" dirty="0">
                <a:solidFill>
                  <a:srgbClr val="FF0000"/>
                </a:solidFill>
                <a:latin typeface="Georgia" panose="02040502050405020303" pitchFamily="18" charset="0"/>
              </a:rPr>
              <a:t>directed RDF graph</a:t>
            </a:r>
            <a:endParaRPr lang="en-US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1828800"/>
            <a:ext cx="7975600" cy="466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Don't say "color" say &lt;http://example.com/2002/std6#col&gt;</a:t>
            </a:r>
          </a:p>
        </p:txBody>
      </p:sp>
      <p:pic>
        <p:nvPicPr>
          <p:cNvPr id="19461" name="Picture 5" descr="arrow tail, body and head are l are subject, property and value.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797300"/>
            <a:ext cx="4572000" cy="1052513"/>
          </a:xfr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9050" y="6553200"/>
            <a:ext cx="714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rgbClr val="006600"/>
                </a:solidFill>
              </a:rPr>
              <a:t>Source: Tim Berners-Lee, Putting the Web back into Semantic Web, ISWC2005 Keynote</a:t>
            </a:r>
            <a:endParaRPr lang="en-US" altLang="en-US" sz="1400" i="1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667000" y="5105400"/>
            <a:ext cx="380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RDF (Resource Description Framework)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362200" y="4724400"/>
            <a:ext cx="74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empus Sans ITC" panose="04020404030D07020202" pitchFamily="82" charset="0"/>
              </a:rPr>
              <a:t>Apple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114800" y="4724400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empus Sans ITC" panose="04020404030D07020202" pitchFamily="82" charset="0"/>
              </a:rPr>
              <a:t>hasColor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172200" y="4738688"/>
            <a:ext cx="547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empus Sans ITC" panose="04020404030D07020202" pitchFamily="82" charset="0"/>
              </a:rPr>
              <a:t>Red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638800" y="3519488"/>
            <a:ext cx="216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&lt;http://.../std6#red&gt;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397250" y="35052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&lt;http://..../std6#color&gt;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250950" y="35052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&lt;http://...std6#apple&gt;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Example: RDF Graph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315200" cy="4659313"/>
          </a:xfrm>
          <a:noFill/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18125" y="4835525"/>
            <a:ext cx="2716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empus Sans ITC" panose="04020404030D07020202" pitchFamily="82" charset="0"/>
              </a:rPr>
              <a:t>Animal Ontology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Tempus Sans ITC" panose="04020404030D07020202" pitchFamily="82" charset="0"/>
              </a:rPr>
              <a:t> Person isA Animal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Tempus Sans ITC" panose="04020404030D07020202" pitchFamily="82" charset="0"/>
              </a:rPr>
              <a:t> Man isA Person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Tempus Sans ITC" panose="04020404030D07020202" pitchFamily="82" charset="0"/>
              </a:rPr>
              <a:t> Person has one Father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12725" y="6335713"/>
            <a:ext cx="794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/>
              <a:t>Figure source: Zhang, et al. Ontology Summarization Based on RDF Sentence Graph, WWW-2007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FC82-B0E4-40B4-A79B-F8BF974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6AD-A851-4AD5-815F-3230A095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Ontology Language (OWL) is a family of knowledge representation languages for authoring ontologies.</a:t>
            </a:r>
          </a:p>
        </p:txBody>
      </p:sp>
    </p:spTree>
    <p:extLst>
      <p:ext uri="{BB962C8B-B14F-4D97-AF65-F5344CB8AC3E}">
        <p14:creationId xmlns:p14="http://schemas.microsoft.com/office/powerpoint/2010/main" val="60564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49312"/>
          </a:xfrm>
        </p:spPr>
        <p:txBody>
          <a:bodyPr/>
          <a:lstStyle/>
          <a:p>
            <a:r>
              <a:rPr lang="en-GB" altLang="en-US" dirty="0">
                <a:latin typeface="Georgia" panose="02040502050405020303" pitchFamily="18" charset="0"/>
              </a:rPr>
              <a:t>OWL Language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169988"/>
            <a:ext cx="8529637" cy="4806950"/>
          </a:xfrm>
        </p:spPr>
        <p:txBody>
          <a:bodyPr/>
          <a:lstStyle/>
          <a:p>
            <a:r>
              <a:rPr lang="en-GB" altLang="en-US" sz="2200" dirty="0">
                <a:latin typeface="Georgia" panose="02040502050405020303" pitchFamily="18" charset="0"/>
              </a:rPr>
              <a:t>OWL is based on </a:t>
            </a:r>
            <a:r>
              <a:rPr lang="en-GB" altLang="en-US" sz="2200" dirty="0">
                <a:solidFill>
                  <a:srgbClr val="FF0000"/>
                </a:solidFill>
                <a:latin typeface="Georgia" panose="02040502050405020303" pitchFamily="18" charset="0"/>
              </a:rPr>
              <a:t>Description Logics </a:t>
            </a:r>
            <a:r>
              <a:rPr lang="en-GB" altLang="en-US" sz="2200" dirty="0">
                <a:latin typeface="Georgia" panose="02040502050405020303" pitchFamily="18" charset="0"/>
              </a:rPr>
              <a:t>knowledge representation formalism</a:t>
            </a:r>
          </a:p>
          <a:p>
            <a:r>
              <a:rPr lang="en-GB" altLang="en-US" sz="2200" dirty="0">
                <a:latin typeface="Georgia" panose="02040502050405020303" pitchFamily="18" charset="0"/>
              </a:rPr>
              <a:t>OWL (DL) benefits from many years of DL research:</a:t>
            </a:r>
          </a:p>
          <a:p>
            <a:pPr lvl="1"/>
            <a:r>
              <a:rPr lang="en-GB" altLang="en-US" sz="2000" dirty="0">
                <a:latin typeface="Georgia" panose="02040502050405020303" pitchFamily="18" charset="0"/>
              </a:rPr>
              <a:t>Well defined </a:t>
            </a:r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semantics</a:t>
            </a:r>
          </a:p>
          <a:p>
            <a:pPr lvl="1"/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Formal properties</a:t>
            </a:r>
            <a:r>
              <a:rPr lang="en-GB" altLang="en-US" sz="2000" dirty="0">
                <a:latin typeface="Georgia" panose="02040502050405020303" pitchFamily="18" charset="0"/>
              </a:rPr>
              <a:t> well understood (complexity, decidability)</a:t>
            </a:r>
          </a:p>
          <a:p>
            <a:pPr lvl="1"/>
            <a:r>
              <a:rPr lang="en-GB" altLang="en-US" sz="2000" dirty="0">
                <a:latin typeface="Georgia" panose="02040502050405020303" pitchFamily="18" charset="0"/>
              </a:rPr>
              <a:t>Known </a:t>
            </a:r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reasoning algorithms</a:t>
            </a:r>
          </a:p>
          <a:p>
            <a:pPr lvl="1"/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Implemented systems</a:t>
            </a:r>
            <a:r>
              <a:rPr lang="en-GB" altLang="en-US" sz="2000" dirty="0">
                <a:latin typeface="Georgia" panose="02040502050405020303" pitchFamily="18" charset="0"/>
              </a:rPr>
              <a:t> (highly optimised)</a:t>
            </a:r>
          </a:p>
          <a:p>
            <a:r>
              <a:rPr lang="en-GB" altLang="en-US" sz="2200" dirty="0">
                <a:latin typeface="Georgia" panose="02040502050405020303" pitchFamily="18" charset="0"/>
              </a:rPr>
              <a:t>Three species of OWL</a:t>
            </a:r>
          </a:p>
          <a:p>
            <a:pPr lvl="1"/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OWL full</a:t>
            </a:r>
            <a:r>
              <a:rPr lang="en-GB" altLang="en-US" sz="2000" dirty="0">
                <a:latin typeface="Georgia" panose="02040502050405020303" pitchFamily="18" charset="0"/>
              </a:rPr>
              <a:t> is union of OWL syntax and RDF</a:t>
            </a:r>
          </a:p>
          <a:p>
            <a:pPr lvl="1"/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OWL DL</a:t>
            </a:r>
            <a:r>
              <a:rPr lang="en-GB" altLang="en-US" sz="2000" dirty="0">
                <a:latin typeface="Georgia" panose="02040502050405020303" pitchFamily="18" charset="0"/>
              </a:rPr>
              <a:t> restricted to FOL fragment </a:t>
            </a:r>
          </a:p>
          <a:p>
            <a:pPr lvl="1"/>
            <a:r>
              <a:rPr lang="en-GB" altLang="en-US" sz="2000" dirty="0">
                <a:solidFill>
                  <a:srgbClr val="0000FF"/>
                </a:solidFill>
                <a:latin typeface="Georgia" panose="02040502050405020303" pitchFamily="18" charset="0"/>
              </a:rPr>
              <a:t>OWL </a:t>
            </a:r>
            <a:r>
              <a:rPr lang="en-GB" altLang="en-US" sz="2000" dirty="0" err="1">
                <a:solidFill>
                  <a:srgbClr val="0000FF"/>
                </a:solidFill>
                <a:latin typeface="Georgia" panose="02040502050405020303" pitchFamily="18" charset="0"/>
              </a:rPr>
              <a:t>Lite</a:t>
            </a:r>
            <a:r>
              <a:rPr lang="en-GB" altLang="en-US" sz="2000" dirty="0">
                <a:latin typeface="Georgia" panose="02040502050405020303" pitchFamily="18" charset="0"/>
              </a:rPr>
              <a:t> is “easier to implement” subset of OWL DL </a:t>
            </a:r>
          </a:p>
          <a:p>
            <a:r>
              <a:rPr lang="en-GB" altLang="en-US" sz="2200" dirty="0">
                <a:latin typeface="Georgia" panose="02040502050405020303" pitchFamily="18" charset="0"/>
              </a:rPr>
              <a:t>OWL DL based on </a:t>
            </a:r>
            <a:r>
              <a:rPr lang="en-GB" altLang="en-US" sz="2200" dirty="0">
                <a:solidFill>
                  <a:srgbClr val="0000FF"/>
                </a:solidFill>
                <a:latin typeface="Georgia" panose="02040502050405020303" pitchFamily="18" charset="0"/>
              </a:rPr>
              <a:t>SHIQ</a:t>
            </a:r>
            <a:r>
              <a:rPr lang="en-GB" altLang="en-US" sz="2200" dirty="0">
                <a:solidFill>
                  <a:srgbClr val="0033CC"/>
                </a:solidFill>
                <a:latin typeface="Georgia" panose="02040502050405020303" pitchFamily="18" charset="0"/>
              </a:rPr>
              <a:t> </a:t>
            </a:r>
            <a:r>
              <a:rPr lang="en-GB" altLang="en-US" sz="2200" dirty="0">
                <a:latin typeface="Georgia" panose="02040502050405020303" pitchFamily="18" charset="0"/>
              </a:rPr>
              <a:t>Description Logic</a:t>
            </a:r>
          </a:p>
        </p:txBody>
      </p:sp>
    </p:spTree>
    <p:extLst>
      <p:ext uri="{BB962C8B-B14F-4D97-AF65-F5344CB8AC3E}">
        <p14:creationId xmlns:p14="http://schemas.microsoft.com/office/powerpoint/2010/main" val="426345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Georgia" panose="02040502050405020303" pitchFamily="18" charset="0"/>
              </a:rPr>
              <a:t>What Are Description Logics?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581150"/>
            <a:ext cx="8382000" cy="4687888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A family of logic based Knowledge Representation formalisms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</a:rPr>
              <a:t>Descendants of </a:t>
            </a:r>
            <a:r>
              <a:rPr lang="en-US" altLang="en-US" sz="2400" dirty="0">
                <a:solidFill>
                  <a:srgbClr val="0033CC"/>
                </a:solidFill>
                <a:latin typeface="Georgia" panose="02040502050405020303" pitchFamily="18" charset="0"/>
              </a:rPr>
              <a:t>semantic networks</a:t>
            </a:r>
            <a:r>
              <a:rPr lang="en-US" altLang="en-US" sz="2400" dirty="0">
                <a:latin typeface="Georgia" panose="02040502050405020303" pitchFamily="18" charset="0"/>
              </a:rPr>
              <a:t> and </a:t>
            </a:r>
            <a:r>
              <a:rPr lang="en-US" altLang="en-US" sz="2400" dirty="0">
                <a:solidFill>
                  <a:srgbClr val="0033CC"/>
                </a:solidFill>
                <a:latin typeface="Georgia" panose="02040502050405020303" pitchFamily="18" charset="0"/>
              </a:rPr>
              <a:t>KL-ONE</a:t>
            </a:r>
          </a:p>
          <a:p>
            <a:pPr lvl="1"/>
            <a:r>
              <a:rPr lang="en-US" altLang="en-US" sz="2400" dirty="0">
                <a:latin typeface="Georgia" panose="02040502050405020303" pitchFamily="18" charset="0"/>
              </a:rPr>
              <a:t>Describe domain in terms of </a:t>
            </a:r>
            <a:r>
              <a:rPr lang="en-US" altLang="en-US" sz="2400" dirty="0">
                <a:solidFill>
                  <a:srgbClr val="0033CC"/>
                </a:solidFill>
                <a:latin typeface="Georgia" panose="02040502050405020303" pitchFamily="18" charset="0"/>
              </a:rPr>
              <a:t>concepts</a:t>
            </a:r>
            <a:r>
              <a:rPr lang="en-US" altLang="en-US" sz="2400" dirty="0">
                <a:latin typeface="Georgia" panose="02040502050405020303" pitchFamily="18" charset="0"/>
              </a:rPr>
              <a:t> (classes), </a:t>
            </a:r>
            <a:r>
              <a:rPr lang="en-US" altLang="en-US" sz="2400" dirty="0">
                <a:solidFill>
                  <a:srgbClr val="0033CC"/>
                </a:solidFill>
                <a:latin typeface="Georgia" panose="02040502050405020303" pitchFamily="18" charset="0"/>
              </a:rPr>
              <a:t>roles</a:t>
            </a:r>
            <a:r>
              <a:rPr lang="en-US" altLang="en-US" sz="2400" dirty="0">
                <a:latin typeface="Georgia" panose="02040502050405020303" pitchFamily="18" charset="0"/>
              </a:rPr>
              <a:t> (properties, relationships) and </a:t>
            </a:r>
            <a:r>
              <a:rPr lang="en-US" altLang="en-US" sz="2400" dirty="0">
                <a:solidFill>
                  <a:srgbClr val="0033CC"/>
                </a:solidFill>
                <a:latin typeface="Georgia" panose="02040502050405020303" pitchFamily="18" charset="0"/>
              </a:rPr>
              <a:t>individuals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pic>
        <p:nvPicPr>
          <p:cNvPr id="1211396" name="Picture 4" descr="2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62400"/>
            <a:ext cx="4703466" cy="27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1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81150"/>
            <a:ext cx="8345487" cy="4832350"/>
          </a:xfrm>
        </p:spPr>
        <p:txBody>
          <a:bodyPr/>
          <a:lstStyle/>
          <a:p>
            <a:r>
              <a:rPr lang="en-US" altLang="en-US" sz="2000" dirty="0">
                <a:solidFill>
                  <a:srgbClr val="0033CC"/>
                </a:solidFill>
                <a:latin typeface="Georgia" panose="02040502050405020303" pitchFamily="18" charset="0"/>
              </a:rPr>
              <a:t>Concepts</a:t>
            </a:r>
            <a:r>
              <a:rPr lang="en-US" altLang="en-US" sz="2000" dirty="0">
                <a:latin typeface="Georgia" panose="02040502050405020303" pitchFamily="18" charset="0"/>
              </a:rPr>
              <a:t> (unary predicates/formulae with one free variable)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E.g., Person, Doctor, </a:t>
            </a:r>
            <a:r>
              <a:rPr lang="en-US" altLang="en-US" sz="1800" dirty="0" err="1">
                <a:latin typeface="Georgia" panose="02040502050405020303" pitchFamily="18" charset="0"/>
              </a:rPr>
              <a:t>HappyParent</a:t>
            </a:r>
            <a:r>
              <a:rPr lang="en-US" altLang="en-US" sz="1800" dirty="0">
                <a:latin typeface="Georgia" panose="02040502050405020303" pitchFamily="18" charset="0"/>
              </a:rPr>
              <a:t>, (Doctor </a:t>
            </a:r>
            <a:r>
              <a:rPr lang="en-US" altLang="en-US" sz="1800" b="1" dirty="0">
                <a:latin typeface="Georgia" panose="02040502050405020303" pitchFamily="18" charset="0"/>
              </a:rPr>
              <a:t>t</a:t>
            </a:r>
            <a:r>
              <a:rPr lang="en-US" altLang="en-US" sz="1800" dirty="0">
                <a:latin typeface="Georgia" panose="02040502050405020303" pitchFamily="18" charset="0"/>
              </a:rPr>
              <a:t> Lawyer)</a:t>
            </a:r>
          </a:p>
          <a:p>
            <a:endParaRPr lang="en-US" altLang="en-US" sz="2000" dirty="0">
              <a:solidFill>
                <a:srgbClr val="0033CC"/>
              </a:solidFill>
              <a:latin typeface="Georgia" panose="02040502050405020303" pitchFamily="18" charset="0"/>
            </a:endParaRPr>
          </a:p>
          <a:p>
            <a:r>
              <a:rPr lang="en-US" altLang="en-US" sz="2000" dirty="0">
                <a:solidFill>
                  <a:srgbClr val="0033CC"/>
                </a:solidFill>
                <a:latin typeface="Georgia" panose="02040502050405020303" pitchFamily="18" charset="0"/>
              </a:rPr>
              <a:t>Roles</a:t>
            </a:r>
            <a:r>
              <a:rPr lang="en-US" altLang="en-US" sz="2000" dirty="0">
                <a:latin typeface="Georgia" panose="02040502050405020303" pitchFamily="18" charset="0"/>
              </a:rPr>
              <a:t> (binary predicates/formulae with two free variables)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E.g., </a:t>
            </a:r>
            <a:r>
              <a:rPr lang="en-US" altLang="en-US" sz="1800" dirty="0" err="1">
                <a:latin typeface="Georgia" panose="02040502050405020303" pitchFamily="18" charset="0"/>
              </a:rPr>
              <a:t>hasChild</a:t>
            </a:r>
            <a:r>
              <a:rPr lang="en-US" altLang="en-US" sz="1800" dirty="0">
                <a:latin typeface="Georgia" panose="02040502050405020303" pitchFamily="18" charset="0"/>
              </a:rPr>
              <a:t>, loves, (</a:t>
            </a:r>
            <a:r>
              <a:rPr lang="en-US" altLang="en-US" sz="1800" dirty="0" err="1">
                <a:latin typeface="Georgia" panose="02040502050405020303" pitchFamily="18" charset="0"/>
              </a:rPr>
              <a:t>hasBrother</a:t>
            </a:r>
            <a:r>
              <a:rPr lang="en-US" altLang="en-US" sz="1800" dirty="0">
                <a:latin typeface="Georgia" panose="02040502050405020303" pitchFamily="18" charset="0"/>
              </a:rPr>
              <a:t> </a:t>
            </a:r>
            <a:r>
              <a:rPr lang="en-US" altLang="en-US" sz="1800" b="1" dirty="0">
                <a:latin typeface="Georgia" panose="02040502050405020303" pitchFamily="18" charset="0"/>
              </a:rPr>
              <a:t>±</a:t>
            </a:r>
            <a:r>
              <a:rPr lang="en-US" altLang="en-US" sz="1800" dirty="0">
                <a:latin typeface="Georgia" panose="02040502050405020303" pitchFamily="18" charset="0"/>
              </a:rPr>
              <a:t> </a:t>
            </a:r>
            <a:r>
              <a:rPr lang="en-US" altLang="en-US" sz="1800" dirty="0" err="1">
                <a:latin typeface="Georgia" panose="02040502050405020303" pitchFamily="18" charset="0"/>
              </a:rPr>
              <a:t>hasDaughter</a:t>
            </a:r>
            <a:r>
              <a:rPr lang="en-US" altLang="en-US" sz="1800" dirty="0">
                <a:latin typeface="Georgia" panose="02040502050405020303" pitchFamily="18" charset="0"/>
              </a:rPr>
              <a:t>)</a:t>
            </a:r>
          </a:p>
          <a:p>
            <a:pPr lvl="1"/>
            <a:endParaRPr lang="en-US" altLang="en-US" sz="18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solidFill>
                  <a:srgbClr val="0033CC"/>
                </a:solidFill>
                <a:latin typeface="Georgia" panose="02040502050405020303" pitchFamily="18" charset="0"/>
              </a:rPr>
              <a:t>Individuals</a:t>
            </a:r>
            <a:r>
              <a:rPr lang="en-US" altLang="en-US" sz="2000" dirty="0">
                <a:latin typeface="Georgia" panose="02040502050405020303" pitchFamily="18" charset="0"/>
              </a:rPr>
              <a:t> (constants)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E.g., John, Mary, Italy</a:t>
            </a:r>
          </a:p>
          <a:p>
            <a:r>
              <a:rPr lang="en-US" altLang="en-US" sz="2000" dirty="0">
                <a:solidFill>
                  <a:srgbClr val="0033CC"/>
                </a:solidFill>
                <a:latin typeface="Georgia" panose="02040502050405020303" pitchFamily="18" charset="0"/>
              </a:rPr>
              <a:t>Operators</a:t>
            </a:r>
            <a:r>
              <a:rPr lang="en-US" altLang="en-US" sz="2000" dirty="0">
                <a:latin typeface="Georgia" panose="02040502050405020303" pitchFamily="18" charset="0"/>
              </a:rPr>
              <a:t> (for forming concepts and roles) restricted so that: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Satisfiability/</a:t>
            </a:r>
            <a:r>
              <a:rPr lang="en-US" altLang="en-US" sz="1800" dirty="0" err="1">
                <a:latin typeface="Georgia" panose="02040502050405020303" pitchFamily="18" charset="0"/>
              </a:rPr>
              <a:t>subsumption</a:t>
            </a:r>
            <a:r>
              <a:rPr lang="en-US" altLang="en-US" sz="1800" dirty="0">
                <a:latin typeface="Georgia" panose="02040502050405020303" pitchFamily="18" charset="0"/>
              </a:rPr>
              <a:t> is decidable and, </a:t>
            </a:r>
            <a:r>
              <a:rPr lang="en-US" altLang="en-US" sz="1800" i="1" dirty="0">
                <a:latin typeface="Georgia" panose="02040502050405020303" pitchFamily="18" charset="0"/>
              </a:rPr>
              <a:t>if possible</a:t>
            </a:r>
            <a:r>
              <a:rPr lang="en-US" altLang="en-US" sz="1800" dirty="0">
                <a:latin typeface="Georgia" panose="02040502050405020303" pitchFamily="18" charset="0"/>
              </a:rPr>
              <a:t>, of low complexity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No need for explicit use of variables</a:t>
            </a:r>
          </a:p>
          <a:p>
            <a:pPr lvl="1"/>
            <a:r>
              <a:rPr lang="en-US" altLang="en-US" sz="1800" dirty="0">
                <a:latin typeface="Georgia" panose="02040502050405020303" pitchFamily="18" charset="0"/>
              </a:rPr>
              <a:t>Features such as counting can be succinctly expressed</a:t>
            </a:r>
          </a:p>
          <a:p>
            <a:pPr marL="914400" lvl="2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DL Basics</a:t>
            </a:r>
          </a:p>
        </p:txBody>
      </p:sp>
      <p:pic>
        <p:nvPicPr>
          <p:cNvPr id="1024006" name="Picture 6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38786"/>
            <a:ext cx="5838825" cy="2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07" name="Picture 7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429000"/>
            <a:ext cx="67056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The DL Notation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67" y="1417639"/>
            <a:ext cx="6498210" cy="5440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70" y="1410915"/>
            <a:ext cx="2290830" cy="54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456" y="1173956"/>
            <a:ext cx="8915400" cy="5119688"/>
          </a:xfrm>
        </p:spPr>
        <p:txBody>
          <a:bodyPr/>
          <a:lstStyle/>
          <a:p>
            <a:r>
              <a:rPr lang="en-US" altLang="en-US" sz="2800" dirty="0">
                <a:latin typeface="Georgia" panose="02040502050405020303" pitchFamily="18" charset="0"/>
              </a:rPr>
              <a:t>A </a:t>
            </a:r>
            <a:r>
              <a:rPr lang="en-US" altLang="en-US" sz="2800" dirty="0" err="1">
                <a:solidFill>
                  <a:srgbClr val="0033CC"/>
                </a:solidFill>
                <a:latin typeface="Georgia" panose="02040502050405020303" pitchFamily="18" charset="0"/>
              </a:rPr>
              <a:t>TBox</a:t>
            </a:r>
            <a:r>
              <a:rPr lang="en-US" altLang="en-US" sz="2800" dirty="0">
                <a:latin typeface="Georgia" panose="02040502050405020303" pitchFamily="18" charset="0"/>
              </a:rPr>
              <a:t> is a set of “schema” axioms (sentences)</a:t>
            </a:r>
          </a:p>
          <a:p>
            <a:endParaRPr lang="en-GB" altLang="en-US" sz="2800" dirty="0"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GB" altLang="en-US" sz="2800" dirty="0">
              <a:latin typeface="Georgia" panose="02040502050405020303" pitchFamily="18" charset="0"/>
            </a:endParaRPr>
          </a:p>
          <a:p>
            <a:pPr marL="514350" lvl="1" indent="0">
              <a:buNone/>
            </a:pPr>
            <a:endParaRPr lang="en-GB" altLang="en-US" dirty="0">
              <a:latin typeface="Georgia" panose="02040502050405020303" pitchFamily="18" charset="0"/>
            </a:endParaRPr>
          </a:p>
          <a:p>
            <a:pPr marL="514350" lvl="1" indent="0">
              <a:buNone/>
            </a:pPr>
            <a:r>
              <a:rPr lang="en-US" alt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E.g., Person all of whose children are either Doctors or have a child who is a Doctor</a:t>
            </a:r>
            <a:endParaRPr lang="en-GB" alt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r>
              <a:rPr lang="en-GB" altLang="en-US" sz="2800" dirty="0">
                <a:latin typeface="Georgia" panose="02040502050405020303" pitchFamily="18" charset="0"/>
              </a:rPr>
              <a:t>An </a:t>
            </a:r>
            <a:r>
              <a:rPr lang="en-GB" altLang="en-US" sz="2800" dirty="0" err="1">
                <a:solidFill>
                  <a:srgbClr val="0033CC"/>
                </a:solidFill>
                <a:latin typeface="Georgia" panose="02040502050405020303" pitchFamily="18" charset="0"/>
              </a:rPr>
              <a:t>ABox</a:t>
            </a:r>
            <a:r>
              <a:rPr lang="en-GB" altLang="en-US" sz="2800" dirty="0">
                <a:latin typeface="Georgia" panose="02040502050405020303" pitchFamily="18" charset="0"/>
              </a:rPr>
              <a:t> is a set of “data” axioms (ground facts)</a:t>
            </a:r>
          </a:p>
          <a:p>
            <a:endParaRPr lang="en-GB" altLang="en-US" sz="2800" dirty="0"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GB" altLang="en-US" sz="2800" dirty="0"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GB" altLang="en-US" sz="2800" dirty="0">
              <a:latin typeface="Georgia" panose="02040502050405020303" pitchFamily="18" charset="0"/>
            </a:endParaRPr>
          </a:p>
          <a:p>
            <a:r>
              <a:rPr lang="en-US" altLang="en-US" sz="2800" dirty="0">
                <a:latin typeface="Georgia" panose="02040502050405020303" pitchFamily="18" charset="0"/>
              </a:rPr>
              <a:t>A </a:t>
            </a:r>
            <a:r>
              <a:rPr lang="en-US" altLang="en-US" sz="2800" dirty="0">
                <a:solidFill>
                  <a:srgbClr val="0033CC"/>
                </a:solidFill>
                <a:latin typeface="Georgia" panose="02040502050405020303" pitchFamily="18" charset="0"/>
              </a:rPr>
              <a:t>Knowledge Base</a:t>
            </a:r>
            <a:r>
              <a:rPr lang="en-US" altLang="en-US" sz="2800" dirty="0">
                <a:latin typeface="Georgia" panose="02040502050405020303" pitchFamily="18" charset="0"/>
              </a:rPr>
              <a:t> (KB) is just a </a:t>
            </a:r>
            <a:r>
              <a:rPr lang="en-US" altLang="en-US" sz="2800" dirty="0" err="1">
                <a:latin typeface="Georgia" panose="02040502050405020303" pitchFamily="18" charset="0"/>
              </a:rPr>
              <a:t>TBox</a:t>
            </a:r>
            <a:r>
              <a:rPr lang="en-US" altLang="en-US" sz="2800" dirty="0">
                <a:latin typeface="Georgia" panose="02040502050405020303" pitchFamily="18" charset="0"/>
              </a:rPr>
              <a:t> plus an </a:t>
            </a:r>
            <a:r>
              <a:rPr lang="en-US" altLang="en-US" sz="2800" dirty="0" err="1">
                <a:latin typeface="Georgia" panose="02040502050405020303" pitchFamily="18" charset="0"/>
              </a:rPr>
              <a:t>Abox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DL Knowledge 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1168"/>
            <a:ext cx="8010525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3" y="4648200"/>
            <a:ext cx="8115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02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What is an Ontology?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A model of (some aspect of) the world</a:t>
            </a:r>
          </a:p>
          <a:p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Introduces </a:t>
            </a:r>
            <a:r>
              <a:rPr lang="en-US" altLang="en-US" sz="2800" b="1" dirty="0">
                <a:solidFill>
                  <a:srgbClr val="0034D1"/>
                </a:solidFill>
                <a:latin typeface="Georgia" panose="02040502050405020303" pitchFamily="18" charset="0"/>
              </a:rPr>
              <a:t>vocabulary</a:t>
            </a:r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 relevant to domain</a:t>
            </a:r>
          </a:p>
          <a:p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Specifies intended </a:t>
            </a:r>
            <a:r>
              <a:rPr lang="en-US" altLang="en-US" sz="2800" b="1" dirty="0">
                <a:solidFill>
                  <a:srgbClr val="0034D1"/>
                </a:solidFill>
                <a:latin typeface="Georgia" panose="02040502050405020303" pitchFamily="18" charset="0"/>
              </a:rPr>
              <a:t>meaning</a:t>
            </a:r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 of vocabulary</a:t>
            </a:r>
          </a:p>
          <a:p>
            <a:pPr lvl="1"/>
            <a:r>
              <a:rPr lang="en-US" altLang="en-US" dirty="0">
                <a:solidFill>
                  <a:srgbClr val="000066"/>
                </a:solidFill>
                <a:latin typeface="Georgia" panose="02040502050405020303" pitchFamily="18" charset="0"/>
              </a:rPr>
              <a:t>Typically formalized using a suitable </a:t>
            </a:r>
            <a:r>
              <a:rPr lang="en-US" altLang="en-US" b="1" dirty="0">
                <a:solidFill>
                  <a:srgbClr val="000066"/>
                </a:solidFill>
                <a:latin typeface="Georgia" panose="02040502050405020303" pitchFamily="18" charset="0"/>
              </a:rPr>
              <a:t>logic</a:t>
            </a:r>
            <a:endParaRPr lang="en-US" altLang="en-US" dirty="0">
              <a:solidFill>
                <a:srgbClr val="000066"/>
              </a:solidFill>
              <a:latin typeface="Georgia" panose="02040502050405020303" pitchFamily="18" charset="0"/>
            </a:endParaRPr>
          </a:p>
          <a:p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Closely related to </a:t>
            </a:r>
            <a:r>
              <a:rPr lang="en-US" altLang="en-US" sz="2800" b="1" dirty="0">
                <a:solidFill>
                  <a:srgbClr val="0034D1"/>
                </a:solidFill>
                <a:latin typeface="Georgia" panose="02040502050405020303" pitchFamily="18" charset="0"/>
              </a:rPr>
              <a:t>schemas</a:t>
            </a:r>
            <a:r>
              <a:rPr lang="en-US" altLang="en-US" sz="2800" dirty="0">
                <a:solidFill>
                  <a:srgbClr val="000066"/>
                </a:solidFill>
                <a:latin typeface="Georgia" panose="02040502050405020303" pitchFamily="18" charset="0"/>
              </a:rPr>
              <a:t> in the DB world</a:t>
            </a:r>
          </a:p>
          <a:p>
            <a:pPr lvl="1"/>
            <a:r>
              <a:rPr lang="en-US" altLang="en-US" dirty="0">
                <a:solidFill>
                  <a:srgbClr val="000066"/>
                </a:solidFill>
                <a:latin typeface="Georgia" panose="02040502050405020303" pitchFamily="18" charset="0"/>
              </a:rPr>
              <a:t>Instantiated by set of individuals and relations</a:t>
            </a:r>
          </a:p>
          <a:p>
            <a:pPr lvl="1"/>
            <a:r>
              <a:rPr lang="en-US" altLang="en-US" dirty="0">
                <a:solidFill>
                  <a:srgbClr val="000066"/>
                </a:solidFill>
                <a:latin typeface="Georgia" panose="02040502050405020303" pitchFamily="18" charset="0"/>
              </a:rPr>
              <a:t>Defines constraints on possible instantiations</a:t>
            </a:r>
          </a:p>
        </p:txBody>
      </p:sp>
    </p:spTree>
    <p:extLst>
      <p:ext uri="{BB962C8B-B14F-4D97-AF65-F5344CB8AC3E}">
        <p14:creationId xmlns:p14="http://schemas.microsoft.com/office/powerpoint/2010/main" val="374480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figu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52600"/>
            <a:ext cx="82057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15446" y="409045"/>
            <a:ext cx="8123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en-US" kern="0" dirty="0"/>
              <a:t>Class/Concept Constructors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3" y="5094288"/>
            <a:ext cx="7775575" cy="1069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2400" kern="0" dirty="0"/>
              <a:t>for </a:t>
            </a:r>
            <a:r>
              <a:rPr lang="en-GB" altLang="en-US" sz="2400" kern="0" dirty="0">
                <a:latin typeface="cmr10" panose="020B0500000000000000" pitchFamily="8" charset="0"/>
              </a:rPr>
              <a:t>C</a:t>
            </a:r>
            <a:r>
              <a:rPr lang="en-GB" altLang="en-US" sz="2400" kern="0" dirty="0"/>
              <a:t> a concept (class); </a:t>
            </a:r>
            <a:r>
              <a:rPr lang="en-GB" altLang="en-US" sz="2400" kern="0" dirty="0">
                <a:latin typeface="cmr10" panose="020B0500000000000000" pitchFamily="8" charset="0"/>
              </a:rPr>
              <a:t>P</a:t>
            </a:r>
            <a:r>
              <a:rPr lang="en-GB" altLang="en-US" sz="2400" kern="0" dirty="0"/>
              <a:t> a role (property); </a:t>
            </a:r>
            <a:r>
              <a:rPr lang="en-GB" altLang="en-US" sz="2400" kern="0" dirty="0">
                <a:latin typeface="cmr10" panose="020B0500000000000000" pitchFamily="8" charset="0"/>
              </a:rPr>
              <a:t>x</a:t>
            </a:r>
            <a:r>
              <a:rPr lang="en-GB" altLang="en-US" sz="2400" kern="0" dirty="0"/>
              <a:t> an individual name</a:t>
            </a:r>
          </a:p>
        </p:txBody>
      </p:sp>
    </p:spTree>
    <p:extLst>
      <p:ext uri="{BB962C8B-B14F-4D97-AF65-F5344CB8AC3E}">
        <p14:creationId xmlns:p14="http://schemas.microsoft.com/office/powerpoint/2010/main" val="34668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rc 2"/>
          <p:cNvSpPr>
            <a:spLocks/>
          </p:cNvSpPr>
          <p:nvPr/>
        </p:nvSpPr>
        <p:spPr bwMode="auto">
          <a:xfrm flipV="1">
            <a:off x="3773488" y="1258888"/>
            <a:ext cx="4440237" cy="3657600"/>
          </a:xfrm>
          <a:custGeom>
            <a:avLst/>
            <a:gdLst>
              <a:gd name="T0" fmla="*/ 0 w 21699"/>
              <a:gd name="T1" fmla="*/ 0 h 21600"/>
              <a:gd name="T2" fmla="*/ 908599687 w 21699"/>
              <a:gd name="T3" fmla="*/ 619353600 h 21600"/>
              <a:gd name="T4" fmla="*/ 4145367 w 21699"/>
              <a:gd name="T5" fmla="*/ 619353600 h 21600"/>
              <a:gd name="T6" fmla="*/ 0 60000 65536"/>
              <a:gd name="T7" fmla="*/ 0 60000 65536"/>
              <a:gd name="T8" fmla="*/ 0 60000 65536"/>
              <a:gd name="T9" fmla="*/ 0 w 21699"/>
              <a:gd name="T10" fmla="*/ 0 h 21600"/>
              <a:gd name="T11" fmla="*/ 21699 w 216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9" h="21600" fill="none" extrusionOk="0">
                <a:moveTo>
                  <a:pt x="0" y="0"/>
                </a:moveTo>
                <a:cubicBezTo>
                  <a:pt x="33" y="0"/>
                  <a:pt x="66" y="-1"/>
                  <a:pt x="99" y="0"/>
                </a:cubicBezTo>
                <a:cubicBezTo>
                  <a:pt x="12028" y="0"/>
                  <a:pt x="21699" y="9670"/>
                  <a:pt x="21699" y="21600"/>
                </a:cubicBezTo>
              </a:path>
              <a:path w="21699" h="21600" stroke="0" extrusionOk="0">
                <a:moveTo>
                  <a:pt x="0" y="0"/>
                </a:moveTo>
                <a:cubicBezTo>
                  <a:pt x="33" y="0"/>
                  <a:pt x="66" y="-1"/>
                  <a:pt x="99" y="0"/>
                </a:cubicBezTo>
                <a:cubicBezTo>
                  <a:pt x="12028" y="0"/>
                  <a:pt x="21699" y="9670"/>
                  <a:pt x="21699" y="21600"/>
                </a:cubicBezTo>
                <a:lnTo>
                  <a:pt x="99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534275" y="1808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de-AT" altLang="en-US" sz="2400" b="1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13225" y="1411288"/>
            <a:ext cx="3816350" cy="935037"/>
          </a:xfrm>
          <a:noFill/>
        </p:spPr>
        <p:txBody>
          <a:bodyPr/>
          <a:lstStyle/>
          <a:p>
            <a:pPr lvl="1" eaLnBrk="1" hangingPunct="1"/>
            <a:r>
              <a:rPr lang="en-US" altLang="en-US" sz="1800">
                <a:latin typeface="Georgia" panose="02040502050405020303" pitchFamily="18" charset="0"/>
              </a:rPr>
              <a:t>500 million users </a:t>
            </a:r>
          </a:p>
          <a:p>
            <a:pPr lvl="1" eaLnBrk="1" hangingPunct="1"/>
            <a:r>
              <a:rPr lang="en-US" altLang="en-US" sz="1800">
                <a:latin typeface="Georgia" panose="02040502050405020303" pitchFamily="18" charset="0"/>
              </a:rPr>
              <a:t>more than 3 billion pages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13000" y="4676775"/>
            <a:ext cx="2273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chemeClr val="tx2"/>
                </a:solidFill>
                <a:cs typeface="Arial" panose="020B0604020202020204" pitchFamily="34" charset="0"/>
              </a:rPr>
              <a:t>WWW</a:t>
            </a:r>
          </a:p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URI, HTML, HTTP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268538" y="2203450"/>
            <a:ext cx="0" cy="3627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The Vision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600" y="6411913"/>
            <a:ext cx="678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>
                <a:solidFill>
                  <a:srgbClr val="404040"/>
                </a:solidFill>
              </a:rPr>
              <a:t>Source: ICWS 2005 Tutorial – Semantic Web Services by M. Stollberg and A. Haller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endSync delay="0"/>
                                  <p:childTnLst>
                                    <p:set>
                                      <p:cBhvr>
                                        <p:cTn id="6" dur="1" fill="hold">
                                          <p:endSync delay="0"/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8" dur="1" fill="hold">
                                          <p:endSync delay="0"/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2" grpId="0" build="p"/>
      <p:bldP spid="7173" grpId="0"/>
      <p:bldP spid="71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8513" y="381000"/>
            <a:ext cx="7775575" cy="6572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en-US" kern="0" dirty="0"/>
              <a:t>Ontology Axioms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98513" y="5326063"/>
            <a:ext cx="8116887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kern="0" dirty="0"/>
              <a:t>An </a:t>
            </a:r>
            <a:r>
              <a:rPr lang="en-US" altLang="en-US" sz="2800" kern="0" dirty="0">
                <a:solidFill>
                  <a:srgbClr val="0033CC"/>
                </a:solidFill>
              </a:rPr>
              <a:t>Ontology</a:t>
            </a:r>
            <a:r>
              <a:rPr lang="en-US" altLang="en-US" sz="2800" kern="0" dirty="0"/>
              <a:t> is </a:t>
            </a:r>
            <a:r>
              <a:rPr lang="en-US" altLang="en-US" sz="2800" i="1" kern="0" dirty="0"/>
              <a:t>usually</a:t>
            </a:r>
            <a:r>
              <a:rPr lang="en-US" altLang="en-US" sz="2800" kern="0" dirty="0"/>
              <a:t> considered to be a </a:t>
            </a:r>
            <a:r>
              <a:rPr lang="en-US" altLang="en-US" sz="2800" kern="0" dirty="0" err="1"/>
              <a:t>TBox</a:t>
            </a:r>
            <a:r>
              <a:rPr lang="en-US" altLang="en-US" sz="2800" kern="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but an </a:t>
            </a:r>
            <a:r>
              <a:rPr lang="en-GB" altLang="en-US" kern="0" dirty="0">
                <a:solidFill>
                  <a:srgbClr val="0033CC"/>
                </a:solidFill>
              </a:rPr>
              <a:t>OWL</a:t>
            </a:r>
            <a:r>
              <a:rPr lang="en-US" altLang="en-US" kern="0" dirty="0"/>
              <a:t> ontology is a set of </a:t>
            </a:r>
            <a:r>
              <a:rPr lang="en-US" altLang="en-US" kern="0" dirty="0" err="1"/>
              <a:t>TBox</a:t>
            </a:r>
            <a:r>
              <a:rPr lang="en-US" altLang="en-US" kern="0" dirty="0"/>
              <a:t> and </a:t>
            </a:r>
            <a:r>
              <a:rPr lang="en-US" altLang="en-US" kern="0" dirty="0" err="1"/>
              <a:t>ABox</a:t>
            </a:r>
            <a:r>
              <a:rPr lang="en-US" altLang="en-US" kern="0" dirty="0"/>
              <a:t> axioms</a:t>
            </a:r>
            <a:endParaRPr lang="en-GB" altLang="en-US" kern="0" dirty="0"/>
          </a:p>
        </p:txBody>
      </p:sp>
      <p:pic>
        <p:nvPicPr>
          <p:cNvPr id="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671638"/>
            <a:ext cx="7504112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924300"/>
            <a:ext cx="6872288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3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 Web Tools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 rot="10954658" flipH="1">
            <a:off x="2722563" y="2743200"/>
            <a:ext cx="1752600" cy="1752600"/>
          </a:xfrm>
          <a:custGeom>
            <a:avLst/>
            <a:gdLst>
              <a:gd name="T0" fmla="*/ 18419 w 21600"/>
              <a:gd name="T1" fmla="*/ 1055049 h 21600"/>
              <a:gd name="T2" fmla="*/ 1569307 w 21600"/>
              <a:gd name="T3" fmla="*/ 1303091 h 21600"/>
              <a:gd name="T4" fmla="*/ 140451 w 21600"/>
              <a:gd name="T5" fmla="*/ 1029653 h 21600"/>
              <a:gd name="T6" fmla="*/ 1501800 w 21600"/>
              <a:gd name="T7" fmla="*/ -22962 h 21600"/>
              <a:gd name="T8" fmla="*/ 1572228 w 21600"/>
              <a:gd name="T9" fmla="*/ 368776 h 21600"/>
              <a:gd name="T10" fmla="*/ 1180409 w 21600"/>
              <a:gd name="T11" fmla="*/ 43912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89" y="3196"/>
                </a:moveTo>
                <a:cubicBezTo>
                  <a:pt x="14537" y="2115"/>
                  <a:pt x="12691" y="1537"/>
                  <a:pt x="10800" y="1537"/>
                </a:cubicBezTo>
                <a:cubicBezTo>
                  <a:pt x="5684" y="1537"/>
                  <a:pt x="1537" y="5684"/>
                  <a:pt x="1537" y="10800"/>
                </a:cubicBezTo>
                <a:cubicBezTo>
                  <a:pt x="1537" y="15915"/>
                  <a:pt x="5684" y="20063"/>
                  <a:pt x="10800" y="20063"/>
                </a:cubicBezTo>
                <a:cubicBezTo>
                  <a:pt x="14015" y="20063"/>
                  <a:pt x="17001" y="18395"/>
                  <a:pt x="18687" y="15657"/>
                </a:cubicBezTo>
                <a:lnTo>
                  <a:pt x="19995" y="16463"/>
                </a:lnTo>
                <a:cubicBezTo>
                  <a:pt x="18029" y="19655"/>
                  <a:pt x="14549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3005" y="-1"/>
                  <a:pt x="15157" y="675"/>
                  <a:pt x="16967" y="1934"/>
                </a:cubicBezTo>
                <a:lnTo>
                  <a:pt x="18509" y="-283"/>
                </a:lnTo>
                <a:lnTo>
                  <a:pt x="19377" y="4545"/>
                </a:lnTo>
                <a:lnTo>
                  <a:pt x="14548" y="5412"/>
                </a:lnTo>
                <a:lnTo>
                  <a:pt x="16089" y="3196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581400" y="2514600"/>
            <a:ext cx="7397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create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352800" y="3276600"/>
            <a:ext cx="1347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Managing 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Ontologies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200400" y="4348163"/>
            <a:ext cx="8032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286000" y="2667000"/>
            <a:ext cx="8667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publish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953000" y="1752600"/>
            <a:ext cx="110172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Reasoner 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60375" y="1371600"/>
            <a:ext cx="164782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Online Registry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346575" y="5334000"/>
            <a:ext cx="159702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Mapping Tools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3509963"/>
            <a:ext cx="1254125" cy="376237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Triple store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352800" y="1295400"/>
            <a:ext cx="76517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Editor</a:t>
            </a:r>
          </a:p>
        </p:txBody>
      </p:sp>
      <p:sp>
        <p:nvSpPr>
          <p:cNvPr id="27661" name="AutoShape 13"/>
          <p:cNvSpPr>
            <a:spLocks noChangeArrowheads="1"/>
          </p:cNvSpPr>
          <p:nvPr/>
        </p:nvSpPr>
        <p:spPr bwMode="auto">
          <a:xfrm rot="2700000">
            <a:off x="4384675" y="4657725"/>
            <a:ext cx="1487488" cy="217488"/>
          </a:xfrm>
          <a:prstGeom prst="rightArrow">
            <a:avLst>
              <a:gd name="adj1" fmla="val 50000"/>
              <a:gd name="adj2" fmla="val 170985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4724400" y="3586163"/>
            <a:ext cx="1524000" cy="223837"/>
          </a:xfrm>
          <a:prstGeom prst="rightArrow">
            <a:avLst>
              <a:gd name="adj1" fmla="val 50000"/>
              <a:gd name="adj2" fmla="val 170213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551363" y="4419600"/>
            <a:ext cx="993775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integrate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800600" y="3509963"/>
            <a:ext cx="942975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instance</a:t>
            </a:r>
          </a:p>
        </p:txBody>
      </p:sp>
      <p:sp>
        <p:nvSpPr>
          <p:cNvPr id="27665" name="AutoShape 17"/>
          <p:cNvSpPr>
            <a:spLocks noChangeArrowheads="1"/>
          </p:cNvSpPr>
          <p:nvPr/>
        </p:nvSpPr>
        <p:spPr bwMode="auto">
          <a:xfrm rot="-2700000">
            <a:off x="4540250" y="2593975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79963" y="2667000"/>
            <a:ext cx="10445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inference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286000" y="4119563"/>
            <a:ext cx="803275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update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61950" y="1752600"/>
            <a:ext cx="2533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 DAML Ontology Library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 Schema Web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319463" y="1676400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Protégé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Swoop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7442200" y="1981200"/>
            <a:ext cx="1701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Jena </a:t>
            </a:r>
            <a:r>
              <a:rPr lang="en-US" altLang="en-US" sz="1400"/>
              <a:t>(SPARQL)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KAON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Kowari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Seasam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OWLIM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3store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Instance store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Redland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Tap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RDF store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Yars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IBM IODT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RDFLib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RDF gateway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allegro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Oracle 10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019800" y="1066800"/>
            <a:ext cx="15335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Pellet </a:t>
            </a:r>
            <a:r>
              <a:rPr lang="en-US" altLang="en-US" sz="1400"/>
              <a:t>(DL)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Racer </a:t>
            </a:r>
            <a:r>
              <a:rPr lang="en-US" altLang="en-US" sz="1400"/>
              <a:t>(DL)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FACT++ </a:t>
            </a:r>
            <a:r>
              <a:rPr lang="en-US" altLang="en-US" sz="1400"/>
              <a:t>(DL)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Jena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JTP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F-OWL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Euler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CWM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31775" y="2590800"/>
            <a:ext cx="152082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Search Engine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52400" y="2971800"/>
            <a:ext cx="238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Swoogle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Semantic Web Search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943600" y="4460875"/>
            <a:ext cx="15525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ONION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PROMPT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OntoMapper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Glue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OntoMerge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1600">
                <a:ea typeface="SimSun" panose="02010600030101010101" pitchFamily="2" charset="-122"/>
              </a:rPr>
              <a:t>Ontomorph  </a:t>
            </a:r>
            <a:endParaRPr lang="en-US" altLang="en-US" sz="1600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17475" y="6243638"/>
            <a:ext cx="813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6600"/>
                </a:solidFill>
              </a:rPr>
              <a:t>source1: http://ebiquity.umbc.edu/paper/html/id/257/Using-Ontologies-in-the-Semantic-Web-A-Survey</a:t>
            </a:r>
          </a:p>
          <a:p>
            <a:pPr eaLnBrk="1" hangingPunct="1"/>
            <a:r>
              <a:rPr lang="en-US" altLang="en-US" sz="1400">
                <a:solidFill>
                  <a:srgbClr val="006600"/>
                </a:solidFill>
              </a:rPr>
              <a:t>source2: http://www.wiwiss.fu-berlin.de/suhl/bizer/toolkits/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41325" y="3733800"/>
            <a:ext cx="968375" cy="376238"/>
          </a:xfrm>
          <a:prstGeom prst="rect">
            <a:avLst/>
          </a:prstGeom>
          <a:solidFill>
            <a:srgbClr val="DDDDDD">
              <a:alpha val="5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Browser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65125" y="4140200"/>
            <a:ext cx="13112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Tabulator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IsaViz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Piggybank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Arago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Horus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Mspace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600"/>
              <a:t>Magpie 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965325" y="3586163"/>
            <a:ext cx="8540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browse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58" grpId="0" animBg="1"/>
      <p:bldP spid="27659" grpId="0" animBg="1"/>
      <p:bldP spid="27661" grpId="0" animBg="1"/>
      <p:bldP spid="27662" grpId="0" animBg="1"/>
      <p:bldP spid="27663" grpId="0" animBg="1"/>
      <p:bldP spid="27664" grpId="0" animBg="1"/>
      <p:bldP spid="27665" grpId="0" animBg="1"/>
      <p:bldP spid="27666" grpId="0" animBg="1"/>
      <p:bldP spid="27670" grpId="0"/>
      <p:bldP spid="27671" grpId="0"/>
      <p:bldP spid="276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000"/>
              <a:t>Source: ICWS 2005 Tutorial – Semantic Web Services by M. Stollberg and A. Haller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GB" altLang="en-US" sz="2000"/>
              <a:t>Hendler &amp; Miller 02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000"/>
              <a:t>Berners-Lee, Hendler &amp; Lassila, Scientific American, 2001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Semantic Web Layer Cake </a:t>
            </a:r>
            <a:r>
              <a:rPr lang="en-US" altLang="en-US" sz="2000">
                <a:hlinkClick r:id="rId3"/>
              </a:rPr>
              <a:t>http://www.w3.org/2007/03/layerCake.png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Gruber, T. R. (1993). </a:t>
            </a:r>
            <a:r>
              <a:rPr lang="en-US" altLang="en-US" sz="2000">
                <a:hlinkClick r:id="rId4"/>
              </a:rPr>
              <a:t>Toward principles for the design of ontologies used for knowledge sharing</a:t>
            </a:r>
            <a:r>
              <a:rPr lang="en-US" altLang="en-US" sz="2000"/>
              <a:t>. International Workshop on Formal Ontology.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Tim Berners-Lee, Putting the Web back into Semantic Web, ISWC2005 Keynote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Zhang, et al. Ontology Summarization Based on RDF Sentence Graph, WWW-2007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Ding, Semantic Web TechnologiesTutorial, 2007. </a:t>
            </a:r>
            <a:r>
              <a:rPr lang="en-US" altLang="en-US" sz="2000">
                <a:hlinkClick r:id="rId5"/>
              </a:rPr>
              <a:t>iw.rpi.edu/2007/09/swtech.ppt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hlinkClick r:id="rId6"/>
              </a:rPr>
              <a:t>http://ebiquity.umbc.edu/paper/html/id/257/Using-Ontologies-in-the-Semantic-Web-A-Survey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http://www.wiwiss.fu-berlin.de/suhl/bizer/toolkits/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422525" y="4676775"/>
            <a:ext cx="2273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chemeClr val="tx2"/>
                </a:solidFill>
                <a:cs typeface="Arial" panose="020B0604020202020204" pitchFamily="34" charset="0"/>
              </a:rPr>
              <a:t>WWW</a:t>
            </a:r>
          </a:p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URI, HTML, HTTP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870450" y="5011738"/>
            <a:ext cx="720725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4943475" y="3571875"/>
            <a:ext cx="142875" cy="11509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14688" y="1411288"/>
            <a:ext cx="3887787" cy="2592387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1800"/>
              <a:t>Serious Problems in</a:t>
            </a:r>
            <a:r>
              <a:rPr lang="en-US" altLang="en-US"/>
              <a:t> </a:t>
            </a:r>
          </a:p>
          <a:p>
            <a:pPr lvl="2" eaLnBrk="1" hangingPunct="1"/>
            <a:r>
              <a:rPr lang="en-US" altLang="en-US" sz="1600"/>
              <a:t>information finding,</a:t>
            </a:r>
          </a:p>
          <a:p>
            <a:pPr lvl="2" eaLnBrk="1" hangingPunct="1"/>
            <a:r>
              <a:rPr lang="en-US" altLang="en-US" sz="1600"/>
              <a:t>information extracting,</a:t>
            </a:r>
          </a:p>
          <a:p>
            <a:pPr lvl="2" eaLnBrk="1" hangingPunct="1"/>
            <a:r>
              <a:rPr lang="en-US" altLang="en-US" sz="1600"/>
              <a:t>information representing,</a:t>
            </a:r>
          </a:p>
          <a:p>
            <a:pPr lvl="2" eaLnBrk="1" hangingPunct="1"/>
            <a:r>
              <a:rPr lang="en-US" altLang="en-US" sz="1600"/>
              <a:t>information interpreting and</a:t>
            </a:r>
          </a:p>
          <a:p>
            <a:pPr lvl="2" eaLnBrk="1" hangingPunct="1"/>
            <a:r>
              <a:rPr lang="en-US" altLang="en-US" sz="1600"/>
              <a:t>and information maintaining.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94363" y="4676775"/>
            <a:ext cx="2787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chemeClr val="tx2"/>
                </a:solidFill>
                <a:cs typeface="Arial" panose="020B0604020202020204" pitchFamily="34" charset="0"/>
              </a:rPr>
              <a:t>Semantic Web</a:t>
            </a:r>
          </a:p>
          <a:p>
            <a:pPr eaLnBrk="1" hangingPunct="1"/>
            <a:r>
              <a:rPr lang="en-US" altLang="en-US" sz="2000" b="1">
                <a:cs typeface="Arial" panose="020B0604020202020204" pitchFamily="34" charset="0"/>
              </a:rPr>
              <a:t>RDF, RDF(S), OWL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278063" y="2203450"/>
            <a:ext cx="0" cy="3627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The Vision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8600" y="6434138"/>
            <a:ext cx="5840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solidFill>
                  <a:srgbClr val="404040"/>
                </a:solidFill>
              </a:rPr>
              <a:t>Source: ICWS 2005 Tutorial – Semantic Web Services by M. Stollberg and A. Haller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build="p"/>
      <p:bldP spid="92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4" name="Picture 2" descr="\\psf\Home\Desktop\Screen shot 2013-01-24 at 9.54.51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04800" y="6327775"/>
            <a:ext cx="4935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hlinkClick r:id="rId3" tooltip="My Experiences Attempting To Scale The Semantic Web"/>
              </a:rPr>
              <a:t>My Experiences Attempting To Scale The Semantic Web</a:t>
            </a:r>
            <a:endParaRPr lang="en-US" altLang="en-US" sz="1400" b="1"/>
          </a:p>
          <a:p>
            <a:pPr eaLnBrk="1" hangingPunct="1"/>
            <a:r>
              <a:rPr lang="en-US" altLang="en-US" sz="1400">
                <a:hlinkClick r:id="rId4"/>
              </a:rPr>
              <a:t>John Clarke Mills </a:t>
            </a:r>
            <a:endParaRPr lang="en-US" altLang="en-US" sz="1400"/>
          </a:p>
          <a:p>
            <a:pPr eaLnBrk="1" hangingPunct="1"/>
            <a:r>
              <a:rPr lang="en-US" altLang="en-US" sz="1400" b="1"/>
              <a:t> </a:t>
            </a:r>
          </a:p>
          <a:p>
            <a:pPr eaLnBrk="1" hangingPunct="1"/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latin typeface="Georgia" panose="02040502050405020303" pitchFamily="18" charset="0"/>
              </a:rPr>
              <a:t>Where we are Today: the Syntactic Web</a:t>
            </a:r>
            <a:endParaRPr lang="en-US" altLang="en-US" sz="3600" dirty="0">
              <a:latin typeface="Georgia" panose="02040502050405020303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16688" y="6092825"/>
            <a:ext cx="2212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2"/>
                </a:solidFill>
                <a:latin typeface="Comic Sans MS" panose="030F0702030302020204" pitchFamily="66" charset="0"/>
              </a:rPr>
              <a:t>[Hendler &amp; Miller 02]</a:t>
            </a:r>
          </a:p>
        </p:txBody>
      </p:sp>
      <p:pic>
        <p:nvPicPr>
          <p:cNvPr id="11268" name="Picture 4" descr="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0838"/>
            <a:ext cx="3910013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288" y="1219200"/>
            <a:ext cx="3616325" cy="4176713"/>
            <a:chOff x="249" y="1162"/>
            <a:chExt cx="2278" cy="2631"/>
          </a:xfrm>
        </p:grpSpPr>
        <p:pic>
          <p:nvPicPr>
            <p:cNvPr id="6152" name="Picture 6" descr="Slide0001hendl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80" b="8643"/>
            <a:stretch>
              <a:fillRect/>
            </a:stretch>
          </p:blipFill>
          <p:spPr bwMode="auto">
            <a:xfrm>
              <a:off x="249" y="1162"/>
              <a:ext cx="1731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659"/>
              <a:ext cx="1688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657" y="2205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746125" y="5791200"/>
            <a:ext cx="405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Video : </a:t>
            </a:r>
            <a:r>
              <a:rPr lang="en-US" altLang="en-US">
                <a:hlinkClick r:id="rId6"/>
              </a:rPr>
              <a:t>Web 2.0 Machine is Us/ing US</a:t>
            </a:r>
            <a:endParaRPr lang="en-US" alt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288925" y="6338888"/>
            <a:ext cx="605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Video source: </a:t>
            </a:r>
            <a:r>
              <a:rPr lang="en-US" altLang="en-US">
                <a:hlinkClick r:id="rId6" tooltip="http://youtube.com/watch?v=NLlGopyXT_g"/>
              </a:rPr>
              <a:t>http://youtube.com/watch?v=NLlGopyXT_g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The Semantic Web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858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"The Semantic Web is an </a:t>
            </a:r>
            <a:r>
              <a:rPr lang="en-US" altLang="en-US" sz="2800" u="sng" dirty="0">
                <a:solidFill>
                  <a:schemeClr val="tx2"/>
                </a:solidFill>
                <a:latin typeface="Georgia" panose="02040502050405020303" pitchFamily="18" charset="0"/>
              </a:rPr>
              <a:t>extension of the current web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 in which information is given well-defined meaning, better </a:t>
            </a:r>
            <a:r>
              <a:rPr lang="en-US" altLang="en-US" sz="2800" u="sng" dirty="0">
                <a:solidFill>
                  <a:schemeClr val="tx2"/>
                </a:solidFill>
                <a:latin typeface="Georgia" panose="02040502050405020303" pitchFamily="18" charset="0"/>
              </a:rPr>
              <a:t>enabling computers and people to work in cooperation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.“     – Berners-Lee, </a:t>
            </a:r>
            <a:r>
              <a:rPr lang="en-US" altLang="en-US" sz="2800" dirty="0" err="1">
                <a:solidFill>
                  <a:schemeClr val="tx2"/>
                </a:solidFill>
                <a:latin typeface="Georgia" panose="02040502050405020303" pitchFamily="18" charset="0"/>
              </a:rPr>
              <a:t>Hendler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 &amp; </a:t>
            </a:r>
            <a:r>
              <a:rPr lang="en-US" altLang="en-US" sz="2800" dirty="0" err="1">
                <a:solidFill>
                  <a:schemeClr val="tx2"/>
                </a:solidFill>
                <a:latin typeface="Georgia" panose="02040502050405020303" pitchFamily="18" charset="0"/>
              </a:rPr>
              <a:t>Lassila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2800" i="1" dirty="0">
                <a:solidFill>
                  <a:schemeClr val="tx2"/>
                </a:solidFill>
                <a:latin typeface="Georgia" panose="02040502050405020303" pitchFamily="18" charset="0"/>
              </a:rPr>
              <a:t>Scientific American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, 2001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</a:rPr>
              <a:t>Video: </a:t>
            </a:r>
            <a:r>
              <a:rPr lang="en-US" altLang="en-US" sz="2800" dirty="0">
                <a:solidFill>
                  <a:schemeClr val="tx2"/>
                </a:solidFill>
                <a:latin typeface="Georgia" panose="02040502050405020303" pitchFamily="18" charset="0"/>
                <a:hlinkClick r:id="rId3"/>
              </a:rPr>
              <a:t>Tim Berners-Lee on Semantic Web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pic>
        <p:nvPicPr>
          <p:cNvPr id="7172" name="Picture 4" descr="Sir Tim Berners-Lee">
            <a:hlinkClick r:id="rId4" tooltip="Sir Tim Berners-Le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752600"/>
            <a:ext cx="1701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5678488"/>
            <a:ext cx="64643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 dirty="0"/>
              <a:t>Image source: </a:t>
            </a:r>
            <a:r>
              <a:rPr lang="en-US" altLang="en-US" sz="1400" i="1" dirty="0">
                <a:hlinkClick r:id="rId6"/>
              </a:rPr>
              <a:t>http://en.wikipedia.org/wiki/Image:W3c_semantic_web_stack.jpg</a:t>
            </a:r>
            <a:endParaRPr lang="en-US" altLang="en-US" sz="1400" i="1" dirty="0"/>
          </a:p>
          <a:p>
            <a:r>
              <a:rPr lang="en-US" altLang="en-US" sz="1400" i="1" dirty="0"/>
              <a:t>Video source: </a:t>
            </a:r>
          </a:p>
          <a:p>
            <a:r>
              <a:rPr lang="en-US" altLang="en-US" sz="1000" dirty="0">
                <a:hlinkClick r:id="rId7"/>
              </a:rPr>
              <a:t>http://www.youtube.com/watch?v=HeUrEh-nqtU&amp;feature=related</a:t>
            </a:r>
            <a:endParaRPr lang="en-US" altLang="en-US" sz="1000" dirty="0"/>
          </a:p>
          <a:p>
            <a:r>
              <a:rPr lang="en-US" altLang="en-US" sz="1000" dirty="0">
                <a:hlinkClick r:id="rId8"/>
              </a:rPr>
              <a:t>http://www.youtube.com/watch?v=Jev2Um-4_TQ</a:t>
            </a: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eorgia" panose="02040502050405020303" pitchFamily="18" charset="0"/>
              </a:rPr>
              <a:t>The Semantic Web Layer Cake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143000"/>
            <a:ext cx="508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542088"/>
            <a:ext cx="410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/>
              <a:t>source: http://www.w3.org/2007/03/layerCake.png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8F1-3F8B-4273-BDA4-6BE57C5E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27A2-3D18-4B9D-972A-8CC8E6080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72000"/>
          </a:xfrm>
        </p:spPr>
        <p:txBody>
          <a:bodyPr/>
          <a:lstStyle/>
          <a:p>
            <a:r>
              <a:rPr lang="en-US" sz="1400" dirty="0"/>
              <a:t>In computer science and information science: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 ontology encompasses a representation, formal naming and definition of the categories, properties and relations between the concepts, data and entities that substantiate one, many or all domains of discourse.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More simply, an ontology is a way of showing the properties of a subject area and how they are related, by defining a set of concepts and categories that represent the subject.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Ontologies are a formal way to describe taxonomies and classification networks, essentially defining the structure of knowledge for various domains: the nouns representing classes of objects and the verbs representing relations between the objects. 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err="1"/>
              <a:t>Source:</a:t>
            </a:r>
            <a:r>
              <a:rPr lang="en-US" sz="1400" dirty="0" err="1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://en.wikipedia.org/wiki/Ontology_(</a:t>
            </a:r>
            <a:r>
              <a:rPr lang="en-US" sz="1400" dirty="0" err="1">
                <a:hlinkClick r:id="rId2"/>
              </a:rPr>
              <a:t>information_science</a:t>
            </a:r>
            <a:r>
              <a:rPr lang="en-US" sz="1400" dirty="0">
                <a:hlinkClick r:id="rId2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05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Ontology Definition </a:t>
            </a:r>
            <a:endParaRPr lang="en-US" altLang="en-US" sz="4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391400" cy="4724400"/>
          </a:xfrm>
          <a:noFill/>
        </p:spPr>
        <p:txBody>
          <a:bodyPr/>
          <a:lstStyle/>
          <a:p>
            <a:pPr marL="88900" indent="-88900" algn="ctr" eaLnBrk="1" hangingPunct="1">
              <a:buFontTx/>
              <a:buNone/>
            </a:pPr>
            <a:endParaRPr lang="en-US" altLang="en-US" sz="4000" b="1" dirty="0"/>
          </a:p>
          <a:p>
            <a:pPr marL="88900" indent="-88900" eaLnBrk="1" hangingPunct="1"/>
            <a:endParaRPr lang="en-US" altLang="en-US" sz="4000" b="1" dirty="0"/>
          </a:p>
          <a:p>
            <a:pPr marL="88900" indent="-88900" eaLnBrk="1" hangingPunct="1">
              <a:buFontTx/>
              <a:buNone/>
            </a:pPr>
            <a:endParaRPr lang="en-US" altLang="en-US" sz="2000" b="1" dirty="0"/>
          </a:p>
          <a:p>
            <a:pPr marL="88900" indent="-88900" eaLnBrk="1" hangingPunct="1">
              <a:buFontTx/>
              <a:buNone/>
            </a:pPr>
            <a:endParaRPr lang="en-US" altLang="en-US" sz="2000" b="1" dirty="0"/>
          </a:p>
          <a:p>
            <a:pPr marL="88900" indent="-88900" eaLnBrk="1" hangingPunct="1">
              <a:buFontTx/>
              <a:buNone/>
            </a:pPr>
            <a:r>
              <a:rPr lang="en-US" altLang="en-US" sz="2000" b="1" dirty="0"/>
              <a:t>formal, explicit specification of a shared conceptualization </a:t>
            </a:r>
          </a:p>
          <a:p>
            <a:pPr marL="88900" indent="-88900" eaLnBrk="1" hangingPunct="1"/>
            <a:endParaRPr lang="en-US" altLang="en-US" sz="2000" b="1" dirty="0"/>
          </a:p>
          <a:p>
            <a:pPr marL="88900" indent="-88900" eaLnBrk="1" hangingPunct="1"/>
            <a:endParaRPr lang="en-US" altLang="en-US" sz="4000" b="1" dirty="0"/>
          </a:p>
          <a:p>
            <a:pPr marL="88900" indent="-88900" eaLnBrk="1" hangingPunct="1"/>
            <a:endParaRPr lang="en-US" altLang="en-US" sz="4000" b="1" dirty="0"/>
          </a:p>
          <a:p>
            <a:pPr marL="88900" indent="-88900" eaLnBrk="1" hangingPunct="1"/>
            <a:endParaRPr lang="en-US" altLang="en-US" sz="40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3581400"/>
            <a:ext cx="2362200" cy="1066800"/>
            <a:chOff x="2928" y="2256"/>
            <a:chExt cx="1488" cy="672"/>
          </a:xfrm>
        </p:grpSpPr>
        <p:sp>
          <p:nvSpPr>
            <p:cNvPr id="9234" name="Text Box 5"/>
            <p:cNvSpPr txBox="1">
              <a:spLocks noChangeArrowheads="1"/>
            </p:cNvSpPr>
            <p:nvPr/>
          </p:nvSpPr>
          <p:spPr bwMode="auto">
            <a:xfrm>
              <a:off x="2928" y="2600"/>
              <a:ext cx="148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600" b="1">
                  <a:cs typeface="Arial" panose="020B0604020202020204" pitchFamily="34" charset="0"/>
                </a:rPr>
                <a:t>commonly accepted understanding</a:t>
              </a:r>
              <a:endParaRPr lang="en-GB" altLang="en-US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35" name="Line 6"/>
            <p:cNvSpPr>
              <a:spLocks noChangeShapeType="1"/>
            </p:cNvSpPr>
            <p:nvPr/>
          </p:nvSpPr>
          <p:spPr bwMode="auto">
            <a:xfrm flipH="1" flipV="1">
              <a:off x="3648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324600" y="2057400"/>
            <a:ext cx="1981200" cy="1219200"/>
            <a:chOff x="3984" y="1296"/>
            <a:chExt cx="1248" cy="768"/>
          </a:xfrm>
        </p:grpSpPr>
        <p:sp>
          <p:nvSpPr>
            <p:cNvPr id="9232" name="Text Box 8"/>
            <p:cNvSpPr txBox="1">
              <a:spLocks noChangeArrowheads="1"/>
            </p:cNvSpPr>
            <p:nvPr/>
          </p:nvSpPr>
          <p:spPr bwMode="auto">
            <a:xfrm>
              <a:off x="3984" y="1296"/>
              <a:ext cx="1248" cy="4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600" b="1">
                  <a:cs typeface="Arial" panose="020B0604020202020204" pitchFamily="34" charset="0"/>
                </a:rPr>
                <a:t>conceptual model of a domain (ontological theory)</a:t>
              </a:r>
              <a:endParaRPr lang="en-GB" altLang="en-US" sz="16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33" name="Line 9"/>
            <p:cNvSpPr>
              <a:spLocks noChangeShapeType="1"/>
            </p:cNvSpPr>
            <p:nvPr/>
          </p:nvSpPr>
          <p:spPr bwMode="auto">
            <a:xfrm flipV="1">
              <a:off x="460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00200" y="2133600"/>
            <a:ext cx="2514600" cy="1143000"/>
            <a:chOff x="1008" y="1344"/>
            <a:chExt cx="1584" cy="720"/>
          </a:xfrm>
        </p:grpSpPr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1008" y="1344"/>
              <a:ext cx="1584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600" b="1" dirty="0">
                  <a:cs typeface="Arial" panose="020B0604020202020204" pitchFamily="34" charset="0"/>
                </a:rPr>
                <a:t>unambiguous terminology definitions</a:t>
              </a:r>
              <a:endParaRPr lang="en-GB" altLang="en-US" sz="16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 flipV="1">
              <a:off x="1771" y="1674"/>
              <a:ext cx="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676400" y="4257675"/>
            <a:ext cx="2362200" cy="76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dirty="0">
                <a:cs typeface="Arial" panose="020B0604020202020204" pitchFamily="34" charset="0"/>
              </a:rPr>
              <a:t>machine-readability with computational semantics  </a:t>
            </a:r>
            <a:endParaRPr lang="en-GB" altLang="en-US" sz="1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886075" y="3914775"/>
            <a:ext cx="9525" cy="276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828800" y="391477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1828800" y="360997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3962400" y="360997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7239000" y="3671888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[Gruber, 1993]</a:t>
            </a:r>
          </a:p>
        </p:txBody>
      </p:sp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136525" y="6357938"/>
            <a:ext cx="533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/>
              <a:t>Gruber, T. R. (1993). </a:t>
            </a:r>
            <a:r>
              <a:rPr lang="en-US" altLang="en-US" sz="1200" i="1">
                <a:hlinkClick r:id="rId3"/>
              </a:rPr>
              <a:t>Toward principles for the design of ontologies used for </a:t>
            </a:r>
          </a:p>
          <a:p>
            <a:pPr eaLnBrk="1" hangingPunct="1"/>
            <a:r>
              <a:rPr lang="en-US" altLang="en-US" sz="1200" i="1">
                <a:hlinkClick r:id="rId3"/>
              </a:rPr>
              <a:t>knowledge sharing</a:t>
            </a:r>
            <a:r>
              <a:rPr lang="en-US" altLang="en-US" sz="1200" i="1"/>
              <a:t>. International Workshop on Formal Ontology.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nimBg="1"/>
      <p:bldP spid="17422" grpId="0" animBg="1"/>
      <p:bldP spid="17423" grpId="0" animBg="1"/>
      <p:bldP spid="17424" grpId="0" animBg="1"/>
      <p:bldP spid="174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some}[2]{%&#10;  \ensuremath{\exists #1 . #2}}&#10;\newcommand{\all}[2]{%&#10;  \ensuremath{\forall #1 . #2}}&#10;\newcommand{\atleast}[2]{%&#10;        \ensuremath{\mbox{$\geqslant$}#1 #2}}&#10;\newcommand{\atmost}[2]{%&#10;        \ensuremath{\mbox{$\leqslant$}#1 #2}}&#10;\begin{document}&#10;    \begin{tabular}[t]{l|c|l|l}&#10;      Constructor &amp; DL Syntax &amp; Example &amp; FOL Syntax\\&#10;      \hline&#10;      intersectionOf &amp; $C_1 \sqcap\ldots\sqcap C_n$ &amp; $\mbox{Human}&#10;      \sqcap \mbox{Male}$ &amp; $C_1(x) \land\ldots\land C_n(x)$\\&#10;      unionOf &amp; $C_1 \sqcup\ldots\sqcup C_n$ &amp; $\mbox{Doctor} \sqcup \mbox{Lawyer}$ &amp; $C_1(x) \lor\ldots\lor C_n(x)$ \\&#10;      complementOf &amp; $\neg C$ &amp; $\neg \mbox{Male}$ &amp; $\neg C(x)$ \\&#10;      oneOf &amp; $\{x_1\}\sqcup\ldots\sqcup\{x_n\}$ &amp; $\{\mbox{john}\} \sqcup \{\mbox{mary}\}$ &amp; $x=x_1 \lor\ldots\lor x=x_n$ \\&#10;      allValuesFrom &amp; $\all{P}{C}$ &amp; $\all{\mbox{hasChild}}{\mbox{Doctor}}$ &amp; $\forall y.P(x,y)\rightarrow C(y)$ \\&#10;%$\Box_P C$ \\&#10;      someValuesFrom &amp; $\some{P}{C}$ &amp; $\some{\mbox{hasChild}}{\mbox{Lawyer}}$ &amp; $\exists y . P(x,y) \land C(y)$ \\&#10;%$\exists y . P(x,y) \land C(y)$ \\&#10;%      hasValue &amp; $\some{P}{\{x\}}$ &amp; $\some{\mbox{citizenOf}}{\{\mbox{USA}\}}$ \\&#10;      maxCardinality &amp; $\atmost{n}{P}$ &amp;&#10;      $\atmost{1}{\mbox{hasChild}}$ &amp; $\exists^{\leqslant n}y.P(x,y)$ \\&#10;      minCardinality &amp; $\atleast{n}{P}$ &amp;&#10;      $\atleast{2}{\mbox{hasChild}}$ &amp; $\exists^{\geqslant n}y.P(x,y)$ &#10;%      cardinalityQ &amp; $\equalq{n}{P}{C}$ &amp;&#10;%      $\equalq{1}{\mbox{hasParent}}{\mbox{Female}}$&#10;%      \quad\vdots &amp;&amp;&#10;     \end{tabular}&#10;\end{document}&#10;"/>
  <p:tag name="EXTERNALNAME" val="figure"/>
  <p:tag name="BLEND" val="0"/>
  <p:tag name="TRANSPARENT" val="0"/>
  <p:tag name="KEEPFILES" val="1"/>
  <p:tag name="DEBUGPAUSE" val="0"/>
  <p:tag name="RESOLUTION" val="300"/>
  <p:tag name="WORKAROUNDTRANSPARENCYBUG" val="0"/>
  <p:tag name="ALLOWFONTSUBSTITUTION" val="0"/>
  <p:tag name="BITMAPFORMAT" val="bmpmono"/>
  <p:tag name="BOXWIDTH" val="354"/>
  <p:tag name="BOXHEIGHT" val="412"/>
  <p:tag name="BOXFONT" val="10"/>
  <p:tag name="BOXWRAP" val="0"/>
  <p:tag name="ORIGWIDTH" val="788"/>
  <p:tag name="PICTUREFILESIZE" val="3758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Equiv}{\equiv}&#10;\newcommand{\some}[2]{\ensuremath{\exists #1 . #2}}&#10;\newcommand{\all}[2]{\ensuremath{\forall #1 . #2}}&#10;\newcommand{\atleast}[2]{\ensuremath{\mbox{$\geqslant$}#1 #2}}&#10;\newcommand{\atmost}[2]{\ensuremath{\mbox{$\leqslant$}#1 #2}}&#10;\begin{document}&#10;    \begin{tabular}[t]{l|c|l}&#10;      OWL Syntax &amp; DL Syntax &amp; Example \\&#10;      \hline&#10;      subClassOf &amp; $C_1 \sqsubseteq C_2$ &amp; $\mbox{Human} \sqsubseteq&#10;      \mbox{Animal} \sqcap \mbox{Biped}$ \\&#10;      equivalentClass &amp; $C_1 \Equiv C_2$ &amp; $\mbox{Man} \Equiv&#10;      \mbox{Human} \sqcap \mbox{Male}$ \\&#10;      subPropertyOf &amp; $P_1 \sqsubseteq P_2$ &amp; $\mbox{hasDaughter} \sqsubseteq&#10;      \mbox{hasChild}$ \\&#10;      equivalentProperty &amp; $P_1 \Equiv P_2$ &amp; $\mbox{cost} \Equiv&#10;      \mbox{price}$ \\&#10;%      inverseOf &amp; $P_1 \Equiv P_2^-$ &amp; $\mbox{hasChild} \Equiv&#10;%      \mbox{hasParent}^-$ \\&#10;      transitiveProperty &amp; $P^+ \sqsubseteq P$ &amp; $\mbox{ancestor}^+&#10;      \sqsubseteq \mbox{ancestor}$ \\&#10;     \end{tabular}&#10;\end{document}&#10;"/>
  <p:tag name="EXTERNALNAME" val="txp_fig"/>
  <p:tag name="BLEND" val="0"/>
  <p:tag name="TRANSPARENT" val="0"/>
  <p:tag name="KEEPFILES" val="0"/>
  <p:tag name="DEBUGPAUSE" val="0"/>
  <p:tag name="RESOLUTION" val="300"/>
  <p:tag name="WORKAROUNDTRANSPARENCYBUG" val="0"/>
  <p:tag name="ALLOWFONTSUBSTITUTION" val="0"/>
  <p:tag name="BITMAPFORMAT" val="bmpmono"/>
  <p:tag name="BOXWIDTH" val="354"/>
  <p:tag name="BOXHEIGHT" val="412"/>
  <p:tag name="BOXFONT" val="10"/>
  <p:tag name="BOXWRAP" val="0"/>
  <p:tag name="ORIGWIDTH" val="612"/>
  <p:tag name="PICTUREFILESIZE" val="1959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newcommand{\Equiv}{\equiv}&#10;\newcommand{\some}[2]{\ensuremath{\exists #1 . #2}}&#10;\newcommand{\all}[2]{\ensuremath{\forall #1 . #2}}&#10;\newcommand{\atleast}[2]{\ensuremath{\mbox{$\geqslant$}#1 #2}}&#10;\newcommand{\atmost}[2]{\ensuremath{\mbox{$\leqslant$}#1 #2}}&#10;\begin{document}&#10;    \begin{tabular}[t]{l|c|l}&#10;      OWL Syntax &amp; DL Syntax &amp; Example \\&#10;      \hline&#10;      type &amp; $a:C$ &amp; $\mbox{John} : \mbox{Happy-Father}$ \\&#10;      property &amp; $\langle a,b \rangle : R$ &amp; $\langle\mbox{John},&#10;      \mbox{Mary}\rangle : \mbox{has-child}$&#10;%      subPropertyOf &amp; $P_1 \sqsubseteq P_2$ &amp; $\mbox{hasDaughter} \sqsubseteq&#10;%      \mbox{hasChild}$ \\&#10;%      equivalentProperty &amp; $P_1 \Equiv P_2$ &amp; $\mbox{cost} \Equiv&#10;%      \mbox{price}$ \\&#10;%      inverseOf &amp; $P_1 \Equiv P_2^-$ &amp; $\mbox{hasChild} \Equiv&#10;%      \mbox{hasParent}^-$ \\&#10;%      transitiveProperty &amp; $P^+ \sqsubseteq P$ &amp; $\mbox{ancestor}^+&#10;%      \sqsubseteq \mbox{ancestor}$ \\&#10;     \end{tabular}&#10;\end{document}&#10;"/>
  <p:tag name="EXTERNALNAME" val="txp_fig"/>
  <p:tag name="BLEND" val="0"/>
  <p:tag name="TRANSPARENT" val="0"/>
  <p:tag name="KEEPFILES" val="0"/>
  <p:tag name="DEBUGPAUSE" val="0"/>
  <p:tag name="RESOLUTION" val="300"/>
  <p:tag name="WORKAROUNDTRANSPARENCYBUG" val="0"/>
  <p:tag name="ALLOWFONTSUBSTITUTION" val="0"/>
  <p:tag name="BITMAPFORMAT" val="bmpmono"/>
  <p:tag name="BOXWIDTH" val="354"/>
  <p:tag name="BOXHEIGHT" val="412"/>
  <p:tag name="BOXFONT" val="10"/>
  <p:tag name="BOXWRAP" val="0"/>
  <p:tag name="ORIGWIDTH" val="534"/>
  <p:tag name="PICTUREFILESIZE" val="8518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1312</Words>
  <Application>Microsoft Office PowerPoint</Application>
  <PresentationFormat>On-screen Show (4:3)</PresentationFormat>
  <Paragraphs>239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cmr10</vt:lpstr>
      <vt:lpstr>Comic Sans MS</vt:lpstr>
      <vt:lpstr>Georgia</vt:lpstr>
      <vt:lpstr>Tempus Sans ITC</vt:lpstr>
      <vt:lpstr>Times New Roman</vt:lpstr>
      <vt:lpstr>Wingdings</vt:lpstr>
      <vt:lpstr>Default Design</vt:lpstr>
      <vt:lpstr>CS5560 Knowledge Discovery and Management  Semantic Web</vt:lpstr>
      <vt:lpstr>The Vision</vt:lpstr>
      <vt:lpstr>The Vision</vt:lpstr>
      <vt:lpstr>PowerPoint Presentation</vt:lpstr>
      <vt:lpstr>Where we are Today: the Syntactic Web</vt:lpstr>
      <vt:lpstr>The Semantic Web</vt:lpstr>
      <vt:lpstr>The Semantic Web Layer Cake</vt:lpstr>
      <vt:lpstr>Ontology Definition</vt:lpstr>
      <vt:lpstr>Ontology Definition </vt:lpstr>
      <vt:lpstr>The Semantic Web is simple</vt:lpstr>
      <vt:lpstr>Example: RDF Graph</vt:lpstr>
      <vt:lpstr>OWL</vt:lpstr>
      <vt:lpstr>OWL Language</vt:lpstr>
      <vt:lpstr>What Are Description Logics?</vt:lpstr>
      <vt:lpstr>DL Basics</vt:lpstr>
      <vt:lpstr>The DL Notation</vt:lpstr>
      <vt:lpstr>DL Knowledge Base</vt:lpstr>
      <vt:lpstr>What is an Ontology?</vt:lpstr>
      <vt:lpstr>PowerPoint Presentation</vt:lpstr>
      <vt:lpstr>PowerPoint Presentation</vt:lpstr>
      <vt:lpstr>Semantic Web Tools</vt:lpstr>
      <vt:lpstr>References</vt:lpstr>
    </vt:vector>
  </TitlesOfParts>
  <Company>UMKC Information Serivces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Semantic Web? Motivations</dc:title>
  <dc:creator>Yugi Lee</dc:creator>
  <cp:lastModifiedBy>syed shah</cp:lastModifiedBy>
  <cp:revision>34</cp:revision>
  <dcterms:created xsi:type="dcterms:W3CDTF">2008-01-12T21:24:28Z</dcterms:created>
  <dcterms:modified xsi:type="dcterms:W3CDTF">2020-03-10T18:08:18Z</dcterms:modified>
</cp:coreProperties>
</file>