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7" r:id="rId3"/>
    <p:sldId id="268" r:id="rId4"/>
    <p:sldId id="269" r:id="rId5"/>
    <p:sldId id="258" r:id="rId6"/>
    <p:sldId id="260" r:id="rId7"/>
    <p:sldId id="270" r:id="rId8"/>
    <p:sldId id="266" r:id="rId9"/>
    <p:sldId id="265" r:id="rId10"/>
    <p:sldId id="271" r:id="rId11"/>
    <p:sldId id="301" r:id="rId12"/>
    <p:sldId id="302" r:id="rId13"/>
    <p:sldId id="274" r:id="rId14"/>
    <p:sldId id="275" r:id="rId15"/>
    <p:sldId id="276" r:id="rId16"/>
    <p:sldId id="282" r:id="rId17"/>
    <p:sldId id="283" r:id="rId18"/>
    <p:sldId id="284" r:id="rId19"/>
    <p:sldId id="257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4B5B88-F7D7-4D7C-8EE9-2BD47641FBF4}">
          <p14:sldIdLst>
            <p14:sldId id="256"/>
            <p14:sldId id="267"/>
            <p14:sldId id="268"/>
            <p14:sldId id="269"/>
            <p14:sldId id="258"/>
            <p14:sldId id="260"/>
            <p14:sldId id="270"/>
            <p14:sldId id="266"/>
            <p14:sldId id="265"/>
            <p14:sldId id="271"/>
            <p14:sldId id="301"/>
            <p14:sldId id="302"/>
            <p14:sldId id="274"/>
            <p14:sldId id="275"/>
            <p14:sldId id="276"/>
            <p14:sldId id="282"/>
            <p14:sldId id="283"/>
            <p14:sldId id="284"/>
            <p14:sldId id="257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5D5B4-CE70-4860-A5F0-D39B1A7EEB0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34B45-F6E7-4F88-916F-5CF04D5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90651-2859-4291-98EE-CDEB3F944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9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90651-2859-4291-98EE-CDEB3F944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5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0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</a:t>
            </a:r>
            <a:r>
              <a:rPr lang="en-US" baseline="0" dirty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7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1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4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3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0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8379-E8C6-4CAD-A628-E34C385FA59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8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ark-project.org/documentation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ark.apache.org/download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ublic-repo-1.hortonworks.com/hdp-win-alpha/winutils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CS5560 </a:t>
            </a:r>
            <a:r>
              <a:rPr lang="en-US" b="1"/>
              <a:t>KDM – Tutorial 4</a:t>
            </a:r>
            <a:br>
              <a:rPr lang="en-US" b="1"/>
            </a:br>
            <a:r>
              <a:rPr lang="en-US" b="1"/>
              <a:t>Spark </a:t>
            </a:r>
            <a:r>
              <a:rPr lang="en-US" b="1" dirty="0"/>
              <a:t>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082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Running </a:t>
            </a:r>
            <a:r>
              <a:rPr lang="en-US" sz="4800" b="1" dirty="0" err="1"/>
              <a:t>WordCount</a:t>
            </a:r>
            <a:r>
              <a:rPr lang="en-US" sz="4800" b="1" dirty="0"/>
              <a:t> in </a:t>
            </a:r>
            <a:r>
              <a:rPr lang="en-US" sz="4800" b="1" dirty="0" err="1"/>
              <a:t>pycharm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065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6984-6BC3-42BD-B662-7391AEFE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project Structure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FF55A-A881-42A3-811A-D9FC75F6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settings &gt; project structure &gt; Add content Root </a:t>
            </a:r>
          </a:p>
          <a:p>
            <a:pPr lvl="1"/>
            <a:r>
              <a:rPr lang="en-US" dirty="0"/>
              <a:t>Add following 2 and click apply:</a:t>
            </a:r>
          </a:p>
          <a:p>
            <a:pPr lvl="2"/>
            <a:r>
              <a:rPr lang="en-US" dirty="0"/>
              <a:t>C:\Users\shs6g\Desktop\KDM\code\spark-3.0.0-preview2-bin-hadoop2.7\python</a:t>
            </a:r>
          </a:p>
          <a:p>
            <a:pPr lvl="2"/>
            <a:r>
              <a:rPr lang="en-US" dirty="0"/>
              <a:t>C:\Users\shs6g\Desktop\KDM\code\spark-3.0.0-preview2-bin-hadoop2.7\python\lib\py4j-0.10.8.1-src </a:t>
            </a:r>
          </a:p>
        </p:txBody>
      </p:sp>
    </p:spTree>
    <p:extLst>
      <p:ext uri="{BB962C8B-B14F-4D97-AF65-F5344CB8AC3E}">
        <p14:creationId xmlns:p14="http://schemas.microsoft.com/office/powerpoint/2010/main" val="240738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D599-CF8D-4C17-AE06-5756B95C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project Structure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AC9FF4-6BEF-49E8-A890-86A611C54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270" y="1825625"/>
            <a:ext cx="79714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9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Main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4006EB-F62E-4897-9665-DFAE5DEA8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28984-2C6D-4EDF-AAE2-16C4A2F1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81" y="1785645"/>
            <a:ext cx="8834804" cy="47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8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71CFDD-1217-42E4-8F14-4F83CD06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EA791-5A95-4D27-99A2-8B4FAD0A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53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25DB90-7DA8-4886-8D62-BAB9A8908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169" y="1825625"/>
            <a:ext cx="89396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8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53284" cy="2387600"/>
          </a:xfrm>
        </p:spPr>
        <p:txBody>
          <a:bodyPr>
            <a:normAutofit/>
          </a:bodyPr>
          <a:lstStyle/>
          <a:p>
            <a:r>
              <a:rPr lang="en-US" sz="5400" dirty="0"/>
              <a:t>Spark - 2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Spark Programming</a:t>
            </a:r>
          </a:p>
          <a:p>
            <a:r>
              <a:rPr lang="en-US" sz="3200" dirty="0"/>
              <a:t>Transformations and Actions</a:t>
            </a:r>
          </a:p>
        </p:txBody>
      </p:sp>
    </p:spTree>
    <p:extLst>
      <p:ext uri="{BB962C8B-B14F-4D97-AF65-F5344CB8AC3E}">
        <p14:creationId xmlns:p14="http://schemas.microsoft.com/office/powerpoint/2010/main" val="2525716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870066"/>
            <a:ext cx="10167008" cy="3797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92245" y="6416903"/>
            <a:ext cx="536666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Source: https://dzone.com/refcardz/apache-spark</a:t>
            </a:r>
          </a:p>
        </p:txBody>
      </p:sp>
    </p:spTree>
    <p:extLst>
      <p:ext uri="{BB962C8B-B14F-4D97-AF65-F5344CB8AC3E}">
        <p14:creationId xmlns:p14="http://schemas.microsoft.com/office/powerpoint/2010/main" val="37855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par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33" y="-24380"/>
            <a:ext cx="7538665" cy="64533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2992" y="6425180"/>
            <a:ext cx="536666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Source: https://dzone.com/refcardz/apache-spark</a:t>
            </a:r>
          </a:p>
        </p:txBody>
      </p:sp>
    </p:spTree>
    <p:extLst>
      <p:ext uri="{BB962C8B-B14F-4D97-AF65-F5344CB8AC3E}">
        <p14:creationId xmlns:p14="http://schemas.microsoft.com/office/powerpoint/2010/main" val="747484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Spark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way: Spark interpreter (</a:t>
            </a:r>
            <a:r>
              <a:rPr lang="en-US" dirty="0">
                <a:latin typeface="Consolas"/>
                <a:cs typeface="Consolas"/>
              </a:rPr>
              <a:t>spark-shell</a:t>
            </a:r>
            <a:r>
              <a:rPr lang="en-US" dirty="0"/>
              <a:t> or </a:t>
            </a:r>
            <a:r>
              <a:rPr lang="en-US" dirty="0" err="1">
                <a:latin typeface="Consolas"/>
                <a:cs typeface="Consolas"/>
              </a:rPr>
              <a:t>pyspark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Special </a:t>
            </a:r>
            <a:r>
              <a:rPr lang="en-US" dirty="0" err="1"/>
              <a:t>Scala</a:t>
            </a:r>
            <a:r>
              <a:rPr lang="en-US" dirty="0"/>
              <a:t> and Python consoles for cluster use</a:t>
            </a:r>
          </a:p>
          <a:p>
            <a:r>
              <a:rPr lang="en-US" dirty="0"/>
              <a:t>Runs in local mode on 1 thread by default, but can control with </a:t>
            </a:r>
            <a:r>
              <a:rPr lang="en-US" dirty="0">
                <a:latin typeface="Consolas"/>
                <a:cs typeface="Consolas"/>
              </a:rPr>
              <a:t>MASTER</a:t>
            </a:r>
            <a:r>
              <a:rPr lang="en-US" dirty="0"/>
              <a:t> environment </a:t>
            </a:r>
            <a:r>
              <a:rPr lang="en-US" dirty="0" err="1"/>
              <a:t>var</a:t>
            </a:r>
            <a:r>
              <a:rPr lang="en-US" dirty="0"/>
              <a:t>:</a:t>
            </a:r>
          </a:p>
          <a:p>
            <a:pPr marL="342900" indent="0">
              <a:buNone/>
            </a:pPr>
            <a:br>
              <a:rPr lang="en-US" sz="1900" dirty="0">
                <a:latin typeface="Consolas"/>
                <a:cs typeface="Consolas"/>
              </a:rPr>
            </a:br>
            <a:r>
              <a:rPr lang="en-US" sz="1950" dirty="0">
                <a:latin typeface="Consolas"/>
                <a:cs typeface="Consolas"/>
              </a:rPr>
              <a:t>MASTER=local     ./spark-shell          </a:t>
            </a:r>
            <a:r>
              <a:rPr lang="en-US" sz="1950" dirty="0">
                <a:solidFill>
                  <a:srgbClr val="008040"/>
                </a:solidFill>
                <a:latin typeface="Consolas"/>
                <a:cs typeface="Consolas"/>
              </a:rPr>
              <a:t># local, 1 thread</a:t>
            </a:r>
            <a:br>
              <a:rPr lang="en-US" sz="195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950" dirty="0">
                <a:latin typeface="Consolas"/>
                <a:cs typeface="Consolas"/>
              </a:rPr>
              <a:t>MASTER=local[2]  ./spark-shell          </a:t>
            </a:r>
            <a:r>
              <a:rPr lang="en-US" sz="1950" dirty="0">
                <a:solidFill>
                  <a:srgbClr val="008040"/>
                </a:solidFill>
                <a:latin typeface="Consolas"/>
                <a:cs typeface="Consolas"/>
              </a:rPr>
              <a:t># local, 2 threads</a:t>
            </a:r>
            <a:br>
              <a:rPr lang="en-US" sz="195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950" dirty="0">
                <a:latin typeface="Consolas"/>
                <a:cs typeface="Consolas"/>
              </a:rPr>
              <a:t>MASTER=spark://</a:t>
            </a:r>
            <a:r>
              <a:rPr lang="en-US" sz="1950" dirty="0" err="1">
                <a:latin typeface="Consolas"/>
                <a:cs typeface="Consolas"/>
              </a:rPr>
              <a:t>host:port</a:t>
            </a:r>
            <a:r>
              <a:rPr lang="en-US" sz="1950" dirty="0">
                <a:latin typeface="Consolas"/>
                <a:cs typeface="Consolas"/>
              </a:rPr>
              <a:t> ./spark-shell  </a:t>
            </a:r>
            <a:r>
              <a:rPr lang="en-US" sz="1950" dirty="0">
                <a:solidFill>
                  <a:srgbClr val="008040"/>
                </a:solidFill>
                <a:latin typeface="Consolas"/>
                <a:cs typeface="Consolas"/>
              </a:rPr>
              <a:t># Spark standalone cluster</a:t>
            </a:r>
            <a:br>
              <a:rPr lang="en-US" sz="1950" dirty="0">
                <a:solidFill>
                  <a:srgbClr val="008040"/>
                </a:solidFill>
                <a:latin typeface="Consolas"/>
                <a:cs typeface="Consolas"/>
              </a:rPr>
            </a:br>
            <a:endParaRPr lang="en-US" sz="1950" dirty="0">
              <a:solidFill>
                <a:srgbClr val="008040"/>
              </a:solidFill>
              <a:latin typeface="Consolas"/>
              <a:cs typeface="Consolas"/>
            </a:endParaRPr>
          </a:p>
          <a:p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397997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use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Local Installation (Explained in first section of this </a:t>
            </a:r>
            <a:r>
              <a:rPr lang="en-US" dirty="0" err="1"/>
              <a:t>ppt</a:t>
            </a:r>
            <a:r>
              <a:rPr lang="en-US" dirty="0"/>
              <a:t>)</a:t>
            </a:r>
          </a:p>
          <a:p>
            <a:r>
              <a:rPr lang="en-US" dirty="0"/>
              <a:t>Running spark in </a:t>
            </a:r>
            <a:r>
              <a:rPr lang="en-US" dirty="0" err="1"/>
              <a:t>pycharm</a:t>
            </a:r>
            <a:r>
              <a:rPr lang="en-US" dirty="0"/>
              <a:t> (</a:t>
            </a:r>
            <a:r>
              <a:rPr lang="en-US" b="1" dirty="0"/>
              <a:t>Recommended</a:t>
            </a:r>
            <a:r>
              <a:rPr lang="en-US" dirty="0"/>
              <a:t>)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7577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entry point to Spark functionality</a:t>
            </a:r>
          </a:p>
          <a:p>
            <a:r>
              <a:rPr lang="en-US" dirty="0"/>
              <a:t>Created for you in Spark shells as variable </a:t>
            </a:r>
            <a:r>
              <a:rPr lang="en-US" dirty="0" err="1">
                <a:latin typeface="Consolas"/>
                <a:cs typeface="Consolas"/>
              </a:rPr>
              <a:t>sc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cs typeface="Consolas"/>
              </a:rPr>
              <a:t>In standalone programs, you’d make your own (see later for details)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Stop: </a:t>
            </a:r>
            <a:r>
              <a:rPr lang="en-US" dirty="0" err="1"/>
              <a:t>SparkContext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9538"/>
            <a:ext cx="11176000" cy="422116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Turn a local collection into an RDD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>
                <a:latin typeface="Consolas"/>
                <a:cs typeface="Consolas"/>
              </a:rPr>
              <a:t>([1, 2, 3]) #Python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>
                <a:latin typeface="Consolas"/>
                <a:cs typeface="Consolas"/>
              </a:rPr>
              <a:t>(Array(1, 2, 3)) #Scala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Load text file from local FS, HDFS, or S3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“directory/*.txt”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://namenode:9000/path/file”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Use any existing Hadoop </a:t>
            </a:r>
            <a:r>
              <a:rPr lang="en-US" dirty="0" err="1">
                <a:solidFill>
                  <a:srgbClr val="008040"/>
                </a:solidFill>
                <a:latin typeface="Consolas"/>
                <a:cs typeface="Consolas"/>
              </a:rPr>
              <a:t>InputFormat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sc.hadoopFile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keyClass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valClass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inputFmt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conf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Transformations 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5900"/>
            <a:ext cx="11176000" cy="422116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>
                <a:latin typeface="Consolas"/>
                <a:cs typeface="Consolas"/>
              </a:rPr>
              <a:t>([1, 2, 3])</a:t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Pass each element through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squares = </a:t>
            </a: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x: x*x</a:t>
            </a:r>
            <a:r>
              <a:rPr lang="en-US" dirty="0">
                <a:latin typeface="Consolas"/>
                <a:cs typeface="Consolas"/>
              </a:rPr>
              <a:t>) 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{1, 4, 9}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Keep elements passing a predicate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even = </a:t>
            </a:r>
            <a:r>
              <a:rPr lang="en-US" dirty="0" err="1">
                <a:latin typeface="Consolas"/>
                <a:cs typeface="Consolas"/>
              </a:rPr>
              <a:t>squares.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x: x % 2 == 0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{4}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Map each element to zero or more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dirty="0">
                <a:latin typeface="Consolas"/>
                <a:cs typeface="Consolas"/>
              </a:rPr>
              <a:t>)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627854" y="5219700"/>
            <a:ext cx="3792247" cy="740527"/>
          </a:xfrm>
          <a:prstGeom prst="wedgeRectCallout">
            <a:avLst>
              <a:gd name="adj1" fmla="val -36256"/>
              <a:gd name="adj2" fmla="val -9706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855" tIns="54428" rIns="108855" bIns="54428" rtlCol="0" anchor="ctr"/>
          <a:lstStyle/>
          <a:p>
            <a:pPr algn="ctr"/>
            <a:r>
              <a:rPr lang="en-US" sz="2150" dirty="0"/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418433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Transformations (Scala)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684" t="21392" r="20622" b="33534"/>
          <a:stretch/>
        </p:blipFill>
        <p:spPr>
          <a:xfrm>
            <a:off x="1152939" y="1789043"/>
            <a:ext cx="9170504" cy="45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39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9700"/>
            <a:ext cx="11176000" cy="4483358"/>
          </a:xfr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US" sz="1900" dirty="0" err="1">
                <a:latin typeface="Consolas"/>
                <a:cs typeface="Consolas"/>
              </a:rPr>
              <a:t>nums</a:t>
            </a:r>
            <a:r>
              <a:rPr lang="en-US" sz="1900" dirty="0">
                <a:latin typeface="Consolas"/>
                <a:cs typeface="Consolas"/>
              </a:rPr>
              <a:t> = </a:t>
            </a:r>
            <a:r>
              <a:rPr lang="en-US" sz="1900" dirty="0" err="1">
                <a:latin typeface="Consolas"/>
                <a:cs typeface="Consolas"/>
              </a:rPr>
              <a:t>sc.parallelize</a:t>
            </a:r>
            <a:r>
              <a:rPr lang="en-US" sz="1900" dirty="0">
                <a:latin typeface="Consolas"/>
                <a:cs typeface="Consolas"/>
              </a:rPr>
              <a:t>([1, 2, 3])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Retrieve RDD contents as a local collection</a:t>
            </a:r>
            <a:b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900" dirty="0" err="1">
                <a:latin typeface="Consolas"/>
                <a:cs typeface="Consolas"/>
              </a:rPr>
              <a:t>nums.</a:t>
            </a:r>
            <a:r>
              <a:rPr lang="en-US" sz="1900" dirty="0" err="1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sz="1900" dirty="0">
                <a:latin typeface="Consolas"/>
                <a:cs typeface="Consolas"/>
              </a:rPr>
              <a:t>() </a:t>
            </a: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Return first K elements</a:t>
            </a:r>
            <a:b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900" dirty="0" err="1">
                <a:latin typeface="Consolas"/>
                <a:cs typeface="Consolas"/>
              </a:rPr>
              <a:t>nums.</a:t>
            </a:r>
            <a:r>
              <a:rPr lang="en-US" sz="1900" dirty="0" err="1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sz="1900" dirty="0">
                <a:latin typeface="Consolas"/>
                <a:cs typeface="Consolas"/>
              </a:rPr>
              <a:t>(2)   </a:t>
            </a: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=&gt; [1, 2]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Count number of elements</a:t>
            </a:r>
            <a:b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900" dirty="0" err="1">
                <a:latin typeface="Consolas"/>
                <a:cs typeface="Consolas"/>
              </a:rPr>
              <a:t>nums.</a:t>
            </a:r>
            <a:r>
              <a:rPr lang="en-US" sz="19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900" dirty="0">
                <a:latin typeface="Consolas"/>
                <a:cs typeface="Consolas"/>
              </a:rPr>
              <a:t>()   </a:t>
            </a: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=&gt; 3</a:t>
            </a:r>
            <a:endParaRPr lang="en-US" sz="9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Merge elements with an associative function</a:t>
            </a:r>
            <a:b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900" dirty="0" err="1">
                <a:latin typeface="Consolas"/>
                <a:cs typeface="Consolas"/>
              </a:rPr>
              <a:t>nums.</a:t>
            </a:r>
            <a:r>
              <a:rPr lang="en-US" sz="1900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900" dirty="0">
                <a:latin typeface="Consolas"/>
                <a:cs typeface="Consolas"/>
              </a:rPr>
              <a:t>)  </a:t>
            </a: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=&gt; 6</a:t>
            </a:r>
            <a:endParaRPr lang="en-US" sz="9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Write elements to a text file</a:t>
            </a:r>
            <a:b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900" dirty="0" err="1">
                <a:latin typeface="Consolas"/>
                <a:cs typeface="Consolas"/>
              </a:rPr>
              <a:t>nums.</a:t>
            </a:r>
            <a:r>
              <a:rPr lang="en-US" sz="19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9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1900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sz="19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19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900" dirty="0">
                <a:latin typeface="Consolas"/>
                <a:cs typeface="Consolas"/>
              </a:rPr>
              <a:t>)</a:t>
            </a:r>
            <a:endParaRPr lang="en-US" sz="19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Actions (Python)</a:t>
            </a:r>
          </a:p>
        </p:txBody>
      </p:sp>
    </p:spTree>
    <p:extLst>
      <p:ext uri="{BB962C8B-B14F-4D97-AF65-F5344CB8AC3E}">
        <p14:creationId xmlns:p14="http://schemas.microsoft.com/office/powerpoint/2010/main" val="1735422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Actions (Scala)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61" t="20118" r="19733" b="36275"/>
          <a:stretch/>
        </p:blipFill>
        <p:spPr>
          <a:xfrm>
            <a:off x="1577009" y="1690688"/>
            <a:ext cx="8492470" cy="39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33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Spark’s “distributed reduce” transformations act on RDDs of </a:t>
            </a:r>
            <a:r>
              <a:rPr lang="en-US" i="1" dirty="0"/>
              <a:t>key-value pairs</a:t>
            </a:r>
          </a:p>
          <a:p>
            <a:pPr>
              <a:spcBef>
                <a:spcPts val="1500"/>
              </a:spcBef>
            </a:pPr>
            <a:r>
              <a:rPr lang="en-US" dirty="0"/>
              <a:t>Python: 	</a:t>
            </a:r>
            <a:r>
              <a:rPr lang="en-US" sz="1900" dirty="0">
                <a:latin typeface="Consolas"/>
                <a:cs typeface="Consolas"/>
              </a:rPr>
              <a:t>pair = (a, b)</a:t>
            </a:r>
          </a:p>
          <a:p>
            <a:pPr marL="699516" lvl="1" indent="0">
              <a:spcBef>
                <a:spcPts val="0"/>
              </a:spcBef>
              <a:buNone/>
            </a:pPr>
            <a:r>
              <a:rPr lang="en-US" sz="1900" dirty="0">
                <a:latin typeface="Consolas"/>
                <a:cs typeface="Consolas"/>
              </a:rPr>
              <a:t>				pair[0] </a:t>
            </a:r>
            <a:r>
              <a:rPr lang="en-US" sz="1900" dirty="0">
                <a:solidFill>
                  <a:srgbClr val="008000"/>
                </a:solidFill>
                <a:latin typeface="Consolas"/>
                <a:cs typeface="Consolas"/>
              </a:rPr>
              <a:t># =&gt; a</a:t>
            </a:r>
          </a:p>
          <a:p>
            <a:pPr marL="699516" lvl="1" indent="0">
              <a:spcBef>
                <a:spcPts val="0"/>
              </a:spcBef>
              <a:buNone/>
            </a:pPr>
            <a:r>
              <a:rPr lang="en-US" sz="1900" dirty="0">
                <a:latin typeface="Consolas"/>
                <a:cs typeface="Consolas"/>
              </a:rPr>
              <a:t>				pair[1] </a:t>
            </a:r>
            <a:r>
              <a:rPr lang="en-US" sz="19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500"/>
              </a:spcBef>
            </a:pPr>
            <a:r>
              <a:rPr lang="en-US" dirty="0" err="1"/>
              <a:t>Scala</a:t>
            </a:r>
            <a:r>
              <a:rPr lang="en-US" dirty="0"/>
              <a:t>: 		</a:t>
            </a:r>
            <a:r>
              <a:rPr lang="en-US" sz="1900" b="1" dirty="0" err="1">
                <a:latin typeface="Consolas"/>
                <a:cs typeface="Consolas"/>
              </a:rPr>
              <a:t>val</a:t>
            </a:r>
            <a:r>
              <a:rPr lang="en-US" sz="1900" dirty="0">
                <a:latin typeface="Consolas"/>
                <a:cs typeface="Consolas"/>
              </a:rPr>
              <a:t> pair = (a, b)</a:t>
            </a:r>
          </a:p>
          <a:p>
            <a:pPr marL="699516" lvl="1" indent="0">
              <a:spcBef>
                <a:spcPts val="0"/>
              </a:spcBef>
              <a:buNone/>
            </a:pPr>
            <a:r>
              <a:rPr lang="en-US" sz="1900" dirty="0">
                <a:latin typeface="Consolas"/>
                <a:cs typeface="Consolas"/>
              </a:rPr>
              <a:t>				pair._1 </a:t>
            </a:r>
            <a:r>
              <a:rPr lang="en-US" sz="19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699516" lvl="1" indent="0">
              <a:spcBef>
                <a:spcPts val="0"/>
              </a:spcBef>
              <a:buNone/>
            </a:pPr>
            <a:r>
              <a:rPr lang="en-US" sz="1900" dirty="0">
                <a:latin typeface="Consolas"/>
                <a:cs typeface="Consolas"/>
              </a:rPr>
              <a:t>				pair._2 </a:t>
            </a:r>
            <a:r>
              <a:rPr lang="en-US" sz="19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1900" dirty="0">
              <a:solidFill>
                <a:srgbClr val="008000"/>
              </a:solidFill>
            </a:endParaRPr>
          </a:p>
          <a:p>
            <a:pPr>
              <a:spcBef>
                <a:spcPts val="1500"/>
              </a:spcBef>
            </a:pPr>
            <a:r>
              <a:rPr lang="en-US" dirty="0"/>
              <a:t>Java:		</a:t>
            </a:r>
            <a:r>
              <a:rPr lang="en-US" sz="1900" dirty="0">
                <a:latin typeface="Consolas"/>
                <a:cs typeface="Consolas"/>
              </a:rPr>
              <a:t>Tuple2 pair = </a:t>
            </a:r>
            <a:r>
              <a:rPr lang="en-US" sz="1900" b="1" dirty="0">
                <a:latin typeface="Consolas"/>
                <a:cs typeface="Consolas"/>
              </a:rPr>
              <a:t>new</a:t>
            </a:r>
            <a:r>
              <a:rPr lang="en-US" sz="1900" dirty="0">
                <a:latin typeface="Consolas"/>
                <a:cs typeface="Consolas"/>
              </a:rPr>
              <a:t> Tuple2(a, b);</a:t>
            </a:r>
            <a:r>
              <a:rPr lang="en-US" sz="1900" dirty="0">
                <a:solidFill>
                  <a:srgbClr val="008000"/>
                </a:solidFill>
                <a:latin typeface="Consolas"/>
                <a:cs typeface="Consolas"/>
              </a:rPr>
              <a:t>  // class scala.Tuple2</a:t>
            </a:r>
          </a:p>
          <a:p>
            <a:pPr marL="699516" lvl="1" indent="0">
              <a:spcBef>
                <a:spcPts val="0"/>
              </a:spcBef>
              <a:buNone/>
            </a:pPr>
            <a:r>
              <a:rPr lang="en-US" sz="1900" dirty="0">
                <a:latin typeface="Consolas"/>
                <a:cs typeface="Consolas"/>
              </a:rPr>
              <a:t>				pair._1 </a:t>
            </a:r>
            <a:r>
              <a:rPr lang="en-US" sz="19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699516" lvl="1" indent="0">
              <a:spcBef>
                <a:spcPts val="0"/>
              </a:spcBef>
              <a:buNone/>
            </a:pPr>
            <a:r>
              <a:rPr lang="en-US" sz="1900" dirty="0">
                <a:latin typeface="Consolas"/>
                <a:cs typeface="Consolas"/>
              </a:rPr>
              <a:t>				pair._2 </a:t>
            </a:r>
            <a:r>
              <a:rPr lang="en-US" sz="19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1900" dirty="0">
              <a:solidFill>
                <a:srgbClr val="008000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638147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Key-Value Operations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85900"/>
            <a:ext cx="11195050" cy="4845050"/>
          </a:xfr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pets = </a:t>
            </a:r>
            <a:r>
              <a:rPr lang="en-US" sz="2000" dirty="0" err="1">
                <a:latin typeface="Consolas"/>
                <a:cs typeface="Consolas"/>
              </a:rPr>
              <a:t>sc.parallelize</a:t>
            </a:r>
            <a:r>
              <a:rPr lang="en-US" sz="2000" dirty="0">
                <a:latin typeface="Consolas"/>
                <a:cs typeface="Consolas"/>
              </a:rPr>
              <a:t>([(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2000" dirty="0">
                <a:latin typeface="Consolas"/>
                <a:cs typeface="Consolas"/>
              </a:rPr>
              <a:t>, 1), 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“dog”</a:t>
            </a:r>
            <a:r>
              <a:rPr lang="en-US" sz="2000" dirty="0">
                <a:latin typeface="Consolas"/>
                <a:cs typeface="Consolas"/>
              </a:rPr>
              <a:t>, 1), 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2000" dirty="0">
                <a:latin typeface="Consolas"/>
                <a:cs typeface="Consolas"/>
              </a:rPr>
              <a:t>, 2)])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000" dirty="0" err="1">
                <a:latin typeface="Consolas"/>
                <a:cs typeface="Consolas"/>
              </a:rPr>
              <a:t>pets.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2000" dirty="0">
                <a:latin typeface="Consolas"/>
                <a:cs typeface="Consolas"/>
              </a:rPr>
              <a:t>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=&gt; {(cat, 3), (dog, 1)}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000" dirty="0" err="1">
                <a:latin typeface="Consolas"/>
                <a:cs typeface="Consolas"/>
              </a:rPr>
              <a:t>pets.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2000" dirty="0">
                <a:latin typeface="Consolas"/>
                <a:cs typeface="Consolas"/>
              </a:rPr>
              <a:t>()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=&gt; {(cat, 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(1, 2)), (dog, 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(1)}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000" dirty="0" err="1">
                <a:latin typeface="Consolas"/>
                <a:cs typeface="Consolas"/>
              </a:rPr>
              <a:t>pets.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sortByKey</a:t>
            </a:r>
            <a:r>
              <a:rPr lang="en-US" sz="2000" dirty="0">
                <a:latin typeface="Consolas"/>
                <a:cs typeface="Consolas"/>
              </a:rPr>
              <a:t>()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=&gt; {(cat, 1), (cat, 2), (dog, 1)}</a:t>
            </a:r>
          </a:p>
          <a:p>
            <a:pPr marL="0" indent="0">
              <a:spcBef>
                <a:spcPts val="150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reduceByKey</a:t>
            </a:r>
            <a:r>
              <a:rPr lang="en-US" dirty="0">
                <a:cs typeface="Consolas"/>
              </a:rPr>
              <a:t> 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3574139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Key-Value Operations (Scala)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598" t="31574" r="24074" b="42091"/>
          <a:stretch/>
        </p:blipFill>
        <p:spPr>
          <a:xfrm>
            <a:off x="1272209" y="2041242"/>
            <a:ext cx="9157746" cy="283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08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590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lines = </a:t>
            </a:r>
            <a:r>
              <a:rPr lang="en-US" sz="2000" dirty="0" err="1">
                <a:latin typeface="Consolas"/>
                <a:cs typeface="Consolas"/>
              </a:rPr>
              <a:t>sc.textFile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hamlet.txt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counts = </a:t>
            </a:r>
            <a:r>
              <a:rPr lang="en-US" sz="2000" dirty="0" err="1">
                <a:latin typeface="Consolas"/>
                <a:cs typeface="Consolas"/>
              </a:rPr>
              <a:t>lines.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sz="2000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2000" dirty="0">
                <a:latin typeface="Consolas"/>
                <a:cs typeface="Consolas"/>
              </a:rPr>
              <a:t>) \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.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sz="2000" dirty="0">
                <a:latin typeface="Consolas"/>
                <a:cs typeface="Consolas"/>
              </a:rPr>
              <a:t>) \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447800" y="3581401"/>
            <a:ext cx="8609640" cy="2156185"/>
            <a:chOff x="1364823" y="4724400"/>
            <a:chExt cx="5760863" cy="2113488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817534" cy="392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903342" cy="392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428181" cy="995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“to”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“be”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475375" cy="995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“not”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“to”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618031" cy="995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(to, 1)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(be, 1)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665225" cy="995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(not, 1)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(to, 1)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665225" cy="693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(be, 2)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569936" cy="693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(or, 1)</a:t>
              </a:r>
            </a:p>
            <a:p>
              <a:r>
                <a:rPr lang="en-US" sz="2000" dirty="0">
                  <a:latin typeface="Arial"/>
                  <a:cs typeface="Aria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Word Count (Python)</a:t>
            </a:r>
          </a:p>
        </p:txBody>
      </p:sp>
    </p:spTree>
    <p:extLst>
      <p:ext uri="{BB962C8B-B14F-4D97-AF65-F5344CB8AC3E}">
        <p14:creationId xmlns:p14="http://schemas.microsoft.com/office/powerpoint/2010/main" val="310706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of spark locally</a:t>
            </a:r>
          </a:p>
          <a:p>
            <a:r>
              <a:rPr lang="en-US" dirty="0"/>
              <a:t>Spark – </a:t>
            </a:r>
            <a:r>
              <a:rPr lang="en-US" dirty="0" err="1"/>
              <a:t>WordCount</a:t>
            </a:r>
            <a:endParaRPr lang="en-US" dirty="0"/>
          </a:p>
          <a:p>
            <a:pPr lvl="1"/>
            <a:r>
              <a:rPr lang="en-US" dirty="0"/>
              <a:t>Running </a:t>
            </a:r>
            <a:r>
              <a:rPr lang="en-US" dirty="0" err="1"/>
              <a:t>WordCount</a:t>
            </a:r>
            <a:r>
              <a:rPr lang="en-US" dirty="0"/>
              <a:t> in </a:t>
            </a:r>
            <a:r>
              <a:rPr lang="en-US" dirty="0" err="1"/>
              <a:t>pycharm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81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9538"/>
            <a:ext cx="11091967" cy="4221162"/>
          </a:xfr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visits = </a:t>
            </a:r>
            <a:r>
              <a:rPr lang="en-US" sz="2000" dirty="0" err="1">
                <a:latin typeface="Consolas"/>
                <a:cs typeface="Consolas"/>
              </a:rPr>
              <a:t>sc.parallelize</a:t>
            </a:r>
            <a:r>
              <a:rPr lang="en-US" sz="2000" dirty="0">
                <a:latin typeface="Consolas"/>
                <a:cs typeface="Consolas"/>
              </a:rPr>
              <a:t>([(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,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 “1.2.3.4”</a:t>
            </a:r>
            <a:r>
              <a:rPr lang="en-US" sz="2000" dirty="0">
                <a:latin typeface="Consolas"/>
                <a:cs typeface="Consolas"/>
              </a:rPr>
              <a:t>),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           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 “3.4.5.6”</a:t>
            </a:r>
            <a:r>
              <a:rPr lang="en-US" sz="2000" dirty="0">
                <a:latin typeface="Consolas"/>
                <a:cs typeface="Consolas"/>
              </a:rPr>
              <a:t>),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           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 “1.3.3.1”</a:t>
            </a:r>
            <a:r>
              <a:rPr lang="en-US" sz="2000" dirty="0">
                <a:latin typeface="Consolas"/>
                <a:cs typeface="Consolas"/>
              </a:rPr>
              <a:t>)])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000" dirty="0" err="1">
                <a:latin typeface="Consolas"/>
                <a:cs typeface="Consolas"/>
              </a:rPr>
              <a:t>pageNames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sc.parallelize</a:t>
            </a:r>
            <a:r>
              <a:rPr lang="en-US" sz="2000" dirty="0">
                <a:latin typeface="Consolas"/>
                <a:cs typeface="Consolas"/>
              </a:rPr>
              <a:t>([(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“Home”</a:t>
            </a:r>
            <a:r>
              <a:rPr lang="en-US" sz="2000" dirty="0">
                <a:latin typeface="Consolas"/>
                <a:cs typeface="Consolas"/>
              </a:rPr>
              <a:t>), 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“About”</a:t>
            </a:r>
            <a:r>
              <a:rPr lang="en-US" sz="2000" dirty="0">
                <a:latin typeface="Consolas"/>
                <a:cs typeface="Consolas"/>
              </a:rPr>
              <a:t>)])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000" dirty="0" err="1">
                <a:latin typeface="Consolas"/>
                <a:cs typeface="Consolas"/>
              </a:rPr>
              <a:t>visits.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pageNames</a:t>
            </a:r>
            <a:r>
              <a:rPr lang="en-US" sz="2000" dirty="0">
                <a:latin typeface="Consolas"/>
                <a:cs typeface="Consolas"/>
              </a:rPr>
              <a:t>) </a:t>
            </a:r>
            <a:b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”, (“1.2.3.4”, “Home”))</a:t>
            </a:r>
            <a:b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”, (“1.3.3.1”, “Home”))</a:t>
            </a:r>
            <a:b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”, (“3.4.5.6”, “About”))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000" dirty="0" err="1">
                <a:latin typeface="Consolas"/>
                <a:cs typeface="Consolas"/>
              </a:rPr>
              <a:t>visits.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cogroup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pageNames</a:t>
            </a:r>
            <a:r>
              <a:rPr lang="en-US" sz="2000" dirty="0">
                <a:latin typeface="Consolas"/>
                <a:cs typeface="Consolas"/>
              </a:rPr>
              <a:t>) </a:t>
            </a:r>
            <a:b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(“1.2.3.4”, “1.3.3.1”), 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(“Home”)))</a:t>
            </a:r>
            <a:b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(“3.4.5.6”), 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(“About”)))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Datasets (Python)</a:t>
            </a:r>
          </a:p>
        </p:txBody>
      </p:sp>
    </p:spTree>
    <p:extLst>
      <p:ext uri="{BB962C8B-B14F-4D97-AF65-F5344CB8AC3E}">
        <p14:creationId xmlns:p14="http://schemas.microsoft.com/office/powerpoint/2010/main" val="1081870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Datasets (Scala)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60" t="18501" r="8361" b="44498"/>
          <a:stretch/>
        </p:blipFill>
        <p:spPr>
          <a:xfrm>
            <a:off x="838199" y="1690688"/>
            <a:ext cx="9612595" cy="30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7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Level of Parallelism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pair RDD operations take an optional second parameter for number of tasks</a:t>
            </a:r>
          </a:p>
          <a:p>
            <a:pPr marL="699516" lvl="1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(x, y)=&gt; x + y</a:t>
            </a:r>
            <a:r>
              <a:rPr lang="en-US" sz="2000" dirty="0">
                <a:latin typeface="Consolas"/>
                <a:cs typeface="Consolas"/>
              </a:rPr>
              <a:t>, 5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2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699516" lvl="1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(5)</a:t>
            </a:r>
            <a:endParaRPr lang="en-US" sz="2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699516" lvl="1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visits.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pageViews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, 5)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80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276350"/>
            <a:ext cx="11195050" cy="4629150"/>
          </a:xfrm>
        </p:spPr>
        <p:txBody>
          <a:bodyPr/>
          <a:lstStyle/>
          <a:p>
            <a:r>
              <a:rPr lang="en-US" dirty="0"/>
              <a:t>External variables you use in a closure will automatically be shipped to the cluster:</a:t>
            </a:r>
          </a:p>
          <a:p>
            <a:pPr marL="699516" lvl="1" indent="0">
              <a:buNone/>
            </a:pPr>
            <a:r>
              <a:rPr lang="en-US" sz="2000" dirty="0">
                <a:latin typeface="Consolas"/>
                <a:cs typeface="Consolas"/>
              </a:rPr>
              <a:t>query = </a:t>
            </a:r>
            <a:r>
              <a:rPr lang="en-US" sz="2000" dirty="0" err="1">
                <a:latin typeface="Consolas"/>
                <a:cs typeface="Consolas"/>
              </a:rPr>
              <a:t>raw_input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“Enter a query:”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699516" lvl="1" indent="0">
              <a:buNone/>
            </a:pPr>
            <a:r>
              <a:rPr lang="en-US" sz="2000" dirty="0" err="1">
                <a:latin typeface="Consolas"/>
                <a:cs typeface="Consolas"/>
              </a:rPr>
              <a:t>pages.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2000" dirty="0" err="1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(query)</a:t>
            </a:r>
            <a:r>
              <a:rPr lang="en-US" sz="2000" dirty="0">
                <a:latin typeface="Consolas"/>
                <a:cs typeface="Consolas"/>
              </a:rPr>
              <a:t>).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endParaRPr lang="en-US" dirty="0"/>
          </a:p>
          <a:p>
            <a:r>
              <a:rPr lang="en-US" dirty="0"/>
              <a:t>Some caveats:</a:t>
            </a:r>
          </a:p>
          <a:p>
            <a:pPr lvl="1"/>
            <a:r>
              <a:rPr lang="en-US" dirty="0"/>
              <a:t>Each task gets a new copy (updates aren’t sent back)</a:t>
            </a:r>
          </a:p>
          <a:p>
            <a:pPr lvl="1"/>
            <a:r>
              <a:rPr lang="en-US" dirty="0"/>
              <a:t>Variable must be </a:t>
            </a:r>
            <a:r>
              <a:rPr lang="en-US" dirty="0" err="1"/>
              <a:t>Serializable</a:t>
            </a:r>
            <a:r>
              <a:rPr lang="en-US" dirty="0"/>
              <a:t> (Java/</a:t>
            </a:r>
            <a:r>
              <a:rPr lang="en-US" dirty="0" err="1"/>
              <a:t>Scala</a:t>
            </a:r>
            <a:r>
              <a:rPr lang="en-US" dirty="0"/>
              <a:t>) or Pickle-able (Python)</a:t>
            </a:r>
          </a:p>
          <a:p>
            <a:pPr lvl="1"/>
            <a:r>
              <a:rPr lang="en-US" dirty="0"/>
              <a:t>Don’t use fields of an outer object (ships all of it!)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182787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714500"/>
            <a:ext cx="5384800" cy="4525963"/>
          </a:xfrm>
        </p:spPr>
        <p:txBody>
          <a:bodyPr/>
          <a:lstStyle/>
          <a:p>
            <a:pPr marL="158750" indent="0">
              <a:buNone/>
            </a:pPr>
            <a:r>
              <a:rPr lang="en-US" sz="2000" b="1" dirty="0">
                <a:latin typeface="Consolas"/>
                <a:cs typeface="Consolas"/>
              </a:rPr>
              <a:t>class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MyCoolRddApp</a:t>
            </a:r>
            <a:r>
              <a:rPr lang="en-US" sz="2000" dirty="0">
                <a:latin typeface="Consolas"/>
                <a:cs typeface="Consolas"/>
              </a:rPr>
              <a:t>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b="1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param</a:t>
            </a:r>
            <a:r>
              <a:rPr lang="en-US" sz="2000" dirty="0">
                <a:latin typeface="Consolas"/>
                <a:cs typeface="Consolas"/>
              </a:rPr>
              <a:t> = 3.14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b="1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 log = new Log(...)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...</a:t>
            </a:r>
            <a:br>
              <a:rPr lang="en-US" sz="2000" dirty="0">
                <a:latin typeface="Consolas"/>
                <a:cs typeface="Consolas"/>
              </a:rPr>
            </a:b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b="1" dirty="0" err="1">
                <a:latin typeface="Consolas"/>
                <a:cs typeface="Consolas"/>
              </a:rPr>
              <a:t>def</a:t>
            </a:r>
            <a:r>
              <a:rPr lang="en-US" sz="2000" dirty="0">
                <a:latin typeface="Consolas"/>
                <a:cs typeface="Consolas"/>
              </a:rPr>
              <a:t> work(</a:t>
            </a:r>
            <a:r>
              <a:rPr lang="en-US" sz="2000" dirty="0" err="1">
                <a:latin typeface="Consolas"/>
                <a:cs typeface="Consolas"/>
              </a:rPr>
              <a:t>rdd</a:t>
            </a:r>
            <a:r>
              <a:rPr lang="en-US" sz="2000" dirty="0">
                <a:latin typeface="Consolas"/>
                <a:cs typeface="Consolas"/>
              </a:rPr>
              <a:t>: RDD[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])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rdd.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2000" dirty="0" err="1">
                <a:solidFill>
                  <a:srgbClr val="FF0080"/>
                </a:solidFill>
                <a:latin typeface="Consolas"/>
                <a:cs typeface="Consolas"/>
              </a:rPr>
              <a:t>param</a:t>
            </a:r>
            <a:r>
              <a:rPr lang="en-US" sz="2000" dirty="0">
                <a:latin typeface="Consolas"/>
                <a:cs typeface="Consolas"/>
              </a:rPr>
              <a:t>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.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2000" dirty="0">
                <a:latin typeface="Consolas"/>
                <a:cs typeface="Consolas"/>
              </a:rPr>
              <a:t>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}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7600" y="1726370"/>
            <a:ext cx="5384800" cy="4525963"/>
          </a:xfrm>
        </p:spPr>
        <p:txBody>
          <a:bodyPr/>
          <a:lstStyle/>
          <a:p>
            <a:pPr marL="158750" indent="0">
              <a:buNone/>
            </a:pPr>
            <a:r>
              <a:rPr lang="en-US" sz="2150" dirty="0"/>
              <a:t>How to get around it:</a:t>
            </a:r>
          </a:p>
          <a:p>
            <a:pPr marL="158750" indent="0">
              <a:buNone/>
            </a:pPr>
            <a:br>
              <a:rPr lang="en-US" sz="140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000" b="1" dirty="0">
                <a:solidFill>
                  <a:prstClr val="black"/>
                </a:solidFill>
                <a:latin typeface="Consolas"/>
                <a:cs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MyCoolRddApp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  <a:b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...</a:t>
            </a:r>
            <a:b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</a:br>
            <a:b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nsolas"/>
                <a:cs typeface="Consolas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work(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rdd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: RDD[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]) {</a:t>
            </a:r>
            <a:b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8000FF"/>
                </a:solidFill>
                <a:latin typeface="Consolas"/>
                <a:cs typeface="Consolas"/>
              </a:rPr>
              <a:t>    </a:t>
            </a:r>
            <a:r>
              <a:rPr lang="en-US" sz="2000" dirty="0" err="1">
                <a:solidFill>
                  <a:srgbClr val="8000FF"/>
                </a:solidFill>
                <a:latin typeface="Consolas"/>
                <a:cs typeface="Consolas"/>
              </a:rPr>
              <a:t>val</a:t>
            </a:r>
            <a:r>
              <a:rPr lang="en-US" sz="2000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2000" dirty="0">
                <a:solidFill>
                  <a:srgbClr val="8000FF"/>
                </a:solidFill>
                <a:latin typeface="Consolas"/>
                <a:cs typeface="Consolas"/>
              </a:rPr>
              <a:t>_ = </a:t>
            </a:r>
            <a:r>
              <a:rPr lang="en-US" sz="2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br>
              <a:rPr lang="en-US" sz="2000" b="1" dirty="0">
                <a:solidFill>
                  <a:srgbClr val="FF66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rdd.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2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2000" dirty="0">
                <a:solidFill>
                  <a:srgbClr val="8000FF"/>
                </a:solidFill>
                <a:latin typeface="Consolas"/>
                <a:cs typeface="Consolas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     .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}</a:t>
            </a:r>
            <a:b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2000" dirty="0"/>
          </a:p>
        </p:txBody>
      </p:sp>
      <p:sp>
        <p:nvSpPr>
          <p:cNvPr id="6" name="Rectangular Callout 5"/>
          <p:cNvSpPr/>
          <p:nvPr/>
        </p:nvSpPr>
        <p:spPr>
          <a:xfrm>
            <a:off x="1604399" y="4533900"/>
            <a:ext cx="3272401" cy="740527"/>
          </a:xfrm>
          <a:prstGeom prst="wedgeRectCallout">
            <a:avLst>
              <a:gd name="adj1" fmla="val 27431"/>
              <a:gd name="adj2" fmla="val -12393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855" tIns="54428" rIns="108855" bIns="54428" rtlCol="0" anchor="ctr"/>
          <a:lstStyle/>
          <a:p>
            <a:pPr algn="ctr"/>
            <a:r>
              <a:rPr lang="en-US" sz="2000" dirty="0" err="1"/>
              <a:t>NotSerializableException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 err="1"/>
              <a:t>MyCoolRddApp</a:t>
            </a:r>
            <a:r>
              <a:rPr lang="en-US" sz="2000" dirty="0"/>
              <a:t> (or Log)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122340" y="4838700"/>
            <a:ext cx="3774260" cy="740527"/>
          </a:xfrm>
          <a:prstGeom prst="wedgeRectCallout">
            <a:avLst>
              <a:gd name="adj1" fmla="val 20737"/>
              <a:gd name="adj2" fmla="val -12112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855" tIns="54428" rIns="108855" bIns="54428" rtlCol="0" anchor="ctr"/>
          <a:lstStyle/>
          <a:p>
            <a:pPr algn="ctr"/>
            <a:r>
              <a:rPr lang="en-US" sz="2000" dirty="0"/>
              <a:t>References only local variable instead of </a:t>
            </a:r>
            <a:r>
              <a:rPr lang="en-US" sz="2000" dirty="0" err="1">
                <a:latin typeface="Consolas"/>
                <a:cs typeface="Consolas"/>
              </a:rPr>
              <a:t>this.param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Mishap Example</a:t>
            </a:r>
          </a:p>
        </p:txBody>
      </p:sp>
    </p:spTree>
    <p:extLst>
      <p:ext uri="{BB962C8B-B14F-4D97-AF65-F5344CB8AC3E}">
        <p14:creationId xmlns:p14="http://schemas.microsoft.com/office/powerpoint/2010/main" val="109345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6" grpId="1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Spark supports lots of other operations!</a:t>
            </a:r>
          </a:p>
          <a:p>
            <a:r>
              <a:rPr lang="en-US" dirty="0"/>
              <a:t>Full programming guide: </a:t>
            </a:r>
            <a:r>
              <a:rPr lang="en-US" dirty="0">
                <a:hlinkClick r:id="rId2"/>
              </a:rPr>
              <a:t>spark-project.org/documentation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1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Installation of spark locally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09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Install Apache Spark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https://spark.apache.org/downloads.html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24D2C-3B86-467B-9674-71C0DE3A8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228850"/>
            <a:ext cx="8780364" cy="41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7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5181600" cy="4525963"/>
          </a:xfrm>
        </p:spPr>
        <p:txBody>
          <a:bodyPr>
            <a:normAutofit/>
          </a:bodyPr>
          <a:lstStyle/>
          <a:p>
            <a:r>
              <a:rPr lang="en-US" dirty="0"/>
              <a:t>spark-1.5.0.tgz will be downloaded</a:t>
            </a:r>
          </a:p>
          <a:p>
            <a:r>
              <a:rPr lang="en-US" dirty="0"/>
              <a:t>Use </a:t>
            </a:r>
            <a:r>
              <a:rPr lang="en-US" dirty="0" err="1"/>
              <a:t>Winrar</a:t>
            </a:r>
            <a:r>
              <a:rPr lang="en-US" dirty="0"/>
              <a:t> or some tool to extract the archived file on to the destination folder.</a:t>
            </a:r>
          </a:p>
          <a:p>
            <a:r>
              <a:rPr lang="en-US" dirty="0"/>
              <a:t>On windows </a:t>
            </a:r>
            <a:r>
              <a:rPr lang="en-US" dirty="0" err="1"/>
              <a:t>cmd</a:t>
            </a:r>
            <a:r>
              <a:rPr lang="en-US" dirty="0"/>
              <a:t> prompt go to location where the spark is installed and execute the following command to extract</a:t>
            </a:r>
          </a:p>
          <a:p>
            <a:pPr lvl="1"/>
            <a:r>
              <a:rPr lang="en-US" dirty="0"/>
              <a:t>tar </a:t>
            </a:r>
            <a:r>
              <a:rPr lang="en-US" dirty="0" err="1"/>
              <a:t>xvf</a:t>
            </a:r>
            <a:r>
              <a:rPr lang="en-US" dirty="0"/>
              <a:t> spark-3.0.0-preview2-bin-hadoop2.7.tgz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6" t="-9375" r="39677" b="9375"/>
          <a:stretch/>
        </p:blipFill>
        <p:spPr>
          <a:xfrm>
            <a:off x="7162801" y="762000"/>
            <a:ext cx="518160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6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– </a:t>
            </a:r>
            <a:r>
              <a:rPr lang="en-US" dirty="0" err="1"/>
              <a:t>WordCount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3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Spark - Word Count : Code Snippet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2E29E-A7D7-4B7A-9A19-193F4C1D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382751"/>
            <a:ext cx="10100603" cy="49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2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Hadoop_Home_Dir</a:t>
            </a:r>
            <a:r>
              <a:rPr lang="en-US" dirty="0"/>
              <a:t> has to be set, a bug not corrected in Spark yet.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http://public-repo-1.hortonworks.com/hdp-win-alpha/winutils.exe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the above .exe file, save in the following folder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F:\winutils\bin\</a:t>
            </a:r>
            <a:r>
              <a:rPr lang="en-US" dirty="0">
                <a:solidFill>
                  <a:srgbClr val="FF0000"/>
                </a:solidFill>
              </a:rPr>
              <a:t>winutils.exe</a:t>
            </a:r>
          </a:p>
          <a:p>
            <a:pPr marL="0" indent="0" algn="ctr">
              <a:buNone/>
            </a:pPr>
            <a:r>
              <a:rPr lang="en-US" b="1" i="1" dirty="0"/>
              <a:t>Write the below statement, before using any </a:t>
            </a:r>
            <a:r>
              <a:rPr lang="en-US" b="1" i="1" dirty="0" err="1"/>
              <a:t>Mlib</a:t>
            </a:r>
            <a:r>
              <a:rPr lang="en-US" b="1" i="1" dirty="0"/>
              <a:t> function</a:t>
            </a:r>
          </a:p>
          <a:p>
            <a:pPr marL="0" indent="0" algn="ctr">
              <a:buNone/>
            </a:pPr>
            <a:r>
              <a:rPr lang="en-US" b="1" i="1" dirty="0" err="1"/>
              <a:t>System.setProperty</a:t>
            </a:r>
            <a:r>
              <a:rPr lang="en-US" b="1" i="1" dirty="0"/>
              <a:t>("hadoop.home.</a:t>
            </a:r>
            <a:r>
              <a:rPr lang="en-US" b="1" i="1" dirty="0" err="1"/>
              <a:t>dir</a:t>
            </a:r>
            <a:r>
              <a:rPr lang="en-US" b="1" i="1" dirty="0"/>
              <a:t>","F:\\winutils");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1571</Words>
  <Application>Microsoft Office PowerPoint</Application>
  <PresentationFormat>Widescreen</PresentationFormat>
  <Paragraphs>149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CS5560 KDM – Tutorial 4 Spark -1</vt:lpstr>
      <vt:lpstr>Ways to use spark</vt:lpstr>
      <vt:lpstr>Overview</vt:lpstr>
      <vt:lpstr>Installation of spark locally</vt:lpstr>
      <vt:lpstr>Install Apache Spark Locally</vt:lpstr>
      <vt:lpstr>PowerPoint Presentation</vt:lpstr>
      <vt:lpstr>Spark – WordCount </vt:lpstr>
      <vt:lpstr>Spark - Word Count : Code Snippet</vt:lpstr>
      <vt:lpstr>Note : Windows</vt:lpstr>
      <vt:lpstr>Running WordCount in pycharm</vt:lpstr>
      <vt:lpstr>Setting up the project Structure </vt:lpstr>
      <vt:lpstr>Setting up the project Structure </vt:lpstr>
      <vt:lpstr>Run The Main code</vt:lpstr>
      <vt:lpstr>PowerPoint Presentation</vt:lpstr>
      <vt:lpstr>Output</vt:lpstr>
      <vt:lpstr>Spark - 2</vt:lpstr>
      <vt:lpstr>PowerPoint Presentation</vt:lpstr>
      <vt:lpstr>PowerPoint Presentation</vt:lpstr>
      <vt:lpstr>Learning Spark Programming</vt:lpstr>
      <vt:lpstr>First Stop: SparkContext</vt:lpstr>
      <vt:lpstr>Creating RDDs </vt:lpstr>
      <vt:lpstr>Basic Transformations  (Python)</vt:lpstr>
      <vt:lpstr>Basic Transformations (Scala)</vt:lpstr>
      <vt:lpstr>Basic Actions (Python)</vt:lpstr>
      <vt:lpstr>Basic Actions (Scala)</vt:lpstr>
      <vt:lpstr>Working with Key-Value Pairs</vt:lpstr>
      <vt:lpstr>Some Key-Value Operations (Python)</vt:lpstr>
      <vt:lpstr>Some Key-Value Operations (Scala)</vt:lpstr>
      <vt:lpstr>Example: Word Count (Python)</vt:lpstr>
      <vt:lpstr>Multiple Datasets (Python)</vt:lpstr>
      <vt:lpstr>Multiple Datasets (Scala)</vt:lpstr>
      <vt:lpstr>Controlling the Level of Parallelism</vt:lpstr>
      <vt:lpstr>Using Local Variables</vt:lpstr>
      <vt:lpstr>Closure Mishap Example</vt:lpstr>
      <vt:lpstr>More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-1</dc:title>
  <dc:creator>Chandra Shekar, Mayanka (UMKC-Student)</dc:creator>
  <cp:lastModifiedBy>syed shah</cp:lastModifiedBy>
  <cp:revision>19</cp:revision>
  <dcterms:created xsi:type="dcterms:W3CDTF">2015-09-10T15:13:50Z</dcterms:created>
  <dcterms:modified xsi:type="dcterms:W3CDTF">2020-02-13T07:00:55Z</dcterms:modified>
</cp:coreProperties>
</file>