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notesSlides/notesSlide2.xml" ContentType="application/vnd.openxmlformats-officedocument.presentationml.notesSlide+xml"/>
  <Override PartName="/ppt/media/image9.jpg" ContentType="image/jpg"/>
  <Override PartName="/ppt/theme/themeOverride5.xml" ContentType="application/vnd.openxmlformats-officedocument.themeOverride+xml"/>
  <Override PartName="/ppt/theme/themeOverride6.xml" ContentType="application/vnd.openxmlformats-officedocument.themeOverride+xml"/>
  <Override PartName="/ppt/notesSlides/notesSlide3.xml" ContentType="application/vnd.openxmlformats-officedocument.presentationml.notesSlide+xml"/>
  <Override PartName="/ppt/media/image19.jpg" ContentType="image/jpg"/>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notesSlides/notesSlide5.xml" ContentType="application/vnd.openxmlformats-officedocument.presentationml.notesSl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2" r:id="rId3"/>
    <p:sldMasterId id="2147483714" r:id="rId4"/>
    <p:sldMasterId id="2147483726" r:id="rId5"/>
  </p:sldMasterIdLst>
  <p:notesMasterIdLst>
    <p:notesMasterId r:id="rId59"/>
  </p:notesMasterIdLst>
  <p:sldIdLst>
    <p:sldId id="499" r:id="rId6"/>
    <p:sldId id="500" r:id="rId7"/>
    <p:sldId id="501" r:id="rId8"/>
    <p:sldId id="568" r:id="rId9"/>
    <p:sldId id="569" r:id="rId10"/>
    <p:sldId id="258" r:id="rId11"/>
    <p:sldId id="306" r:id="rId12"/>
    <p:sldId id="570" r:id="rId13"/>
    <p:sldId id="332" r:id="rId14"/>
    <p:sldId id="511" r:id="rId15"/>
    <p:sldId id="574" r:id="rId16"/>
    <p:sldId id="513" r:id="rId17"/>
    <p:sldId id="506" r:id="rId18"/>
    <p:sldId id="515" r:id="rId19"/>
    <p:sldId id="518" r:id="rId20"/>
    <p:sldId id="342" r:id="rId21"/>
    <p:sldId id="343" r:id="rId22"/>
    <p:sldId id="516" r:id="rId23"/>
    <p:sldId id="517" r:id="rId24"/>
    <p:sldId id="345" r:id="rId25"/>
    <p:sldId id="519" r:id="rId26"/>
    <p:sldId id="520" r:id="rId27"/>
    <p:sldId id="521" r:id="rId28"/>
    <p:sldId id="523" r:id="rId29"/>
    <p:sldId id="279" r:id="rId30"/>
    <p:sldId id="575" r:id="rId31"/>
    <p:sldId id="539" r:id="rId32"/>
    <p:sldId id="280" r:id="rId33"/>
    <p:sldId id="281" r:id="rId34"/>
    <p:sldId id="282" r:id="rId35"/>
    <p:sldId id="283" r:id="rId36"/>
    <p:sldId id="284" r:id="rId37"/>
    <p:sldId id="555" r:id="rId38"/>
    <p:sldId id="556" r:id="rId39"/>
    <p:sldId id="565" r:id="rId40"/>
    <p:sldId id="566" r:id="rId41"/>
    <p:sldId id="567" r:id="rId42"/>
    <p:sldId id="572" r:id="rId43"/>
    <p:sldId id="557" r:id="rId44"/>
    <p:sldId id="558" r:id="rId45"/>
    <p:sldId id="561" r:id="rId46"/>
    <p:sldId id="571" r:id="rId47"/>
    <p:sldId id="564" r:id="rId48"/>
    <p:sldId id="535" r:id="rId49"/>
    <p:sldId id="540" r:id="rId50"/>
    <p:sldId id="549" r:id="rId51"/>
    <p:sldId id="550" r:id="rId52"/>
    <p:sldId id="551" r:id="rId53"/>
    <p:sldId id="552" r:id="rId54"/>
    <p:sldId id="553" r:id="rId55"/>
    <p:sldId id="554" r:id="rId56"/>
    <p:sldId id="330" r:id="rId57"/>
    <p:sldId id="573" r:id="rId5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7BC9D-F28B-4650-8FD1-60141632BE0B}" v="35" dt="2020-04-24T14:41:58.9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2" autoAdjust="0"/>
  </p:normalViewPr>
  <p:slideViewPr>
    <p:cSldViewPr>
      <p:cViewPr varScale="1">
        <p:scale>
          <a:sx n="137" d="100"/>
          <a:sy n="137" d="100"/>
        </p:scale>
        <p:origin x="86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ishri, Ahmed (UMKC-Student)" userId="31fd6039-2a08-4ab3-9eaa-064defc830c7" providerId="ADAL" clId="{E027BC9D-F28B-4650-8FD1-60141632BE0B}"/>
    <pc:docChg chg="custSel addSld modSld">
      <pc:chgData name="Albishri, Ahmed (UMKC-Student)" userId="31fd6039-2a08-4ab3-9eaa-064defc830c7" providerId="ADAL" clId="{E027BC9D-F28B-4650-8FD1-60141632BE0B}" dt="2020-04-24T14:41:55.035" v="931" actId="404"/>
      <pc:docMkLst>
        <pc:docMk/>
      </pc:docMkLst>
      <pc:sldChg chg="addSp modSp mod">
        <pc:chgData name="Albishri, Ahmed (UMKC-Student)" userId="31fd6039-2a08-4ab3-9eaa-064defc830c7" providerId="ADAL" clId="{E027BC9D-F28B-4650-8FD1-60141632BE0B}" dt="2020-04-24T14:08:29.953" v="454" actId="20577"/>
        <pc:sldMkLst>
          <pc:docMk/>
          <pc:sldMk cId="0" sldId="280"/>
        </pc:sldMkLst>
        <pc:spChg chg="mod">
          <ac:chgData name="Albishri, Ahmed (UMKC-Student)" userId="31fd6039-2a08-4ab3-9eaa-064defc830c7" providerId="ADAL" clId="{E027BC9D-F28B-4650-8FD1-60141632BE0B}" dt="2020-04-24T14:06:49.296" v="334" actId="1035"/>
          <ac:spMkLst>
            <pc:docMk/>
            <pc:sldMk cId="0" sldId="280"/>
            <ac:spMk id="5" creationId="{00000000-0000-0000-0000-000000000000}"/>
          </ac:spMkLst>
        </pc:spChg>
        <pc:spChg chg="add mod">
          <ac:chgData name="Albishri, Ahmed (UMKC-Student)" userId="31fd6039-2a08-4ab3-9eaa-064defc830c7" providerId="ADAL" clId="{E027BC9D-F28B-4650-8FD1-60141632BE0B}" dt="2020-04-24T13:51:10.634" v="38" actId="1076"/>
          <ac:spMkLst>
            <pc:docMk/>
            <pc:sldMk cId="0" sldId="280"/>
            <ac:spMk id="6" creationId="{825F0CFA-A2DC-4643-8A33-64314A42CACA}"/>
          </ac:spMkLst>
        </pc:spChg>
        <pc:spChg chg="add mod">
          <ac:chgData name="Albishri, Ahmed (UMKC-Student)" userId="31fd6039-2a08-4ab3-9eaa-064defc830c7" providerId="ADAL" clId="{E027BC9D-F28B-4650-8FD1-60141632BE0B}" dt="2020-04-24T13:51:49.668" v="56" actId="1076"/>
          <ac:spMkLst>
            <pc:docMk/>
            <pc:sldMk cId="0" sldId="280"/>
            <ac:spMk id="7" creationId="{B5E7D485-081E-420D-BD0F-0C19606BFB56}"/>
          </ac:spMkLst>
        </pc:spChg>
        <pc:spChg chg="add mod">
          <ac:chgData name="Albishri, Ahmed (UMKC-Student)" userId="31fd6039-2a08-4ab3-9eaa-064defc830c7" providerId="ADAL" clId="{E027BC9D-F28B-4650-8FD1-60141632BE0B}" dt="2020-04-24T13:51:40.872" v="50" actId="1038"/>
          <ac:spMkLst>
            <pc:docMk/>
            <pc:sldMk cId="0" sldId="280"/>
            <ac:spMk id="8" creationId="{11F9BD1C-7BFB-4EFA-ABFA-B488000CFB44}"/>
          </ac:spMkLst>
        </pc:spChg>
        <pc:spChg chg="add mod">
          <ac:chgData name="Albishri, Ahmed (UMKC-Student)" userId="31fd6039-2a08-4ab3-9eaa-064defc830c7" providerId="ADAL" clId="{E027BC9D-F28B-4650-8FD1-60141632BE0B}" dt="2020-04-24T14:06:52.805" v="337" actId="1035"/>
          <ac:spMkLst>
            <pc:docMk/>
            <pc:sldMk cId="0" sldId="280"/>
            <ac:spMk id="9" creationId="{DE68597D-7DB2-4EB8-A145-E5DA1B83BDDD}"/>
          </ac:spMkLst>
        </pc:spChg>
        <pc:spChg chg="add mod">
          <ac:chgData name="Albishri, Ahmed (UMKC-Student)" userId="31fd6039-2a08-4ab3-9eaa-064defc830c7" providerId="ADAL" clId="{E027BC9D-F28B-4650-8FD1-60141632BE0B}" dt="2020-04-24T14:08:29.953" v="454" actId="20577"/>
          <ac:spMkLst>
            <pc:docMk/>
            <pc:sldMk cId="0" sldId="280"/>
            <ac:spMk id="12" creationId="{58925C3B-0AD1-46E1-BEB4-01455AB1D600}"/>
          </ac:spMkLst>
        </pc:spChg>
      </pc:sldChg>
      <pc:sldChg chg="addSp delSp modSp mod">
        <pc:chgData name="Albishri, Ahmed (UMKC-Student)" userId="31fd6039-2a08-4ab3-9eaa-064defc830c7" providerId="ADAL" clId="{E027BC9D-F28B-4650-8FD1-60141632BE0B}" dt="2020-04-24T14:12:27.581" v="747" actId="478"/>
        <pc:sldMkLst>
          <pc:docMk/>
          <pc:sldMk cId="0" sldId="281"/>
        </pc:sldMkLst>
        <pc:spChg chg="mod">
          <ac:chgData name="Albishri, Ahmed (UMKC-Student)" userId="31fd6039-2a08-4ab3-9eaa-064defc830c7" providerId="ADAL" clId="{E027BC9D-F28B-4650-8FD1-60141632BE0B}" dt="2020-04-24T14:10:16.937" v="563" actId="1076"/>
          <ac:spMkLst>
            <pc:docMk/>
            <pc:sldMk cId="0" sldId="281"/>
            <ac:spMk id="4" creationId="{00000000-0000-0000-0000-000000000000}"/>
          </ac:spMkLst>
        </pc:spChg>
        <pc:spChg chg="mod">
          <ac:chgData name="Albishri, Ahmed (UMKC-Student)" userId="31fd6039-2a08-4ab3-9eaa-064defc830c7" providerId="ADAL" clId="{E027BC9D-F28B-4650-8FD1-60141632BE0B}" dt="2020-04-24T14:09:25.354" v="473" actId="1037"/>
          <ac:spMkLst>
            <pc:docMk/>
            <pc:sldMk cId="0" sldId="281"/>
            <ac:spMk id="5" creationId="{00000000-0000-0000-0000-000000000000}"/>
          </ac:spMkLst>
        </pc:spChg>
        <pc:spChg chg="mod">
          <ac:chgData name="Albishri, Ahmed (UMKC-Student)" userId="31fd6039-2a08-4ab3-9eaa-064defc830c7" providerId="ADAL" clId="{E027BC9D-F28B-4650-8FD1-60141632BE0B}" dt="2020-04-24T14:10:18.932" v="566" actId="1036"/>
          <ac:spMkLst>
            <pc:docMk/>
            <pc:sldMk cId="0" sldId="281"/>
            <ac:spMk id="7" creationId="{00000000-0000-0000-0000-000000000000}"/>
          </ac:spMkLst>
        </pc:spChg>
        <pc:spChg chg="del mod">
          <ac:chgData name="Albishri, Ahmed (UMKC-Student)" userId="31fd6039-2a08-4ab3-9eaa-064defc830c7" providerId="ADAL" clId="{E027BC9D-F28B-4650-8FD1-60141632BE0B}" dt="2020-04-24T14:12:27.581" v="747" actId="478"/>
          <ac:spMkLst>
            <pc:docMk/>
            <pc:sldMk cId="0" sldId="281"/>
            <ac:spMk id="8" creationId="{00000000-0000-0000-0000-000000000000}"/>
          </ac:spMkLst>
        </pc:spChg>
        <pc:spChg chg="add mod">
          <ac:chgData name="Albishri, Ahmed (UMKC-Student)" userId="31fd6039-2a08-4ab3-9eaa-064defc830c7" providerId="ADAL" clId="{E027BC9D-F28B-4650-8FD1-60141632BE0B}" dt="2020-04-24T13:52:14.536" v="64" actId="1037"/>
          <ac:spMkLst>
            <pc:docMk/>
            <pc:sldMk cId="0" sldId="281"/>
            <ac:spMk id="10" creationId="{CE8054F5-D396-4CD5-BAEF-40257C1AE242}"/>
          </ac:spMkLst>
        </pc:spChg>
        <pc:spChg chg="add mod">
          <ac:chgData name="Albishri, Ahmed (UMKC-Student)" userId="31fd6039-2a08-4ab3-9eaa-064defc830c7" providerId="ADAL" clId="{E027BC9D-F28B-4650-8FD1-60141632BE0B}" dt="2020-04-24T13:52:26.235" v="69" actId="1076"/>
          <ac:spMkLst>
            <pc:docMk/>
            <pc:sldMk cId="0" sldId="281"/>
            <ac:spMk id="11" creationId="{78CF8104-ACC3-465B-8FC0-0ADFE7121F45}"/>
          </ac:spMkLst>
        </pc:spChg>
        <pc:spChg chg="add">
          <ac:chgData name="Albishri, Ahmed (UMKC-Student)" userId="31fd6039-2a08-4ab3-9eaa-064defc830c7" providerId="ADAL" clId="{E027BC9D-F28B-4650-8FD1-60141632BE0B}" dt="2020-04-24T13:52:31.027" v="70"/>
          <ac:spMkLst>
            <pc:docMk/>
            <pc:sldMk cId="0" sldId="281"/>
            <ac:spMk id="12" creationId="{4A57191F-D534-48BD-A2A9-0881BB90AF83}"/>
          </ac:spMkLst>
        </pc:spChg>
        <pc:spChg chg="add mod">
          <ac:chgData name="Albishri, Ahmed (UMKC-Student)" userId="31fd6039-2a08-4ab3-9eaa-064defc830c7" providerId="ADAL" clId="{E027BC9D-F28B-4650-8FD1-60141632BE0B}" dt="2020-04-24T14:10:29.841" v="567" actId="404"/>
          <ac:spMkLst>
            <pc:docMk/>
            <pc:sldMk cId="0" sldId="281"/>
            <ac:spMk id="13" creationId="{A7DCADC4-304D-46A7-B24E-2EC82D8A4F25}"/>
          </ac:spMkLst>
        </pc:spChg>
        <pc:spChg chg="add mod">
          <ac:chgData name="Albishri, Ahmed (UMKC-Student)" userId="31fd6039-2a08-4ab3-9eaa-064defc830c7" providerId="ADAL" clId="{E027BC9D-F28B-4650-8FD1-60141632BE0B}" dt="2020-04-24T14:11:47.345" v="670" actId="20577"/>
          <ac:spMkLst>
            <pc:docMk/>
            <pc:sldMk cId="0" sldId="281"/>
            <ac:spMk id="15" creationId="{499986F2-E409-4389-B194-7B1CD126B906}"/>
          </ac:spMkLst>
        </pc:spChg>
      </pc:sldChg>
      <pc:sldChg chg="addSp modSp mod">
        <pc:chgData name="Albishri, Ahmed (UMKC-Student)" userId="31fd6039-2a08-4ab3-9eaa-064defc830c7" providerId="ADAL" clId="{E027BC9D-F28B-4650-8FD1-60141632BE0B}" dt="2020-04-24T14:14:42.885" v="910" actId="20577"/>
        <pc:sldMkLst>
          <pc:docMk/>
          <pc:sldMk cId="0" sldId="283"/>
        </pc:sldMkLst>
        <pc:spChg chg="mod">
          <ac:chgData name="Albishri, Ahmed (UMKC-Student)" userId="31fd6039-2a08-4ab3-9eaa-064defc830c7" providerId="ADAL" clId="{E027BC9D-F28B-4650-8FD1-60141632BE0B}" dt="2020-04-24T14:13:08.185" v="752" actId="1035"/>
          <ac:spMkLst>
            <pc:docMk/>
            <pc:sldMk cId="0" sldId="283"/>
            <ac:spMk id="3" creationId="{338E3BB7-54B1-4C11-AADC-3F2B087306FD}"/>
          </ac:spMkLst>
        </pc:spChg>
        <pc:spChg chg="add mod">
          <ac:chgData name="Albishri, Ahmed (UMKC-Student)" userId="31fd6039-2a08-4ab3-9eaa-064defc830c7" providerId="ADAL" clId="{E027BC9D-F28B-4650-8FD1-60141632BE0B}" dt="2020-04-24T14:13:40.272" v="825" actId="20577"/>
          <ac:spMkLst>
            <pc:docMk/>
            <pc:sldMk cId="0" sldId="283"/>
            <ac:spMk id="8" creationId="{95795CBB-D7D8-4C54-843F-925B8316CD08}"/>
          </ac:spMkLst>
        </pc:spChg>
        <pc:spChg chg="mod">
          <ac:chgData name="Albishri, Ahmed (UMKC-Student)" userId="31fd6039-2a08-4ab3-9eaa-064defc830c7" providerId="ADAL" clId="{E027BC9D-F28B-4650-8FD1-60141632BE0B}" dt="2020-04-24T14:13:59.443" v="832" actId="1036"/>
          <ac:spMkLst>
            <pc:docMk/>
            <pc:sldMk cId="0" sldId="283"/>
            <ac:spMk id="11" creationId="{E80EDB23-D99C-463A-B17F-B1DB87251848}"/>
          </ac:spMkLst>
        </pc:spChg>
        <pc:spChg chg="add mod">
          <ac:chgData name="Albishri, Ahmed (UMKC-Student)" userId="31fd6039-2a08-4ab3-9eaa-064defc830c7" providerId="ADAL" clId="{E027BC9D-F28B-4650-8FD1-60141632BE0B}" dt="2020-04-24T14:14:42.885" v="910" actId="20577"/>
          <ac:spMkLst>
            <pc:docMk/>
            <pc:sldMk cId="0" sldId="283"/>
            <ac:spMk id="12" creationId="{FECA8BE3-20A3-43C0-909D-9CD9CAF9BAC0}"/>
          </ac:spMkLst>
        </pc:spChg>
        <pc:picChg chg="mod">
          <ac:chgData name="Albishri, Ahmed (UMKC-Student)" userId="31fd6039-2a08-4ab3-9eaa-064defc830c7" providerId="ADAL" clId="{E027BC9D-F28B-4650-8FD1-60141632BE0B}" dt="2020-04-24T14:13:59.443" v="832" actId="1036"/>
          <ac:picMkLst>
            <pc:docMk/>
            <pc:sldMk cId="0" sldId="283"/>
            <ac:picMk id="10" creationId="{CCEA98D1-AE7C-4D76-9B9F-58A1056271E4}"/>
          </ac:picMkLst>
        </pc:picChg>
      </pc:sldChg>
      <pc:sldChg chg="modSp add mod">
        <pc:chgData name="Albishri, Ahmed (UMKC-Student)" userId="31fd6039-2a08-4ab3-9eaa-064defc830c7" providerId="ADAL" clId="{E027BC9D-F28B-4650-8FD1-60141632BE0B}" dt="2020-04-24T13:45:11.487" v="4" actId="1076"/>
        <pc:sldMkLst>
          <pc:docMk/>
          <pc:sldMk cId="2010148856" sldId="342"/>
        </pc:sldMkLst>
        <pc:spChg chg="mod">
          <ac:chgData name="Albishri, Ahmed (UMKC-Student)" userId="31fd6039-2a08-4ab3-9eaa-064defc830c7" providerId="ADAL" clId="{E027BC9D-F28B-4650-8FD1-60141632BE0B}" dt="2020-04-24T13:45:08.763" v="3" actId="1076"/>
          <ac:spMkLst>
            <pc:docMk/>
            <pc:sldMk cId="2010148856" sldId="342"/>
            <ac:spMk id="3" creationId="{2A22A75F-9F53-48DE-8211-D4AD94226AA4}"/>
          </ac:spMkLst>
        </pc:spChg>
        <pc:picChg chg="mod">
          <ac:chgData name="Albishri, Ahmed (UMKC-Student)" userId="31fd6039-2a08-4ab3-9eaa-064defc830c7" providerId="ADAL" clId="{E027BC9D-F28B-4650-8FD1-60141632BE0B}" dt="2020-04-24T13:45:11.487" v="4" actId="1076"/>
          <ac:picMkLst>
            <pc:docMk/>
            <pc:sldMk cId="2010148856" sldId="342"/>
            <ac:picMk id="4" creationId="{72C949FC-D729-4C0B-AC93-76EF4C0744D0}"/>
          </ac:picMkLst>
        </pc:picChg>
      </pc:sldChg>
      <pc:sldChg chg="delSp modSp add mod setBg delDesignElem">
        <pc:chgData name="Albishri, Ahmed (UMKC-Student)" userId="31fd6039-2a08-4ab3-9eaa-064defc830c7" providerId="ADAL" clId="{E027BC9D-F28B-4650-8FD1-60141632BE0B}" dt="2020-04-24T13:46:07.717" v="21" actId="2711"/>
        <pc:sldMkLst>
          <pc:docMk/>
          <pc:sldMk cId="196037979" sldId="343"/>
        </pc:sldMkLst>
        <pc:spChg chg="mod">
          <ac:chgData name="Albishri, Ahmed (UMKC-Student)" userId="31fd6039-2a08-4ab3-9eaa-064defc830c7" providerId="ADAL" clId="{E027BC9D-F28B-4650-8FD1-60141632BE0B}" dt="2020-04-24T13:45:36.278" v="11" actId="1076"/>
          <ac:spMkLst>
            <pc:docMk/>
            <pc:sldMk cId="196037979" sldId="343"/>
            <ac:spMk id="2" creationId="{78718D76-58ED-46BF-A562-2959AE49A35B}"/>
          </ac:spMkLst>
        </pc:spChg>
        <pc:spChg chg="mod">
          <ac:chgData name="Albishri, Ahmed (UMKC-Student)" userId="31fd6039-2a08-4ab3-9eaa-064defc830c7" providerId="ADAL" clId="{E027BC9D-F28B-4650-8FD1-60141632BE0B}" dt="2020-04-24T13:46:07.717" v="21" actId="2711"/>
          <ac:spMkLst>
            <pc:docMk/>
            <pc:sldMk cId="196037979" sldId="343"/>
            <ac:spMk id="3" creationId="{29240C42-5B71-4E72-99FD-B9D23CFC3535}"/>
          </ac:spMkLst>
        </pc:spChg>
        <pc:spChg chg="del">
          <ac:chgData name="Albishri, Ahmed (UMKC-Student)" userId="31fd6039-2a08-4ab3-9eaa-064defc830c7" providerId="ADAL" clId="{E027BC9D-F28B-4650-8FD1-60141632BE0B}" dt="2020-04-24T13:45:18.534" v="6"/>
          <ac:spMkLst>
            <pc:docMk/>
            <pc:sldMk cId="196037979" sldId="343"/>
            <ac:spMk id="14" creationId="{48A740BC-A0AA-45E0-B899-2AE9C6FE11CA}"/>
          </ac:spMkLst>
        </pc:spChg>
        <pc:cxnChg chg="del">
          <ac:chgData name="Albishri, Ahmed (UMKC-Student)" userId="31fd6039-2a08-4ab3-9eaa-064defc830c7" providerId="ADAL" clId="{E027BC9D-F28B-4650-8FD1-60141632BE0B}" dt="2020-04-24T13:45:18.534" v="6"/>
          <ac:cxnSpMkLst>
            <pc:docMk/>
            <pc:sldMk cId="196037979" sldId="343"/>
            <ac:cxnSpMk id="15" creationId="{B874EF51-C858-4BB9-97C3-D17755787127}"/>
          </ac:cxnSpMkLst>
        </pc:cxnChg>
      </pc:sldChg>
      <pc:sldChg chg="delSp modSp add mod setBg delDesignElem">
        <pc:chgData name="Albishri, Ahmed (UMKC-Student)" userId="31fd6039-2a08-4ab3-9eaa-064defc830c7" providerId="ADAL" clId="{E027BC9D-F28B-4650-8FD1-60141632BE0B}" dt="2020-04-24T13:49:45.495" v="34" actId="14100"/>
        <pc:sldMkLst>
          <pc:docMk/>
          <pc:sldMk cId="1637179721" sldId="345"/>
        </pc:sldMkLst>
        <pc:spChg chg="mod">
          <ac:chgData name="Albishri, Ahmed (UMKC-Student)" userId="31fd6039-2a08-4ab3-9eaa-064defc830c7" providerId="ADAL" clId="{E027BC9D-F28B-4650-8FD1-60141632BE0B}" dt="2020-04-24T13:49:10.277" v="26" actId="1076"/>
          <ac:spMkLst>
            <pc:docMk/>
            <pc:sldMk cId="1637179721" sldId="345"/>
            <ac:spMk id="2" creationId="{2BF3242B-3545-4BE7-A220-108DF3A1B1E1}"/>
          </ac:spMkLst>
        </pc:spChg>
        <pc:spChg chg="mod">
          <ac:chgData name="Albishri, Ahmed (UMKC-Student)" userId="31fd6039-2a08-4ab3-9eaa-064defc830c7" providerId="ADAL" clId="{E027BC9D-F28B-4650-8FD1-60141632BE0B}" dt="2020-04-24T13:49:45.495" v="34" actId="14100"/>
          <ac:spMkLst>
            <pc:docMk/>
            <pc:sldMk cId="1637179721" sldId="345"/>
            <ac:spMk id="3" creationId="{12D8AA81-DEF4-487A-9996-5E8D58482011}"/>
          </ac:spMkLst>
        </pc:spChg>
        <pc:spChg chg="del">
          <ac:chgData name="Albishri, Ahmed (UMKC-Student)" userId="31fd6039-2a08-4ab3-9eaa-064defc830c7" providerId="ADAL" clId="{E027BC9D-F28B-4650-8FD1-60141632BE0B}" dt="2020-04-24T13:48:59.011" v="23"/>
          <ac:spMkLst>
            <pc:docMk/>
            <pc:sldMk cId="1637179721" sldId="345"/>
            <ac:spMk id="8" creationId="{48A740BC-A0AA-45E0-B899-2AE9C6FE11CA}"/>
          </ac:spMkLst>
        </pc:spChg>
        <pc:cxnChg chg="del">
          <ac:chgData name="Albishri, Ahmed (UMKC-Student)" userId="31fd6039-2a08-4ab3-9eaa-064defc830c7" providerId="ADAL" clId="{E027BC9D-F28B-4650-8FD1-60141632BE0B}" dt="2020-04-24T13:48:59.011" v="23"/>
          <ac:cxnSpMkLst>
            <pc:docMk/>
            <pc:sldMk cId="1637179721" sldId="345"/>
            <ac:cxnSpMk id="10" creationId="{B874EF51-C858-4BB9-97C3-D17755787127}"/>
          </ac:cxnSpMkLst>
        </pc:cxnChg>
      </pc:sldChg>
      <pc:sldChg chg="addSp modSp mod">
        <pc:chgData name="Albishri, Ahmed (UMKC-Student)" userId="31fd6039-2a08-4ab3-9eaa-064defc830c7" providerId="ADAL" clId="{E027BC9D-F28B-4650-8FD1-60141632BE0B}" dt="2020-04-24T14:41:55.035" v="931" actId="404"/>
        <pc:sldMkLst>
          <pc:docMk/>
          <pc:sldMk cId="3738293896" sldId="552"/>
        </pc:sldMkLst>
        <pc:spChg chg="add mod">
          <ac:chgData name="Albishri, Ahmed (UMKC-Student)" userId="31fd6039-2a08-4ab3-9eaa-064defc830c7" providerId="ADAL" clId="{E027BC9D-F28B-4650-8FD1-60141632BE0B}" dt="2020-04-24T14:41:55.035" v="931" actId="404"/>
          <ac:spMkLst>
            <pc:docMk/>
            <pc:sldMk cId="3738293896" sldId="552"/>
            <ac:spMk id="3" creationId="{9A470DFA-C6F7-40A7-AF85-D89AB02CFDB0}"/>
          </ac:spMkLst>
        </pc:spChg>
        <pc:spChg chg="mod">
          <ac:chgData name="Albishri, Ahmed (UMKC-Student)" userId="31fd6039-2a08-4ab3-9eaa-064defc830c7" providerId="ADAL" clId="{E027BC9D-F28B-4650-8FD1-60141632BE0B}" dt="2020-04-24T14:41:05.404" v="928" actId="6549"/>
          <ac:spMkLst>
            <pc:docMk/>
            <pc:sldMk cId="3738293896" sldId="552"/>
            <ac:spMk id="4" creationId="{FD0D0F66-E734-4840-9A2E-59048BFE73AD}"/>
          </ac:spMkLst>
        </pc:spChg>
      </pc:sldChg>
      <pc:sldChg chg="modSp mod">
        <pc:chgData name="Albishri, Ahmed (UMKC-Student)" userId="31fd6039-2a08-4ab3-9eaa-064defc830c7" providerId="ADAL" clId="{E027BC9D-F28B-4650-8FD1-60141632BE0B}" dt="2020-04-24T14:15:49.191" v="918" actId="404"/>
        <pc:sldMkLst>
          <pc:docMk/>
          <pc:sldMk cId="703854197" sldId="565"/>
        </pc:sldMkLst>
        <pc:spChg chg="mod">
          <ac:chgData name="Albishri, Ahmed (UMKC-Student)" userId="31fd6039-2a08-4ab3-9eaa-064defc830c7" providerId="ADAL" clId="{E027BC9D-F28B-4650-8FD1-60141632BE0B}" dt="2020-04-24T14:15:49.191" v="918" actId="404"/>
          <ac:spMkLst>
            <pc:docMk/>
            <pc:sldMk cId="703854197" sldId="565"/>
            <ac:spMk id="2" creationId="{E951C9AD-E16E-484B-B493-1DC5BC702AC9}"/>
          </ac:spMkLst>
        </pc:spChg>
      </pc:sldChg>
      <pc:sldChg chg="addSp">
        <pc:chgData name="Albishri, Ahmed (UMKC-Student)" userId="31fd6039-2a08-4ab3-9eaa-064defc830c7" providerId="ADAL" clId="{E027BC9D-F28B-4650-8FD1-60141632BE0B}" dt="2020-04-24T14:28:55.201" v="924"/>
        <pc:sldMkLst>
          <pc:docMk/>
          <pc:sldMk cId="3829333337" sldId="566"/>
        </pc:sldMkLst>
        <pc:spChg chg="add">
          <ac:chgData name="Albishri, Ahmed (UMKC-Student)" userId="31fd6039-2a08-4ab3-9eaa-064defc830c7" providerId="ADAL" clId="{E027BC9D-F28B-4650-8FD1-60141632BE0B}" dt="2020-04-24T14:28:55.201" v="924"/>
          <ac:spMkLst>
            <pc:docMk/>
            <pc:sldMk cId="3829333337" sldId="566"/>
            <ac:spMk id="5" creationId="{A70B1970-9560-45FC-901C-094158430905}"/>
          </ac:spMkLst>
        </pc:spChg>
      </pc:sldChg>
      <pc:sldChg chg="addSp modSp mod">
        <pc:chgData name="Albishri, Ahmed (UMKC-Student)" userId="31fd6039-2a08-4ab3-9eaa-064defc830c7" providerId="ADAL" clId="{E027BC9D-F28B-4650-8FD1-60141632BE0B}" dt="2020-04-24T14:28:51.543" v="923" actId="1076"/>
        <pc:sldMkLst>
          <pc:docMk/>
          <pc:sldMk cId="3302590980" sldId="567"/>
        </pc:sldMkLst>
        <pc:spChg chg="add mod">
          <ac:chgData name="Albishri, Ahmed (UMKC-Student)" userId="31fd6039-2a08-4ab3-9eaa-064defc830c7" providerId="ADAL" clId="{E027BC9D-F28B-4650-8FD1-60141632BE0B}" dt="2020-04-24T14:28:51.543" v="923" actId="1076"/>
          <ac:spMkLst>
            <pc:docMk/>
            <pc:sldMk cId="3302590980" sldId="567"/>
            <ac:spMk id="4" creationId="{46B52D86-3387-474B-8E42-236D7BEB3BD4}"/>
          </ac:spMkLst>
        </pc:spChg>
      </pc:sldChg>
      <pc:sldChg chg="modSp mod">
        <pc:chgData name="Albishri, Ahmed (UMKC-Student)" userId="31fd6039-2a08-4ab3-9eaa-064defc830c7" providerId="ADAL" clId="{E027BC9D-F28B-4650-8FD1-60141632BE0B}" dt="2020-04-24T14:32:24.314" v="927" actId="1076"/>
        <pc:sldMkLst>
          <pc:docMk/>
          <pc:sldMk cId="1504062869" sldId="571"/>
        </pc:sldMkLst>
        <pc:spChg chg="mod">
          <ac:chgData name="Albishri, Ahmed (UMKC-Student)" userId="31fd6039-2a08-4ab3-9eaa-064defc830c7" providerId="ADAL" clId="{E027BC9D-F28B-4650-8FD1-60141632BE0B}" dt="2020-04-24T14:32:20.609" v="926" actId="1076"/>
          <ac:spMkLst>
            <pc:docMk/>
            <pc:sldMk cId="1504062869" sldId="571"/>
            <ac:spMk id="2" creationId="{D5C5C1FB-87A2-4FC6-A4C8-A9566B7733AC}"/>
          </ac:spMkLst>
        </pc:spChg>
        <pc:spChg chg="mod">
          <ac:chgData name="Albishri, Ahmed (UMKC-Student)" userId="31fd6039-2a08-4ab3-9eaa-064defc830c7" providerId="ADAL" clId="{E027BC9D-F28B-4650-8FD1-60141632BE0B}" dt="2020-04-24T14:32:24.314" v="927" actId="1076"/>
          <ac:spMkLst>
            <pc:docMk/>
            <pc:sldMk cId="1504062869" sldId="571"/>
            <ac:spMk id="7" creationId="{F8BE387A-AD1D-4852-A987-EAFFD12AD876}"/>
          </ac:spMkLst>
        </pc:spChg>
      </pc:sldChg>
      <pc:sldChg chg="modSp mod">
        <pc:chgData name="Albishri, Ahmed (UMKC-Student)" userId="31fd6039-2a08-4ab3-9eaa-064defc830c7" providerId="ADAL" clId="{E027BC9D-F28B-4650-8FD1-60141632BE0B}" dt="2020-04-24T13:29:03.957" v="0" actId="1076"/>
        <pc:sldMkLst>
          <pc:docMk/>
          <pc:sldMk cId="3980864893" sldId="574"/>
        </pc:sldMkLst>
        <pc:picChg chg="mod">
          <ac:chgData name="Albishri, Ahmed (UMKC-Student)" userId="31fd6039-2a08-4ab3-9eaa-064defc830c7" providerId="ADAL" clId="{E027BC9D-F28B-4650-8FD1-60141632BE0B}" dt="2020-04-24T13:29:03.957" v="0" actId="1076"/>
          <ac:picMkLst>
            <pc:docMk/>
            <pc:sldMk cId="3980864893" sldId="574"/>
            <ac:picMk id="5" creationId="{92569DB4-3417-4FE6-ADC8-810C917FB007}"/>
          </ac:picMkLst>
        </pc:picChg>
      </pc:sldChg>
      <pc:sldChg chg="addSp delSp modSp add mod setBg modAnim">
        <pc:chgData name="Albishri, Ahmed (UMKC-Student)" userId="31fd6039-2a08-4ab3-9eaa-064defc830c7" providerId="ADAL" clId="{E027BC9D-F28B-4650-8FD1-60141632BE0B}" dt="2020-04-24T14:05:28.833" v="273"/>
        <pc:sldMkLst>
          <pc:docMk/>
          <pc:sldMk cId="2132105616" sldId="575"/>
        </pc:sldMkLst>
        <pc:spChg chg="del mod">
          <ac:chgData name="Albishri, Ahmed (UMKC-Student)" userId="31fd6039-2a08-4ab3-9eaa-064defc830c7" providerId="ADAL" clId="{E027BC9D-F28B-4650-8FD1-60141632BE0B}" dt="2020-04-24T14:00:10.784" v="81" actId="478"/>
          <ac:spMkLst>
            <pc:docMk/>
            <pc:sldMk cId="2132105616" sldId="575"/>
            <ac:spMk id="5" creationId="{00000000-0000-0000-0000-000000000000}"/>
          </ac:spMkLst>
        </pc:spChg>
        <pc:spChg chg="del">
          <ac:chgData name="Albishri, Ahmed (UMKC-Student)" userId="31fd6039-2a08-4ab3-9eaa-064defc830c7" providerId="ADAL" clId="{E027BC9D-F28B-4650-8FD1-60141632BE0B}" dt="2020-04-24T13:59:53.075" v="73" actId="478"/>
          <ac:spMkLst>
            <pc:docMk/>
            <pc:sldMk cId="2132105616" sldId="575"/>
            <ac:spMk id="6" creationId="{00000000-0000-0000-0000-000000000000}"/>
          </ac:spMkLst>
        </pc:spChg>
        <pc:spChg chg="del">
          <ac:chgData name="Albishri, Ahmed (UMKC-Student)" userId="31fd6039-2a08-4ab3-9eaa-064defc830c7" providerId="ADAL" clId="{E027BC9D-F28B-4650-8FD1-60141632BE0B}" dt="2020-04-24T13:59:52.215" v="72" actId="478"/>
          <ac:spMkLst>
            <pc:docMk/>
            <pc:sldMk cId="2132105616" sldId="575"/>
            <ac:spMk id="7" creationId="{00000000-0000-0000-0000-000000000000}"/>
          </ac:spMkLst>
        </pc:spChg>
        <pc:spChg chg="del">
          <ac:chgData name="Albishri, Ahmed (UMKC-Student)" userId="31fd6039-2a08-4ab3-9eaa-064defc830c7" providerId="ADAL" clId="{E027BC9D-F28B-4650-8FD1-60141632BE0B}" dt="2020-04-24T14:01:59.120" v="147" actId="478"/>
          <ac:spMkLst>
            <pc:docMk/>
            <pc:sldMk cId="2132105616" sldId="575"/>
            <ac:spMk id="8" creationId="{00000000-0000-0000-0000-000000000000}"/>
          </ac:spMkLst>
        </pc:spChg>
        <pc:spChg chg="mod ord">
          <ac:chgData name="Albishri, Ahmed (UMKC-Student)" userId="31fd6039-2a08-4ab3-9eaa-064defc830c7" providerId="ADAL" clId="{E027BC9D-F28B-4650-8FD1-60141632BE0B}" dt="2020-04-24T14:03:27.731" v="257" actId="1038"/>
          <ac:spMkLst>
            <pc:docMk/>
            <pc:sldMk cId="2132105616" sldId="575"/>
            <ac:spMk id="9" creationId="{00000000-0000-0000-0000-000000000000}"/>
          </ac:spMkLst>
        </pc:spChg>
        <pc:spChg chg="del">
          <ac:chgData name="Albishri, Ahmed (UMKC-Student)" userId="31fd6039-2a08-4ab3-9eaa-064defc830c7" providerId="ADAL" clId="{E027BC9D-F28B-4650-8FD1-60141632BE0B}" dt="2020-04-24T14:01:58.536" v="146" actId="478"/>
          <ac:spMkLst>
            <pc:docMk/>
            <pc:sldMk cId="2132105616" sldId="575"/>
            <ac:spMk id="10" creationId="{00000000-0000-0000-0000-000000000000}"/>
          </ac:spMkLst>
        </pc:spChg>
        <pc:spChg chg="del">
          <ac:chgData name="Albishri, Ahmed (UMKC-Student)" userId="31fd6039-2a08-4ab3-9eaa-064defc830c7" providerId="ADAL" clId="{E027BC9D-F28B-4650-8FD1-60141632BE0B}" dt="2020-04-24T13:59:55.796" v="75" actId="478"/>
          <ac:spMkLst>
            <pc:docMk/>
            <pc:sldMk cId="2132105616" sldId="575"/>
            <ac:spMk id="11" creationId="{00000000-0000-0000-0000-000000000000}"/>
          </ac:spMkLst>
        </pc:spChg>
        <pc:spChg chg="del">
          <ac:chgData name="Albishri, Ahmed (UMKC-Student)" userId="31fd6039-2a08-4ab3-9eaa-064defc830c7" providerId="ADAL" clId="{E027BC9D-F28B-4650-8FD1-60141632BE0B}" dt="2020-04-24T13:59:53.592" v="74" actId="478"/>
          <ac:spMkLst>
            <pc:docMk/>
            <pc:sldMk cId="2132105616" sldId="575"/>
            <ac:spMk id="12" creationId="{00000000-0000-0000-0000-000000000000}"/>
          </ac:spMkLst>
        </pc:spChg>
        <pc:spChg chg="add mod">
          <ac:chgData name="Albishri, Ahmed (UMKC-Student)" userId="31fd6039-2a08-4ab3-9eaa-064defc830c7" providerId="ADAL" clId="{E027BC9D-F28B-4650-8FD1-60141632BE0B}" dt="2020-04-24T14:03:25.761" v="256" actId="1038"/>
          <ac:spMkLst>
            <pc:docMk/>
            <pc:sldMk cId="2132105616" sldId="575"/>
            <ac:spMk id="16" creationId="{A992AD69-C7EA-40FF-8CD4-0E63EC9AC35E}"/>
          </ac:spMkLst>
        </pc:spChg>
        <pc:spChg chg="add mod">
          <ac:chgData name="Albishri, Ahmed (UMKC-Student)" userId="31fd6039-2a08-4ab3-9eaa-064defc830c7" providerId="ADAL" clId="{E027BC9D-F28B-4650-8FD1-60141632BE0B}" dt="2020-04-24T14:03:35.785" v="262" actId="1038"/>
          <ac:spMkLst>
            <pc:docMk/>
            <pc:sldMk cId="2132105616" sldId="575"/>
            <ac:spMk id="17" creationId="{32487414-299A-4942-B3B6-E2ECD0D6DDBF}"/>
          </ac:spMkLst>
        </pc:spChg>
        <pc:picChg chg="add mod">
          <ac:chgData name="Albishri, Ahmed (UMKC-Student)" userId="31fd6039-2a08-4ab3-9eaa-064defc830c7" providerId="ADAL" clId="{E027BC9D-F28B-4650-8FD1-60141632BE0B}" dt="2020-04-24T14:03:20.889" v="244" actId="1037"/>
          <ac:picMkLst>
            <pc:docMk/>
            <pc:sldMk cId="2132105616" sldId="575"/>
            <ac:picMk id="13" creationId="{0093EAF4-C873-4E60-9A5C-6A8E30FC3D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2271355-2F21-4CCE-AEFC-353593CCEAB1}" type="datetimeFigureOut">
              <a:rPr lang="en-US" smtClean="0"/>
              <a:t>4/23/2020</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0A90AC-F10A-4237-8F2F-3D17BB283C68}" type="slidenum">
              <a:rPr lang="en-US" smtClean="0"/>
              <a:t>‹#›</a:t>
            </a:fld>
            <a:endParaRPr lang="en-US"/>
          </a:p>
        </p:txBody>
      </p:sp>
    </p:spTree>
    <p:extLst>
      <p:ext uri="{BB962C8B-B14F-4D97-AF65-F5344CB8AC3E}">
        <p14:creationId xmlns:p14="http://schemas.microsoft.com/office/powerpoint/2010/main" val="20551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a Feed-Forward NN, the information only moves in one direction, from the input layer, through the hidden layers, to the output layer. The information moves straight through the network. Because of that, the information never touches a node twice.</a:t>
            </a:r>
          </a:p>
          <a:p>
            <a:r>
              <a:rPr lang="en-US" sz="1200" b="0" i="0" u="none" strike="noStrike" kern="1200" dirty="0">
                <a:solidFill>
                  <a:schemeClr val="tx1"/>
                </a:solidFill>
                <a:effectLst/>
                <a:latin typeface="+mn-lt"/>
                <a:ea typeface="+mn-ea"/>
                <a:cs typeface="+mn-cs"/>
              </a:rPr>
              <a:t>In a RNN, the information cycles through a loop. When it makes a decision, it takes into consideration the current input and also what it has learned from the inputs it received previously.</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9</a:t>
            </a:fld>
            <a:endParaRPr lang="en-US"/>
          </a:p>
        </p:txBody>
      </p:sp>
    </p:spTree>
    <p:extLst>
      <p:ext uri="{BB962C8B-B14F-4D97-AF65-F5344CB8AC3E}">
        <p14:creationId xmlns:p14="http://schemas.microsoft.com/office/powerpoint/2010/main" val="261910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6af69ef67_0_5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Google Shape;237;g26af69ef6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first step in our LSTM is to decide what information we’re going to throw away from the cell state.</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28</a:t>
            </a:fld>
            <a:endParaRPr lang="en-US"/>
          </a:p>
        </p:txBody>
      </p:sp>
    </p:spTree>
    <p:extLst>
      <p:ext uri="{BB962C8B-B14F-4D97-AF65-F5344CB8AC3E}">
        <p14:creationId xmlns:p14="http://schemas.microsoft.com/office/powerpoint/2010/main" val="217152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next step is to decide what new information we’re going to store in the cell state.</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29</a:t>
            </a:fld>
            <a:endParaRPr lang="en-US"/>
          </a:p>
        </p:txBody>
      </p:sp>
    </p:spTree>
    <p:extLst>
      <p:ext uri="{BB962C8B-B14F-4D97-AF65-F5344CB8AC3E}">
        <p14:creationId xmlns:p14="http://schemas.microsoft.com/office/powerpoint/2010/main" val="76049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now time to update the old cell state Ct−1, into the new cell state Ct. The previous steps already decided what to do, we just need to actually do it.</a:t>
            </a:r>
          </a:p>
        </p:txBody>
      </p:sp>
      <p:sp>
        <p:nvSpPr>
          <p:cNvPr id="4" name="Slide Number Placeholder 3"/>
          <p:cNvSpPr>
            <a:spLocks noGrp="1"/>
          </p:cNvSpPr>
          <p:nvPr>
            <p:ph type="sldNum" sz="quarter" idx="10"/>
          </p:nvPr>
        </p:nvSpPr>
        <p:spPr/>
        <p:txBody>
          <a:bodyPr/>
          <a:lstStyle/>
          <a:p>
            <a:fld id="{D90A90AC-F10A-4237-8F2F-3D17BB283C68}" type="slidenum">
              <a:rPr lang="en-US" smtClean="0"/>
              <a:t>30</a:t>
            </a:fld>
            <a:endParaRPr lang="en-US"/>
          </a:p>
        </p:txBody>
      </p:sp>
    </p:spTree>
    <p:extLst>
      <p:ext uri="{BB962C8B-B14F-4D97-AF65-F5344CB8AC3E}">
        <p14:creationId xmlns:p14="http://schemas.microsoft.com/office/powerpoint/2010/main" val="125613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need to decide what we're going to output. This output will be based on our cell state, but will be a filtered version.</a:t>
            </a:r>
          </a:p>
        </p:txBody>
      </p:sp>
      <p:sp>
        <p:nvSpPr>
          <p:cNvPr id="4" name="Slide Number Placeholder 3"/>
          <p:cNvSpPr>
            <a:spLocks noGrp="1"/>
          </p:cNvSpPr>
          <p:nvPr>
            <p:ph type="sldNum" sz="quarter" idx="10"/>
          </p:nvPr>
        </p:nvSpPr>
        <p:spPr/>
        <p:txBody>
          <a:bodyPr/>
          <a:lstStyle/>
          <a:p>
            <a:fld id="{D90A90AC-F10A-4237-8F2F-3D17BB283C68}" type="slidenum">
              <a:rPr lang="en-US" smtClean="0"/>
              <a:t>31</a:t>
            </a:fld>
            <a:endParaRPr lang="en-US"/>
          </a:p>
        </p:txBody>
      </p:sp>
    </p:spTree>
    <p:extLst>
      <p:ext uri="{BB962C8B-B14F-4D97-AF65-F5344CB8AC3E}">
        <p14:creationId xmlns:p14="http://schemas.microsoft.com/office/powerpoint/2010/main" val="254292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8960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79710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17370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1791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45513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4646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283016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3296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060341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53782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02269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17810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56622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760299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841186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8221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555935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83373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9125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73836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230837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87358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7763910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64515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360711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26448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80373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16798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FFFFFF"/>
                </a:solidFill>
                <a:latin typeface="Helvetica"/>
                <a:cs typeface="Helvetic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15714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288885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187467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5012059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19274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0630363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26051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1321982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4666201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339912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978150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12536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441836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2231445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764836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114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93058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772207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2268213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0728202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794328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007635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178416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049153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4242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863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89379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4327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424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4/23/2020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42507780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4/23/2020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291328086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4/23/2020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892429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39" r:id="rId12"/>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4/23/2020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8789825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4/23/2020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506560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6.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themeOverride" Target="../theme/themeOverride4.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9.jpg"/><Relationship Id="rId2" Type="http://schemas.openxmlformats.org/officeDocument/2006/relationships/slideLayout" Target="../slideLayouts/slideLayout24.xml"/><Relationship Id="rId1" Type="http://schemas.openxmlformats.org/officeDocument/2006/relationships/themeOverride" Target="../theme/themeOverride6.xml"/><Relationship Id="rId6" Type="http://schemas.openxmlformats.org/officeDocument/2006/relationships/hyperlink" Target="http://colah.github.io/posts/2015-08-Understanding-LSTMs/" TargetMode="External"/><Relationship Id="rId5" Type="http://schemas.openxmlformats.org/officeDocument/2006/relationships/image" Target="../media/image18.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notesSlide" Target="../notesSlides/notesSlide4.xml"/><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themeOverride" Target="../theme/themeOverride8.xml"/><Relationship Id="rId6" Type="http://schemas.openxmlformats.org/officeDocument/2006/relationships/hyperlink" Target="http://colah.github.io/posts/2015-08-Understanding-LSTMs/" TargetMode="External"/><Relationship Id="rId5" Type="http://schemas.openxmlformats.org/officeDocument/2006/relationships/image" Target="../media/image22.png"/><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4.xml"/><Relationship Id="rId1" Type="http://schemas.openxmlformats.org/officeDocument/2006/relationships/themeOverride" Target="../theme/themeOverride10.xml"/><Relationship Id="rId5" Type="http://schemas.openxmlformats.org/officeDocument/2006/relationships/hyperlink" Target="http://colah.github.io/posts/2015-08-Understanding-LSTMs/" TargetMode="Externa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hyperlink" Target="https://keras.io/regularizers/" TargetMode="Externa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9lRv01HDU0s" TargetMode="External"/><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9lRv01HDU0s" TargetMode="External"/><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hyperlink" Target="https://keras.io/layers/recurrent/#lstm"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8" Type="http://schemas.openxmlformats.org/officeDocument/2006/relationships/hyperlink" Target="https://www.slideshare.net/ashraybhandare/deep-learning-cnn-and-rnn?qid=0f39b4da-a290-4e9e-9d31-ed21816598e3&amp;v=&amp;b=&amp;from_search=27" TargetMode="External"/><Relationship Id="rId3" Type="http://schemas.openxmlformats.org/officeDocument/2006/relationships/hyperlink" Target="https://stackoverflow.com/questions/47788799/grid-search-the-number-of-hidden-layers-with-keras" TargetMode="External"/><Relationship Id="rId7" Type="http://schemas.openxmlformats.org/officeDocument/2006/relationships/hyperlink" Target="http://colah.github.io/posts/2015-08-Understanding-LSTMs/" TargetMode="External"/><Relationship Id="rId2" Type="http://schemas.openxmlformats.org/officeDocument/2006/relationships/hyperlink" Target="https://stats.stackexchange.com/questions/181/how-to-choose-the-number-of-hidden-layers-and-nodes-in-a-feedforward-neural-netw" TargetMode="External"/><Relationship Id="rId1" Type="http://schemas.openxmlformats.org/officeDocument/2006/relationships/slideLayout" Target="../slideLayouts/slideLayout24.xml"/><Relationship Id="rId6" Type="http://schemas.openxmlformats.org/officeDocument/2006/relationships/hyperlink" Target="https://medium.com/lingvo-masino/introduction-to-recurrent-neural-network-d77a3fe2c56c" TargetMode="External"/><Relationship Id="rId11" Type="http://schemas.openxmlformats.org/officeDocument/2006/relationships/hyperlink" Target="https://medium.com/datadriveninvestor/how-do-lstm-networks-solve-the-problem-of-vanishing-gradients-a6784971a577" TargetMode="External"/><Relationship Id="rId5" Type="http://schemas.openxmlformats.org/officeDocument/2006/relationships/hyperlink" Target="https://towardsdatascience.com/exploring-activation-functions-for-neural-networks-73498da59b02" TargetMode="External"/><Relationship Id="rId10" Type="http://schemas.openxmlformats.org/officeDocument/2006/relationships/hyperlink" Target="https://medium.com/explore-artificial-intelligence/an-introduction-to-recurrent-neural-networks-72c97bf0912" TargetMode="External"/><Relationship Id="rId4" Type="http://schemas.openxmlformats.org/officeDocument/2006/relationships/hyperlink" Target="https://medium.com/@erikhallstrm/hello-world-rnn-83cd7105b767" TargetMode="External"/><Relationship Id="rId9" Type="http://schemas.openxmlformats.org/officeDocument/2006/relationships/hyperlink" Target="https://machinelearningmastery.com/truncated-backpropagation-through-time-in-kera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hyperlink" Target="https://towardsdatascience.com/recurrent-neural-networks-and-lstm-4b601dd822a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948" y="1894389"/>
            <a:ext cx="4793615" cy="792480"/>
          </a:xfrm>
          <a:prstGeom prst="rect">
            <a:avLst/>
          </a:prstGeom>
        </p:spPr>
        <p:txBody>
          <a:bodyPr vert="horz" wrap="square" lIns="0" tIns="0" rIns="0" bIns="0" rtlCol="0">
            <a:spAutoFit/>
          </a:bodyPr>
          <a:lstStyle/>
          <a:p>
            <a:pPr marL="12700">
              <a:lnSpc>
                <a:spcPct val="100000"/>
              </a:lnSpc>
            </a:pPr>
            <a:r>
              <a:rPr lang="en-US" sz="5200" b="0" spc="-5" dirty="0" err="1">
                <a:solidFill>
                  <a:schemeClr val="bg1"/>
                </a:solidFill>
                <a:latin typeface="Georgia" panose="02040502050405020303" pitchFamily="18" charset="0"/>
                <a:cs typeface="Georgia"/>
              </a:rPr>
              <a:t>Keras</a:t>
            </a:r>
            <a:endParaRPr sz="5200" dirty="0">
              <a:solidFill>
                <a:schemeClr val="bg1"/>
              </a:solidFill>
              <a:latin typeface="Georgia"/>
              <a:cs typeface="Georgia"/>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95885" marR="0" lvl="0" indent="0" algn="r"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900" b="0" i="0" u="none" strike="noStrike" kern="1200" cap="none" spc="-5" normalizeH="0" baseline="0" noProof="0" dirty="0">
                <a:ln>
                  <a:noFill/>
                </a:ln>
                <a:solidFill>
                  <a:prstClr val="black">
                    <a:tint val="75000"/>
                  </a:prstClr>
                </a:solidFill>
                <a:effectLst/>
                <a:uLnTx/>
                <a:uFillTx/>
                <a:latin typeface="Calibri"/>
                <a:ea typeface="+mn-ea"/>
                <a:cs typeface="+mn-cs"/>
              </a:rPr>
              <a:pPr marL="95885" marR="0" lvl="0" indent="0" algn="r" defTabSz="914400" rtl="0" eaLnBrk="1" fontAlgn="auto" latinLnBrk="0" hangingPunct="1">
                <a:lnSpc>
                  <a:spcPts val="1110"/>
                </a:lnSpc>
                <a:spcBef>
                  <a:spcPts val="0"/>
                </a:spcBef>
                <a:spcAft>
                  <a:spcPts val="0"/>
                </a:spcAft>
                <a:buClrTx/>
                <a:buSzTx/>
                <a:buFontTx/>
                <a:buNone/>
                <a:tabLst/>
                <a:defRPr/>
              </a:pPr>
              <a:t>1</a:t>
            </a:fld>
            <a:endParaRPr kumimoji="0" sz="900" b="0" i="0" u="none" strike="noStrike" kern="1200" cap="none" spc="-5" normalizeH="0" baseline="0" noProof="0" dirty="0">
              <a:ln>
                <a:noFill/>
              </a:ln>
              <a:solidFill>
                <a:prstClr val="black">
                  <a:tint val="75000"/>
                </a:prstClr>
              </a:solidFill>
              <a:effectLst/>
              <a:uLnTx/>
              <a:uFillTx/>
              <a:latin typeface="Calibri"/>
              <a:ea typeface="+mn-ea"/>
              <a:cs typeface="+mn-cs"/>
            </a:endParaRPr>
          </a:p>
        </p:txBody>
      </p:sp>
      <p:sp>
        <p:nvSpPr>
          <p:cNvPr id="3" name="object 3"/>
          <p:cNvSpPr txBox="1"/>
          <p:nvPr/>
        </p:nvSpPr>
        <p:spPr>
          <a:xfrm>
            <a:off x="2209800" y="3244503"/>
            <a:ext cx="5105400" cy="559512"/>
          </a:xfrm>
          <a:prstGeom prst="rect">
            <a:avLst/>
          </a:prstGeom>
        </p:spPr>
        <p:txBody>
          <a:bodyPr vert="horz" wrap="square" lIns="0" tIns="0" rIns="0" bIns="0" rtlCol="0">
            <a:spAutoFit/>
          </a:bodyPr>
          <a:lstStyle/>
          <a:p>
            <a:pPr marL="12065" marR="5080" lvl="0" indent="0" algn="ctr" defTabSz="914400" rtl="0" eaLnBrk="1" fontAlgn="auto" latinLnBrk="0" hangingPunct="1">
              <a:lnSpc>
                <a:spcPct val="100699"/>
              </a:lnSpc>
              <a:spcBef>
                <a:spcPts val="0"/>
              </a:spcBef>
              <a:spcAft>
                <a:spcPts val="0"/>
              </a:spcAft>
              <a:buClrTx/>
              <a:buSzTx/>
              <a:buFontTx/>
              <a:buNone/>
              <a:tabLst/>
              <a:defRPr/>
            </a:pPr>
            <a:r>
              <a:rPr kumimoji="0" lang="en-US" sz="1800" b="0" i="0" u="none" strike="noStrike" kern="1200" cap="none" spc="-5" normalizeH="0" baseline="0" noProof="0" dirty="0" err="1">
                <a:ln>
                  <a:noFill/>
                </a:ln>
                <a:solidFill>
                  <a:prstClr val="white"/>
                </a:solidFill>
                <a:effectLst/>
                <a:uLnTx/>
                <a:uFillTx/>
                <a:latin typeface="Georgia"/>
                <a:ea typeface="+mn-ea"/>
                <a:cs typeface="Georgia"/>
              </a:rPr>
              <a:t>Keras</a:t>
            </a:r>
            <a:r>
              <a:rPr kumimoji="0" lang="en-US" sz="1800" b="0" i="0" u="none" strike="noStrike" kern="1200" cap="none" spc="-5" normalizeH="0" baseline="0" noProof="0" dirty="0">
                <a:ln>
                  <a:noFill/>
                </a:ln>
                <a:solidFill>
                  <a:prstClr val="white"/>
                </a:solidFill>
                <a:effectLst/>
                <a:uLnTx/>
                <a:uFillTx/>
                <a:latin typeface="Georgia"/>
                <a:ea typeface="+mn-ea"/>
                <a:cs typeface="Georgia"/>
              </a:rPr>
              <a:t> </a:t>
            </a:r>
            <a:r>
              <a:rPr kumimoji="0" sz="1800" b="0" i="0" u="none" strike="noStrike" kern="1200" cap="none" spc="-5" normalizeH="0" baseline="0" noProof="0" dirty="0">
                <a:ln>
                  <a:noFill/>
                </a:ln>
                <a:solidFill>
                  <a:prstClr val="white"/>
                </a:solidFill>
                <a:effectLst/>
                <a:uLnTx/>
                <a:uFillTx/>
                <a:latin typeface="Georgia"/>
                <a:ea typeface="+mn-ea"/>
                <a:cs typeface="Georgia"/>
              </a:rPr>
              <a:t>for Deep Learning Research  </a:t>
            </a:r>
            <a:endParaRPr kumimoji="0" lang="en-US" sz="1800" b="0" i="0" u="none" strike="noStrike" kern="1200" cap="none" spc="-5" normalizeH="0" baseline="0" noProof="0" dirty="0">
              <a:ln>
                <a:noFill/>
              </a:ln>
              <a:solidFill>
                <a:prstClr val="white"/>
              </a:solidFill>
              <a:effectLst/>
              <a:uLnTx/>
              <a:uFillTx/>
              <a:latin typeface="Georgia"/>
              <a:ea typeface="+mn-ea"/>
              <a:cs typeface="Georgia"/>
            </a:endParaRPr>
          </a:p>
          <a:p>
            <a:pPr marL="12065" marR="5080" lvl="0" indent="0" algn="ctr" defTabSz="914400" rtl="0" eaLnBrk="1" fontAlgn="auto" latinLnBrk="0" hangingPunct="1">
              <a:lnSpc>
                <a:spcPct val="100699"/>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Georgia"/>
              <a:ea typeface="+mn-ea"/>
              <a:cs typeface="Georgia"/>
            </a:endParaRPr>
          </a:p>
        </p:txBody>
      </p:sp>
      <p:sp>
        <p:nvSpPr>
          <p:cNvPr id="4" name="object 4"/>
          <p:cNvSpPr/>
          <p:nvPr/>
        </p:nvSpPr>
        <p:spPr>
          <a:xfrm>
            <a:off x="3820967" y="384424"/>
            <a:ext cx="1339197" cy="133919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457200" y="1276350"/>
            <a:ext cx="815340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for Sequential data, or ordered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Internal memory: remember important things about input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Produces output, copies and output, loop it back into input</a:t>
            </a:r>
          </a:p>
        </p:txBody>
      </p:sp>
    </p:spTree>
    <p:extLst>
      <p:ext uri="{BB962C8B-B14F-4D97-AF65-F5344CB8AC3E}">
        <p14:creationId xmlns:p14="http://schemas.microsoft.com/office/powerpoint/2010/main" val="286558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81F6-985A-4041-9EFA-C887B362BD28}"/>
              </a:ext>
            </a:extLst>
          </p:cNvPr>
          <p:cNvSpPr>
            <a:spLocks noGrp="1"/>
          </p:cNvSpPr>
          <p:nvPr>
            <p:ph type="title"/>
          </p:nvPr>
        </p:nvSpPr>
        <p:spPr/>
        <p:txBody>
          <a:bodyPr/>
          <a:lstStyle/>
          <a:p>
            <a:r>
              <a:rPr lang="en-US"/>
              <a:t>Example</a:t>
            </a:r>
            <a:endParaRPr lang="en-US" dirty="0"/>
          </a:p>
        </p:txBody>
      </p:sp>
      <p:pic>
        <p:nvPicPr>
          <p:cNvPr id="5" name="Content Placeholder 4" descr="A close up of a clock&#10;&#10;Description automatically generated">
            <a:extLst>
              <a:ext uri="{FF2B5EF4-FFF2-40B4-BE49-F238E27FC236}">
                <a16:creationId xmlns:a16="http://schemas.microsoft.com/office/drawing/2014/main" id="{92569DB4-3417-4FE6-ADC8-810C917FB0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286" y="1286036"/>
            <a:ext cx="4911428" cy="2571428"/>
          </a:xfrm>
        </p:spPr>
      </p:pic>
    </p:spTree>
    <p:extLst>
      <p:ext uri="{BB962C8B-B14F-4D97-AF65-F5344CB8AC3E}">
        <p14:creationId xmlns:p14="http://schemas.microsoft.com/office/powerpoint/2010/main" val="398086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Shape 238"/>
        <p:cNvGrpSpPr/>
        <p:nvPr/>
      </p:nvGrpSpPr>
      <p:grpSpPr>
        <a:xfrm>
          <a:off x="0" y="0"/>
          <a:ext cx="0" cy="0"/>
          <a:chOff x="0" y="0"/>
          <a:chExt cx="0" cy="0"/>
        </a:xfrm>
      </p:grpSpPr>
      <p:cxnSp>
        <p:nvCxnSpPr>
          <p:cNvPr id="243" name="Google Shape;243;p27"/>
          <p:cNvCxnSpPr/>
          <p:nvPr/>
        </p:nvCxnSpPr>
        <p:spPr>
          <a:xfrm rot="10800000">
            <a:off x="1814250" y="1753200"/>
            <a:ext cx="2400" cy="435600"/>
          </a:xfrm>
          <a:prstGeom prst="straightConnector1">
            <a:avLst/>
          </a:prstGeom>
          <a:noFill/>
          <a:ln w="28575" cap="flat" cmpd="sng">
            <a:solidFill>
              <a:schemeClr val="dk2"/>
            </a:solidFill>
            <a:prstDash val="solid"/>
            <a:round/>
            <a:headEnd type="none" w="med" len="med"/>
            <a:tailEnd type="triangle" w="med" len="med"/>
          </a:ln>
        </p:spPr>
      </p:cxnSp>
      <p:cxnSp>
        <p:nvCxnSpPr>
          <p:cNvPr id="244" name="Google Shape;244;p27"/>
          <p:cNvCxnSpPr>
            <a:cxnSpLocks/>
          </p:cNvCxnSpPr>
          <p:nvPr/>
        </p:nvCxnSpPr>
        <p:spPr>
          <a:xfrm rot="10800000">
            <a:off x="1816650" y="3115200"/>
            <a:ext cx="0" cy="681300"/>
          </a:xfrm>
          <a:prstGeom prst="straightConnector1">
            <a:avLst/>
          </a:prstGeom>
          <a:noFill/>
          <a:ln w="28575" cap="flat" cmpd="sng">
            <a:solidFill>
              <a:schemeClr val="dk2"/>
            </a:solidFill>
            <a:prstDash val="solid"/>
            <a:round/>
            <a:headEnd type="none" w="med" len="med"/>
            <a:tailEnd type="triangle" w="med" len="med"/>
          </a:ln>
        </p:spPr>
      </p:cxnSp>
      <p:sp>
        <p:nvSpPr>
          <p:cNvPr id="246" name="Google Shape;246;p27"/>
          <p:cNvSpPr txBox="1"/>
          <p:nvPr/>
        </p:nvSpPr>
        <p:spPr>
          <a:xfrm>
            <a:off x="1353450" y="3796600"/>
            <a:ext cx="890100" cy="336600"/>
          </a:xfrm>
          <a:prstGeom prst="rect">
            <a:avLst/>
          </a:prstGeom>
          <a:noFill/>
          <a:ln>
            <a:noFill/>
          </a:ln>
        </p:spPr>
        <p:txBody>
          <a:bodyPr spcFirstLastPara="1" wrap="square" lIns="91425" tIns="91425" rIns="91425" bIns="91425" anchor="t" anchorCtr="0">
            <a:noAutofit/>
          </a:bodyPr>
          <a:lstStyle/>
          <a:p>
            <a:pPr algn="ctr">
              <a:buClr>
                <a:srgbClr val="000000"/>
              </a:buClr>
            </a:pPr>
            <a:r>
              <a:rPr lang="en" sz="1400" b="1" kern="0" dirty="0">
                <a:solidFill>
                  <a:srgbClr val="000000"/>
                </a:solidFill>
                <a:latin typeface="Cambria" panose="02040503050406030204" pitchFamily="18" charset="0"/>
                <a:ea typeface="Cambria" panose="02040503050406030204" pitchFamily="18" charset="0"/>
                <a:sym typeface="Montserrat"/>
              </a:rPr>
              <a:t>Input</a:t>
            </a:r>
            <a:endParaRPr sz="1400" b="1" kern="0" dirty="0">
              <a:solidFill>
                <a:srgbClr val="000000"/>
              </a:solidFill>
              <a:latin typeface="Cambria" panose="02040503050406030204" pitchFamily="18" charset="0"/>
              <a:ea typeface="Cambria" panose="02040503050406030204" pitchFamily="18" charset="0"/>
              <a:sym typeface="Montserrat"/>
            </a:endParaRPr>
          </a:p>
          <a:p>
            <a:pPr algn="ctr">
              <a:buClr>
                <a:srgbClr val="000000"/>
              </a:buClr>
            </a:pPr>
            <a:r>
              <a:rPr lang="en" sz="1400" b="1" kern="0" dirty="0">
                <a:solidFill>
                  <a:srgbClr val="000000"/>
                </a:solidFill>
                <a:latin typeface="Cambria" panose="02040503050406030204" pitchFamily="18" charset="0"/>
                <a:ea typeface="Cambria" panose="02040503050406030204" pitchFamily="18" charset="0"/>
                <a:sym typeface="Montserrat"/>
              </a:rPr>
              <a:t>at t=0</a:t>
            </a:r>
            <a:endParaRPr sz="1400" b="1" kern="0" dirty="0">
              <a:solidFill>
                <a:srgbClr val="000000"/>
              </a:solidFill>
              <a:latin typeface="Cambria" panose="02040503050406030204" pitchFamily="18" charset="0"/>
              <a:ea typeface="Cambria" panose="02040503050406030204" pitchFamily="18" charset="0"/>
              <a:sym typeface="Montserrat"/>
            </a:endParaRPr>
          </a:p>
        </p:txBody>
      </p:sp>
      <p:sp>
        <p:nvSpPr>
          <p:cNvPr id="247" name="Google Shape;247;p27"/>
          <p:cNvSpPr txBox="1"/>
          <p:nvPr/>
        </p:nvSpPr>
        <p:spPr>
          <a:xfrm>
            <a:off x="1371600" y="1276350"/>
            <a:ext cx="890100" cy="33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ontserrat"/>
                <a:sym typeface="Montserrat"/>
              </a:rPr>
              <a:t>Output at t=0</a:t>
            </a:r>
            <a:endParaRPr kumimoji="0" sz="14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ontserrat"/>
              <a:sym typeface="Montserrat"/>
            </a:endParaRPr>
          </a:p>
        </p:txBody>
      </p:sp>
      <p:cxnSp>
        <p:nvCxnSpPr>
          <p:cNvPr id="248" name="Google Shape;248;p27"/>
          <p:cNvCxnSpPr/>
          <p:nvPr/>
        </p:nvCxnSpPr>
        <p:spPr>
          <a:xfrm rot="10800000">
            <a:off x="3732150" y="1783113"/>
            <a:ext cx="2400" cy="435600"/>
          </a:xfrm>
          <a:prstGeom prst="straightConnector1">
            <a:avLst/>
          </a:prstGeom>
          <a:noFill/>
          <a:ln w="28575" cap="flat" cmpd="sng">
            <a:solidFill>
              <a:schemeClr val="dk2"/>
            </a:solidFill>
            <a:prstDash val="solid"/>
            <a:round/>
            <a:headEnd type="none" w="med" len="med"/>
            <a:tailEnd type="triangle" w="med" len="med"/>
          </a:ln>
        </p:spPr>
      </p:cxnSp>
      <p:cxnSp>
        <p:nvCxnSpPr>
          <p:cNvPr id="249" name="Google Shape;249;p27"/>
          <p:cNvCxnSpPr/>
          <p:nvPr/>
        </p:nvCxnSpPr>
        <p:spPr>
          <a:xfrm rot="10800000">
            <a:off x="3734550" y="3145113"/>
            <a:ext cx="0" cy="681300"/>
          </a:xfrm>
          <a:prstGeom prst="straightConnector1">
            <a:avLst/>
          </a:prstGeom>
          <a:noFill/>
          <a:ln w="28575" cap="flat" cmpd="sng">
            <a:solidFill>
              <a:schemeClr val="dk2"/>
            </a:solidFill>
            <a:prstDash val="solid"/>
            <a:round/>
            <a:headEnd type="none" w="med" len="med"/>
            <a:tailEnd type="triangle" w="med" len="med"/>
          </a:ln>
        </p:spPr>
      </p:cxnSp>
      <p:sp>
        <p:nvSpPr>
          <p:cNvPr id="250" name="Google Shape;250;p27"/>
          <p:cNvSpPr txBox="1"/>
          <p:nvPr/>
        </p:nvSpPr>
        <p:spPr>
          <a:xfrm>
            <a:off x="3271350" y="3826513"/>
            <a:ext cx="890100" cy="336600"/>
          </a:xfrm>
          <a:prstGeom prst="rect">
            <a:avLst/>
          </a:prstGeom>
          <a:noFill/>
          <a:ln>
            <a:noFill/>
          </a:ln>
        </p:spPr>
        <p:txBody>
          <a:bodyPr spcFirstLastPara="1" wrap="square" lIns="91425" tIns="91425" rIns="91425" bIns="91425" anchor="t" anchorCtr="0">
            <a:noAutofit/>
          </a:bodyPr>
          <a:lstStyle/>
          <a:p>
            <a:pPr marR="0" lvl="0" indent="0" algn="ctr" fontAlgn="auto">
              <a:lnSpc>
                <a:spcPct val="100000"/>
              </a:lnSpc>
              <a:spcBef>
                <a:spcPts val="0"/>
              </a:spcBef>
              <a:spcAft>
                <a:spcPts val="0"/>
              </a:spcAft>
              <a:buClr>
                <a:srgbClr val="000000"/>
              </a:buClr>
              <a:buSzTx/>
              <a:buFont typeface="Arial"/>
              <a:buNone/>
              <a:tabLst/>
              <a:defRPr/>
            </a:pPr>
            <a:r>
              <a:rPr lang="en" sz="1400" b="1" kern="0" dirty="0">
                <a:solidFill>
                  <a:srgbClr val="000000"/>
                </a:solidFill>
                <a:latin typeface="Cambria" panose="02040503050406030204" pitchFamily="18" charset="0"/>
                <a:ea typeface="Cambria" panose="02040503050406030204" pitchFamily="18" charset="0"/>
                <a:sym typeface="Montserrat"/>
              </a:rPr>
              <a:t>Input at t+1</a:t>
            </a:r>
            <a:endParaRPr sz="1400" b="1" kern="0" dirty="0">
              <a:solidFill>
                <a:srgbClr val="000000"/>
              </a:solidFill>
              <a:latin typeface="Cambria" panose="02040503050406030204" pitchFamily="18" charset="0"/>
              <a:ea typeface="Cambria" panose="02040503050406030204" pitchFamily="18" charset="0"/>
              <a:sym typeface="Montserrat"/>
            </a:endParaRPr>
          </a:p>
        </p:txBody>
      </p:sp>
      <p:cxnSp>
        <p:nvCxnSpPr>
          <p:cNvPr id="251" name="Google Shape;251;p27"/>
          <p:cNvCxnSpPr/>
          <p:nvPr/>
        </p:nvCxnSpPr>
        <p:spPr>
          <a:xfrm rot="10800000">
            <a:off x="5760200" y="1783113"/>
            <a:ext cx="2400" cy="435600"/>
          </a:xfrm>
          <a:prstGeom prst="straightConnector1">
            <a:avLst/>
          </a:prstGeom>
          <a:noFill/>
          <a:ln w="28575" cap="flat" cmpd="sng">
            <a:solidFill>
              <a:schemeClr val="dk2"/>
            </a:solidFill>
            <a:prstDash val="solid"/>
            <a:round/>
            <a:headEnd type="none" w="med" len="med"/>
            <a:tailEnd type="triangle" w="med" len="med"/>
          </a:ln>
        </p:spPr>
      </p:cxnSp>
      <p:cxnSp>
        <p:nvCxnSpPr>
          <p:cNvPr id="252" name="Google Shape;252;p27"/>
          <p:cNvCxnSpPr/>
          <p:nvPr/>
        </p:nvCxnSpPr>
        <p:spPr>
          <a:xfrm rot="10800000">
            <a:off x="5762600" y="3145113"/>
            <a:ext cx="0" cy="681300"/>
          </a:xfrm>
          <a:prstGeom prst="straightConnector1">
            <a:avLst/>
          </a:prstGeom>
          <a:noFill/>
          <a:ln w="28575" cap="flat" cmpd="sng">
            <a:solidFill>
              <a:schemeClr val="dk2"/>
            </a:solidFill>
            <a:prstDash val="solid"/>
            <a:round/>
            <a:headEnd type="none" w="med" len="med"/>
            <a:tailEnd type="triangle" w="med" len="med"/>
          </a:ln>
        </p:spPr>
      </p:cxnSp>
      <p:sp>
        <p:nvSpPr>
          <p:cNvPr id="253" name="Google Shape;253;p27"/>
          <p:cNvSpPr txBox="1"/>
          <p:nvPr/>
        </p:nvSpPr>
        <p:spPr>
          <a:xfrm>
            <a:off x="5299400" y="3826513"/>
            <a:ext cx="890100" cy="336600"/>
          </a:xfrm>
          <a:prstGeom prst="rect">
            <a:avLst/>
          </a:prstGeom>
          <a:noFill/>
          <a:ln>
            <a:noFill/>
          </a:ln>
        </p:spPr>
        <p:txBody>
          <a:bodyPr spcFirstLastPara="1" wrap="square" lIns="91425" tIns="91425" rIns="91425" bIns="91425" anchor="t" anchorCtr="0">
            <a:noAutofit/>
          </a:bodyPr>
          <a:lstStyle/>
          <a:p>
            <a:pPr algn="ctr">
              <a:buClr>
                <a:srgbClr val="000000"/>
              </a:buClr>
            </a:pPr>
            <a:r>
              <a:rPr lang="en" sz="1400" b="1" kern="0" dirty="0">
                <a:solidFill>
                  <a:srgbClr val="000000"/>
                </a:solidFill>
                <a:latin typeface="Cambria" panose="02040503050406030204" pitchFamily="18" charset="0"/>
                <a:ea typeface="Cambria" panose="02040503050406030204" pitchFamily="18" charset="0"/>
                <a:sym typeface="Montserrat"/>
              </a:rPr>
              <a:t>Input at t+2</a:t>
            </a:r>
            <a:endParaRPr sz="1400" b="1" kern="0" dirty="0">
              <a:solidFill>
                <a:srgbClr val="000000"/>
              </a:solidFill>
              <a:latin typeface="Cambria" panose="02040503050406030204" pitchFamily="18" charset="0"/>
              <a:ea typeface="Cambria" panose="02040503050406030204" pitchFamily="18" charset="0"/>
              <a:sym typeface="Montserrat"/>
            </a:endParaRPr>
          </a:p>
        </p:txBody>
      </p:sp>
      <p:sp>
        <p:nvSpPr>
          <p:cNvPr id="254" name="Google Shape;254;p27"/>
          <p:cNvSpPr txBox="1"/>
          <p:nvPr/>
        </p:nvSpPr>
        <p:spPr>
          <a:xfrm>
            <a:off x="3288300" y="1306263"/>
            <a:ext cx="890100" cy="33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400" b="1" kern="0" dirty="0">
                <a:solidFill>
                  <a:srgbClr val="000000"/>
                </a:solidFill>
                <a:latin typeface="Cambria" panose="02040503050406030204" pitchFamily="18" charset="0"/>
                <a:ea typeface="Cambria" panose="02040503050406030204" pitchFamily="18" charset="0"/>
                <a:sym typeface="Montserrat"/>
              </a:rPr>
              <a:t>Output at t+1</a:t>
            </a:r>
            <a:endParaRPr sz="1400" b="1" kern="0" dirty="0">
              <a:solidFill>
                <a:srgbClr val="000000"/>
              </a:solidFill>
              <a:latin typeface="Cambria" panose="02040503050406030204" pitchFamily="18" charset="0"/>
              <a:ea typeface="Cambria" panose="02040503050406030204" pitchFamily="18" charset="0"/>
              <a:sym typeface="Montserrat"/>
            </a:endParaRPr>
          </a:p>
        </p:txBody>
      </p:sp>
      <p:sp>
        <p:nvSpPr>
          <p:cNvPr id="255" name="Google Shape;255;p27"/>
          <p:cNvSpPr txBox="1"/>
          <p:nvPr/>
        </p:nvSpPr>
        <p:spPr>
          <a:xfrm>
            <a:off x="5299400" y="1306263"/>
            <a:ext cx="890100" cy="336600"/>
          </a:xfrm>
          <a:prstGeom prst="rect">
            <a:avLst/>
          </a:prstGeom>
          <a:noFill/>
          <a:ln>
            <a:noFill/>
          </a:ln>
        </p:spPr>
        <p:txBody>
          <a:bodyPr spcFirstLastPara="1" wrap="square" lIns="91425" tIns="91425" rIns="91425" bIns="91425" anchor="t" anchorCtr="0">
            <a:noAutofit/>
          </a:bodyPr>
          <a:lstStyle/>
          <a:p>
            <a:pPr algn="ctr">
              <a:buClr>
                <a:srgbClr val="000000"/>
              </a:buClr>
            </a:pPr>
            <a:r>
              <a:rPr lang="en" sz="1400" b="1" kern="0" dirty="0">
                <a:solidFill>
                  <a:srgbClr val="000000"/>
                </a:solidFill>
                <a:latin typeface="Cambria" panose="02040503050406030204" pitchFamily="18" charset="0"/>
                <a:ea typeface="Cambria" panose="02040503050406030204" pitchFamily="18" charset="0"/>
                <a:sym typeface="Montserrat"/>
              </a:rPr>
              <a:t>Output at t+2</a:t>
            </a:r>
            <a:endParaRPr sz="1400" b="1" kern="0" dirty="0">
              <a:solidFill>
                <a:srgbClr val="000000"/>
              </a:solidFill>
              <a:latin typeface="Cambria" panose="02040503050406030204" pitchFamily="18" charset="0"/>
              <a:ea typeface="Cambria" panose="02040503050406030204" pitchFamily="18" charset="0"/>
              <a:sym typeface="Montserrat"/>
            </a:endParaRPr>
          </a:p>
        </p:txBody>
      </p:sp>
      <p:cxnSp>
        <p:nvCxnSpPr>
          <p:cNvPr id="256" name="Google Shape;256;p27"/>
          <p:cNvCxnSpPr>
            <a:cxnSpLocks/>
          </p:cNvCxnSpPr>
          <p:nvPr/>
        </p:nvCxnSpPr>
        <p:spPr>
          <a:xfrm>
            <a:off x="2434700" y="2366825"/>
            <a:ext cx="762000" cy="612600"/>
          </a:xfrm>
          <a:prstGeom prst="curvedConnector3">
            <a:avLst>
              <a:gd name="adj1" fmla="val 50000"/>
            </a:avLst>
          </a:prstGeom>
          <a:noFill/>
          <a:ln w="28575" cap="flat" cmpd="sng">
            <a:solidFill>
              <a:schemeClr val="dk2"/>
            </a:solidFill>
            <a:prstDash val="solid"/>
            <a:round/>
            <a:headEnd type="none" w="med" len="med"/>
            <a:tailEnd type="triangle" w="med" len="med"/>
          </a:ln>
        </p:spPr>
      </p:cxnSp>
      <p:cxnSp>
        <p:nvCxnSpPr>
          <p:cNvPr id="258" name="Google Shape;258;p27"/>
          <p:cNvCxnSpPr/>
          <p:nvPr/>
        </p:nvCxnSpPr>
        <p:spPr>
          <a:xfrm>
            <a:off x="4338493" y="2409494"/>
            <a:ext cx="845700" cy="650400"/>
          </a:xfrm>
          <a:prstGeom prst="curvedConnector3">
            <a:avLst>
              <a:gd name="adj1" fmla="val 50000"/>
            </a:avLst>
          </a:prstGeom>
          <a:noFill/>
          <a:ln w="28575" cap="flat" cmpd="sng">
            <a:solidFill>
              <a:schemeClr val="dk2"/>
            </a:solidFill>
            <a:prstDash val="solid"/>
            <a:round/>
            <a:headEnd type="none" w="med" len="med"/>
            <a:tailEnd type="triangle" w="med" len="med"/>
          </a:ln>
        </p:spPr>
      </p:cxnSp>
      <p:cxnSp>
        <p:nvCxnSpPr>
          <p:cNvPr id="259" name="Google Shape;259;p27"/>
          <p:cNvCxnSpPr/>
          <p:nvPr/>
        </p:nvCxnSpPr>
        <p:spPr>
          <a:xfrm>
            <a:off x="6280868" y="2393919"/>
            <a:ext cx="751800" cy="751200"/>
          </a:xfrm>
          <a:prstGeom prst="curvedConnector3">
            <a:avLst>
              <a:gd name="adj1" fmla="val 50000"/>
            </a:avLst>
          </a:prstGeom>
          <a:noFill/>
          <a:ln w="28575" cap="flat" cmpd="sng">
            <a:solidFill>
              <a:schemeClr val="dk2"/>
            </a:solidFill>
            <a:prstDash val="dash"/>
            <a:round/>
            <a:headEnd type="none" w="med" len="med"/>
            <a:tailEnd type="triangle" w="med" len="med"/>
          </a:ln>
        </p:spPr>
      </p:cxnSp>
      <p:sp>
        <p:nvSpPr>
          <p:cNvPr id="260" name="Google Shape;260;p27"/>
          <p:cNvSpPr txBox="1"/>
          <p:nvPr/>
        </p:nvSpPr>
        <p:spPr>
          <a:xfrm>
            <a:off x="1433975" y="4207525"/>
            <a:ext cx="15978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ontserrat"/>
                <a:sym typeface="Montserrat"/>
              </a:rPr>
              <a:t>Time</a:t>
            </a:r>
            <a:endParaRPr kumimoji="0" sz="3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ontserrat"/>
              <a:sym typeface="Montserrat"/>
            </a:endParaRPr>
          </a:p>
        </p:txBody>
      </p:sp>
      <p:sp>
        <p:nvSpPr>
          <p:cNvPr id="261" name="Google Shape;261;p27"/>
          <p:cNvSpPr/>
          <p:nvPr/>
        </p:nvSpPr>
        <p:spPr>
          <a:xfrm>
            <a:off x="1282800" y="2241300"/>
            <a:ext cx="1141800" cy="821400"/>
          </a:xfrm>
          <a:prstGeom prst="roundRect">
            <a:avLst>
              <a:gd name="adj" fmla="val 16667"/>
            </a:avLst>
          </a:prstGeom>
          <a:noFill/>
          <a:ln w="28575" cap="flat" cmpd="sng">
            <a:solidFill>
              <a:srgbClr val="351C75"/>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262;p27"/>
          <p:cNvSpPr/>
          <p:nvPr/>
        </p:nvSpPr>
        <p:spPr>
          <a:xfrm>
            <a:off x="3163650" y="2271225"/>
            <a:ext cx="1141800" cy="821400"/>
          </a:xfrm>
          <a:prstGeom prst="roundRect">
            <a:avLst>
              <a:gd name="adj" fmla="val 16667"/>
            </a:avLst>
          </a:prstGeom>
          <a:noFill/>
          <a:ln w="28575" cap="flat" cmpd="sng">
            <a:solidFill>
              <a:srgbClr val="351C75"/>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263;p27"/>
          <p:cNvSpPr/>
          <p:nvPr/>
        </p:nvSpPr>
        <p:spPr>
          <a:xfrm>
            <a:off x="5139075" y="2324000"/>
            <a:ext cx="1141800" cy="821400"/>
          </a:xfrm>
          <a:prstGeom prst="roundRect">
            <a:avLst>
              <a:gd name="adj" fmla="val 16667"/>
            </a:avLst>
          </a:prstGeom>
          <a:noFill/>
          <a:ln w="28575" cap="flat" cmpd="sng">
            <a:solidFill>
              <a:srgbClr val="351C75"/>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264;p27"/>
          <p:cNvSpPr/>
          <p:nvPr/>
        </p:nvSpPr>
        <p:spPr>
          <a:xfrm>
            <a:off x="1371600" y="2533313"/>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265;p27"/>
          <p:cNvSpPr/>
          <p:nvPr/>
        </p:nvSpPr>
        <p:spPr>
          <a:xfrm>
            <a:off x="1728450" y="2526738"/>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266;p27"/>
          <p:cNvSpPr/>
          <p:nvPr/>
        </p:nvSpPr>
        <p:spPr>
          <a:xfrm>
            <a:off x="2081575" y="2526738"/>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267;p27"/>
          <p:cNvSpPr/>
          <p:nvPr/>
        </p:nvSpPr>
        <p:spPr>
          <a:xfrm>
            <a:off x="3236150" y="2559963"/>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68;p27"/>
          <p:cNvSpPr/>
          <p:nvPr/>
        </p:nvSpPr>
        <p:spPr>
          <a:xfrm>
            <a:off x="3593000" y="2553388"/>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269;p27"/>
          <p:cNvSpPr/>
          <p:nvPr/>
        </p:nvSpPr>
        <p:spPr>
          <a:xfrm>
            <a:off x="3946125" y="2553388"/>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70;p27"/>
          <p:cNvSpPr/>
          <p:nvPr/>
        </p:nvSpPr>
        <p:spPr>
          <a:xfrm>
            <a:off x="5252300" y="2559950"/>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71;p27"/>
          <p:cNvSpPr/>
          <p:nvPr/>
        </p:nvSpPr>
        <p:spPr>
          <a:xfrm>
            <a:off x="5609150" y="2553375"/>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272;p27"/>
          <p:cNvSpPr/>
          <p:nvPr/>
        </p:nvSpPr>
        <p:spPr>
          <a:xfrm>
            <a:off x="5962275" y="2553375"/>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73" name="Google Shape;273;p27"/>
          <p:cNvCxnSpPr/>
          <p:nvPr/>
        </p:nvCxnSpPr>
        <p:spPr>
          <a:xfrm>
            <a:off x="2625375" y="4562288"/>
            <a:ext cx="4407300" cy="0"/>
          </a:xfrm>
          <a:prstGeom prst="straightConnector1">
            <a:avLst/>
          </a:prstGeom>
          <a:noFill/>
          <a:ln w="76200" cap="flat" cmpd="sng">
            <a:solidFill>
              <a:srgbClr val="000000"/>
            </a:solidFill>
            <a:prstDash val="solid"/>
            <a:round/>
            <a:headEnd type="none" w="med" len="med"/>
            <a:tailEnd type="triangle" w="med" len="med"/>
          </a:ln>
        </p:spPr>
      </p:cxnSp>
      <p:sp>
        <p:nvSpPr>
          <p:cNvPr id="37" name="Title 1">
            <a:extLst>
              <a:ext uri="{FF2B5EF4-FFF2-40B4-BE49-F238E27FC236}">
                <a16:creationId xmlns:a16="http://schemas.microsoft.com/office/drawing/2014/main" id="{24E641F7-3162-4674-ADBD-7C6772C0CF8A}"/>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40" name="Rectangle 39">
            <a:extLst>
              <a:ext uri="{FF2B5EF4-FFF2-40B4-BE49-F238E27FC236}">
                <a16:creationId xmlns:a16="http://schemas.microsoft.com/office/drawing/2014/main" id="{0EFD8914-C961-4B6E-BD7F-1C54048DEC48}"/>
              </a:ext>
            </a:extLst>
          </p:cNvPr>
          <p:cNvSpPr/>
          <p:nvPr/>
        </p:nvSpPr>
        <p:spPr>
          <a:xfrm>
            <a:off x="598858" y="906218"/>
            <a:ext cx="2026517" cy="400110"/>
          </a:xfrm>
          <a:prstGeom prst="rect">
            <a:avLst/>
          </a:prstGeom>
        </p:spPr>
        <p:txBody>
          <a:bodyPr wrap="none">
            <a:spAutoFit/>
          </a:bodyPr>
          <a:lstStyle/>
          <a:p>
            <a:r>
              <a:rPr lang="en-US" sz="2000" dirty="0">
                <a:latin typeface="Georgia" panose="02040502050405020303" pitchFamily="18" charset="0"/>
              </a:rPr>
              <a:t>"Unrolled" layer</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817CC0-874B-46B4-989C-87A2EB78F651}"/>
              </a:ext>
            </a:extLst>
          </p:cNvPr>
          <p:cNvPicPr>
            <a:picLocks noChangeAspect="1"/>
          </p:cNvPicPr>
          <p:nvPr/>
        </p:nvPicPr>
        <p:blipFill>
          <a:blip r:embed="rId2"/>
          <a:stretch>
            <a:fillRect/>
          </a:stretch>
        </p:blipFill>
        <p:spPr>
          <a:xfrm>
            <a:off x="457200" y="1123950"/>
            <a:ext cx="8052872" cy="3352800"/>
          </a:xfrm>
          <a:prstGeom prst="rect">
            <a:avLst/>
          </a:prstGeom>
        </p:spPr>
      </p:pic>
      <p:sp>
        <p:nvSpPr>
          <p:cNvPr id="5" name="Title 1">
            <a:extLst>
              <a:ext uri="{FF2B5EF4-FFF2-40B4-BE49-F238E27FC236}">
                <a16:creationId xmlns:a16="http://schemas.microsoft.com/office/drawing/2014/main" id="{9A574F34-2A5B-435B-BF8E-7266756391E8}"/>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Different kind of RNN</a:t>
            </a:r>
          </a:p>
        </p:txBody>
      </p:sp>
    </p:spTree>
    <p:extLst>
      <p:ext uri="{BB962C8B-B14F-4D97-AF65-F5344CB8AC3E}">
        <p14:creationId xmlns:p14="http://schemas.microsoft.com/office/powerpoint/2010/main" val="282525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533400" y="1063229"/>
            <a:ext cx="8153400" cy="1107996"/>
          </a:xfrm>
          <a:prstGeom prst="rect">
            <a:avLst/>
          </a:prstGeom>
        </p:spPr>
        <p:txBody>
          <a:bodyPr wrap="square">
            <a:spAutoFit/>
          </a:bodyPr>
          <a:lstStyle/>
          <a:p>
            <a:r>
              <a:rPr lang="en-US" b="1" dirty="0">
                <a:latin typeface="Georgia" panose="02040502050405020303" pitchFamily="18" charset="0"/>
              </a:rPr>
              <a:t>Back Propagation Through Time (BPTT): </a:t>
            </a:r>
            <a:r>
              <a:rPr lang="en-US" sz="1600" dirty="0">
                <a:latin typeface="Georgia" panose="02040502050405020303" pitchFamily="18" charset="0"/>
              </a:rPr>
              <a:t>The training method has to take into account the time operations → a cost function E is defined to train our RNN, and in this case the total error at the output of the network is the sum of the errors at each time-step</a:t>
            </a:r>
            <a:endParaRPr lang="en-US" dirty="0">
              <a:latin typeface="Georgia" panose="02040502050405020303" pitchFamily="18" charset="0"/>
            </a:endParaRPr>
          </a:p>
        </p:txBody>
      </p:sp>
      <p:sp>
        <p:nvSpPr>
          <p:cNvPr id="4" name="object 6">
            <a:extLst>
              <a:ext uri="{FF2B5EF4-FFF2-40B4-BE49-F238E27FC236}">
                <a16:creationId xmlns:a16="http://schemas.microsoft.com/office/drawing/2014/main" id="{7DC1C32E-6C7C-44EB-8DF7-44F6510402B6}"/>
              </a:ext>
            </a:extLst>
          </p:cNvPr>
          <p:cNvSpPr/>
          <p:nvPr/>
        </p:nvSpPr>
        <p:spPr>
          <a:xfrm>
            <a:off x="2438400" y="2182655"/>
            <a:ext cx="3469520" cy="197665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66789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381000" y="1063229"/>
            <a:ext cx="8580120" cy="2554545"/>
          </a:xfrm>
          <a:prstGeom prst="rect">
            <a:avLst/>
          </a:prstGeom>
        </p:spPr>
        <p:txBody>
          <a:bodyPr wrap="square">
            <a:spAutoFit/>
          </a:bodyPr>
          <a:lstStyle/>
          <a:p>
            <a:r>
              <a:rPr lang="en-US" sz="2000" b="1" dirty="0">
                <a:latin typeface="Georgia" panose="02040502050405020303" pitchFamily="18" charset="0"/>
              </a:rPr>
              <a:t>Main problems:</a:t>
            </a:r>
          </a:p>
          <a:p>
            <a:endParaRPr lang="en-US" sz="2000" b="1" dirty="0">
              <a:latin typeface="Georgia" panose="02040502050405020303" pitchFamily="18" charset="0"/>
            </a:endParaRPr>
          </a:p>
          <a:p>
            <a:pPr marL="342900" indent="-342900">
              <a:buFont typeface="Arial" panose="020B0604020202020204" pitchFamily="34" charset="0"/>
              <a:buChar char="•"/>
            </a:pPr>
            <a:r>
              <a:rPr lang="en-US" sz="2000" dirty="0">
                <a:latin typeface="Georgia" panose="02040502050405020303" pitchFamily="18" charset="0"/>
              </a:rPr>
              <a:t>Sometimes, we only need to look at recent information to perform the present task - "the clouds are in the </a:t>
            </a:r>
            <a:r>
              <a:rPr lang="en-US" sz="2000" i="1" dirty="0">
                <a:solidFill>
                  <a:srgbClr val="FF0000"/>
                </a:solidFill>
                <a:latin typeface="Georgia" panose="02040502050405020303" pitchFamily="18" charset="0"/>
              </a:rPr>
              <a:t>sky</a:t>
            </a:r>
            <a:r>
              <a:rPr lang="en-US" sz="2000" dirty="0">
                <a:latin typeface="Georgia" panose="02040502050405020303" pitchFamily="18" charset="0"/>
              </a:rPr>
              <a:t>" </a:t>
            </a:r>
          </a:p>
          <a:p>
            <a:endParaRPr lang="en-US" sz="2000" dirty="0">
              <a:latin typeface="Georgia" panose="02040502050405020303" pitchFamily="18" charset="0"/>
            </a:endParaRPr>
          </a:p>
          <a:p>
            <a:pPr marL="342900" indent="-342900">
              <a:buFont typeface="Arial" panose="020B0604020202020204" pitchFamily="34" charset="0"/>
              <a:buChar char="•"/>
            </a:pPr>
            <a:r>
              <a:rPr lang="en-US" sz="2000" dirty="0">
                <a:latin typeface="Georgia" panose="02040502050405020303" pitchFamily="18" charset="0"/>
              </a:rPr>
              <a:t>But there are also cases where we need more context - "I grew up in France… I speak fluent </a:t>
            </a:r>
            <a:r>
              <a:rPr lang="en-US" sz="2000" i="1" dirty="0">
                <a:solidFill>
                  <a:srgbClr val="FF0000"/>
                </a:solidFill>
                <a:latin typeface="Georgia" panose="02040502050405020303" pitchFamily="18" charset="0"/>
              </a:rPr>
              <a:t>French</a:t>
            </a:r>
            <a:r>
              <a:rPr lang="en-US" sz="2000" dirty="0">
                <a:latin typeface="Georgia" panose="02040502050405020303" pitchFamily="18" charset="0"/>
              </a:rPr>
              <a:t>."</a:t>
            </a:r>
          </a:p>
          <a:p>
            <a:endParaRPr lang="en-US" sz="2000" dirty="0">
              <a:latin typeface="Georgia" panose="02040502050405020303" pitchFamily="18" charset="0"/>
            </a:endParaRPr>
          </a:p>
        </p:txBody>
      </p:sp>
      <p:sp>
        <p:nvSpPr>
          <p:cNvPr id="3" name="Rectangle 2">
            <a:extLst>
              <a:ext uri="{FF2B5EF4-FFF2-40B4-BE49-F238E27FC236}">
                <a16:creationId xmlns:a16="http://schemas.microsoft.com/office/drawing/2014/main" id="{CE757872-5D25-45E8-8D05-1840FA87B9D1}"/>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Tree>
    <p:extLst>
      <p:ext uri="{BB962C8B-B14F-4D97-AF65-F5344CB8AC3E}">
        <p14:creationId xmlns:p14="http://schemas.microsoft.com/office/powerpoint/2010/main" val="2232994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071A-1FE7-45A9-A985-C013B99454AB}"/>
              </a:ext>
            </a:extLst>
          </p:cNvPr>
          <p:cNvSpPr>
            <a:spLocks noGrp="1"/>
          </p:cNvSpPr>
          <p:nvPr>
            <p:ph type="title"/>
          </p:nvPr>
        </p:nvSpPr>
        <p:spPr/>
        <p:txBody>
          <a:bodyPr/>
          <a:lstStyle/>
          <a:p>
            <a:r>
              <a:rPr lang="en-US" dirty="0"/>
              <a:t>Limitations of RNNs</a:t>
            </a:r>
          </a:p>
        </p:txBody>
      </p:sp>
      <p:sp>
        <p:nvSpPr>
          <p:cNvPr id="3" name="Content Placeholder 2">
            <a:extLst>
              <a:ext uri="{FF2B5EF4-FFF2-40B4-BE49-F238E27FC236}">
                <a16:creationId xmlns:a16="http://schemas.microsoft.com/office/drawing/2014/main" id="{2A22A75F-9F53-48DE-8211-D4AD94226AA4}"/>
              </a:ext>
            </a:extLst>
          </p:cNvPr>
          <p:cNvSpPr>
            <a:spLocks noGrp="1"/>
          </p:cNvSpPr>
          <p:nvPr>
            <p:ph idx="1"/>
          </p:nvPr>
        </p:nvSpPr>
        <p:spPr>
          <a:xfrm>
            <a:off x="628650" y="1054649"/>
            <a:ext cx="7886700" cy="3774281"/>
          </a:xfrm>
        </p:spPr>
        <p:txBody>
          <a:bodyPr>
            <a:normAutofit fontScale="85000" lnSpcReduction="20000"/>
          </a:bodyPr>
          <a:lstStyle/>
          <a:p>
            <a:r>
              <a:rPr lang="en-US" dirty="0"/>
              <a:t>However, simple RNNs fail to understand the context behind an input. Something that was said long before, cannot be recalled when making predictions in the present. Let’s understand this as an example:</a:t>
            </a:r>
          </a:p>
          <a:p>
            <a:endParaRPr lang="en-US" dirty="0"/>
          </a:p>
          <a:p>
            <a:endParaRPr lang="en-US" dirty="0"/>
          </a:p>
          <a:p>
            <a:endParaRPr lang="en-US" dirty="0"/>
          </a:p>
          <a:p>
            <a:r>
              <a:rPr lang="en-US" dirty="0"/>
              <a:t>we can understand that since the author has worked in Spain for 20 years, it is very likely that he may possess a good command over Spanish. But, to make a proper prediction, the RNN needs to remember this context. The relevant information may be separated from the point where it is needed, by a huge load of irrelevant data. This is where a Recurrent Neural Network fails!</a:t>
            </a:r>
          </a:p>
          <a:p>
            <a:endParaRPr lang="en-US" dirty="0"/>
          </a:p>
        </p:txBody>
      </p:sp>
      <p:pic>
        <p:nvPicPr>
          <p:cNvPr id="4" name="Picture 3">
            <a:extLst>
              <a:ext uri="{FF2B5EF4-FFF2-40B4-BE49-F238E27FC236}">
                <a16:creationId xmlns:a16="http://schemas.microsoft.com/office/drawing/2014/main" id="{72C949FC-D729-4C0B-AC93-76EF4C0744D0}"/>
              </a:ext>
            </a:extLst>
          </p:cNvPr>
          <p:cNvPicPr>
            <a:picLocks noChangeAspect="1"/>
          </p:cNvPicPr>
          <p:nvPr/>
        </p:nvPicPr>
        <p:blipFill>
          <a:blip r:embed="rId2"/>
          <a:stretch>
            <a:fillRect/>
          </a:stretch>
        </p:blipFill>
        <p:spPr>
          <a:xfrm>
            <a:off x="2962491" y="1988654"/>
            <a:ext cx="3219017" cy="957425"/>
          </a:xfrm>
          <a:prstGeom prst="rect">
            <a:avLst/>
          </a:prstGeom>
        </p:spPr>
      </p:pic>
    </p:spTree>
    <p:extLst>
      <p:ext uri="{BB962C8B-B14F-4D97-AF65-F5344CB8AC3E}">
        <p14:creationId xmlns:p14="http://schemas.microsoft.com/office/powerpoint/2010/main" val="201014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8D76-58ED-46BF-A562-2959AE49A35B}"/>
              </a:ext>
            </a:extLst>
          </p:cNvPr>
          <p:cNvSpPr>
            <a:spLocks noGrp="1"/>
          </p:cNvSpPr>
          <p:nvPr>
            <p:ph type="title"/>
          </p:nvPr>
        </p:nvSpPr>
        <p:spPr>
          <a:xfrm>
            <a:off x="2089360" y="438150"/>
            <a:ext cx="4965279" cy="672178"/>
          </a:xfrm>
        </p:spPr>
        <p:txBody>
          <a:bodyPr anchor="b">
            <a:normAutofit/>
          </a:bodyPr>
          <a:lstStyle/>
          <a:p>
            <a:r>
              <a:rPr lang="en-US" sz="3200" dirty="0"/>
              <a:t>Limitations of RNNs</a:t>
            </a:r>
          </a:p>
        </p:txBody>
      </p:sp>
      <p:sp>
        <p:nvSpPr>
          <p:cNvPr id="3" name="Content Placeholder 2">
            <a:extLst>
              <a:ext uri="{FF2B5EF4-FFF2-40B4-BE49-F238E27FC236}">
                <a16:creationId xmlns:a16="http://schemas.microsoft.com/office/drawing/2014/main" id="{29240C42-5B71-4E72-99FD-B9D23CFC3535}"/>
              </a:ext>
            </a:extLst>
          </p:cNvPr>
          <p:cNvSpPr>
            <a:spLocks noGrp="1"/>
          </p:cNvSpPr>
          <p:nvPr>
            <p:ph idx="1"/>
          </p:nvPr>
        </p:nvSpPr>
        <p:spPr>
          <a:xfrm>
            <a:off x="304800" y="1428750"/>
            <a:ext cx="7467600" cy="3152719"/>
          </a:xfrm>
        </p:spPr>
        <p:txBody>
          <a:bodyPr>
            <a:normAutofit/>
          </a:bodyPr>
          <a:lstStyle/>
          <a:p>
            <a:r>
              <a:rPr lang="en-US" sz="1600" dirty="0">
                <a:latin typeface="Times New Roman" panose="02020603050405020304" pitchFamily="18" charset="0"/>
                <a:cs typeface="Times New Roman" panose="02020603050405020304" pitchFamily="18" charset="0"/>
              </a:rPr>
              <a:t>The reason behind this is the problem of Vanishing Gradient.</a:t>
            </a:r>
          </a:p>
          <a:p>
            <a:r>
              <a:rPr lang="en-US" sz="1600" dirty="0">
                <a:latin typeface="Times New Roman" panose="02020603050405020304" pitchFamily="18" charset="0"/>
                <a:cs typeface="Times New Roman" panose="02020603050405020304" pitchFamily="18" charset="0"/>
              </a:rPr>
              <a:t>We know that for a conventional feed-forward neural network, the weight updating that is applied on a particular layer is a multiple of the learning rate, the error term from the previous layer and the input to that layer. </a:t>
            </a:r>
          </a:p>
          <a:p>
            <a:r>
              <a:rPr lang="en-US" sz="1600" dirty="0">
                <a:latin typeface="Times New Roman" panose="02020603050405020304" pitchFamily="18" charset="0"/>
                <a:cs typeface="Times New Roman" panose="02020603050405020304" pitchFamily="18" charset="0"/>
              </a:rPr>
              <a:t>Thus, the error term for a particular layer is somewhere a product of all previous layers’ errors. </a:t>
            </a:r>
          </a:p>
          <a:p>
            <a:r>
              <a:rPr lang="en-US" sz="1600" dirty="0">
                <a:latin typeface="Times New Roman" panose="02020603050405020304" pitchFamily="18" charset="0"/>
                <a:cs typeface="Times New Roman" panose="02020603050405020304" pitchFamily="18" charset="0"/>
              </a:rPr>
              <a:t>When dealing with activation functions like the sigmoid function, the small values of its derivatives (occurring in the error function) gets multiplied multiple times as we move towards the starting layers. As a result of this, the gradient almost vanishes as we move towards the starting layers, and it becomes difficult to train these layers</a:t>
            </a:r>
          </a:p>
        </p:txBody>
      </p:sp>
    </p:spTree>
    <p:extLst>
      <p:ext uri="{BB962C8B-B14F-4D97-AF65-F5344CB8AC3E}">
        <p14:creationId xmlns:p14="http://schemas.microsoft.com/office/powerpoint/2010/main" val="196037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487680" y="1063229"/>
            <a:ext cx="8580120" cy="123110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Main problems: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Exploding Gradients: </a:t>
            </a:r>
            <a:r>
              <a:rPr lang="en-US" dirty="0">
                <a:latin typeface="Times New Roman" panose="02020603050405020304" pitchFamily="18" charset="0"/>
                <a:cs typeface="Times New Roman" panose="02020603050405020304" pitchFamily="18" charset="0"/>
              </a:rPr>
              <a:t>weights assigns high importance: unstable network.</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Vanishing Gradients: </a:t>
            </a:r>
            <a:r>
              <a:rPr lang="en-US" dirty="0">
                <a:latin typeface="Times New Roman" panose="02020603050405020304" pitchFamily="18" charset="0"/>
                <a:cs typeface="Times New Roman" panose="02020603050405020304" pitchFamily="18" charset="0"/>
              </a:rPr>
              <a:t>values of gradients are too small: model stops learning</a:t>
            </a:r>
          </a:p>
        </p:txBody>
      </p:sp>
      <p:sp>
        <p:nvSpPr>
          <p:cNvPr id="4" name="object 6">
            <a:extLst>
              <a:ext uri="{FF2B5EF4-FFF2-40B4-BE49-F238E27FC236}">
                <a16:creationId xmlns:a16="http://schemas.microsoft.com/office/drawing/2014/main" id="{7DC1C32E-6C7C-44EB-8DF7-44F6510402B6}"/>
              </a:ext>
            </a:extLst>
          </p:cNvPr>
          <p:cNvSpPr/>
          <p:nvPr/>
        </p:nvSpPr>
        <p:spPr>
          <a:xfrm>
            <a:off x="2362200" y="2571750"/>
            <a:ext cx="3469520" cy="197665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914087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3E92AD-4C93-46E4-BE71-A269F52F5729}"/>
              </a:ext>
            </a:extLst>
          </p:cNvPr>
          <p:cNvSpPr/>
          <p:nvPr/>
        </p:nvSpPr>
        <p:spPr>
          <a:xfrm>
            <a:off x="228600" y="1962150"/>
            <a:ext cx="8775159" cy="769441"/>
          </a:xfrm>
          <a:prstGeom prst="rect">
            <a:avLst/>
          </a:prstGeom>
        </p:spPr>
        <p:txBody>
          <a:bodyPr wrap="none">
            <a:spAutoFit/>
          </a:bodyPr>
          <a:lstStyle/>
          <a:p>
            <a:r>
              <a:rPr lang="en-US" sz="4400" dirty="0">
                <a:latin typeface="Georgia" panose="02040502050405020303" pitchFamily="18" charset="0"/>
              </a:rPr>
              <a:t>Long Short Term Memory (LSTM)</a:t>
            </a:r>
          </a:p>
        </p:txBody>
      </p:sp>
    </p:spTree>
    <p:extLst>
      <p:ext uri="{BB962C8B-B14F-4D97-AF65-F5344CB8AC3E}">
        <p14:creationId xmlns:p14="http://schemas.microsoft.com/office/powerpoint/2010/main" val="414386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62150"/>
            <a:ext cx="7467600" cy="973931"/>
          </a:xfrm>
        </p:spPr>
        <p:txBody>
          <a:bodyPr>
            <a:normAutofit/>
          </a:bodyPr>
          <a:lstStyle/>
          <a:p>
            <a:r>
              <a:rPr lang="en-US" dirty="0">
                <a:latin typeface="Georgia" charset="0"/>
                <a:ea typeface="Georgia" charset="0"/>
                <a:cs typeface="Georgia" charset="0"/>
              </a:rPr>
              <a:t>Feedback is greatly appreciated!</a:t>
            </a:r>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242B-3545-4BE7-A220-108DF3A1B1E1}"/>
              </a:ext>
            </a:extLst>
          </p:cNvPr>
          <p:cNvSpPr>
            <a:spLocks noGrp="1"/>
          </p:cNvSpPr>
          <p:nvPr>
            <p:ph type="title"/>
          </p:nvPr>
        </p:nvSpPr>
        <p:spPr>
          <a:xfrm>
            <a:off x="1479760" y="438150"/>
            <a:ext cx="6184479" cy="672178"/>
          </a:xfrm>
        </p:spPr>
        <p:txBody>
          <a:bodyPr anchor="b">
            <a:normAutofit/>
          </a:bodyPr>
          <a:lstStyle/>
          <a:p>
            <a:r>
              <a:rPr lang="en-US" sz="3000" dirty="0"/>
              <a:t>LSTM</a:t>
            </a:r>
          </a:p>
        </p:txBody>
      </p:sp>
      <p:sp>
        <p:nvSpPr>
          <p:cNvPr id="3" name="Content Placeholder 2">
            <a:extLst>
              <a:ext uri="{FF2B5EF4-FFF2-40B4-BE49-F238E27FC236}">
                <a16:creationId xmlns:a16="http://schemas.microsoft.com/office/drawing/2014/main" id="{12D8AA81-DEF4-487A-9996-5E8D58482011}"/>
              </a:ext>
            </a:extLst>
          </p:cNvPr>
          <p:cNvSpPr>
            <a:spLocks noGrp="1"/>
          </p:cNvSpPr>
          <p:nvPr>
            <p:ph idx="1"/>
          </p:nvPr>
        </p:nvSpPr>
        <p:spPr>
          <a:xfrm>
            <a:off x="609600" y="1504950"/>
            <a:ext cx="6858000" cy="3200400"/>
          </a:xfrm>
        </p:spPr>
        <p:txBody>
          <a:bodyPr>
            <a:normAutofit/>
          </a:bodyPr>
          <a:lstStyle/>
          <a:p>
            <a:r>
              <a:rPr lang="en-US" sz="1400" dirty="0">
                <a:latin typeface="Times New Roman" panose="02020603050405020304" pitchFamily="18" charset="0"/>
                <a:cs typeface="Times New Roman" panose="02020603050405020304" pitchFamily="18" charset="0"/>
              </a:rPr>
              <a:t>LSTMs on the other hand, make small modifications to the information by multiplications and additions. </a:t>
            </a:r>
          </a:p>
          <a:p>
            <a:r>
              <a:rPr lang="en-US" sz="1400" dirty="0">
                <a:latin typeface="Times New Roman" panose="02020603050405020304" pitchFamily="18" charset="0"/>
                <a:cs typeface="Times New Roman" panose="02020603050405020304" pitchFamily="18" charset="0"/>
              </a:rPr>
              <a:t>With LSTMs, the information flows through a mechanism known as cell states. This way, LSTMs can selectively remember or forget things. The information at a particular cell state has three different dependencies.</a:t>
            </a:r>
          </a:p>
          <a:p>
            <a:pPr lvl="1"/>
            <a:r>
              <a:rPr lang="en-US" sz="1400" dirty="0">
                <a:latin typeface="Times New Roman" panose="02020603050405020304" pitchFamily="18" charset="0"/>
                <a:cs typeface="Times New Roman" panose="02020603050405020304" pitchFamily="18" charset="0"/>
              </a:rPr>
              <a:t>The previous cell state (i.e. the information that was present in the memory after the previous time step)</a:t>
            </a:r>
          </a:p>
          <a:p>
            <a:pPr lvl="1"/>
            <a:r>
              <a:rPr lang="en-US" sz="1400" dirty="0">
                <a:latin typeface="Times New Roman" panose="02020603050405020304" pitchFamily="18" charset="0"/>
                <a:cs typeface="Times New Roman" panose="02020603050405020304" pitchFamily="18" charset="0"/>
              </a:rPr>
              <a:t>The previous hidden state (i.e. this is the same as the output of the previous cell)</a:t>
            </a:r>
          </a:p>
          <a:p>
            <a:pPr lvl="1"/>
            <a:r>
              <a:rPr lang="en-US" sz="1400" dirty="0">
                <a:latin typeface="Times New Roman" panose="02020603050405020304" pitchFamily="18" charset="0"/>
                <a:cs typeface="Times New Roman" panose="02020603050405020304" pitchFamily="18" charset="0"/>
              </a:rPr>
              <a:t>The input at the current time step (i.e. the new information that is being fed in at that moment)</a:t>
            </a:r>
          </a:p>
        </p:txBody>
      </p:sp>
    </p:spTree>
    <p:extLst>
      <p:ext uri="{BB962C8B-B14F-4D97-AF65-F5344CB8AC3E}">
        <p14:creationId xmlns:p14="http://schemas.microsoft.com/office/powerpoint/2010/main" val="1637179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RNN vs LSTM</a:t>
            </a:r>
          </a:p>
        </p:txBody>
      </p:sp>
      <p:pic>
        <p:nvPicPr>
          <p:cNvPr id="3" name="Picture 2">
            <a:extLst>
              <a:ext uri="{FF2B5EF4-FFF2-40B4-BE49-F238E27FC236}">
                <a16:creationId xmlns:a16="http://schemas.microsoft.com/office/drawing/2014/main" id="{BEDBFE58-B5E2-4E4E-8023-E8363D1D5EB1}"/>
              </a:ext>
            </a:extLst>
          </p:cNvPr>
          <p:cNvPicPr>
            <a:picLocks noChangeAspect="1"/>
          </p:cNvPicPr>
          <p:nvPr/>
        </p:nvPicPr>
        <p:blipFill>
          <a:blip r:embed="rId2"/>
          <a:stretch>
            <a:fillRect/>
          </a:stretch>
        </p:blipFill>
        <p:spPr>
          <a:xfrm>
            <a:off x="547687" y="1063229"/>
            <a:ext cx="8048625" cy="3312121"/>
          </a:xfrm>
          <a:prstGeom prst="rect">
            <a:avLst/>
          </a:prstGeom>
        </p:spPr>
      </p:pic>
      <p:sp>
        <p:nvSpPr>
          <p:cNvPr id="6" name="Rectangle 5">
            <a:extLst>
              <a:ext uri="{FF2B5EF4-FFF2-40B4-BE49-F238E27FC236}">
                <a16:creationId xmlns:a16="http://schemas.microsoft.com/office/drawing/2014/main" id="{F70DADF2-EF24-4713-B5C6-FEB1748AFD77}"/>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3"/>
              </a:rPr>
              <a:t>http://colah.github.io/posts/2015-08-Understanding-LSTMs/</a:t>
            </a:r>
            <a:r>
              <a:rPr lang="en-US" sz="1100" dirty="0"/>
              <a:t> </a:t>
            </a:r>
          </a:p>
        </p:txBody>
      </p:sp>
    </p:spTree>
    <p:extLst>
      <p:ext uri="{BB962C8B-B14F-4D97-AF65-F5344CB8AC3E}">
        <p14:creationId xmlns:p14="http://schemas.microsoft.com/office/powerpoint/2010/main" val="100702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RNN vs LSTM</a:t>
            </a:r>
          </a:p>
        </p:txBody>
      </p:sp>
      <p:sp>
        <p:nvSpPr>
          <p:cNvPr id="6" name="Rectangle 5">
            <a:extLst>
              <a:ext uri="{FF2B5EF4-FFF2-40B4-BE49-F238E27FC236}">
                <a16:creationId xmlns:a16="http://schemas.microsoft.com/office/drawing/2014/main" id="{F70DADF2-EF24-4713-B5C6-FEB1748AFD77}"/>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pic>
        <p:nvPicPr>
          <p:cNvPr id="2" name="Picture 1">
            <a:extLst>
              <a:ext uri="{FF2B5EF4-FFF2-40B4-BE49-F238E27FC236}">
                <a16:creationId xmlns:a16="http://schemas.microsoft.com/office/drawing/2014/main" id="{DAEB1544-C13E-47BF-B7C5-59380573BC2F}"/>
              </a:ext>
            </a:extLst>
          </p:cNvPr>
          <p:cNvPicPr>
            <a:picLocks noChangeAspect="1"/>
          </p:cNvPicPr>
          <p:nvPr/>
        </p:nvPicPr>
        <p:blipFill>
          <a:blip r:embed="rId3"/>
          <a:stretch>
            <a:fillRect/>
          </a:stretch>
        </p:blipFill>
        <p:spPr>
          <a:xfrm>
            <a:off x="487680" y="1063229"/>
            <a:ext cx="7574281" cy="3175799"/>
          </a:xfrm>
          <a:prstGeom prst="rect">
            <a:avLst/>
          </a:prstGeom>
        </p:spPr>
      </p:pic>
    </p:spTree>
    <p:extLst>
      <p:ext uri="{BB962C8B-B14F-4D97-AF65-F5344CB8AC3E}">
        <p14:creationId xmlns:p14="http://schemas.microsoft.com/office/powerpoint/2010/main" val="520507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Core idea behind LSTM</a:t>
            </a:r>
          </a:p>
        </p:txBody>
      </p:sp>
      <p:sp>
        <p:nvSpPr>
          <p:cNvPr id="6" name="Rectangle 5">
            <a:extLst>
              <a:ext uri="{FF2B5EF4-FFF2-40B4-BE49-F238E27FC236}">
                <a16:creationId xmlns:a16="http://schemas.microsoft.com/office/drawing/2014/main" id="{F70DADF2-EF24-4713-B5C6-FEB1748AFD77}"/>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
        <p:nvSpPr>
          <p:cNvPr id="3" name="Rectangle 2">
            <a:extLst>
              <a:ext uri="{FF2B5EF4-FFF2-40B4-BE49-F238E27FC236}">
                <a16:creationId xmlns:a16="http://schemas.microsoft.com/office/drawing/2014/main" id="{A1D39CFA-56E8-4B03-857F-77E6A69EF98C}"/>
              </a:ext>
            </a:extLst>
          </p:cNvPr>
          <p:cNvSpPr/>
          <p:nvPr/>
        </p:nvSpPr>
        <p:spPr>
          <a:xfrm>
            <a:off x="381000" y="1228904"/>
            <a:ext cx="4211126"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key to LSTMs is the </a:t>
            </a:r>
            <a:r>
              <a:rPr lang="en-US" sz="2000" dirty="0">
                <a:solidFill>
                  <a:srgbClr val="FF0000"/>
                </a:solidFill>
                <a:latin typeface="Times New Roman" panose="02020603050405020304" pitchFamily="18" charset="0"/>
                <a:cs typeface="Times New Roman" panose="02020603050405020304" pitchFamily="18" charset="0"/>
              </a:rPr>
              <a:t>cell state</a:t>
            </a:r>
            <a:r>
              <a:rPr lang="en-US" sz="2000" dirty="0">
                <a:latin typeface="Times New Roman" panose="02020603050405020304" pitchFamily="18" charset="0"/>
                <a:cs typeface="Times New Roman" panose="02020603050405020304" pitchFamily="18" charset="0"/>
              </a:rPr>
              <a:t>, the horizontal line running through the top of the diagram.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LSTM does have the ability to remove or add information to the cell state, carefully regulated by structures called </a:t>
            </a:r>
            <a:r>
              <a:rPr lang="en-US" sz="2000" dirty="0">
                <a:solidFill>
                  <a:srgbClr val="FF0000"/>
                </a:solidFill>
                <a:latin typeface="Times New Roman" panose="02020603050405020304" pitchFamily="18" charset="0"/>
                <a:cs typeface="Times New Roman" panose="02020603050405020304" pitchFamily="18" charset="0"/>
              </a:rPr>
              <a:t>gates</a:t>
            </a:r>
            <a:r>
              <a:rPr lang="en-US" sz="2000" dirty="0">
                <a:latin typeface="Times New Roman" panose="02020603050405020304" pitchFamily="18" charset="0"/>
                <a:cs typeface="Times New Roman" panose="02020603050405020304" pitchFamily="18" charset="0"/>
              </a:rPr>
              <a:t>.</a:t>
            </a:r>
          </a:p>
        </p:txBody>
      </p:sp>
      <p:pic>
        <p:nvPicPr>
          <p:cNvPr id="8" name="Content Placeholder 9" descr="A picture containing clock&#10;&#10;Description generated with very high confidence">
            <a:extLst>
              <a:ext uri="{FF2B5EF4-FFF2-40B4-BE49-F238E27FC236}">
                <a16:creationId xmlns:a16="http://schemas.microsoft.com/office/drawing/2014/main" id="{7D392F42-2036-4C8B-89F6-94212AFB0AD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38" r="1307" b="-2"/>
          <a:stretch/>
        </p:blipFill>
        <p:spPr>
          <a:xfrm>
            <a:off x="4460434" y="1089899"/>
            <a:ext cx="4211126" cy="2886637"/>
          </a:xfrm>
          <a:prstGeom prst="rect">
            <a:avLst/>
          </a:prstGeom>
          <a:effectLst/>
        </p:spPr>
      </p:pic>
    </p:spTree>
    <p:extLst>
      <p:ext uri="{BB962C8B-B14F-4D97-AF65-F5344CB8AC3E}">
        <p14:creationId xmlns:p14="http://schemas.microsoft.com/office/powerpoint/2010/main" val="2924354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Gate</a:t>
            </a:r>
          </a:p>
        </p:txBody>
      </p:sp>
      <p:sp>
        <p:nvSpPr>
          <p:cNvPr id="6" name="Rectangle 5">
            <a:extLst>
              <a:ext uri="{FF2B5EF4-FFF2-40B4-BE49-F238E27FC236}">
                <a16:creationId xmlns:a16="http://schemas.microsoft.com/office/drawing/2014/main" id="{F70DADF2-EF24-4713-B5C6-FEB1748AFD77}"/>
              </a:ext>
            </a:extLst>
          </p:cNvPr>
          <p:cNvSpPr/>
          <p:nvPr/>
        </p:nvSpPr>
        <p:spPr>
          <a:xfrm>
            <a:off x="152400" y="4851589"/>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
        <p:nvSpPr>
          <p:cNvPr id="3" name="Rectangle 2">
            <a:extLst>
              <a:ext uri="{FF2B5EF4-FFF2-40B4-BE49-F238E27FC236}">
                <a16:creationId xmlns:a16="http://schemas.microsoft.com/office/drawing/2014/main" id="{A1D39CFA-56E8-4B03-857F-77E6A69EF98C}"/>
              </a:ext>
            </a:extLst>
          </p:cNvPr>
          <p:cNvSpPr/>
          <p:nvPr/>
        </p:nvSpPr>
        <p:spPr>
          <a:xfrm>
            <a:off x="381000" y="1063229"/>
            <a:ext cx="6586984" cy="3170099"/>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Gates are a way to optionally let information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are composed out of a </a:t>
            </a:r>
            <a:r>
              <a:rPr lang="en-US" sz="2000" dirty="0">
                <a:solidFill>
                  <a:srgbClr val="FF0000"/>
                </a:solidFill>
                <a:latin typeface="Times New Roman" panose="02020603050405020304" pitchFamily="18" charset="0"/>
                <a:cs typeface="Times New Roman" panose="02020603050405020304" pitchFamily="18" charset="0"/>
              </a:rPr>
              <a:t>sigmoid</a:t>
            </a:r>
            <a:r>
              <a:rPr lang="en-US" sz="2000" dirty="0">
                <a:latin typeface="Times New Roman" panose="02020603050405020304" pitchFamily="18" charset="0"/>
                <a:cs typeface="Times New Roman" panose="02020603050405020304" pitchFamily="18" charset="0"/>
              </a:rPr>
              <a:t> neural net layer and a </a:t>
            </a:r>
            <a:r>
              <a:rPr lang="en-US" sz="2000" dirty="0">
                <a:solidFill>
                  <a:srgbClr val="FF0000"/>
                </a:solidFill>
                <a:latin typeface="Times New Roman" panose="02020603050405020304" pitchFamily="18" charset="0"/>
                <a:cs typeface="Times New Roman" panose="02020603050405020304" pitchFamily="18" charset="0"/>
              </a:rPr>
              <a:t>pointwise multiplication operation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sigmoid layer outputs numbers between zero and one, describing how much of each component should be let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value of </a:t>
            </a:r>
            <a:r>
              <a:rPr lang="en-US" sz="2000" dirty="0">
                <a:solidFill>
                  <a:srgbClr val="FF0000"/>
                </a:solidFill>
                <a:latin typeface="Times New Roman" panose="02020603050405020304" pitchFamily="18" charset="0"/>
                <a:cs typeface="Times New Roman" panose="02020603050405020304" pitchFamily="18" charset="0"/>
              </a:rPr>
              <a:t>zero</a:t>
            </a:r>
            <a:r>
              <a:rPr lang="en-US" sz="2000" dirty="0">
                <a:latin typeface="Times New Roman" panose="02020603050405020304" pitchFamily="18" charset="0"/>
                <a:cs typeface="Times New Roman" panose="02020603050405020304" pitchFamily="18" charset="0"/>
              </a:rPr>
              <a:t> means </a:t>
            </a:r>
            <a:r>
              <a:rPr lang="en-US" sz="2000" dirty="0">
                <a:solidFill>
                  <a:srgbClr val="FF0000"/>
                </a:solidFill>
                <a:latin typeface="Times New Roman" panose="02020603050405020304" pitchFamily="18" charset="0"/>
                <a:cs typeface="Times New Roman" panose="02020603050405020304" pitchFamily="18" charset="0"/>
              </a:rPr>
              <a:t>"let nothing through," </a:t>
            </a:r>
            <a:r>
              <a:rPr lang="en-US" sz="2000" dirty="0">
                <a:latin typeface="Times New Roman" panose="02020603050405020304" pitchFamily="18" charset="0"/>
                <a:cs typeface="Times New Roman" panose="02020603050405020304" pitchFamily="18" charset="0"/>
              </a:rPr>
              <a:t>while a value of </a:t>
            </a:r>
            <a:r>
              <a:rPr lang="en-US" sz="2000" dirty="0">
                <a:solidFill>
                  <a:srgbClr val="FF0000"/>
                </a:solidFill>
                <a:latin typeface="Times New Roman" panose="02020603050405020304" pitchFamily="18" charset="0"/>
                <a:cs typeface="Times New Roman" panose="02020603050405020304" pitchFamily="18" charset="0"/>
              </a:rPr>
              <a:t>one</a:t>
            </a:r>
            <a:r>
              <a:rPr lang="en-US" sz="2000" dirty="0">
                <a:latin typeface="Times New Roman" panose="02020603050405020304" pitchFamily="18" charset="0"/>
                <a:cs typeface="Times New Roman" panose="02020603050405020304" pitchFamily="18" charset="0"/>
              </a:rPr>
              <a:t> means </a:t>
            </a:r>
            <a:r>
              <a:rPr lang="en-US" sz="2000" dirty="0">
                <a:solidFill>
                  <a:srgbClr val="FF0000"/>
                </a:solidFill>
                <a:latin typeface="Times New Roman" panose="02020603050405020304" pitchFamily="18" charset="0"/>
                <a:cs typeface="Times New Roman" panose="02020603050405020304" pitchFamily="18" charset="0"/>
              </a:rPr>
              <a:t>"let everything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LSTM has three of these gates, to protect and control the cell state.</a:t>
            </a:r>
          </a:p>
        </p:txBody>
      </p:sp>
      <p:pic>
        <p:nvPicPr>
          <p:cNvPr id="8" name="Picture 7" descr="A picture containing object, clock&#10;&#10;Description generated with high confidence">
            <a:extLst>
              <a:ext uri="{FF2B5EF4-FFF2-40B4-BE49-F238E27FC236}">
                <a16:creationId xmlns:a16="http://schemas.microsoft.com/office/drawing/2014/main" id="{BE258493-D625-4CE2-B236-D984D2E40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984" y="1466819"/>
            <a:ext cx="1726436" cy="1866961"/>
          </a:xfrm>
          <a:prstGeom prst="rect">
            <a:avLst/>
          </a:prstGeom>
        </p:spPr>
      </p:pic>
    </p:spTree>
    <p:extLst>
      <p:ext uri="{BB962C8B-B14F-4D97-AF65-F5344CB8AC3E}">
        <p14:creationId xmlns:p14="http://schemas.microsoft.com/office/powerpoint/2010/main" val="141671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object 5"/>
          <p:cNvSpPr/>
          <p:nvPr/>
        </p:nvSpPr>
        <p:spPr>
          <a:xfrm>
            <a:off x="304800" y="1276350"/>
            <a:ext cx="2737919" cy="2887744"/>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4478216" y="1887874"/>
            <a:ext cx="1362044" cy="1664721"/>
          </a:xfrm>
          <a:prstGeom prst="rect">
            <a:avLst/>
          </a:prstGeom>
          <a:blipFill>
            <a:blip r:embed="rId5" cstate="print"/>
            <a:stretch>
              <a:fillRect/>
            </a:stretch>
          </a:blipFill>
        </p:spPr>
        <p:txBody>
          <a:bodyPr wrap="square" lIns="0" tIns="0" rIns="0" bIns="0" rtlCol="0"/>
          <a:lstStyle/>
          <a:p>
            <a:endParaRPr dirty="0"/>
          </a:p>
        </p:txBody>
      </p:sp>
      <p:sp>
        <p:nvSpPr>
          <p:cNvPr id="7" name="object 7"/>
          <p:cNvSpPr/>
          <p:nvPr/>
        </p:nvSpPr>
        <p:spPr>
          <a:xfrm>
            <a:off x="5840264" y="1656712"/>
            <a:ext cx="3191343" cy="2127008"/>
          </a:xfrm>
          <a:prstGeom prst="rect">
            <a:avLst/>
          </a:prstGeom>
          <a:blipFill>
            <a:blip r:embed="rId6" cstate="print"/>
            <a:stretch>
              <a:fillRect/>
            </a:stretch>
          </a:blipFill>
        </p:spPr>
        <p:txBody>
          <a:bodyPr wrap="square" lIns="0" tIns="0" rIns="0" bIns="0" rtlCol="0"/>
          <a:lstStyle/>
          <a:p>
            <a:endParaRPr dirty="0"/>
          </a:p>
        </p:txBody>
      </p:sp>
      <p:sp>
        <p:nvSpPr>
          <p:cNvPr id="8" name="object 8"/>
          <p:cNvSpPr/>
          <p:nvPr/>
        </p:nvSpPr>
        <p:spPr>
          <a:xfrm>
            <a:off x="999873" y="2851547"/>
            <a:ext cx="326390" cy="393700"/>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9" name="object 9"/>
          <p:cNvSpPr/>
          <p:nvPr/>
        </p:nvSpPr>
        <p:spPr>
          <a:xfrm>
            <a:off x="674074" y="2851547"/>
            <a:ext cx="326390" cy="393700"/>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10" name="object 10"/>
          <p:cNvSpPr/>
          <p:nvPr/>
        </p:nvSpPr>
        <p:spPr>
          <a:xfrm>
            <a:off x="1801147" y="2851547"/>
            <a:ext cx="326390" cy="393700"/>
          </a:xfrm>
          <a:custGeom>
            <a:avLst/>
            <a:gdLst/>
            <a:ahLst/>
            <a:cxnLst/>
            <a:rect l="l" t="t" r="r" b="b"/>
            <a:pathLst>
              <a:path w="326389" h="393700">
                <a:moveTo>
                  <a:pt x="0" y="54299"/>
                </a:moveTo>
                <a:lnTo>
                  <a:pt x="4267" y="33159"/>
                </a:lnTo>
                <a:lnTo>
                  <a:pt x="15903" y="15899"/>
                </a:lnTo>
                <a:lnTo>
                  <a:pt x="33163"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3" y="389333"/>
                </a:lnTo>
                <a:lnTo>
                  <a:pt x="15903"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11" name="object 11"/>
          <p:cNvSpPr/>
          <p:nvPr/>
        </p:nvSpPr>
        <p:spPr>
          <a:xfrm>
            <a:off x="3518668" y="2471723"/>
            <a:ext cx="876300" cy="773430"/>
          </a:xfrm>
          <a:custGeom>
            <a:avLst/>
            <a:gdLst/>
            <a:ahLst/>
            <a:cxnLst/>
            <a:rect l="l" t="t" r="r" b="b"/>
            <a:pathLst>
              <a:path w="876300" h="773429">
                <a:moveTo>
                  <a:pt x="489599" y="773398"/>
                </a:moveTo>
                <a:lnTo>
                  <a:pt x="489599" y="580048"/>
                </a:lnTo>
                <a:lnTo>
                  <a:pt x="0" y="580048"/>
                </a:lnTo>
                <a:lnTo>
                  <a:pt x="0" y="193349"/>
                </a:lnTo>
                <a:lnTo>
                  <a:pt x="489599" y="193349"/>
                </a:lnTo>
                <a:lnTo>
                  <a:pt x="489599" y="0"/>
                </a:lnTo>
                <a:lnTo>
                  <a:pt x="876298" y="386699"/>
                </a:lnTo>
                <a:lnTo>
                  <a:pt x="489599" y="773398"/>
                </a:lnTo>
                <a:close/>
              </a:path>
            </a:pathLst>
          </a:custGeom>
          <a:solidFill>
            <a:srgbClr val="FF6633"/>
          </a:solidFill>
        </p:spPr>
        <p:txBody>
          <a:bodyPr wrap="square" lIns="0" tIns="0" rIns="0" bIns="0" rtlCol="0"/>
          <a:lstStyle/>
          <a:p>
            <a:endParaRPr dirty="0"/>
          </a:p>
        </p:txBody>
      </p:sp>
      <p:sp>
        <p:nvSpPr>
          <p:cNvPr id="12" name="object 12"/>
          <p:cNvSpPr/>
          <p:nvPr/>
        </p:nvSpPr>
        <p:spPr>
          <a:xfrm>
            <a:off x="3518668" y="2471723"/>
            <a:ext cx="876300" cy="773430"/>
          </a:xfrm>
          <a:custGeom>
            <a:avLst/>
            <a:gdLst/>
            <a:ahLst/>
            <a:cxnLst/>
            <a:rect l="l" t="t" r="r" b="b"/>
            <a:pathLst>
              <a:path w="876300" h="773429">
                <a:moveTo>
                  <a:pt x="0" y="193349"/>
                </a:moveTo>
                <a:lnTo>
                  <a:pt x="489599" y="193349"/>
                </a:lnTo>
                <a:lnTo>
                  <a:pt x="489599" y="0"/>
                </a:lnTo>
                <a:lnTo>
                  <a:pt x="876298" y="386699"/>
                </a:lnTo>
                <a:lnTo>
                  <a:pt x="489599" y="773398"/>
                </a:lnTo>
                <a:lnTo>
                  <a:pt x="489599" y="580048"/>
                </a:lnTo>
                <a:lnTo>
                  <a:pt x="0" y="580048"/>
                </a:lnTo>
                <a:lnTo>
                  <a:pt x="0" y="193349"/>
                </a:lnTo>
                <a:close/>
              </a:path>
            </a:pathLst>
          </a:custGeom>
          <a:ln w="9524">
            <a:solidFill>
              <a:srgbClr val="666666"/>
            </a:solidFill>
          </a:ln>
        </p:spPr>
        <p:txBody>
          <a:bodyPr wrap="square" lIns="0" tIns="0" rIns="0" bIns="0" rtlCol="0"/>
          <a:lstStyle/>
          <a:p>
            <a:endParaRPr dirty="0"/>
          </a:p>
        </p:txBody>
      </p:sp>
      <p:sp>
        <p:nvSpPr>
          <p:cNvPr id="14" name="Title 1">
            <a:extLst>
              <a:ext uri="{FF2B5EF4-FFF2-40B4-BE49-F238E27FC236}">
                <a16:creationId xmlns:a16="http://schemas.microsoft.com/office/drawing/2014/main" id="{1492502A-69AF-49E5-86A2-8032B8AD74F5}"/>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5" name="Rectangle 14">
            <a:extLst>
              <a:ext uri="{FF2B5EF4-FFF2-40B4-BE49-F238E27FC236}">
                <a16:creationId xmlns:a16="http://schemas.microsoft.com/office/drawing/2014/main" id="{4F1F8BAD-CF8C-4DB3-836D-27D290031C04}"/>
              </a:ext>
            </a:extLst>
          </p:cNvPr>
          <p:cNvSpPr/>
          <p:nvPr/>
        </p:nvSpPr>
        <p:spPr>
          <a:xfrm>
            <a:off x="169678"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492502A-69AF-49E5-86A2-8032B8AD74F5}"/>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5" name="Rectangle 14">
            <a:extLst>
              <a:ext uri="{FF2B5EF4-FFF2-40B4-BE49-F238E27FC236}">
                <a16:creationId xmlns:a16="http://schemas.microsoft.com/office/drawing/2014/main" id="{4F1F8BAD-CF8C-4DB3-836D-27D290031C04}"/>
              </a:ext>
            </a:extLst>
          </p:cNvPr>
          <p:cNvSpPr/>
          <p:nvPr/>
        </p:nvSpPr>
        <p:spPr>
          <a:xfrm>
            <a:off x="169678" y="4881890"/>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pic>
        <p:nvPicPr>
          <p:cNvPr id="13" name="Content Placeholder 9" descr="A picture containing clock&#10;&#10;Description generated with very high confidence">
            <a:extLst>
              <a:ext uri="{FF2B5EF4-FFF2-40B4-BE49-F238E27FC236}">
                <a16:creationId xmlns:a16="http://schemas.microsoft.com/office/drawing/2014/main" id="{0093EAF4-C873-4E60-9A5C-6A8E30FC3DD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38" r="1307" b="-2"/>
          <a:stretch/>
        </p:blipFill>
        <p:spPr>
          <a:xfrm>
            <a:off x="609600" y="882293"/>
            <a:ext cx="7086600" cy="3979384"/>
          </a:xfrm>
          <a:prstGeom prst="rect">
            <a:avLst/>
          </a:prstGeom>
          <a:effectLst/>
        </p:spPr>
      </p:pic>
      <p:sp>
        <p:nvSpPr>
          <p:cNvPr id="9" name="object 9"/>
          <p:cNvSpPr/>
          <p:nvPr/>
        </p:nvSpPr>
        <p:spPr>
          <a:xfrm>
            <a:off x="1752600" y="2571750"/>
            <a:ext cx="1447800" cy="967036"/>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p:spPr>
        <p:style>
          <a:lnRef idx="3">
            <a:schemeClr val="lt1"/>
          </a:lnRef>
          <a:fillRef idx="1">
            <a:schemeClr val="accent6"/>
          </a:fillRef>
          <a:effectRef idx="1">
            <a:schemeClr val="accent6"/>
          </a:effectRef>
          <a:fontRef idx="minor">
            <a:schemeClr val="lt1"/>
          </a:fontRef>
        </p:style>
        <p:txBody>
          <a:bodyPr wrap="square" lIns="0" tIns="0" rIns="0" bIns="0" rtlCol="0"/>
          <a:lstStyle/>
          <a:p>
            <a:pPr algn="ctr"/>
            <a:endParaRPr lang="en-US" sz="1400" dirty="0"/>
          </a:p>
          <a:p>
            <a:pPr algn="ctr"/>
            <a:r>
              <a:rPr lang="en-US" sz="1400" dirty="0"/>
              <a:t>Forget irrelevant parts of the previous state</a:t>
            </a:r>
            <a:endParaRPr sz="1400" dirty="0"/>
          </a:p>
        </p:txBody>
      </p:sp>
      <p:sp>
        <p:nvSpPr>
          <p:cNvPr id="16" name="object 9">
            <a:extLst>
              <a:ext uri="{FF2B5EF4-FFF2-40B4-BE49-F238E27FC236}">
                <a16:creationId xmlns:a16="http://schemas.microsoft.com/office/drawing/2014/main" id="{A992AD69-C7EA-40FF-8CD4-0E63EC9AC35E}"/>
              </a:ext>
            </a:extLst>
          </p:cNvPr>
          <p:cNvSpPr/>
          <p:nvPr/>
        </p:nvSpPr>
        <p:spPr>
          <a:xfrm>
            <a:off x="3581400" y="2571750"/>
            <a:ext cx="1447800" cy="967036"/>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p:spPr>
        <p:style>
          <a:lnRef idx="3">
            <a:schemeClr val="lt1"/>
          </a:lnRef>
          <a:fillRef idx="1">
            <a:schemeClr val="accent6"/>
          </a:fillRef>
          <a:effectRef idx="1">
            <a:schemeClr val="accent6"/>
          </a:effectRef>
          <a:fontRef idx="minor">
            <a:schemeClr val="lt1"/>
          </a:fontRef>
        </p:style>
        <p:txBody>
          <a:bodyPr wrap="square" lIns="0" tIns="0" rIns="0" bIns="0" rtlCol="0"/>
          <a:lstStyle/>
          <a:p>
            <a:pPr algn="ctr"/>
            <a:endParaRPr lang="en-US" sz="1400" dirty="0"/>
          </a:p>
          <a:p>
            <a:pPr algn="ctr"/>
            <a:r>
              <a:rPr lang="en-US" sz="1400" dirty="0"/>
              <a:t>Selectively update cell state values</a:t>
            </a:r>
            <a:endParaRPr sz="1400" dirty="0"/>
          </a:p>
        </p:txBody>
      </p:sp>
      <p:sp>
        <p:nvSpPr>
          <p:cNvPr id="17" name="object 9">
            <a:extLst>
              <a:ext uri="{FF2B5EF4-FFF2-40B4-BE49-F238E27FC236}">
                <a16:creationId xmlns:a16="http://schemas.microsoft.com/office/drawing/2014/main" id="{32487414-299A-4942-B3B6-E2ECD0D6DDBF}"/>
              </a:ext>
            </a:extLst>
          </p:cNvPr>
          <p:cNvSpPr/>
          <p:nvPr/>
        </p:nvSpPr>
        <p:spPr>
          <a:xfrm>
            <a:off x="5638800" y="2574804"/>
            <a:ext cx="1447800" cy="967036"/>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p:spPr>
        <p:style>
          <a:lnRef idx="3">
            <a:schemeClr val="lt1"/>
          </a:lnRef>
          <a:fillRef idx="1">
            <a:schemeClr val="accent6"/>
          </a:fillRef>
          <a:effectRef idx="1">
            <a:schemeClr val="accent6"/>
          </a:effectRef>
          <a:fontRef idx="minor">
            <a:schemeClr val="lt1"/>
          </a:fontRef>
        </p:style>
        <p:txBody>
          <a:bodyPr wrap="square" lIns="0" tIns="0" rIns="0" bIns="0" rtlCol="0"/>
          <a:lstStyle/>
          <a:p>
            <a:pPr algn="ctr"/>
            <a:endParaRPr lang="en-US" sz="1400" dirty="0"/>
          </a:p>
          <a:p>
            <a:pPr algn="ctr"/>
            <a:r>
              <a:rPr lang="en-US" sz="1400" dirty="0"/>
              <a:t>Output certain part of cell state</a:t>
            </a:r>
            <a:endParaRPr sz="1400" dirty="0"/>
          </a:p>
        </p:txBody>
      </p:sp>
    </p:spTree>
    <p:extLst>
      <p:ext uri="{BB962C8B-B14F-4D97-AF65-F5344CB8AC3E}">
        <p14:creationId xmlns:p14="http://schemas.microsoft.com/office/powerpoint/2010/main" val="213210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CD96-F465-4FBC-B894-9923F33C6EAA}"/>
              </a:ext>
            </a:extLst>
          </p:cNvPr>
          <p:cNvSpPr>
            <a:spLocks noGrp="1"/>
          </p:cNvSpPr>
          <p:nvPr>
            <p:ph type="title"/>
          </p:nvPr>
        </p:nvSpPr>
        <p:spPr/>
        <p:txBody>
          <a:bodyPr>
            <a:normAutofit/>
          </a:bodyPr>
          <a:lstStyle/>
          <a:p>
            <a:r>
              <a:rPr lang="en-US" dirty="0"/>
              <a:t>Meaning Of the Symbols</a:t>
            </a:r>
          </a:p>
        </p:txBody>
      </p:sp>
      <p:sp>
        <p:nvSpPr>
          <p:cNvPr id="3" name="Content Placeholder 2">
            <a:extLst>
              <a:ext uri="{FF2B5EF4-FFF2-40B4-BE49-F238E27FC236}">
                <a16:creationId xmlns:a16="http://schemas.microsoft.com/office/drawing/2014/main" id="{0D4B8CE3-EF2C-47C5-A924-3DFC034B3114}"/>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 Adding information</a:t>
            </a:r>
          </a:p>
          <a:p>
            <a:r>
              <a:rPr lang="el-GR" dirty="0">
                <a:latin typeface="Times New Roman" panose="02020603050405020304" pitchFamily="18" charset="0"/>
                <a:cs typeface="Times New Roman" panose="02020603050405020304" pitchFamily="18" charset="0"/>
              </a:rPr>
              <a:t>σ : </a:t>
            </a:r>
            <a:r>
              <a:rPr lang="en-US" dirty="0">
                <a:latin typeface="Times New Roman" panose="02020603050405020304" pitchFamily="18" charset="0"/>
                <a:cs typeface="Times New Roman" panose="02020603050405020304" pitchFamily="18" charset="0"/>
              </a:rPr>
              <a:t>Sigmoid layer</a:t>
            </a:r>
          </a:p>
          <a:p>
            <a:r>
              <a:rPr lang="en-US" dirty="0">
                <a:latin typeface="Times New Roman" panose="02020603050405020304" pitchFamily="18" charset="0"/>
                <a:cs typeface="Times New Roman" panose="02020603050405020304" pitchFamily="18" charset="0"/>
              </a:rPr>
              <a:t>tanh: tanh layer</a:t>
            </a:r>
          </a:p>
          <a:p>
            <a:r>
              <a:rPr lang="en-US" dirty="0">
                <a:latin typeface="Times New Roman" panose="02020603050405020304" pitchFamily="18" charset="0"/>
                <a:cs typeface="Times New Roman" panose="02020603050405020304" pitchFamily="18" charset="0"/>
              </a:rPr>
              <a:t>h(t-1) : Output of last LSTM unit</a:t>
            </a:r>
          </a:p>
          <a:p>
            <a:r>
              <a:rPr lang="en-US" dirty="0">
                <a:latin typeface="Times New Roman" panose="02020603050405020304" pitchFamily="18" charset="0"/>
                <a:cs typeface="Times New Roman" panose="02020603050405020304" pitchFamily="18" charset="0"/>
              </a:rPr>
              <a:t>c(t-1) : Memory from last LSTM unit</a:t>
            </a:r>
          </a:p>
          <a:p>
            <a:r>
              <a:rPr lang="en-US" dirty="0">
                <a:latin typeface="Times New Roman" panose="02020603050405020304" pitchFamily="18" charset="0"/>
                <a:cs typeface="Times New Roman" panose="02020603050405020304" pitchFamily="18" charset="0"/>
              </a:rPr>
              <a:t>X(t) : Current input</a:t>
            </a:r>
          </a:p>
          <a:p>
            <a:r>
              <a:rPr lang="en-US" dirty="0">
                <a:latin typeface="Times New Roman" panose="02020603050405020304" pitchFamily="18" charset="0"/>
                <a:cs typeface="Times New Roman" panose="02020603050405020304" pitchFamily="18" charset="0"/>
              </a:rPr>
              <a:t>c(t) : New updated memory</a:t>
            </a:r>
          </a:p>
          <a:p>
            <a:r>
              <a:rPr lang="en-US" dirty="0">
                <a:latin typeface="Times New Roman" panose="02020603050405020304" pitchFamily="18" charset="0"/>
                <a:cs typeface="Times New Roman" panose="02020603050405020304" pitchFamily="18" charset="0"/>
              </a:rPr>
              <a:t>h(t) : Current output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161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381000" y="1428750"/>
            <a:ext cx="8045616" cy="2508797"/>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00600" y="1581150"/>
            <a:ext cx="2429908"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Forget</a:t>
            </a:r>
            <a:r>
              <a:rPr sz="2000" b="1" spc="-80" dirty="0">
                <a:latin typeface="Georgia" panose="02040502050405020303" pitchFamily="18" charset="0"/>
                <a:cs typeface="Arial"/>
              </a:rPr>
              <a:t> </a:t>
            </a:r>
            <a:r>
              <a:rPr sz="2000" b="1" dirty="0">
                <a:latin typeface="Georgia" panose="02040502050405020303" pitchFamily="18" charset="0"/>
                <a:cs typeface="Arial"/>
              </a:rPr>
              <a:t>Gate</a:t>
            </a:r>
            <a:r>
              <a:rPr lang="en-US" sz="2000" b="1" dirty="0">
                <a:latin typeface="Georgia" panose="02040502050405020303" pitchFamily="18" charset="0"/>
                <a:cs typeface="Arial"/>
              </a:rPr>
              <a:t> </a:t>
            </a:r>
            <a:r>
              <a:rPr lang="en-US" sz="2000" b="1" spc="-5" dirty="0">
                <a:latin typeface="Georgia" panose="02040502050405020303" pitchFamily="18" charset="0"/>
                <a:cs typeface="Arial"/>
              </a:rPr>
              <a:t>Layer</a:t>
            </a:r>
            <a:endParaRPr sz="2000" dirty="0">
              <a:latin typeface="Arial"/>
              <a:cs typeface="Arial"/>
            </a:endParaRPr>
          </a:p>
        </p:txBody>
      </p:sp>
      <p:sp>
        <p:nvSpPr>
          <p:cNvPr id="10" name="Title 1">
            <a:extLst>
              <a:ext uri="{FF2B5EF4-FFF2-40B4-BE49-F238E27FC236}">
                <a16:creationId xmlns:a16="http://schemas.microsoft.com/office/drawing/2014/main" id="{EEADB72F-4B6E-497B-973C-9EEEB3F5B220}"/>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1" name="Rectangle 10">
            <a:extLst>
              <a:ext uri="{FF2B5EF4-FFF2-40B4-BE49-F238E27FC236}">
                <a16:creationId xmlns:a16="http://schemas.microsoft.com/office/drawing/2014/main" id="{8BBCD7FE-3839-47E7-BE95-3A9D6AE7B50F}"/>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6"/>
              </a:rPr>
              <a:t>http://colah.github.io/posts/2015-08-Understanding-LSTMs/</a:t>
            </a:r>
            <a:r>
              <a:rPr lang="en-US" sz="1100" dirty="0"/>
              <a:t> </a:t>
            </a:r>
          </a:p>
        </p:txBody>
      </p:sp>
      <p:sp>
        <p:nvSpPr>
          <p:cNvPr id="6" name="object 8">
            <a:extLst>
              <a:ext uri="{FF2B5EF4-FFF2-40B4-BE49-F238E27FC236}">
                <a16:creationId xmlns:a16="http://schemas.microsoft.com/office/drawing/2014/main" id="{825F0CFA-A2DC-4643-8A33-64314A42CACA}"/>
              </a:ext>
            </a:extLst>
          </p:cNvPr>
          <p:cNvSpPr/>
          <p:nvPr/>
        </p:nvSpPr>
        <p:spPr>
          <a:xfrm>
            <a:off x="742396" y="3937547"/>
            <a:ext cx="3111488" cy="615812"/>
          </a:xfrm>
          <a:prstGeom prst="rect">
            <a:avLst/>
          </a:prstGeom>
          <a:blipFill>
            <a:blip r:embed="rId7" cstate="print"/>
            <a:stretch>
              <a:fillRect/>
            </a:stretch>
          </a:blipFill>
        </p:spPr>
        <p:txBody>
          <a:bodyPr wrap="square" lIns="0" tIns="0" rIns="0" bIns="0" rtlCol="0"/>
          <a:lstStyle/>
          <a:p>
            <a:endParaRPr sz="2400" dirty="0"/>
          </a:p>
        </p:txBody>
      </p:sp>
      <p:sp>
        <p:nvSpPr>
          <p:cNvPr id="7" name="object 6">
            <a:extLst>
              <a:ext uri="{FF2B5EF4-FFF2-40B4-BE49-F238E27FC236}">
                <a16:creationId xmlns:a16="http://schemas.microsoft.com/office/drawing/2014/main" id="{B5E7D485-081E-420D-BD0F-0C19606BFB56}"/>
              </a:ext>
            </a:extLst>
          </p:cNvPr>
          <p:cNvSpPr txBox="1"/>
          <p:nvPr/>
        </p:nvSpPr>
        <p:spPr>
          <a:xfrm>
            <a:off x="6096000" y="3461777"/>
            <a:ext cx="1029939" cy="232542"/>
          </a:xfrm>
          <a:prstGeom prst="rect">
            <a:avLst/>
          </a:prstGeom>
        </p:spPr>
        <p:txBody>
          <a:bodyPr vert="horz" wrap="square" lIns="0" tIns="16933" rIns="0" bIns="0" rtlCol="0">
            <a:spAutoFit/>
          </a:bodyPr>
          <a:lstStyle/>
          <a:p>
            <a:pPr marL="16933">
              <a:spcBef>
                <a:spcPts val="133"/>
              </a:spcBef>
            </a:pPr>
            <a:r>
              <a:rPr sz="1400" spc="-7" dirty="0">
                <a:solidFill>
                  <a:srgbClr val="C00000"/>
                </a:solidFill>
                <a:latin typeface="Georgia" panose="02040502050405020303" pitchFamily="18" charset="0"/>
                <a:cs typeface="Arial"/>
              </a:rPr>
              <a:t>Concatenate</a:t>
            </a:r>
            <a:endParaRPr sz="1400" dirty="0">
              <a:solidFill>
                <a:srgbClr val="C00000"/>
              </a:solidFill>
              <a:latin typeface="Georgia" panose="02040502050405020303" pitchFamily="18" charset="0"/>
              <a:cs typeface="Arial"/>
            </a:endParaRPr>
          </a:p>
        </p:txBody>
      </p:sp>
      <p:sp>
        <p:nvSpPr>
          <p:cNvPr id="8" name="object 7">
            <a:extLst>
              <a:ext uri="{FF2B5EF4-FFF2-40B4-BE49-F238E27FC236}">
                <a16:creationId xmlns:a16="http://schemas.microsoft.com/office/drawing/2014/main" id="{11F9BD1C-7BFB-4EFA-ABFA-B488000CFB44}"/>
              </a:ext>
            </a:extLst>
          </p:cNvPr>
          <p:cNvSpPr/>
          <p:nvPr/>
        </p:nvSpPr>
        <p:spPr>
          <a:xfrm>
            <a:off x="6213525" y="3013150"/>
            <a:ext cx="795794" cy="379832"/>
          </a:xfrm>
          <a:custGeom>
            <a:avLst/>
            <a:gdLst/>
            <a:ahLst/>
            <a:cxnLst/>
            <a:rect l="l" t="t" r="r" b="b"/>
            <a:pathLst>
              <a:path w="1170940" h="380364">
                <a:moveTo>
                  <a:pt x="1170897" y="0"/>
                </a:moveTo>
                <a:lnTo>
                  <a:pt x="1168409" y="73915"/>
                </a:lnTo>
                <a:lnTo>
                  <a:pt x="1161625" y="134277"/>
                </a:lnTo>
                <a:lnTo>
                  <a:pt x="1151565" y="174975"/>
                </a:lnTo>
                <a:lnTo>
                  <a:pt x="1139247" y="189899"/>
                </a:lnTo>
                <a:lnTo>
                  <a:pt x="617098" y="189899"/>
                </a:lnTo>
                <a:lnTo>
                  <a:pt x="604781" y="204823"/>
                </a:lnTo>
                <a:lnTo>
                  <a:pt x="594720" y="245521"/>
                </a:lnTo>
                <a:lnTo>
                  <a:pt x="587936" y="305883"/>
                </a:lnTo>
                <a:lnTo>
                  <a:pt x="585448" y="379799"/>
                </a:lnTo>
                <a:lnTo>
                  <a:pt x="582960" y="305883"/>
                </a:lnTo>
                <a:lnTo>
                  <a:pt x="576176" y="245521"/>
                </a:lnTo>
                <a:lnTo>
                  <a:pt x="566116" y="204823"/>
                </a:lnTo>
                <a:lnTo>
                  <a:pt x="553798" y="189899"/>
                </a:lnTo>
                <a:lnTo>
                  <a:pt x="31649" y="189899"/>
                </a:lnTo>
                <a:lnTo>
                  <a:pt x="19332" y="174975"/>
                </a:lnTo>
                <a:lnTo>
                  <a:pt x="9271" y="134277"/>
                </a:lnTo>
                <a:lnTo>
                  <a:pt x="2487" y="73915"/>
                </a:lnTo>
                <a:lnTo>
                  <a:pt x="0" y="0"/>
                </a:lnTo>
              </a:path>
            </a:pathLst>
          </a:custGeom>
          <a:ln w="28575"/>
        </p:spPr>
        <p:style>
          <a:lnRef idx="1">
            <a:schemeClr val="accent2"/>
          </a:lnRef>
          <a:fillRef idx="0">
            <a:schemeClr val="accent2"/>
          </a:fillRef>
          <a:effectRef idx="0">
            <a:schemeClr val="accent2"/>
          </a:effectRef>
          <a:fontRef idx="minor">
            <a:schemeClr val="tx1"/>
          </a:fontRef>
        </p:style>
        <p:txBody>
          <a:bodyPr wrap="square" lIns="0" tIns="0" rIns="0" bIns="0" rtlCol="0"/>
          <a:lstStyle/>
          <a:p>
            <a:endParaRPr sz="2400" dirty="0"/>
          </a:p>
        </p:txBody>
      </p:sp>
      <p:sp>
        <p:nvSpPr>
          <p:cNvPr id="9" name="object 5">
            <a:extLst>
              <a:ext uri="{FF2B5EF4-FFF2-40B4-BE49-F238E27FC236}">
                <a16:creationId xmlns:a16="http://schemas.microsoft.com/office/drawing/2014/main" id="{DE68597D-7DB2-4EB8-A145-E5DA1B83BDDD}"/>
              </a:ext>
            </a:extLst>
          </p:cNvPr>
          <p:cNvSpPr txBox="1"/>
          <p:nvPr/>
        </p:nvSpPr>
        <p:spPr>
          <a:xfrm>
            <a:off x="4800600" y="1962150"/>
            <a:ext cx="4244523" cy="228268"/>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Arial"/>
                <a:cs typeface="Arial"/>
              </a:rPr>
              <a:t>Decide how much of the past is should remember</a:t>
            </a:r>
            <a:endParaRPr sz="1400" dirty="0">
              <a:latin typeface="Arial"/>
              <a:cs typeface="Arial"/>
            </a:endParaRPr>
          </a:p>
        </p:txBody>
      </p:sp>
      <p:sp>
        <p:nvSpPr>
          <p:cNvPr id="12" name="object 5">
            <a:extLst>
              <a:ext uri="{FF2B5EF4-FFF2-40B4-BE49-F238E27FC236}">
                <a16:creationId xmlns:a16="http://schemas.microsoft.com/office/drawing/2014/main" id="{58925C3B-0AD1-46E1-BEB4-01455AB1D600}"/>
              </a:ext>
            </a:extLst>
          </p:cNvPr>
          <p:cNvSpPr txBox="1"/>
          <p:nvPr/>
        </p:nvSpPr>
        <p:spPr>
          <a:xfrm>
            <a:off x="4800599" y="3853613"/>
            <a:ext cx="4244523" cy="579646"/>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Arial"/>
                <a:cs typeface="Arial"/>
              </a:rPr>
              <a:t>F</a:t>
            </a:r>
            <a:r>
              <a:rPr lang="en-US" sz="1100" dirty="0">
                <a:latin typeface="Arial"/>
                <a:cs typeface="Arial"/>
              </a:rPr>
              <a:t>t = forget gate</a:t>
            </a:r>
          </a:p>
          <a:p>
            <a:pPr marL="12700">
              <a:lnSpc>
                <a:spcPct val="100000"/>
              </a:lnSpc>
              <a:spcBef>
                <a:spcPts val="100"/>
              </a:spcBef>
            </a:pPr>
            <a:r>
              <a:rPr lang="en-US" sz="1100" dirty="0">
                <a:latin typeface="Arial"/>
                <a:cs typeface="Arial"/>
              </a:rPr>
              <a:t>Decides which information to delete that is not important from the previous time step</a:t>
            </a:r>
            <a:endParaRPr sz="1400" dirty="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82589" y="927535"/>
            <a:ext cx="9009006" cy="2831944"/>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00600" y="1108149"/>
            <a:ext cx="3071959"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Input Gate</a:t>
            </a:r>
            <a:r>
              <a:rPr sz="2000" b="1" spc="-100" dirty="0">
                <a:latin typeface="Georgia" panose="02040502050405020303" pitchFamily="18" charset="0"/>
                <a:cs typeface="Arial"/>
              </a:rPr>
              <a:t> </a:t>
            </a:r>
            <a:r>
              <a:rPr sz="2000" b="1" spc="-5" dirty="0">
                <a:latin typeface="Georgia" panose="02040502050405020303" pitchFamily="18" charset="0"/>
                <a:cs typeface="Arial"/>
              </a:rPr>
              <a:t>Layer</a:t>
            </a:r>
            <a:endParaRPr sz="2000" dirty="0">
              <a:latin typeface="Georgia" panose="02040502050405020303" pitchFamily="18" charset="0"/>
              <a:cs typeface="Arial"/>
            </a:endParaRPr>
          </a:p>
        </p:txBody>
      </p:sp>
      <p:sp>
        <p:nvSpPr>
          <p:cNvPr id="6" name="object 6"/>
          <p:cNvSpPr/>
          <p:nvPr/>
        </p:nvSpPr>
        <p:spPr>
          <a:xfrm>
            <a:off x="4841615" y="3702917"/>
            <a:ext cx="3617087" cy="513048"/>
          </a:xfrm>
          <a:prstGeom prst="rect">
            <a:avLst/>
          </a:prstGeom>
          <a:blipFill>
            <a:blip r:embed="rId6" cstate="print"/>
            <a:stretch>
              <a:fillRect/>
            </a:stretch>
          </a:blipFill>
        </p:spPr>
        <p:txBody>
          <a:bodyPr wrap="square" lIns="0" tIns="0" rIns="0" bIns="0" rtlCol="0"/>
          <a:lstStyle/>
          <a:p>
            <a:endParaRPr dirty="0"/>
          </a:p>
        </p:txBody>
      </p:sp>
      <p:sp>
        <p:nvSpPr>
          <p:cNvPr id="7" name="object 7"/>
          <p:cNvSpPr/>
          <p:nvPr/>
        </p:nvSpPr>
        <p:spPr>
          <a:xfrm>
            <a:off x="4779815" y="2484755"/>
            <a:ext cx="4264025" cy="467995"/>
          </a:xfrm>
          <a:custGeom>
            <a:avLst/>
            <a:gdLst/>
            <a:ahLst/>
            <a:cxnLst/>
            <a:rect l="l" t="t" r="r" b="b"/>
            <a:pathLst>
              <a:path w="4264025" h="467994">
                <a:moveTo>
                  <a:pt x="0" y="0"/>
                </a:moveTo>
                <a:lnTo>
                  <a:pt x="4263891" y="0"/>
                </a:lnTo>
                <a:lnTo>
                  <a:pt x="4263891" y="467711"/>
                </a:lnTo>
                <a:lnTo>
                  <a:pt x="0" y="467711"/>
                </a:lnTo>
                <a:lnTo>
                  <a:pt x="0" y="0"/>
                </a:lnTo>
                <a:close/>
              </a:path>
            </a:pathLst>
          </a:custGeom>
          <a:solidFill>
            <a:srgbClr val="FFFFFF"/>
          </a:solidFill>
        </p:spPr>
        <p:txBody>
          <a:bodyPr wrap="square" lIns="0" tIns="0" rIns="0" bIns="0" rtlCol="0"/>
          <a:lstStyle/>
          <a:p>
            <a:endParaRPr dirty="0"/>
          </a:p>
        </p:txBody>
      </p:sp>
      <p:sp>
        <p:nvSpPr>
          <p:cNvPr id="9" name="object 9"/>
          <p:cNvSpPr txBox="1"/>
          <p:nvPr/>
        </p:nvSpPr>
        <p:spPr>
          <a:xfrm>
            <a:off x="4767410" y="3222733"/>
            <a:ext cx="414799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New contribution to cell</a:t>
            </a:r>
            <a:r>
              <a:rPr sz="2000" b="1" spc="-80" dirty="0">
                <a:latin typeface="Georgia" panose="02040502050405020303" pitchFamily="18" charset="0"/>
                <a:cs typeface="Arial"/>
              </a:rPr>
              <a:t> </a:t>
            </a:r>
            <a:r>
              <a:rPr sz="2000" b="1" spc="-5" dirty="0">
                <a:latin typeface="Georgia" panose="02040502050405020303" pitchFamily="18" charset="0"/>
                <a:cs typeface="Arial"/>
              </a:rPr>
              <a:t>state</a:t>
            </a:r>
            <a:endParaRPr sz="2000" dirty="0">
              <a:latin typeface="Georgia" panose="02040502050405020303" pitchFamily="18" charset="0"/>
              <a:cs typeface="Arial"/>
            </a:endParaRPr>
          </a:p>
        </p:txBody>
      </p:sp>
      <p:sp>
        <p:nvSpPr>
          <p:cNvPr id="14" name="Title 1">
            <a:extLst>
              <a:ext uri="{FF2B5EF4-FFF2-40B4-BE49-F238E27FC236}">
                <a16:creationId xmlns:a16="http://schemas.microsoft.com/office/drawing/2014/main" id="{FF60D2B4-DAD9-4FC7-9A72-6A5C2C6F48DE}"/>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6" name="Rectangle 15">
            <a:extLst>
              <a:ext uri="{FF2B5EF4-FFF2-40B4-BE49-F238E27FC236}">
                <a16:creationId xmlns:a16="http://schemas.microsoft.com/office/drawing/2014/main" id="{C0220D29-043F-4C55-80CC-BF568D22F062}"/>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
        <p:nvSpPr>
          <p:cNvPr id="10" name="object 10">
            <a:extLst>
              <a:ext uri="{FF2B5EF4-FFF2-40B4-BE49-F238E27FC236}">
                <a16:creationId xmlns:a16="http://schemas.microsoft.com/office/drawing/2014/main" id="{CE8054F5-D396-4CD5-BAEF-40257C1AE242}"/>
              </a:ext>
            </a:extLst>
          </p:cNvPr>
          <p:cNvSpPr/>
          <p:nvPr/>
        </p:nvSpPr>
        <p:spPr>
          <a:xfrm>
            <a:off x="5486400" y="4130765"/>
            <a:ext cx="2968413" cy="513047"/>
          </a:xfrm>
          <a:custGeom>
            <a:avLst/>
            <a:gdLst/>
            <a:ahLst/>
            <a:cxnLst/>
            <a:rect l="l" t="t" r="r" b="b"/>
            <a:pathLst>
              <a:path w="2912109" h="380364">
                <a:moveTo>
                  <a:pt x="2912094" y="0"/>
                </a:moveTo>
                <a:lnTo>
                  <a:pt x="2909606" y="73915"/>
                </a:lnTo>
                <a:lnTo>
                  <a:pt x="2902822" y="134277"/>
                </a:lnTo>
                <a:lnTo>
                  <a:pt x="2892761" y="174975"/>
                </a:lnTo>
                <a:lnTo>
                  <a:pt x="2880444" y="189899"/>
                </a:lnTo>
                <a:lnTo>
                  <a:pt x="1487697" y="189899"/>
                </a:lnTo>
                <a:lnTo>
                  <a:pt x="1475379" y="204823"/>
                </a:lnTo>
                <a:lnTo>
                  <a:pt x="1465318" y="245521"/>
                </a:lnTo>
                <a:lnTo>
                  <a:pt x="1458534" y="305883"/>
                </a:lnTo>
                <a:lnTo>
                  <a:pt x="1456047" y="379799"/>
                </a:lnTo>
                <a:lnTo>
                  <a:pt x="1453559" y="305883"/>
                </a:lnTo>
                <a:lnTo>
                  <a:pt x="1446775" y="245521"/>
                </a:lnTo>
                <a:lnTo>
                  <a:pt x="1436714" y="204823"/>
                </a:lnTo>
                <a:lnTo>
                  <a:pt x="1424397" y="189899"/>
                </a:lnTo>
                <a:lnTo>
                  <a:pt x="31649" y="189899"/>
                </a:lnTo>
                <a:lnTo>
                  <a:pt x="19332" y="174975"/>
                </a:lnTo>
                <a:lnTo>
                  <a:pt x="9271" y="134277"/>
                </a:lnTo>
                <a:lnTo>
                  <a:pt x="2487" y="73915"/>
                </a:lnTo>
                <a:lnTo>
                  <a:pt x="0" y="0"/>
                </a:lnTo>
              </a:path>
            </a:pathLst>
          </a:custGeom>
          <a:ln w="19050"/>
        </p:spPr>
        <p:style>
          <a:lnRef idx="1">
            <a:schemeClr val="accent2"/>
          </a:lnRef>
          <a:fillRef idx="0">
            <a:schemeClr val="accent2"/>
          </a:fillRef>
          <a:effectRef idx="0">
            <a:schemeClr val="accent2"/>
          </a:effectRef>
          <a:fontRef idx="minor">
            <a:schemeClr val="tx1"/>
          </a:fontRef>
        </p:style>
        <p:txBody>
          <a:bodyPr wrap="square" lIns="0" tIns="0" rIns="0" bIns="0" rtlCol="0"/>
          <a:lstStyle/>
          <a:p>
            <a:endParaRPr sz="2400" dirty="0"/>
          </a:p>
        </p:txBody>
      </p:sp>
      <p:sp>
        <p:nvSpPr>
          <p:cNvPr id="11" name="object 6">
            <a:extLst>
              <a:ext uri="{FF2B5EF4-FFF2-40B4-BE49-F238E27FC236}">
                <a16:creationId xmlns:a16="http://schemas.microsoft.com/office/drawing/2014/main" id="{78CF8104-ACC3-465B-8FC0-0ADFE7121F45}"/>
              </a:ext>
            </a:extLst>
          </p:cNvPr>
          <p:cNvSpPr txBox="1"/>
          <p:nvPr/>
        </p:nvSpPr>
        <p:spPr>
          <a:xfrm>
            <a:off x="6380036" y="4669724"/>
            <a:ext cx="1544763" cy="263320"/>
          </a:xfrm>
          <a:prstGeom prst="rect">
            <a:avLst/>
          </a:prstGeom>
        </p:spPr>
        <p:txBody>
          <a:bodyPr vert="horz" wrap="square" lIns="0" tIns="16933" rIns="0" bIns="0" rtlCol="0">
            <a:spAutoFit/>
          </a:bodyPr>
          <a:lstStyle/>
          <a:p>
            <a:pPr marL="16933">
              <a:spcBef>
                <a:spcPts val="133"/>
              </a:spcBef>
            </a:pPr>
            <a:r>
              <a:rPr sz="1600" spc="-7" dirty="0">
                <a:solidFill>
                  <a:srgbClr val="C00000"/>
                </a:solidFill>
                <a:latin typeface="Georgia" panose="02040502050405020303" pitchFamily="18" charset="0"/>
                <a:cs typeface="Arial"/>
              </a:rPr>
              <a:t>Concatenate</a:t>
            </a:r>
            <a:endParaRPr sz="1600" dirty="0">
              <a:solidFill>
                <a:srgbClr val="C00000"/>
              </a:solidFill>
              <a:latin typeface="Georgia" panose="02040502050405020303" pitchFamily="18" charset="0"/>
              <a:cs typeface="Arial"/>
            </a:endParaRPr>
          </a:p>
        </p:txBody>
      </p:sp>
      <p:sp>
        <p:nvSpPr>
          <p:cNvPr id="12" name="object 8">
            <a:extLst>
              <a:ext uri="{FF2B5EF4-FFF2-40B4-BE49-F238E27FC236}">
                <a16:creationId xmlns:a16="http://schemas.microsoft.com/office/drawing/2014/main" id="{4A57191F-D534-48BD-A2A9-0881BB90AF83}"/>
              </a:ext>
            </a:extLst>
          </p:cNvPr>
          <p:cNvSpPr/>
          <p:nvPr/>
        </p:nvSpPr>
        <p:spPr>
          <a:xfrm>
            <a:off x="742396" y="3937547"/>
            <a:ext cx="3111488" cy="615812"/>
          </a:xfrm>
          <a:prstGeom prst="rect">
            <a:avLst/>
          </a:prstGeom>
          <a:blipFill>
            <a:blip r:embed="rId8" cstate="print"/>
            <a:stretch>
              <a:fillRect/>
            </a:stretch>
          </a:blipFill>
        </p:spPr>
        <p:txBody>
          <a:bodyPr wrap="square" lIns="0" tIns="0" rIns="0" bIns="0" rtlCol="0"/>
          <a:lstStyle/>
          <a:p>
            <a:endParaRPr sz="2400" dirty="0"/>
          </a:p>
        </p:txBody>
      </p:sp>
      <p:sp>
        <p:nvSpPr>
          <p:cNvPr id="13" name="object 5">
            <a:extLst>
              <a:ext uri="{FF2B5EF4-FFF2-40B4-BE49-F238E27FC236}">
                <a16:creationId xmlns:a16="http://schemas.microsoft.com/office/drawing/2014/main" id="{A7DCADC4-304D-46A7-B24E-2EC82D8A4F25}"/>
              </a:ext>
            </a:extLst>
          </p:cNvPr>
          <p:cNvSpPr txBox="1"/>
          <p:nvPr/>
        </p:nvSpPr>
        <p:spPr>
          <a:xfrm>
            <a:off x="4779816" y="1504950"/>
            <a:ext cx="4265308"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Arial"/>
                <a:cs typeface="Arial"/>
              </a:rPr>
              <a:t>Decides how much should this unit add to the current state</a:t>
            </a:r>
            <a:endParaRPr sz="1200" dirty="0">
              <a:latin typeface="Arial"/>
              <a:cs typeface="Arial"/>
            </a:endParaRPr>
          </a:p>
        </p:txBody>
      </p:sp>
      <p:sp>
        <p:nvSpPr>
          <p:cNvPr id="15" name="object 5">
            <a:extLst>
              <a:ext uri="{FF2B5EF4-FFF2-40B4-BE49-F238E27FC236}">
                <a16:creationId xmlns:a16="http://schemas.microsoft.com/office/drawing/2014/main" id="{499986F2-E409-4389-B194-7B1CD126B906}"/>
              </a:ext>
            </a:extLst>
          </p:cNvPr>
          <p:cNvSpPr txBox="1"/>
          <p:nvPr/>
        </p:nvSpPr>
        <p:spPr>
          <a:xfrm>
            <a:off x="4899477" y="2451657"/>
            <a:ext cx="4244523" cy="579646"/>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Arial"/>
                <a:cs typeface="Arial"/>
              </a:rPr>
              <a:t>i</a:t>
            </a:r>
            <a:r>
              <a:rPr lang="en-US" sz="1100" dirty="0">
                <a:latin typeface="Arial"/>
                <a:cs typeface="Arial"/>
              </a:rPr>
              <a:t>t = input gate</a:t>
            </a:r>
          </a:p>
          <a:p>
            <a:pPr marL="12700">
              <a:lnSpc>
                <a:spcPct val="100000"/>
              </a:lnSpc>
              <a:spcBef>
                <a:spcPts val="100"/>
              </a:spcBef>
            </a:pPr>
            <a:r>
              <a:rPr lang="en-US" sz="1100" dirty="0">
                <a:latin typeface="Arial"/>
                <a:cs typeface="Arial"/>
              </a:rPr>
              <a:t>Determines which information to let through based on its significance in the current time step</a:t>
            </a:r>
            <a:endParaRPr sz="1400" dirty="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p:txBody>
          <a:bodyPr>
            <a:normAutofit/>
          </a:bodyPr>
          <a:lstStyle/>
          <a:p>
            <a:pPr algn="l"/>
            <a:r>
              <a:rPr lang="en-US"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D91D4812-4F5D-4718-9494-4D0FE188BF74}"/>
              </a:ext>
            </a:extLst>
          </p:cNvPr>
          <p:cNvSpPr>
            <a:spLocks noGrp="1"/>
          </p:cNvSpPr>
          <p:nvPr>
            <p:ph idx="1"/>
          </p:nvPr>
        </p:nvSpPr>
        <p:spPr>
          <a:xfrm>
            <a:off x="469605" y="1072532"/>
            <a:ext cx="7772400" cy="3352799"/>
          </a:xfrm>
        </p:spPr>
        <p:txBody>
          <a:bodyPr>
            <a:normAutofit/>
          </a:bodyPr>
          <a:lstStyle/>
          <a:p>
            <a:r>
              <a:rPr lang="en-US" dirty="0">
                <a:latin typeface="Times New Roman" panose="02020603050405020304" pitchFamily="18" charset="0"/>
                <a:cs typeface="Times New Roman" panose="02020603050405020304" pitchFamily="18" charset="0"/>
              </a:rPr>
              <a:t>Difference between Feedforward Neural Network (FNN) and Recurrent Neural Network (RNN)</a:t>
            </a:r>
          </a:p>
          <a:p>
            <a:r>
              <a:rPr lang="en-US" dirty="0">
                <a:latin typeface="Times New Roman" panose="02020603050405020304" pitchFamily="18" charset="0"/>
                <a:cs typeface="Times New Roman" panose="02020603050405020304" pitchFamily="18" charset="0"/>
              </a:rPr>
              <a:t>The importance of context</a:t>
            </a:r>
          </a:p>
          <a:p>
            <a:r>
              <a:rPr lang="en-US" dirty="0">
                <a:latin typeface="Times New Roman" panose="02020603050405020304" pitchFamily="18" charset="0"/>
                <a:cs typeface="Times New Roman" panose="02020603050405020304" pitchFamily="18" charset="0"/>
              </a:rPr>
              <a:t>RNN</a:t>
            </a:r>
          </a:p>
          <a:p>
            <a:r>
              <a:rPr lang="en-US" dirty="0">
                <a:latin typeface="Times New Roman" panose="02020603050405020304" pitchFamily="18" charset="0"/>
                <a:cs typeface="Times New Roman" panose="02020603050405020304" pitchFamily="18" charset="0"/>
              </a:rPr>
              <a:t>LSTM</a:t>
            </a:r>
          </a:p>
          <a:p>
            <a:r>
              <a:rPr lang="en-US" dirty="0">
                <a:latin typeface="Times New Roman" panose="02020603050405020304" pitchFamily="18" charset="0"/>
                <a:cs typeface="Times New Roman" panose="02020603050405020304" pitchFamily="18" charset="0"/>
              </a:rPr>
              <a:t>Use case</a:t>
            </a:r>
          </a:p>
        </p:txBody>
      </p:sp>
    </p:spTree>
    <p:extLst>
      <p:ext uri="{BB962C8B-B14F-4D97-AF65-F5344CB8AC3E}">
        <p14:creationId xmlns:p14="http://schemas.microsoft.com/office/powerpoint/2010/main" val="394354412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31174" y="1146547"/>
            <a:ext cx="9112806" cy="2824294"/>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00600" y="1874379"/>
            <a:ext cx="4249721"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Update Cell State</a:t>
            </a:r>
            <a:r>
              <a:rPr sz="2000" b="1" spc="-90" dirty="0">
                <a:latin typeface="Georgia" panose="02040502050405020303" pitchFamily="18" charset="0"/>
                <a:cs typeface="Arial"/>
              </a:rPr>
              <a:t> </a:t>
            </a:r>
            <a:r>
              <a:rPr sz="2000" b="1" spc="-5" dirty="0">
                <a:latin typeface="Georgia" panose="02040502050405020303" pitchFamily="18" charset="0"/>
                <a:cs typeface="Arial"/>
              </a:rPr>
              <a:t>(memory)</a:t>
            </a:r>
            <a:endParaRPr sz="2000" dirty="0">
              <a:latin typeface="Georgia" panose="02040502050405020303" pitchFamily="18" charset="0"/>
              <a:cs typeface="Arial"/>
            </a:endParaRPr>
          </a:p>
        </p:txBody>
      </p:sp>
      <p:sp>
        <p:nvSpPr>
          <p:cNvPr id="6" name="Title 1">
            <a:extLst>
              <a:ext uri="{FF2B5EF4-FFF2-40B4-BE49-F238E27FC236}">
                <a16:creationId xmlns:a16="http://schemas.microsoft.com/office/drawing/2014/main" id="{69583C62-D18E-44D8-98CF-C349E0A6546C}"/>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a:latin typeface="Georgia" panose="02040502050405020303" pitchFamily="18" charset="0"/>
              </a:rPr>
              <a:t>Long Short Term Memory (LSTM)</a:t>
            </a:r>
            <a:endParaRPr lang="en-US" dirty="0">
              <a:latin typeface="Georgia" panose="02040502050405020303" pitchFamily="18" charset="0"/>
            </a:endParaRPr>
          </a:p>
        </p:txBody>
      </p:sp>
      <p:sp>
        <p:nvSpPr>
          <p:cNvPr id="8" name="Rectangle 7">
            <a:extLst>
              <a:ext uri="{FF2B5EF4-FFF2-40B4-BE49-F238E27FC236}">
                <a16:creationId xmlns:a16="http://schemas.microsoft.com/office/drawing/2014/main" id="{7DF15841-6D69-4D8F-8CB8-2AA8CC985BE8}"/>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6"/>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5E97C5-A116-48DC-B559-0BF6ED662CE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Long Short Term Memory (LSTM)</a:t>
            </a:r>
          </a:p>
        </p:txBody>
      </p:sp>
      <p:pic>
        <p:nvPicPr>
          <p:cNvPr id="2" name="Picture 1">
            <a:extLst>
              <a:ext uri="{FF2B5EF4-FFF2-40B4-BE49-F238E27FC236}">
                <a16:creationId xmlns:a16="http://schemas.microsoft.com/office/drawing/2014/main" id="{C0CB45DC-0DFB-4DDE-971A-2072A2DCA324}"/>
              </a:ext>
            </a:extLst>
          </p:cNvPr>
          <p:cNvPicPr>
            <a:picLocks noChangeAspect="1"/>
          </p:cNvPicPr>
          <p:nvPr/>
        </p:nvPicPr>
        <p:blipFill>
          <a:blip r:embed="rId5"/>
          <a:stretch>
            <a:fillRect/>
          </a:stretch>
        </p:blipFill>
        <p:spPr>
          <a:xfrm>
            <a:off x="400050" y="1089899"/>
            <a:ext cx="8343900" cy="3152775"/>
          </a:xfrm>
          <a:prstGeom prst="rect">
            <a:avLst/>
          </a:prstGeom>
        </p:spPr>
      </p:pic>
      <p:sp>
        <p:nvSpPr>
          <p:cNvPr id="3" name="TextBox 2">
            <a:extLst>
              <a:ext uri="{FF2B5EF4-FFF2-40B4-BE49-F238E27FC236}">
                <a16:creationId xmlns:a16="http://schemas.microsoft.com/office/drawing/2014/main" id="{338E3BB7-54B1-4C11-AADC-3F2B087306FD}"/>
              </a:ext>
            </a:extLst>
          </p:cNvPr>
          <p:cNvSpPr txBox="1"/>
          <p:nvPr/>
        </p:nvSpPr>
        <p:spPr>
          <a:xfrm>
            <a:off x="5105400" y="1200150"/>
            <a:ext cx="2340064" cy="369332"/>
          </a:xfrm>
          <a:prstGeom prst="rect">
            <a:avLst/>
          </a:prstGeom>
          <a:noFill/>
        </p:spPr>
        <p:txBody>
          <a:bodyPr wrap="none" rtlCol="0">
            <a:spAutoFit/>
          </a:bodyPr>
          <a:lstStyle/>
          <a:p>
            <a:r>
              <a:rPr lang="en-US" b="1" spc="-5" dirty="0">
                <a:latin typeface="Georgia" panose="02040502050405020303" pitchFamily="18" charset="0"/>
                <a:cs typeface="Arial"/>
              </a:rPr>
              <a:t>Output Gate</a:t>
            </a:r>
            <a:r>
              <a:rPr lang="en-US" b="1" spc="-100" dirty="0">
                <a:latin typeface="Georgia" panose="02040502050405020303" pitchFamily="18" charset="0"/>
                <a:cs typeface="Arial"/>
              </a:rPr>
              <a:t> </a:t>
            </a:r>
            <a:r>
              <a:rPr lang="en-US" b="1" spc="-5" dirty="0">
                <a:latin typeface="Georgia" panose="02040502050405020303" pitchFamily="18" charset="0"/>
                <a:cs typeface="Arial"/>
              </a:rPr>
              <a:t>Layer</a:t>
            </a:r>
            <a:endParaRPr lang="en-US" dirty="0">
              <a:latin typeface="Georgia" panose="02040502050405020303" pitchFamily="18" charset="0"/>
              <a:cs typeface="Arial"/>
            </a:endParaRPr>
          </a:p>
        </p:txBody>
      </p:sp>
      <p:sp>
        <p:nvSpPr>
          <p:cNvPr id="11" name="TextBox 10">
            <a:extLst>
              <a:ext uri="{FF2B5EF4-FFF2-40B4-BE49-F238E27FC236}">
                <a16:creationId xmlns:a16="http://schemas.microsoft.com/office/drawing/2014/main" id="{E80EDB23-D99C-463A-B17F-B1DB87251848}"/>
              </a:ext>
            </a:extLst>
          </p:cNvPr>
          <p:cNvSpPr txBox="1"/>
          <p:nvPr/>
        </p:nvSpPr>
        <p:spPr>
          <a:xfrm>
            <a:off x="5105400" y="3497105"/>
            <a:ext cx="2542363" cy="369332"/>
          </a:xfrm>
          <a:prstGeom prst="rect">
            <a:avLst/>
          </a:prstGeom>
          <a:noFill/>
        </p:spPr>
        <p:txBody>
          <a:bodyPr wrap="none" rtlCol="0">
            <a:spAutoFit/>
          </a:bodyPr>
          <a:lstStyle/>
          <a:p>
            <a:pPr marL="12700">
              <a:lnSpc>
                <a:spcPct val="100000"/>
              </a:lnSpc>
              <a:spcBef>
                <a:spcPts val="100"/>
              </a:spcBef>
            </a:pPr>
            <a:r>
              <a:rPr lang="en-US" b="1" spc="-5" dirty="0">
                <a:latin typeface="Georgia" panose="02040502050405020303" pitchFamily="18" charset="0"/>
                <a:cs typeface="Arial"/>
              </a:rPr>
              <a:t>Output to next</a:t>
            </a:r>
            <a:r>
              <a:rPr lang="en-US" b="1" spc="-95" dirty="0">
                <a:latin typeface="Georgia" panose="02040502050405020303" pitchFamily="18" charset="0"/>
                <a:cs typeface="Arial"/>
              </a:rPr>
              <a:t> </a:t>
            </a:r>
            <a:r>
              <a:rPr lang="en-US" b="1" spc="-5" dirty="0">
                <a:latin typeface="Georgia" panose="02040502050405020303" pitchFamily="18" charset="0"/>
                <a:cs typeface="Arial"/>
              </a:rPr>
              <a:t>layer</a:t>
            </a:r>
            <a:endParaRPr lang="en-US" dirty="0">
              <a:latin typeface="Georgia" panose="02040502050405020303" pitchFamily="18" charset="0"/>
              <a:cs typeface="Arial"/>
            </a:endParaRPr>
          </a:p>
        </p:txBody>
      </p:sp>
      <p:pic>
        <p:nvPicPr>
          <p:cNvPr id="10" name="Picture 9">
            <a:extLst>
              <a:ext uri="{FF2B5EF4-FFF2-40B4-BE49-F238E27FC236}">
                <a16:creationId xmlns:a16="http://schemas.microsoft.com/office/drawing/2014/main" id="{CCEA98D1-AE7C-4D76-9B9F-58A1056271E4}"/>
              </a:ext>
            </a:extLst>
          </p:cNvPr>
          <p:cNvPicPr>
            <a:picLocks noChangeAspect="1"/>
          </p:cNvPicPr>
          <p:nvPr/>
        </p:nvPicPr>
        <p:blipFill>
          <a:blip r:embed="rId6"/>
          <a:stretch>
            <a:fillRect/>
          </a:stretch>
        </p:blipFill>
        <p:spPr>
          <a:xfrm>
            <a:off x="5128260" y="4010025"/>
            <a:ext cx="2819400" cy="695325"/>
          </a:xfrm>
          <a:prstGeom prst="rect">
            <a:avLst/>
          </a:prstGeom>
        </p:spPr>
      </p:pic>
      <p:sp>
        <p:nvSpPr>
          <p:cNvPr id="13" name="Rectangle 12">
            <a:extLst>
              <a:ext uri="{FF2B5EF4-FFF2-40B4-BE49-F238E27FC236}">
                <a16:creationId xmlns:a16="http://schemas.microsoft.com/office/drawing/2014/main" id="{BD8050CC-A183-402F-BA8A-0A4D7B416609}"/>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
        <p:nvSpPr>
          <p:cNvPr id="8" name="object 5">
            <a:extLst>
              <a:ext uri="{FF2B5EF4-FFF2-40B4-BE49-F238E27FC236}">
                <a16:creationId xmlns:a16="http://schemas.microsoft.com/office/drawing/2014/main" id="{95795CBB-D7D8-4C54-843F-925B8316CD08}"/>
              </a:ext>
            </a:extLst>
          </p:cNvPr>
          <p:cNvSpPr txBox="1"/>
          <p:nvPr/>
        </p:nvSpPr>
        <p:spPr>
          <a:xfrm>
            <a:off x="4779816" y="1504950"/>
            <a:ext cx="4265308" cy="382156"/>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Arial"/>
                <a:cs typeface="Arial"/>
              </a:rPr>
              <a:t>Decides what part of the current cell state makes it to the output</a:t>
            </a:r>
            <a:endParaRPr sz="1200" dirty="0">
              <a:latin typeface="Arial"/>
              <a:cs typeface="Arial"/>
            </a:endParaRPr>
          </a:p>
        </p:txBody>
      </p:sp>
      <p:sp>
        <p:nvSpPr>
          <p:cNvPr id="12" name="object 5">
            <a:extLst>
              <a:ext uri="{FF2B5EF4-FFF2-40B4-BE49-F238E27FC236}">
                <a16:creationId xmlns:a16="http://schemas.microsoft.com/office/drawing/2014/main" id="{FECA8BE3-20A3-43C0-909D-9CD9CAF9BAC0}"/>
              </a:ext>
            </a:extLst>
          </p:cNvPr>
          <p:cNvSpPr txBox="1"/>
          <p:nvPr/>
        </p:nvSpPr>
        <p:spPr>
          <a:xfrm>
            <a:off x="4899477" y="2677904"/>
            <a:ext cx="4244523" cy="410369"/>
          </a:xfrm>
          <a:prstGeom prst="rect">
            <a:avLst/>
          </a:prstGeom>
        </p:spPr>
        <p:txBody>
          <a:bodyPr vert="horz" wrap="square" lIns="0" tIns="12700" rIns="0" bIns="0" rtlCol="0">
            <a:spAutoFit/>
          </a:bodyPr>
          <a:lstStyle/>
          <a:p>
            <a:pPr marL="12700">
              <a:lnSpc>
                <a:spcPct val="100000"/>
              </a:lnSpc>
              <a:spcBef>
                <a:spcPts val="100"/>
              </a:spcBef>
            </a:pPr>
            <a:r>
              <a:rPr lang="en-US" sz="1400" dirty="0" err="1">
                <a:latin typeface="Arial"/>
                <a:cs typeface="Arial"/>
              </a:rPr>
              <a:t>O</a:t>
            </a:r>
            <a:r>
              <a:rPr lang="en-US" sz="1100" dirty="0" err="1">
                <a:latin typeface="Arial"/>
                <a:cs typeface="Arial"/>
              </a:rPr>
              <a:t>t</a:t>
            </a:r>
            <a:r>
              <a:rPr lang="en-US" sz="1100" dirty="0">
                <a:latin typeface="Arial"/>
                <a:cs typeface="Arial"/>
              </a:rPr>
              <a:t> = output gate</a:t>
            </a:r>
          </a:p>
          <a:p>
            <a:pPr marL="12700">
              <a:lnSpc>
                <a:spcPct val="100000"/>
              </a:lnSpc>
              <a:spcBef>
                <a:spcPts val="100"/>
              </a:spcBef>
            </a:pPr>
            <a:r>
              <a:rPr lang="en-US" sz="1100" dirty="0">
                <a:latin typeface="Arial"/>
                <a:cs typeface="Arial"/>
              </a:rPr>
              <a:t>Allows the passed information to impact the current time step</a:t>
            </a:r>
            <a:endParaRPr sz="1400" dirty="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object 5"/>
          <p:cNvSpPr/>
          <p:nvPr/>
        </p:nvSpPr>
        <p:spPr>
          <a:xfrm>
            <a:off x="762000" y="1063229"/>
            <a:ext cx="7620000" cy="3013227"/>
          </a:xfrm>
          <a:prstGeom prst="rect">
            <a:avLst/>
          </a:prstGeom>
          <a:blipFill>
            <a:blip r:embed="rId4" cstate="print"/>
            <a:stretch>
              <a:fillRect/>
            </a:stretch>
          </a:blipFill>
        </p:spPr>
        <p:txBody>
          <a:bodyPr wrap="square" lIns="0" tIns="0" rIns="0" bIns="0" rtlCol="0"/>
          <a:lstStyle/>
          <a:p>
            <a:endParaRPr dirty="0"/>
          </a:p>
        </p:txBody>
      </p:sp>
      <p:sp>
        <p:nvSpPr>
          <p:cNvPr id="4" name="Title 1">
            <a:extLst>
              <a:ext uri="{FF2B5EF4-FFF2-40B4-BE49-F238E27FC236}">
                <a16:creationId xmlns:a16="http://schemas.microsoft.com/office/drawing/2014/main" id="{5E370670-957A-441D-AC39-919137F6CA0A}"/>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Long Short Term Memory (LSTM)</a:t>
            </a:r>
          </a:p>
        </p:txBody>
      </p:sp>
      <p:sp>
        <p:nvSpPr>
          <p:cNvPr id="6" name="Rectangle 5">
            <a:extLst>
              <a:ext uri="{FF2B5EF4-FFF2-40B4-BE49-F238E27FC236}">
                <a16:creationId xmlns:a16="http://schemas.microsoft.com/office/drawing/2014/main" id="{56FAFD5D-CF34-4168-8BA1-6192F476D2B0}"/>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5"/>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44BE-FC78-4E29-A7C2-C8139DDE14FB}"/>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44EF3FA9-791E-4405-8F7A-D5931A935029}"/>
              </a:ext>
            </a:extLst>
          </p:cNvPr>
          <p:cNvSpPr>
            <a:spLocks noGrp="1"/>
          </p:cNvSpPr>
          <p:nvPr>
            <p:ph idx="1"/>
          </p:nvPr>
        </p:nvSpPr>
        <p:spPr/>
        <p:txBody>
          <a:bodyPr/>
          <a:lstStyle/>
          <a:p>
            <a:r>
              <a:rPr lang="en-US" dirty="0"/>
              <a:t>Overfitting occurs when you achieve a </a:t>
            </a:r>
            <a:r>
              <a:rPr lang="en-US" dirty="0">
                <a:solidFill>
                  <a:srgbClr val="C00000"/>
                </a:solidFill>
              </a:rPr>
              <a:t>good fit </a:t>
            </a:r>
            <a:r>
              <a:rPr lang="en-US" dirty="0"/>
              <a:t>of your model on the </a:t>
            </a:r>
            <a:r>
              <a:rPr lang="en-US" dirty="0">
                <a:solidFill>
                  <a:srgbClr val="C00000"/>
                </a:solidFill>
              </a:rPr>
              <a:t>training data</a:t>
            </a:r>
            <a:r>
              <a:rPr lang="en-US" dirty="0"/>
              <a:t>, while it does not </a:t>
            </a:r>
            <a:r>
              <a:rPr lang="en-US" dirty="0">
                <a:solidFill>
                  <a:srgbClr val="C00000"/>
                </a:solidFill>
              </a:rPr>
              <a:t>generalize</a:t>
            </a:r>
            <a:r>
              <a:rPr lang="en-US" dirty="0"/>
              <a:t> well on </a:t>
            </a:r>
            <a:r>
              <a:rPr lang="en-US" dirty="0">
                <a:solidFill>
                  <a:srgbClr val="C00000"/>
                </a:solidFill>
              </a:rPr>
              <a:t>new</a:t>
            </a:r>
            <a:r>
              <a:rPr lang="en-US" dirty="0"/>
              <a:t>, unseen data.</a:t>
            </a:r>
          </a:p>
          <a:p>
            <a:r>
              <a:rPr lang="en-US" dirty="0"/>
              <a:t>In other words, the model learned </a:t>
            </a:r>
            <a:r>
              <a:rPr lang="en-US" dirty="0">
                <a:solidFill>
                  <a:srgbClr val="C00000"/>
                </a:solidFill>
              </a:rPr>
              <a:t>patterns specific to the training data</a:t>
            </a:r>
            <a:r>
              <a:rPr lang="en-US" dirty="0"/>
              <a:t>, which are irrelevant in other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4B7A-0457-49FD-8304-7961C19132D6}"/>
              </a:ext>
            </a:extLst>
          </p:cNvPr>
          <p:cNvSpPr>
            <a:spLocks noGrp="1"/>
          </p:cNvSpPr>
          <p:nvPr>
            <p:ph type="title"/>
          </p:nvPr>
        </p:nvSpPr>
        <p:spPr/>
        <p:txBody>
          <a:bodyPr/>
          <a:lstStyle/>
          <a:p>
            <a:r>
              <a:rPr lang="en-US" dirty="0"/>
              <a:t>Different ways to avoid overfitting</a:t>
            </a:r>
          </a:p>
        </p:txBody>
      </p:sp>
      <p:sp>
        <p:nvSpPr>
          <p:cNvPr id="3" name="Content Placeholder 2">
            <a:extLst>
              <a:ext uri="{FF2B5EF4-FFF2-40B4-BE49-F238E27FC236}">
                <a16:creationId xmlns:a16="http://schemas.microsoft.com/office/drawing/2014/main" id="{55F60982-4F04-4B3E-A54C-6F02ECEBE1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Get more data</a:t>
            </a:r>
          </a:p>
          <a:p>
            <a:r>
              <a:rPr lang="en-US" dirty="0">
                <a:latin typeface="Times New Roman" panose="02020603050405020304" pitchFamily="18" charset="0"/>
                <a:cs typeface="Times New Roman" panose="02020603050405020304" pitchFamily="18" charset="0"/>
              </a:rPr>
              <a:t>Reduce the network’s capacity</a:t>
            </a:r>
          </a:p>
          <a:p>
            <a:r>
              <a:rPr lang="en-US" dirty="0">
                <a:latin typeface="Times New Roman" panose="02020603050405020304" pitchFamily="18" charset="0"/>
                <a:cs typeface="Times New Roman" panose="02020603050405020304" pitchFamily="18" charset="0"/>
              </a:rPr>
              <a:t>Apply regularization </a:t>
            </a:r>
          </a:p>
          <a:p>
            <a:r>
              <a:rPr lang="en-US" dirty="0">
                <a:latin typeface="Times New Roman" panose="02020603050405020304" pitchFamily="18" charset="0"/>
                <a:cs typeface="Times New Roman" panose="02020603050405020304" pitchFamily="18" charset="0"/>
              </a:rPr>
              <a:t>Use Dropout layers</a:t>
            </a:r>
          </a:p>
        </p:txBody>
      </p:sp>
    </p:spTree>
    <p:extLst>
      <p:ext uri="{BB962C8B-B14F-4D97-AF65-F5344CB8AC3E}">
        <p14:creationId xmlns:p14="http://schemas.microsoft.com/office/powerpoint/2010/main" val="299437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C9AD-E16E-484B-B493-1DC5BC702AC9}"/>
              </a:ext>
            </a:extLst>
          </p:cNvPr>
          <p:cNvSpPr>
            <a:spLocks noGrp="1"/>
          </p:cNvSpPr>
          <p:nvPr>
            <p:ph type="title"/>
          </p:nvPr>
        </p:nvSpPr>
        <p:spPr/>
        <p:txBody>
          <a:bodyPr>
            <a:normAutofit fontScale="90000"/>
          </a:bodyPr>
          <a:lstStyle/>
          <a:p>
            <a:r>
              <a:rPr lang="en-US" dirty="0"/>
              <a:t>Regularization techniques</a:t>
            </a:r>
            <a:br>
              <a:rPr lang="en-US" dirty="0"/>
            </a:br>
            <a:r>
              <a:rPr lang="en-US" sz="1800" dirty="0">
                <a:hlinkClick r:id="rId2"/>
              </a:rPr>
              <a:t>https://keras.io/regularizers/</a:t>
            </a:r>
            <a:endParaRPr lang="en-US" dirty="0"/>
          </a:p>
        </p:txBody>
      </p:sp>
      <p:sp>
        <p:nvSpPr>
          <p:cNvPr id="3" name="Content Placeholder 2">
            <a:extLst>
              <a:ext uri="{FF2B5EF4-FFF2-40B4-BE49-F238E27FC236}">
                <a16:creationId xmlns:a16="http://schemas.microsoft.com/office/drawing/2014/main" id="{EA147887-70A4-432D-ACB8-1171EB9698F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Regularization: adding an extra element to the loss function, which punishes our model for being too complex or, for using too high values in the weight matrix</a:t>
            </a:r>
          </a:p>
          <a:p>
            <a:pPr lvl="1"/>
            <a:r>
              <a:rPr lang="en-US" sz="2000" dirty="0">
                <a:latin typeface="Times New Roman" panose="02020603050405020304" pitchFamily="18" charset="0"/>
                <a:cs typeface="Times New Roman" panose="02020603050405020304" pitchFamily="18" charset="0"/>
              </a:rPr>
              <a:t>L1: Least Absolute Deviations (Lasso)</a:t>
            </a:r>
          </a:p>
          <a:p>
            <a:pPr lvl="1"/>
            <a:r>
              <a:rPr lang="en-US" sz="2000" dirty="0">
                <a:latin typeface="Times New Roman" panose="02020603050405020304" pitchFamily="18" charset="0"/>
                <a:cs typeface="Times New Roman" panose="02020603050405020304" pitchFamily="18" charset="0"/>
              </a:rPr>
              <a:t>L2: Least Square Errors (Ridge)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854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F2E8-7EAF-44B3-A9FF-5DA2FB10C95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L1: Least Absolute Deviations (Lasso)</a:t>
            </a:r>
            <a:endParaRPr lang="en-US" dirty="0"/>
          </a:p>
        </p:txBody>
      </p:sp>
      <p:sp>
        <p:nvSpPr>
          <p:cNvPr id="7" name="Content Placeholder 6">
            <a:extLst>
              <a:ext uri="{FF2B5EF4-FFF2-40B4-BE49-F238E27FC236}">
                <a16:creationId xmlns:a16="http://schemas.microsoft.com/office/drawing/2014/main" id="{2026CD63-6868-47B6-9B3D-ACA88F07ED7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Lasso shrinks the less important feature’s coefficient to zero</a:t>
            </a:r>
          </a:p>
          <a:p>
            <a:r>
              <a:rPr lang="en-US" sz="2000" dirty="0">
                <a:latin typeface="Times New Roman" panose="02020603050405020304" pitchFamily="18" charset="0"/>
                <a:cs typeface="Times New Roman" panose="02020603050405020304" pitchFamily="18" charset="0"/>
              </a:rPr>
              <a:t>Removing some feature altogether. </a:t>
            </a:r>
          </a:p>
          <a:p>
            <a:r>
              <a:rPr lang="en-US" sz="2000" dirty="0">
                <a:latin typeface="Times New Roman" panose="02020603050405020304" pitchFamily="18" charset="0"/>
                <a:cs typeface="Times New Roman" panose="02020603050405020304" pitchFamily="18" charset="0"/>
              </a:rPr>
              <a:t>This works well for </a:t>
            </a:r>
            <a:r>
              <a:rPr lang="en-US" sz="2000" b="1" dirty="0">
                <a:latin typeface="Times New Roman" panose="02020603050405020304" pitchFamily="18" charset="0"/>
                <a:cs typeface="Times New Roman" panose="02020603050405020304" pitchFamily="18" charset="0"/>
              </a:rPr>
              <a:t>feature selection</a:t>
            </a:r>
            <a:r>
              <a:rPr lang="en-US" sz="2000" dirty="0">
                <a:latin typeface="Times New Roman" panose="02020603050405020304" pitchFamily="18" charset="0"/>
                <a:cs typeface="Times New Roman" panose="02020603050405020304" pitchFamily="18" charset="0"/>
              </a:rPr>
              <a:t> in case we have a huge number of features.</a:t>
            </a:r>
          </a:p>
          <a:p>
            <a:endParaRPr lang="en-US" sz="2000" dirty="0">
              <a:latin typeface="Times New Roman" panose="02020603050405020304" pitchFamily="18" charset="0"/>
              <a:cs typeface="Times New Roman" panose="02020603050405020304" pitchFamily="18" charset="0"/>
            </a:endParaRPr>
          </a:p>
        </p:txBody>
      </p:sp>
      <p:pic>
        <p:nvPicPr>
          <p:cNvPr id="9" name="Picture 8" descr="A screenshot of a cell phone&#10;&#10;Description automatically generated">
            <a:extLst>
              <a:ext uri="{FF2B5EF4-FFF2-40B4-BE49-F238E27FC236}">
                <a16:creationId xmlns:a16="http://schemas.microsoft.com/office/drawing/2014/main" id="{D708BBF4-0A27-4E58-ADC7-5836E7958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566" y="2571750"/>
            <a:ext cx="2952867" cy="1334915"/>
          </a:xfrm>
          <a:prstGeom prst="rect">
            <a:avLst/>
          </a:prstGeom>
        </p:spPr>
      </p:pic>
      <p:sp>
        <p:nvSpPr>
          <p:cNvPr id="5" name="Rectangle 4">
            <a:extLst>
              <a:ext uri="{FF2B5EF4-FFF2-40B4-BE49-F238E27FC236}">
                <a16:creationId xmlns:a16="http://schemas.microsoft.com/office/drawing/2014/main" id="{A70B1970-9560-45FC-901C-094158430905}"/>
              </a:ext>
            </a:extLst>
          </p:cNvPr>
          <p:cNvSpPr/>
          <p:nvPr/>
        </p:nvSpPr>
        <p:spPr>
          <a:xfrm>
            <a:off x="76200" y="4569175"/>
            <a:ext cx="4572000" cy="307777"/>
          </a:xfrm>
          <a:prstGeom prst="rect">
            <a:avLst/>
          </a:prstGeom>
        </p:spPr>
        <p:txBody>
          <a:bodyPr>
            <a:spAutoFit/>
          </a:bodyPr>
          <a:lstStyle/>
          <a:p>
            <a:r>
              <a:rPr lang="en-US" sz="1400" dirty="0">
                <a:hlinkClick r:id="rId3"/>
              </a:rPr>
              <a:t>https://www.youtube.com/watch?v=9lRv01HDU0s</a:t>
            </a:r>
            <a:endParaRPr lang="en-US" sz="1400" dirty="0"/>
          </a:p>
        </p:txBody>
      </p:sp>
    </p:spTree>
    <p:extLst>
      <p:ext uri="{BB962C8B-B14F-4D97-AF65-F5344CB8AC3E}">
        <p14:creationId xmlns:p14="http://schemas.microsoft.com/office/powerpoint/2010/main" val="382933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41E2-F56A-4C10-9759-5E4BB23F125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L2:Least Square Errors (Ridge)</a:t>
            </a:r>
            <a:endParaRPr lang="en-US" dirty="0"/>
          </a:p>
        </p:txBody>
      </p:sp>
      <p:sp>
        <p:nvSpPr>
          <p:cNvPr id="3" name="Content Placeholder 2">
            <a:extLst>
              <a:ext uri="{FF2B5EF4-FFF2-40B4-BE49-F238E27FC236}">
                <a16:creationId xmlns:a16="http://schemas.microsoft.com/office/drawing/2014/main" id="{4E43275C-A2FA-486A-9502-B830B5257C06}"/>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Adds “</a:t>
            </a:r>
            <a:r>
              <a:rPr lang="en-US" sz="2000" i="1" dirty="0">
                <a:latin typeface="Times New Roman" panose="02020603050405020304" pitchFamily="18" charset="0"/>
                <a:cs typeface="Times New Roman" panose="02020603050405020304" pitchFamily="18" charset="0"/>
              </a:rPr>
              <a:t>squared magnitude</a:t>
            </a:r>
            <a:r>
              <a:rPr lang="en-US" sz="2000" dirty="0">
                <a:latin typeface="Times New Roman" panose="02020603050405020304" pitchFamily="18" charset="0"/>
                <a:cs typeface="Times New Roman" panose="02020603050405020304" pitchFamily="18" charset="0"/>
              </a:rPr>
              <a:t>” of coefficient as penalty term to the loss function</a:t>
            </a:r>
          </a:p>
          <a:p>
            <a:endParaRPr lang="en-US" sz="2000"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8A5C3796-7BA9-4EF0-B72A-F23361ED7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057373"/>
            <a:ext cx="3317932" cy="1276377"/>
          </a:xfrm>
          <a:prstGeom prst="rect">
            <a:avLst/>
          </a:prstGeom>
        </p:spPr>
      </p:pic>
      <p:sp>
        <p:nvSpPr>
          <p:cNvPr id="4" name="Rectangle 3">
            <a:extLst>
              <a:ext uri="{FF2B5EF4-FFF2-40B4-BE49-F238E27FC236}">
                <a16:creationId xmlns:a16="http://schemas.microsoft.com/office/drawing/2014/main" id="{46B52D86-3387-474B-8E42-236D7BEB3BD4}"/>
              </a:ext>
            </a:extLst>
          </p:cNvPr>
          <p:cNvSpPr/>
          <p:nvPr/>
        </p:nvSpPr>
        <p:spPr>
          <a:xfrm>
            <a:off x="76200" y="4569175"/>
            <a:ext cx="4572000" cy="307777"/>
          </a:xfrm>
          <a:prstGeom prst="rect">
            <a:avLst/>
          </a:prstGeom>
        </p:spPr>
        <p:txBody>
          <a:bodyPr>
            <a:spAutoFit/>
          </a:bodyPr>
          <a:lstStyle/>
          <a:p>
            <a:r>
              <a:rPr lang="en-US" sz="1400" dirty="0">
                <a:hlinkClick r:id="rId3"/>
              </a:rPr>
              <a:t>https://www.youtube.com/watch?v=9lRv01HDU0s</a:t>
            </a:r>
            <a:endParaRPr lang="en-US" sz="1400" dirty="0"/>
          </a:p>
        </p:txBody>
      </p:sp>
    </p:spTree>
    <p:extLst>
      <p:ext uri="{BB962C8B-B14F-4D97-AF65-F5344CB8AC3E}">
        <p14:creationId xmlns:p14="http://schemas.microsoft.com/office/powerpoint/2010/main" val="3302590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E947-B997-48B1-9859-30F808CA961A}"/>
              </a:ext>
            </a:extLst>
          </p:cNvPr>
          <p:cNvSpPr>
            <a:spLocks noGrp="1"/>
          </p:cNvSpPr>
          <p:nvPr>
            <p:ph type="title"/>
          </p:nvPr>
        </p:nvSpPr>
        <p:spPr/>
        <p:txBody>
          <a:bodyPr/>
          <a:lstStyle/>
          <a:p>
            <a:r>
              <a:rPr lang="en-US" dirty="0"/>
              <a:t>Hyperparameter Optimization</a:t>
            </a:r>
          </a:p>
        </p:txBody>
      </p:sp>
      <p:sp>
        <p:nvSpPr>
          <p:cNvPr id="3" name="Content Placeholder 2">
            <a:extLst>
              <a:ext uri="{FF2B5EF4-FFF2-40B4-BE49-F238E27FC236}">
                <a16:creationId xmlns:a16="http://schemas.microsoft.com/office/drawing/2014/main" id="{5B93A2DD-06D0-4C20-8B0D-716928B4751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Grid Search</a:t>
            </a:r>
          </a:p>
          <a:p>
            <a:r>
              <a:rPr lang="en-US" dirty="0">
                <a:latin typeface="Times New Roman" panose="02020603050405020304" pitchFamily="18" charset="0"/>
                <a:cs typeface="Times New Roman" panose="02020603050405020304" pitchFamily="18" charset="0"/>
              </a:rPr>
              <a:t>Random Search</a:t>
            </a:r>
          </a:p>
          <a:p>
            <a:r>
              <a:rPr lang="en-US" dirty="0">
                <a:latin typeface="Times New Roman" panose="02020603050405020304" pitchFamily="18" charset="0"/>
                <a:cs typeface="Times New Roman" panose="02020603050405020304" pitchFamily="18" charset="0"/>
              </a:rPr>
              <a:t>Hand-tuning</a:t>
            </a:r>
          </a:p>
          <a:p>
            <a:r>
              <a:rPr lang="en-US" dirty="0">
                <a:latin typeface="Times New Roman" panose="02020603050405020304" pitchFamily="18" charset="0"/>
                <a:cs typeface="Times New Roman" panose="02020603050405020304" pitchFamily="18" charset="0"/>
              </a:rPr>
              <a:t>Gaussian Process with Expected Improvement</a:t>
            </a:r>
          </a:p>
          <a:p>
            <a:r>
              <a:rPr lang="en-US" dirty="0">
                <a:latin typeface="Times New Roman" panose="02020603050405020304" pitchFamily="18" charset="0"/>
                <a:cs typeface="Times New Roman" panose="02020603050405020304" pitchFamily="18" charset="0"/>
              </a:rPr>
              <a:t>Tree-structured </a:t>
            </a:r>
            <a:r>
              <a:rPr lang="en-US" dirty="0" err="1">
                <a:latin typeface="Times New Roman" panose="02020603050405020304" pitchFamily="18" charset="0"/>
                <a:cs typeface="Times New Roman" panose="02020603050405020304" pitchFamily="18" charset="0"/>
              </a:rPr>
              <a:t>Parzen</a:t>
            </a:r>
            <a:r>
              <a:rPr lang="en-US" dirty="0">
                <a:latin typeface="Times New Roman" panose="02020603050405020304" pitchFamily="18" charset="0"/>
                <a:cs typeface="Times New Roman" panose="02020603050405020304" pitchFamily="18" charset="0"/>
              </a:rPr>
              <a:t> Estimators (TPE)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513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0C59-ADE3-4BA3-8238-97C971E62D3A}"/>
              </a:ext>
            </a:extLst>
          </p:cNvPr>
          <p:cNvSpPr>
            <a:spLocks noGrp="1"/>
          </p:cNvSpPr>
          <p:nvPr>
            <p:ph type="title"/>
          </p:nvPr>
        </p:nvSpPr>
        <p:spPr/>
        <p:txBody>
          <a:bodyPr/>
          <a:lstStyle/>
          <a:p>
            <a:r>
              <a:rPr lang="en-US" dirty="0"/>
              <a:t>Hyperparameter Optimization</a:t>
            </a:r>
          </a:p>
        </p:txBody>
      </p:sp>
      <p:sp>
        <p:nvSpPr>
          <p:cNvPr id="3" name="Content Placeholder 2">
            <a:extLst>
              <a:ext uri="{FF2B5EF4-FFF2-40B4-BE49-F238E27FC236}">
                <a16:creationId xmlns:a16="http://schemas.microsoft.com/office/drawing/2014/main" id="{FB2B71AE-AF08-44DD-A3F6-BB0FC1CD85C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Grid search </a:t>
            </a:r>
            <a:r>
              <a:rPr lang="en-US" dirty="0">
                <a:latin typeface="Times New Roman" panose="02020603050405020304" pitchFamily="18" charset="0"/>
                <a:cs typeface="Times New Roman" panose="02020603050405020304" pitchFamily="18" charset="0"/>
              </a:rPr>
              <a:t>capability from the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python machine learning library</a:t>
            </a:r>
          </a:p>
          <a:p>
            <a:r>
              <a:rPr lang="en-US" dirty="0">
                <a:latin typeface="Times New Roman" panose="02020603050405020304" pitchFamily="18" charset="0"/>
                <a:cs typeface="Times New Roman" panose="02020603050405020304" pitchFamily="18" charset="0"/>
              </a:rPr>
              <a:t>Grid search is a model hyperparameter optimization technique</a:t>
            </a:r>
          </a:p>
          <a:p>
            <a:r>
              <a:rPr lang="en-US" dirty="0">
                <a:latin typeface="Times New Roman" panose="02020603050405020304" pitchFamily="18" charset="0"/>
                <a:cs typeface="Times New Roman" panose="02020603050405020304" pitchFamily="18" charset="0"/>
              </a:rPr>
              <a:t>It tune the hyperparameters of deep learning models</a:t>
            </a:r>
          </a:p>
        </p:txBody>
      </p:sp>
    </p:spTree>
    <p:extLst>
      <p:ext uri="{BB962C8B-B14F-4D97-AF65-F5344CB8AC3E}">
        <p14:creationId xmlns:p14="http://schemas.microsoft.com/office/powerpoint/2010/main" val="10135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7302EB-1F68-4938-A8D4-4CCD46FFB4D3}"/>
              </a:ext>
            </a:extLst>
          </p:cNvPr>
          <p:cNvSpPr>
            <a:spLocks noGrp="1"/>
          </p:cNvSpPr>
          <p:nvPr>
            <p:ph type="title"/>
          </p:nvPr>
        </p:nvSpPr>
        <p:spPr/>
        <p:txBody>
          <a:bodyPr/>
          <a:lstStyle/>
          <a:p>
            <a:r>
              <a:rPr lang="en-US" dirty="0"/>
              <a:t>Why Recurrent Neural Network</a:t>
            </a:r>
          </a:p>
        </p:txBody>
      </p:sp>
      <p:sp>
        <p:nvSpPr>
          <p:cNvPr id="3" name="Content Placeholder 2">
            <a:extLst>
              <a:ext uri="{FF2B5EF4-FFF2-40B4-BE49-F238E27FC236}">
                <a16:creationId xmlns:a16="http://schemas.microsoft.com/office/drawing/2014/main" id="{62460EA6-0A85-46CC-8C93-0C1E929F58E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Humans don’t start their thinking from scratch every second. As you read this essay, you understand each word based on your understanding of previous words. </a:t>
            </a:r>
          </a:p>
          <a:p>
            <a:r>
              <a:rPr lang="en-US" dirty="0">
                <a:latin typeface="Times New Roman" panose="02020603050405020304" pitchFamily="18" charset="0"/>
                <a:cs typeface="Times New Roman" panose="02020603050405020304" pitchFamily="18" charset="0"/>
              </a:rPr>
              <a:t>You don’t throw everything away and start thinking from scratch again. Your thoughts have persistence.</a:t>
            </a:r>
          </a:p>
        </p:txBody>
      </p:sp>
    </p:spTree>
    <p:extLst>
      <p:ext uri="{BB962C8B-B14F-4D97-AF65-F5344CB8AC3E}">
        <p14:creationId xmlns:p14="http://schemas.microsoft.com/office/powerpoint/2010/main" val="4023691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EF3E-BA0E-4082-9F6A-0992FA63FA22}"/>
              </a:ext>
            </a:extLst>
          </p:cNvPr>
          <p:cNvSpPr>
            <a:spLocks noGrp="1"/>
          </p:cNvSpPr>
          <p:nvPr>
            <p:ph type="title"/>
          </p:nvPr>
        </p:nvSpPr>
        <p:spPr/>
        <p:txBody>
          <a:bodyPr>
            <a:normAutofit/>
          </a:bodyPr>
          <a:lstStyle/>
          <a:p>
            <a:r>
              <a:rPr lang="en-US" dirty="0"/>
              <a:t>How to Use </a:t>
            </a:r>
            <a:r>
              <a:rPr lang="en-US" dirty="0" err="1"/>
              <a:t>Keras</a:t>
            </a:r>
            <a:r>
              <a:rPr lang="en-US" dirty="0"/>
              <a:t> Models in </a:t>
            </a:r>
            <a:r>
              <a:rPr lang="en-US" dirty="0" err="1"/>
              <a:t>scikit</a:t>
            </a:r>
            <a:r>
              <a:rPr lang="en-US" dirty="0"/>
              <a:t>-learn</a:t>
            </a:r>
          </a:p>
        </p:txBody>
      </p:sp>
      <p:sp>
        <p:nvSpPr>
          <p:cNvPr id="3" name="Content Placeholder 2">
            <a:extLst>
              <a:ext uri="{FF2B5EF4-FFF2-40B4-BE49-F238E27FC236}">
                <a16:creationId xmlns:a16="http://schemas.microsoft.com/office/drawing/2014/main" id="{E2E8FA83-81BC-4527-A24C-278AB374A505}"/>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models can be used in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by wrapping them with the </a:t>
            </a:r>
            <a:r>
              <a:rPr lang="en-US" b="1" dirty="0" err="1">
                <a:latin typeface="Times New Roman" panose="02020603050405020304" pitchFamily="18" charset="0"/>
                <a:cs typeface="Times New Roman" panose="02020603050405020304" pitchFamily="18" charset="0"/>
              </a:rPr>
              <a:t>KerasClassifier</a:t>
            </a:r>
            <a:r>
              <a:rPr lang="en-US" dirty="0">
                <a:latin typeface="Times New Roman" panose="02020603050405020304" pitchFamily="18" charset="0"/>
                <a:cs typeface="Times New Roman" panose="02020603050405020304" pitchFamily="18" charset="0"/>
              </a:rPr>
              <a:t> or </a:t>
            </a:r>
            <a:r>
              <a:rPr lang="en-US" b="1" dirty="0" err="1">
                <a:latin typeface="Times New Roman" panose="02020603050405020304" pitchFamily="18" charset="0"/>
                <a:cs typeface="Times New Roman" panose="02020603050405020304" pitchFamily="18" charset="0"/>
              </a:rPr>
              <a:t>KerasRegressor</a:t>
            </a:r>
            <a:r>
              <a:rPr lang="en-US" dirty="0">
                <a:latin typeface="Times New Roman" panose="02020603050405020304" pitchFamily="18" charset="0"/>
                <a:cs typeface="Times New Roman" panose="02020603050405020304" pitchFamily="18" charset="0"/>
              </a:rPr>
              <a:t> class.</a:t>
            </a:r>
          </a:p>
        </p:txBody>
      </p:sp>
    </p:spTree>
    <p:extLst>
      <p:ext uri="{BB962C8B-B14F-4D97-AF65-F5344CB8AC3E}">
        <p14:creationId xmlns:p14="http://schemas.microsoft.com/office/powerpoint/2010/main" val="3576860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C231-EF36-4E52-A5E7-5475BE3F838F}"/>
              </a:ext>
            </a:extLst>
          </p:cNvPr>
          <p:cNvSpPr>
            <a:spLocks noGrp="1"/>
          </p:cNvSpPr>
          <p:nvPr>
            <p:ph type="title"/>
          </p:nvPr>
        </p:nvSpPr>
        <p:spPr/>
        <p:txBody>
          <a:bodyPr>
            <a:noAutofit/>
          </a:bodyPr>
          <a:lstStyle/>
          <a:p>
            <a:r>
              <a:rPr lang="en-US" sz="2900" dirty="0"/>
              <a:t>How to Tune Batch Size and Number of Epochs</a:t>
            </a:r>
          </a:p>
        </p:txBody>
      </p:sp>
      <p:sp>
        <p:nvSpPr>
          <p:cNvPr id="4" name="Rectangle 1">
            <a:extLst>
              <a:ext uri="{FF2B5EF4-FFF2-40B4-BE49-F238E27FC236}">
                <a16:creationId xmlns:a16="http://schemas.microsoft.com/office/drawing/2014/main" id="{D60A2266-AE2B-4DCD-B11A-26C6AE721AAA}"/>
              </a:ext>
            </a:extLst>
          </p:cNvPr>
          <p:cNvSpPr>
            <a:spLocks noGrp="1" noChangeArrowheads="1"/>
          </p:cNvSpPr>
          <p:nvPr>
            <p:ph idx="1"/>
          </p:nvPr>
        </p:nvSpPr>
        <p:spPr bwMode="auto">
          <a:xfrm>
            <a:off x="457200" y="1466225"/>
            <a:ext cx="791114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KerasClassifier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build_fn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verbose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 [10, 20, 40]</a:t>
            </a:r>
            <a:b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epochs = [1, 2, 3]</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dict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epochs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=epochs)</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from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sklearn.model_selection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import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GridSearchCV</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grid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GridSearchCV</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estimator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grid.fit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summarize results</a:t>
            </a:r>
            <a:b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"Best: %f using %s"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grid_result.best_score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grid_result.best_params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991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C1FB-87A2-4FC6-A4C8-A9566B7733AC}"/>
              </a:ext>
            </a:extLst>
          </p:cNvPr>
          <p:cNvSpPr>
            <a:spLocks noGrp="1"/>
          </p:cNvSpPr>
          <p:nvPr>
            <p:ph type="title"/>
          </p:nvPr>
        </p:nvSpPr>
        <p:spPr>
          <a:xfrm>
            <a:off x="2095500" y="343256"/>
            <a:ext cx="4953000" cy="701279"/>
          </a:xfrm>
        </p:spPr>
        <p:txBody>
          <a:bodyPr/>
          <a:lstStyle/>
          <a:p>
            <a:r>
              <a:rPr lang="en-US" dirty="0"/>
              <a:t>Results</a:t>
            </a:r>
          </a:p>
        </p:txBody>
      </p:sp>
      <p:sp>
        <p:nvSpPr>
          <p:cNvPr id="7" name="Rectangle 6">
            <a:extLst>
              <a:ext uri="{FF2B5EF4-FFF2-40B4-BE49-F238E27FC236}">
                <a16:creationId xmlns:a16="http://schemas.microsoft.com/office/drawing/2014/main" id="{F8BE387A-AD1D-4852-A987-EAFFD12AD876}"/>
              </a:ext>
            </a:extLst>
          </p:cNvPr>
          <p:cNvSpPr/>
          <p:nvPr/>
        </p:nvSpPr>
        <p:spPr>
          <a:xfrm>
            <a:off x="1828800" y="2387084"/>
            <a:ext cx="5486400" cy="369332"/>
          </a:xfrm>
          <a:prstGeom prst="rect">
            <a:avLst/>
          </a:prstGeom>
        </p:spPr>
        <p:txBody>
          <a:bodyPr wrap="square">
            <a:spAutoFit/>
          </a:bodyPr>
          <a:lstStyle/>
          <a:p>
            <a:r>
              <a:rPr lang="en-US" dirty="0"/>
              <a:t>Best: 0.846411 using {'</a:t>
            </a:r>
            <a:r>
              <a:rPr lang="en-US" dirty="0" err="1"/>
              <a:t>batch_size</a:t>
            </a:r>
            <a:r>
              <a:rPr lang="en-US" dirty="0"/>
              <a:t>’: 40, 'epochs’: 3}</a:t>
            </a:r>
          </a:p>
        </p:txBody>
      </p:sp>
    </p:spTree>
    <p:extLst>
      <p:ext uri="{BB962C8B-B14F-4D97-AF65-F5344CB8AC3E}">
        <p14:creationId xmlns:p14="http://schemas.microsoft.com/office/powerpoint/2010/main" val="1504062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5DF7-DFAA-44F1-9E8A-A7FA507600B0}"/>
              </a:ext>
            </a:extLst>
          </p:cNvPr>
          <p:cNvSpPr>
            <a:spLocks noGrp="1"/>
          </p:cNvSpPr>
          <p:nvPr>
            <p:ph type="title"/>
          </p:nvPr>
        </p:nvSpPr>
        <p:spPr/>
        <p:txBody>
          <a:bodyPr/>
          <a:lstStyle/>
          <a:p>
            <a:r>
              <a:rPr lang="en-US" dirty="0"/>
              <a:t>List of hyperparameters to be tuned</a:t>
            </a:r>
          </a:p>
        </p:txBody>
      </p:sp>
      <p:sp>
        <p:nvSpPr>
          <p:cNvPr id="3" name="Content Placeholder 2">
            <a:extLst>
              <a:ext uri="{FF2B5EF4-FFF2-40B4-BE49-F238E27FC236}">
                <a16:creationId xmlns:a16="http://schemas.microsoft.com/office/drawing/2014/main" id="{1ABA5EB2-0DA1-4B04-A11A-95AF48921CA7}"/>
              </a:ext>
            </a:extLst>
          </p:cNvPr>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Optimization Algorithm </a:t>
            </a:r>
          </a:p>
          <a:p>
            <a:pPr lvl="1"/>
            <a:r>
              <a:rPr lang="en-US" sz="1700" dirty="0">
                <a:latin typeface="Times New Roman" panose="02020603050405020304" pitchFamily="18" charset="0"/>
                <a:cs typeface="Times New Roman" panose="02020603050405020304" pitchFamily="18" charset="0"/>
              </a:rPr>
              <a:t>optimizer = ['SGD', '</a:t>
            </a:r>
            <a:r>
              <a:rPr lang="en-US" sz="1700" dirty="0" err="1">
                <a:latin typeface="Times New Roman" panose="02020603050405020304" pitchFamily="18" charset="0"/>
                <a:cs typeface="Times New Roman" panose="02020603050405020304" pitchFamily="18" charset="0"/>
              </a:rPr>
              <a:t>RMSprop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Adagrad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Adadelta</a:t>
            </a:r>
            <a:r>
              <a:rPr lang="en-US" sz="1700" dirty="0">
                <a:latin typeface="Times New Roman" panose="02020603050405020304" pitchFamily="18" charset="0"/>
                <a:cs typeface="Times New Roman" panose="02020603050405020304" pitchFamily="18" charset="0"/>
              </a:rPr>
              <a:t>', 'Adam', '</a:t>
            </a:r>
            <a:r>
              <a:rPr lang="en-US" sz="1700" dirty="0" err="1">
                <a:latin typeface="Times New Roman" panose="02020603050405020304" pitchFamily="18" charset="0"/>
                <a:cs typeface="Times New Roman" panose="02020603050405020304" pitchFamily="18" charset="0"/>
              </a:rPr>
              <a:t>Adamax</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Nadam</a:t>
            </a:r>
            <a:r>
              <a:rPr lang="en-US" sz="17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Network Weight Initialization</a:t>
            </a:r>
          </a:p>
          <a:p>
            <a:pPr lvl="1"/>
            <a:r>
              <a:rPr lang="en-US" sz="1700" dirty="0" err="1">
                <a:latin typeface="Times New Roman" panose="02020603050405020304" pitchFamily="18" charset="0"/>
                <a:cs typeface="Times New Roman" panose="02020603050405020304" pitchFamily="18" charset="0"/>
              </a:rPr>
              <a:t>init_mode</a:t>
            </a:r>
            <a:r>
              <a:rPr lang="en-US" sz="1700" dirty="0">
                <a:latin typeface="Times New Roman" panose="02020603050405020304" pitchFamily="18" charset="0"/>
                <a:cs typeface="Times New Roman" panose="02020603050405020304" pitchFamily="18" charset="0"/>
              </a:rPr>
              <a:t> = ['uniform', '</a:t>
            </a:r>
            <a:r>
              <a:rPr lang="en-US" sz="1700" dirty="0" err="1">
                <a:latin typeface="Times New Roman" panose="02020603050405020304" pitchFamily="18" charset="0"/>
                <a:cs typeface="Times New Roman" panose="02020603050405020304" pitchFamily="18" charset="0"/>
              </a:rPr>
              <a:t>lecun_uniform</a:t>
            </a:r>
            <a:r>
              <a:rPr lang="en-US" sz="1700" dirty="0">
                <a:latin typeface="Times New Roman" panose="02020603050405020304" pitchFamily="18" charset="0"/>
                <a:cs typeface="Times New Roman" panose="02020603050405020304" pitchFamily="18" charset="0"/>
              </a:rPr>
              <a:t>', 'normal', 'zero', '</a:t>
            </a:r>
            <a:r>
              <a:rPr lang="en-US" sz="1700" dirty="0" err="1">
                <a:latin typeface="Times New Roman" panose="02020603050405020304" pitchFamily="18" charset="0"/>
                <a:cs typeface="Times New Roman" panose="02020603050405020304" pitchFamily="18" charset="0"/>
              </a:rPr>
              <a:t>glorot_normal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glorot_uniform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he_normal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he_uniform</a:t>
            </a:r>
            <a:r>
              <a:rPr lang="en-US" sz="17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Neuron Activation Function</a:t>
            </a:r>
          </a:p>
          <a:p>
            <a:pPr lvl="1"/>
            <a:r>
              <a:rPr lang="en-US" sz="1700" dirty="0">
                <a:latin typeface="Times New Roman" panose="02020603050405020304" pitchFamily="18" charset="0"/>
                <a:cs typeface="Times New Roman" panose="02020603050405020304" pitchFamily="18" charset="0"/>
              </a:rPr>
              <a:t>activation = ['</a:t>
            </a:r>
            <a:r>
              <a:rPr lang="en-US" sz="1700" dirty="0" err="1">
                <a:latin typeface="Times New Roman" panose="02020603050405020304" pitchFamily="18" charset="0"/>
                <a:cs typeface="Times New Roman" panose="02020603050405020304" pitchFamily="18" charset="0"/>
              </a:rPr>
              <a:t>softmax</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softplus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softsign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relu</a:t>
            </a:r>
            <a:r>
              <a:rPr lang="en-US" sz="1700" dirty="0">
                <a:latin typeface="Times New Roman" panose="02020603050405020304" pitchFamily="18" charset="0"/>
                <a:cs typeface="Times New Roman" panose="02020603050405020304" pitchFamily="18" charset="0"/>
              </a:rPr>
              <a:t>', 'tanh', 'sigmoid', '</a:t>
            </a:r>
            <a:r>
              <a:rPr lang="en-US" sz="1700" dirty="0" err="1">
                <a:latin typeface="Times New Roman" panose="02020603050405020304" pitchFamily="18" charset="0"/>
                <a:cs typeface="Times New Roman" panose="02020603050405020304" pitchFamily="18" charset="0"/>
              </a:rPr>
              <a:t>hard_sigmoid</a:t>
            </a:r>
            <a:r>
              <a:rPr lang="en-US" sz="1700" dirty="0">
                <a:latin typeface="Times New Roman" panose="02020603050405020304" pitchFamily="18" charset="0"/>
                <a:cs typeface="Times New Roman" panose="02020603050405020304" pitchFamily="18" charset="0"/>
              </a:rPr>
              <a:t>', 'linear’]</a:t>
            </a:r>
          </a:p>
          <a:p>
            <a:r>
              <a:rPr lang="en-US" sz="2000" b="1" dirty="0">
                <a:latin typeface="Times New Roman" panose="02020603050405020304" pitchFamily="18" charset="0"/>
                <a:cs typeface="Times New Roman" panose="02020603050405020304" pitchFamily="18" charset="0"/>
              </a:rPr>
              <a:t>Dropout Regularization</a:t>
            </a:r>
          </a:p>
          <a:p>
            <a:pPr lvl="1"/>
            <a:r>
              <a:rPr lang="en-US" sz="1700" dirty="0" err="1">
                <a:latin typeface="Times New Roman" panose="02020603050405020304" pitchFamily="18" charset="0"/>
                <a:cs typeface="Times New Roman" panose="02020603050405020304" pitchFamily="18" charset="0"/>
              </a:rPr>
              <a:t>dropout_rate</a:t>
            </a:r>
            <a:r>
              <a:rPr lang="en-US" sz="1700" dirty="0">
                <a:latin typeface="Times New Roman" panose="02020603050405020304" pitchFamily="18" charset="0"/>
                <a:cs typeface="Times New Roman" panose="02020603050405020304" pitchFamily="18" charset="0"/>
              </a:rPr>
              <a:t> = [0.0, 0.1, 0.2, 0.3, 0.4, 0.5, 0.6, 0.7, 0.8, 0.9]</a:t>
            </a:r>
            <a:endParaRPr lang="en-US" sz="17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20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923-B1E0-435F-AB1D-146687E3C8F8}"/>
              </a:ext>
            </a:extLst>
          </p:cNvPr>
          <p:cNvSpPr>
            <a:spLocks noGrp="1"/>
          </p:cNvSpPr>
          <p:nvPr>
            <p:ph type="title"/>
          </p:nvPr>
        </p:nvSpPr>
        <p:spPr/>
        <p:txBody>
          <a:bodyPr/>
          <a:lstStyle/>
          <a:p>
            <a:r>
              <a:rPr lang="en-US" dirty="0"/>
              <a:t>Use case: Sentiment Analysis using LSTM</a:t>
            </a:r>
          </a:p>
        </p:txBody>
      </p:sp>
      <p:sp>
        <p:nvSpPr>
          <p:cNvPr id="3" name="Content Placeholder 2">
            <a:extLst>
              <a:ext uri="{FF2B5EF4-FFF2-40B4-BE49-F238E27FC236}">
                <a16:creationId xmlns:a16="http://schemas.microsoft.com/office/drawing/2014/main" id="{CC1D2E5E-C135-490E-9105-F7BF7B43262A}"/>
              </a:ext>
            </a:extLst>
          </p:cNvPr>
          <p:cNvSpPr>
            <a:spLocks noGrp="1"/>
          </p:cNvSpPr>
          <p:nvPr>
            <p:ph idx="1"/>
          </p:nvPr>
        </p:nvSpPr>
        <p:spPr>
          <a:xfrm>
            <a:off x="457200" y="971550"/>
            <a:ext cx="8229600" cy="3623073"/>
          </a:xfrm>
        </p:spPr>
        <p:txBody>
          <a:bodyPr/>
          <a:lstStyle/>
          <a:p>
            <a:endParaRPr lang="en-US" dirty="0"/>
          </a:p>
        </p:txBody>
      </p:sp>
      <p:pic>
        <p:nvPicPr>
          <p:cNvPr id="7" name="Picture 6" descr="A close up of a logo&#10;&#10;Description automatically generated">
            <a:extLst>
              <a:ext uri="{FF2B5EF4-FFF2-40B4-BE49-F238E27FC236}">
                <a16:creationId xmlns:a16="http://schemas.microsoft.com/office/drawing/2014/main" id="{F07564E2-3814-44E4-B4C4-A3166E10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63229"/>
            <a:ext cx="8001000" cy="3413521"/>
          </a:xfrm>
          <a:prstGeom prst="rect">
            <a:avLst/>
          </a:prstGeom>
        </p:spPr>
      </p:pic>
    </p:spTree>
    <p:extLst>
      <p:ext uri="{BB962C8B-B14F-4D97-AF65-F5344CB8AC3E}">
        <p14:creationId xmlns:p14="http://schemas.microsoft.com/office/powerpoint/2010/main" val="2064614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A32-50A2-4029-8790-41DD105C1B94}"/>
              </a:ext>
            </a:extLst>
          </p:cNvPr>
          <p:cNvSpPr>
            <a:spLocks noGrp="1"/>
          </p:cNvSpPr>
          <p:nvPr>
            <p:ph type="title"/>
          </p:nvPr>
        </p:nvSpPr>
        <p:spPr/>
        <p:txBody>
          <a:bodyPr/>
          <a:lstStyle/>
          <a:p>
            <a:r>
              <a:rPr lang="en-US" dirty="0"/>
              <a:t>Sentiment Classification</a:t>
            </a:r>
          </a:p>
        </p:txBody>
      </p:sp>
      <p:sp>
        <p:nvSpPr>
          <p:cNvPr id="3" name="Content Placeholder 2">
            <a:extLst>
              <a:ext uri="{FF2B5EF4-FFF2-40B4-BE49-F238E27FC236}">
                <a16:creationId xmlns:a16="http://schemas.microsoft.com/office/drawing/2014/main" id="{8EC78CEF-7AA7-4604-842F-6D8B637B7AF8}"/>
              </a:ext>
            </a:extLst>
          </p:cNvPr>
          <p:cNvSpPr>
            <a:spLocks noGrp="1"/>
          </p:cNvSpPr>
          <p:nvPr>
            <p:ph idx="1"/>
          </p:nvPr>
        </p:nvSpPr>
        <p:spPr/>
        <p:txBody>
          <a:bodyPr/>
          <a:lstStyle/>
          <a:p>
            <a:r>
              <a:rPr lang="en-US" dirty="0"/>
              <a:t>The process of computationally identifying and categorizing opinions expressed in a piece of text</a:t>
            </a:r>
          </a:p>
          <a:p>
            <a:r>
              <a:rPr lang="en-US" dirty="0"/>
              <a:t>In order to determine whether the writer's attitude towards a particular topic, product, etc. is positive, negative, or neutral.</a:t>
            </a:r>
          </a:p>
        </p:txBody>
      </p:sp>
    </p:spTree>
    <p:extLst>
      <p:ext uri="{BB962C8B-B14F-4D97-AF65-F5344CB8AC3E}">
        <p14:creationId xmlns:p14="http://schemas.microsoft.com/office/powerpoint/2010/main" val="4231172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F06B-A97E-4957-A7A5-3AE20AFE242E}"/>
              </a:ext>
            </a:extLst>
          </p:cNvPr>
          <p:cNvSpPr>
            <a:spLocks noGrp="1"/>
          </p:cNvSpPr>
          <p:nvPr>
            <p:ph type="title"/>
          </p:nvPr>
        </p:nvSpPr>
        <p:spPr/>
        <p:txBody>
          <a:bodyPr>
            <a:normAutofit/>
          </a:bodyPr>
          <a:lstStyle/>
          <a:p>
            <a:r>
              <a:rPr lang="en-US" dirty="0"/>
              <a:t>First GOP Debate Twitter Sentiment</a:t>
            </a:r>
          </a:p>
        </p:txBody>
      </p:sp>
      <p:sp>
        <p:nvSpPr>
          <p:cNvPr id="3" name="Content Placeholder 2">
            <a:extLst>
              <a:ext uri="{FF2B5EF4-FFF2-40B4-BE49-F238E27FC236}">
                <a16:creationId xmlns:a16="http://schemas.microsoft.com/office/drawing/2014/main" id="{F0772C08-C749-4AF4-9BE0-D84567AEB90B}"/>
              </a:ext>
            </a:extLst>
          </p:cNvPr>
          <p:cNvSpPr>
            <a:spLocks noGrp="1"/>
          </p:cNvSpPr>
          <p:nvPr>
            <p:ph idx="1"/>
          </p:nvPr>
        </p:nvSpPr>
        <p:spPr/>
        <p:txBody>
          <a:bodyPr/>
          <a:lstStyle/>
          <a:p>
            <a:r>
              <a:rPr lang="en-US" dirty="0"/>
              <a:t>Analyze tweets on the first 2016 GOP Presidential Debate</a:t>
            </a:r>
          </a:p>
        </p:txBody>
      </p:sp>
    </p:spTree>
    <p:extLst>
      <p:ext uri="{BB962C8B-B14F-4D97-AF65-F5344CB8AC3E}">
        <p14:creationId xmlns:p14="http://schemas.microsoft.com/office/powerpoint/2010/main" val="2976115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CD1E-D17C-4353-B86B-A98E74660444}"/>
              </a:ext>
            </a:extLst>
          </p:cNvPr>
          <p:cNvSpPr>
            <a:spLocks noGrp="1"/>
          </p:cNvSpPr>
          <p:nvPr>
            <p:ph type="title"/>
          </p:nvPr>
        </p:nvSpPr>
        <p:spPr/>
        <p:txBody>
          <a:bodyPr/>
          <a:lstStyle/>
          <a:p>
            <a:r>
              <a:rPr lang="en-US" dirty="0"/>
              <a:t>keeping the necessary columns</a:t>
            </a:r>
          </a:p>
        </p:txBody>
      </p:sp>
      <p:sp>
        <p:nvSpPr>
          <p:cNvPr id="3" name="Content Placeholder 2">
            <a:extLst>
              <a:ext uri="{FF2B5EF4-FFF2-40B4-BE49-F238E27FC236}">
                <a16:creationId xmlns:a16="http://schemas.microsoft.com/office/drawing/2014/main" id="{6ED27B01-3D7D-4C52-A245-7CB6E4DD4CB8}"/>
              </a:ext>
            </a:extLst>
          </p:cNvPr>
          <p:cNvSpPr>
            <a:spLocks noGrp="1"/>
          </p:cNvSpPr>
          <p:nvPr>
            <p:ph idx="1"/>
          </p:nvPr>
        </p:nvSpPr>
        <p:spPr/>
        <p:txBody>
          <a:bodyPr/>
          <a:lstStyle/>
          <a:p>
            <a:r>
              <a:rPr lang="en-US" dirty="0"/>
              <a:t>Only keeping the necessary columns.</a:t>
            </a:r>
          </a:p>
          <a:p>
            <a:endParaRPr lang="en-US" dirty="0"/>
          </a:p>
        </p:txBody>
      </p:sp>
      <p:sp>
        <p:nvSpPr>
          <p:cNvPr id="4" name="Rectangle 1">
            <a:extLst>
              <a:ext uri="{FF2B5EF4-FFF2-40B4-BE49-F238E27FC236}">
                <a16:creationId xmlns:a16="http://schemas.microsoft.com/office/drawing/2014/main" id="{AD04B6CE-540D-4E7C-A160-68FEAF56A006}"/>
              </a:ext>
            </a:extLst>
          </p:cNvPr>
          <p:cNvSpPr>
            <a:spLocks noChangeArrowheads="1"/>
          </p:cNvSpPr>
          <p:nvPr/>
        </p:nvSpPr>
        <p:spPr bwMode="auto">
          <a:xfrm>
            <a:off x="609600" y="1657350"/>
            <a:ext cx="453329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'../input/Sentiment.csv’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Keeping only the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neccessary</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'sentiment</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2801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F0-902E-4AB3-9A5D-497DD8C5D7FE}"/>
              </a:ext>
            </a:extLst>
          </p:cNvPr>
          <p:cNvSpPr>
            <a:spLocks noGrp="1"/>
          </p:cNvSpPr>
          <p:nvPr>
            <p:ph type="title"/>
          </p:nvPr>
        </p:nvSpPr>
        <p:spPr>
          <a:xfrm>
            <a:off x="457200" y="0"/>
            <a:ext cx="8229600" cy="1063229"/>
          </a:xfrm>
        </p:spPr>
        <p:txBody>
          <a:bodyPr>
            <a:normAutofit fontScale="90000"/>
          </a:bodyPr>
          <a:lstStyle/>
          <a:p>
            <a:r>
              <a:rPr lang="en-US" dirty="0"/>
              <a:t>Filtering the tweets, using Tokenizer to vectorize, convert text into Sequences</a:t>
            </a:r>
          </a:p>
        </p:txBody>
      </p:sp>
      <p:sp>
        <p:nvSpPr>
          <p:cNvPr id="4" name="Rectangle 1">
            <a:extLst>
              <a:ext uri="{FF2B5EF4-FFF2-40B4-BE49-F238E27FC236}">
                <a16:creationId xmlns:a16="http://schemas.microsoft.com/office/drawing/2014/main" id="{52B8DD5A-3F74-4044-BC5D-BA6ED7735C3E}"/>
              </a:ext>
            </a:extLst>
          </p:cNvPr>
          <p:cNvSpPr>
            <a:spLocks noGrp="1" noChangeArrowheads="1"/>
          </p:cNvSpPr>
          <p:nvPr>
            <p:ph idx="1"/>
          </p:nvPr>
        </p:nvSpPr>
        <p:spPr bwMode="auto">
          <a:xfrm>
            <a:off x="457200" y="1281562"/>
            <a:ext cx="6705600" cy="32316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a:t>
            </a: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lambda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lower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a:t>
            </a: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lambda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'[^a-zA-z0-9\s]'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5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for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idx</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row </a:t>
            </a:r>
            <a:r>
              <a:rPr kumimoji="0" lang="en-US" altLang="en-US" sz="1500" b="1" i="0" u="none" strike="noStrike" cap="none" normalizeH="0" baseline="0" dirty="0">
                <a:ln>
                  <a:noFill/>
                </a:ln>
                <a:solidFill>
                  <a:srgbClr val="AA22FF"/>
                </a:solidFill>
                <a:effectLst/>
                <a:latin typeface="Times New Roman" panose="02020603050405020304" pitchFamily="18" charset="0"/>
                <a:cs typeface="Times New Roman" panose="02020603050405020304" pitchFamily="18" charset="0"/>
              </a:rPr>
              <a:t>in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iterrows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500" dirty="0">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row[</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'rt'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max_features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2000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tokenizer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Tokenizer(</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num_words</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max_fatures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tokenizer</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fit_on_texts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tokenizer</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texts_to_sequences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pad_sequences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p>
        </p:txBody>
      </p:sp>
    </p:spTree>
    <p:extLst>
      <p:ext uri="{BB962C8B-B14F-4D97-AF65-F5344CB8AC3E}">
        <p14:creationId xmlns:p14="http://schemas.microsoft.com/office/powerpoint/2010/main" val="1717461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08EB-DD51-4823-B33B-D93703AFF6C3}"/>
              </a:ext>
            </a:extLst>
          </p:cNvPr>
          <p:cNvSpPr>
            <a:spLocks noGrp="1"/>
          </p:cNvSpPr>
          <p:nvPr>
            <p:ph type="title"/>
          </p:nvPr>
        </p:nvSpPr>
        <p:spPr/>
        <p:txBody>
          <a:bodyPr/>
          <a:lstStyle/>
          <a:p>
            <a:r>
              <a:rPr lang="en-US" dirty="0"/>
              <a:t>composing the LSTM Network</a:t>
            </a:r>
          </a:p>
        </p:txBody>
      </p:sp>
      <p:sp>
        <p:nvSpPr>
          <p:cNvPr id="4" name="Rectangle 1">
            <a:extLst>
              <a:ext uri="{FF2B5EF4-FFF2-40B4-BE49-F238E27FC236}">
                <a16:creationId xmlns:a16="http://schemas.microsoft.com/office/drawing/2014/main" id="{FD0D0F66-E734-4840-9A2E-59048BFE73AD}"/>
              </a:ext>
            </a:extLst>
          </p:cNvPr>
          <p:cNvSpPr>
            <a:spLocks noGrp="1" noChangeArrowheads="1"/>
          </p:cNvSpPr>
          <p:nvPr>
            <p:ph idx="1"/>
          </p:nvPr>
        </p:nvSpPr>
        <p:spPr bwMode="auto">
          <a:xfrm>
            <a:off x="457200" y="1710365"/>
            <a:ext cx="8340425" cy="22990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embed_dim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lstm_out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196</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Sequential()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embed_dim,input_length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lstm_out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dropout</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recurrent_dropout</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,activation</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softmax</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compile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categorical_crossentropy</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optimizer</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adam</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9A470DFA-C6F7-40A7-AF85-D89AB02CFDB0}"/>
              </a:ext>
            </a:extLst>
          </p:cNvPr>
          <p:cNvSpPr/>
          <p:nvPr/>
        </p:nvSpPr>
        <p:spPr>
          <a:xfrm>
            <a:off x="2590800" y="878563"/>
            <a:ext cx="3426707" cy="338554"/>
          </a:xfrm>
          <a:prstGeom prst="rect">
            <a:avLst/>
          </a:prstGeom>
        </p:spPr>
        <p:txBody>
          <a:bodyPr wrap="none">
            <a:spAutoFit/>
          </a:bodyPr>
          <a:lstStyle/>
          <a:p>
            <a:r>
              <a:rPr lang="en-US" sz="1600" dirty="0">
                <a:hlinkClick r:id="rId2"/>
              </a:rPr>
              <a:t>https://keras.io/layers/recurrent/#lstm</a:t>
            </a:r>
            <a:endParaRPr lang="en-US" sz="1600" dirty="0"/>
          </a:p>
        </p:txBody>
      </p:sp>
    </p:spTree>
    <p:extLst>
      <p:ext uri="{BB962C8B-B14F-4D97-AF65-F5344CB8AC3E}">
        <p14:creationId xmlns:p14="http://schemas.microsoft.com/office/powerpoint/2010/main" val="37382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20A6-6D89-4173-8480-94B4E85E20DF}"/>
              </a:ext>
            </a:extLst>
          </p:cNvPr>
          <p:cNvSpPr>
            <a:spLocks noGrp="1"/>
          </p:cNvSpPr>
          <p:nvPr>
            <p:ph type="title"/>
          </p:nvPr>
        </p:nvSpPr>
        <p:spPr/>
        <p:txBody>
          <a:bodyPr/>
          <a:lstStyle/>
          <a:p>
            <a:r>
              <a:rPr lang="en-US" dirty="0"/>
              <a:t>Why Recurrent Neural Network</a:t>
            </a:r>
          </a:p>
        </p:txBody>
      </p:sp>
      <p:sp>
        <p:nvSpPr>
          <p:cNvPr id="3" name="Content Placeholder 2">
            <a:extLst>
              <a:ext uri="{FF2B5EF4-FFF2-40B4-BE49-F238E27FC236}">
                <a16:creationId xmlns:a16="http://schemas.microsoft.com/office/drawing/2014/main" id="{188638B3-3916-404F-9BD6-DBC04C290B4F}"/>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Traditional neural networks can’t do this, and it seems like a major shortcoming. </a:t>
            </a:r>
          </a:p>
          <a:p>
            <a:r>
              <a:rPr lang="en-US" dirty="0">
                <a:latin typeface="Times New Roman" panose="02020603050405020304" pitchFamily="18" charset="0"/>
                <a:cs typeface="Times New Roman" panose="02020603050405020304" pitchFamily="18" charset="0"/>
              </a:rPr>
              <a:t>For example, imagine you want to classify what kind of event is happening at every point in a movie. </a:t>
            </a:r>
          </a:p>
          <a:p>
            <a:r>
              <a:rPr lang="en-US" dirty="0">
                <a:latin typeface="Times New Roman" panose="02020603050405020304" pitchFamily="18" charset="0"/>
                <a:cs typeface="Times New Roman" panose="02020603050405020304" pitchFamily="18" charset="0"/>
              </a:rPr>
              <a:t>It’s unclear how a traditional neural network could use its reasoning about previous events in the film to inform later ones.</a:t>
            </a:r>
          </a:p>
          <a:p>
            <a:r>
              <a:rPr lang="en-US" dirty="0">
                <a:latin typeface="Times New Roman" panose="02020603050405020304" pitchFamily="18" charset="0"/>
                <a:cs typeface="Times New Roman" panose="02020603050405020304" pitchFamily="18" charset="0"/>
              </a:rPr>
              <a:t>Recurrent neural networks address this issue. </a:t>
            </a:r>
          </a:p>
          <a:p>
            <a:r>
              <a:rPr lang="en-US" dirty="0">
                <a:latin typeface="Times New Roman" panose="02020603050405020304" pitchFamily="18" charset="0"/>
                <a:cs typeface="Times New Roman" panose="02020603050405020304" pitchFamily="18" charset="0"/>
              </a:rPr>
              <a:t>They are networks with loops in them, allowing information to persist.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569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6373-17D7-4131-9591-585166CA4056}"/>
              </a:ext>
            </a:extLst>
          </p:cNvPr>
          <p:cNvSpPr>
            <a:spLocks noGrp="1"/>
          </p:cNvSpPr>
          <p:nvPr>
            <p:ph type="title"/>
          </p:nvPr>
        </p:nvSpPr>
        <p:spPr/>
        <p:txBody>
          <a:bodyPr/>
          <a:lstStyle/>
          <a:p>
            <a:r>
              <a:rPr lang="en-US" dirty="0"/>
              <a:t>Defining training and test data</a:t>
            </a:r>
          </a:p>
        </p:txBody>
      </p:sp>
      <p:sp>
        <p:nvSpPr>
          <p:cNvPr id="4" name="Rectangle 1">
            <a:extLst>
              <a:ext uri="{FF2B5EF4-FFF2-40B4-BE49-F238E27FC236}">
                <a16:creationId xmlns:a16="http://schemas.microsoft.com/office/drawing/2014/main" id="{29B054E2-F475-4FB9-97A6-D1A1C08A94B8}"/>
              </a:ext>
            </a:extLst>
          </p:cNvPr>
          <p:cNvSpPr>
            <a:spLocks noGrp="1" noChangeArrowheads="1"/>
          </p:cNvSpPr>
          <p:nvPr>
            <p:ph idx="1"/>
          </p:nvPr>
        </p:nvSpPr>
        <p:spPr bwMode="auto">
          <a:xfrm>
            <a:off x="457200" y="1959374"/>
            <a:ext cx="8530733" cy="9971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test_size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0.33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random_state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42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shape,Y_train</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shape,Y_test</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a:extLst>
              <a:ext uri="{FF2B5EF4-FFF2-40B4-BE49-F238E27FC236}">
                <a16:creationId xmlns:a16="http://schemas.microsoft.com/office/drawing/2014/main" id="{2EBC9C89-AAB0-484A-B43D-5AFA0FA73EEA}"/>
              </a:ext>
            </a:extLst>
          </p:cNvPr>
          <p:cNvSpPr>
            <a:spLocks noChangeArrowheads="1"/>
          </p:cNvSpPr>
          <p:nvPr/>
        </p:nvSpPr>
        <p:spPr bwMode="auto">
          <a:xfrm>
            <a:off x="494980" y="3064001"/>
            <a:ext cx="7846828" cy="6155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32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epochs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7</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verbose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1">
            <a:extLst>
              <a:ext uri="{FF2B5EF4-FFF2-40B4-BE49-F238E27FC236}">
                <a16:creationId xmlns:a16="http://schemas.microsoft.com/office/drawing/2014/main" id="{6BDDFC1A-90F4-4944-A3BA-6BCF89C56D3A}"/>
              </a:ext>
            </a:extLst>
          </p:cNvPr>
          <p:cNvSpPr>
            <a:spLocks noChangeArrowheads="1"/>
          </p:cNvSpPr>
          <p:nvPr/>
        </p:nvSpPr>
        <p:spPr bwMode="auto">
          <a:xfrm>
            <a:off x="480252" y="982329"/>
            <a:ext cx="6181564"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labelencoder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LabelEncoder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integer_encoded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labelencoder.fit_transform</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a:t>
            </a:r>
            <a:r>
              <a:rPr kumimoji="0" lang="en-US" altLang="en-US"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'sentiment’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to_categorical</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integer_encoded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005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B397-9468-43C9-B5C4-3E46E8664188}"/>
              </a:ext>
            </a:extLst>
          </p:cNvPr>
          <p:cNvSpPr>
            <a:spLocks noGrp="1"/>
          </p:cNvSpPr>
          <p:nvPr>
            <p:ph type="title"/>
          </p:nvPr>
        </p:nvSpPr>
        <p:spPr/>
        <p:txBody>
          <a:bodyPr/>
          <a:lstStyle/>
          <a:p>
            <a:r>
              <a:rPr lang="en-US" dirty="0"/>
              <a:t>Evaluating the model</a:t>
            </a:r>
          </a:p>
        </p:txBody>
      </p:sp>
      <p:sp>
        <p:nvSpPr>
          <p:cNvPr id="4" name="Rectangle 1">
            <a:extLst>
              <a:ext uri="{FF2B5EF4-FFF2-40B4-BE49-F238E27FC236}">
                <a16:creationId xmlns:a16="http://schemas.microsoft.com/office/drawing/2014/main" id="{BFB12A3F-09E4-42AE-902F-D3A7F476EE94}"/>
              </a:ext>
            </a:extLst>
          </p:cNvPr>
          <p:cNvSpPr>
            <a:spLocks noGrp="1" noChangeArrowheads="1"/>
          </p:cNvSpPr>
          <p:nvPr>
            <p:ph idx="1"/>
          </p:nvPr>
        </p:nvSpPr>
        <p:spPr bwMode="auto">
          <a:xfrm>
            <a:off x="396113" y="2017752"/>
            <a:ext cx="8351774"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score,acc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evaluate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verbose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"score: </a:t>
            </a:r>
            <a:r>
              <a:rPr kumimoji="0" lang="en-US" altLang="en-US" sz="2000" b="1" i="0" u="none" strike="noStrike" cap="none" normalizeH="0" baseline="0" dirty="0">
                <a:ln>
                  <a:noFill/>
                </a:ln>
                <a:solidFill>
                  <a:srgbClr val="BB6688"/>
                </a:solidFill>
                <a:effectLst/>
                <a:latin typeface="Times New Roman" panose="02020603050405020304" pitchFamily="18" charset="0"/>
                <a:cs typeface="Times New Roman" panose="02020603050405020304" pitchFamily="18" charset="0"/>
              </a:rPr>
              <a:t>%.2f</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(score)) </a:t>
            </a:r>
            <a:endParaRPr kumimoji="0" lang="en-US" altLang="en-US" sz="20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"acc: </a:t>
            </a:r>
            <a:r>
              <a:rPr kumimoji="0" lang="en-US" altLang="en-US" sz="2000" b="1" i="0" u="none" strike="noStrike" cap="none" normalizeH="0" baseline="0" dirty="0">
                <a:ln>
                  <a:noFill/>
                </a:ln>
                <a:solidFill>
                  <a:srgbClr val="BB6688"/>
                </a:solidFill>
                <a:effectLst/>
                <a:latin typeface="Times New Roman" panose="02020603050405020304" pitchFamily="18" charset="0"/>
                <a:cs typeface="Times New Roman" panose="02020603050405020304" pitchFamily="18" charset="0"/>
              </a:rPr>
              <a:t>%.2f</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 </a:t>
            </a:r>
          </a:p>
        </p:txBody>
      </p:sp>
    </p:spTree>
    <p:extLst>
      <p:ext uri="{BB962C8B-B14F-4D97-AF65-F5344CB8AC3E}">
        <p14:creationId xmlns:p14="http://schemas.microsoft.com/office/powerpoint/2010/main" val="3986630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0134EA-FD68-4914-9895-59B527A18043}"/>
              </a:ext>
            </a:extLst>
          </p:cNvPr>
          <p:cNvSpPr>
            <a:spLocks noGrp="1"/>
          </p:cNvSpPr>
          <p:nvPr>
            <p:ph type="title"/>
          </p:nvPr>
        </p:nvSpPr>
        <p:spPr>
          <a:xfrm>
            <a:off x="457200" y="205979"/>
            <a:ext cx="8229600" cy="597871"/>
          </a:xfrm>
        </p:spPr>
        <p:txBody>
          <a:bodyPr>
            <a:normAutofit/>
          </a:bodyPr>
          <a:lstStyle/>
          <a:p>
            <a:pPr algn="l"/>
            <a:r>
              <a:rPr lang="en-US" dirty="0">
                <a:latin typeface="Georgia" panose="02040502050405020303" pitchFamily="18" charset="0"/>
              </a:rPr>
              <a:t>References</a:t>
            </a:r>
          </a:p>
        </p:txBody>
      </p:sp>
      <p:sp>
        <p:nvSpPr>
          <p:cNvPr id="7" name="Rectangle 6">
            <a:extLst>
              <a:ext uri="{FF2B5EF4-FFF2-40B4-BE49-F238E27FC236}">
                <a16:creationId xmlns:a16="http://schemas.microsoft.com/office/drawing/2014/main" id="{3FD4CFED-460D-4BCE-848D-0B8C16508245}"/>
              </a:ext>
            </a:extLst>
          </p:cNvPr>
          <p:cNvSpPr/>
          <p:nvPr/>
        </p:nvSpPr>
        <p:spPr>
          <a:xfrm>
            <a:off x="457200" y="803850"/>
            <a:ext cx="8229600" cy="4031873"/>
          </a:xfrm>
          <a:prstGeom prst="rect">
            <a:avLst/>
          </a:prstGeom>
        </p:spPr>
        <p:txBody>
          <a:bodyPr wrap="square">
            <a:spAutoFit/>
          </a:bodyPr>
          <a:lstStyle/>
          <a:p>
            <a:pPr marL="285750" indent="-285750">
              <a:buFont typeface="Arial" panose="020B0604020202020204" pitchFamily="34" charset="0"/>
              <a:buChar char="•"/>
            </a:pPr>
            <a:r>
              <a:rPr lang="en-US" sz="1600" dirty="0">
                <a:hlinkClick r:id="rId2"/>
              </a:rPr>
              <a:t>https://stats.stackexchange.com/questions/181/how-to-choose-the-number-of-hidden-layers-and-nodes-in-a-feedforward-neural-netw</a:t>
            </a:r>
            <a:endParaRPr lang="en-US" sz="1600" dirty="0"/>
          </a:p>
          <a:p>
            <a:pPr marL="285750" indent="-285750">
              <a:buFont typeface="Arial" panose="020B0604020202020204" pitchFamily="34" charset="0"/>
              <a:buChar char="•"/>
            </a:pPr>
            <a:r>
              <a:rPr lang="en-US" sz="1600" dirty="0">
                <a:hlinkClick r:id="rId3"/>
              </a:rPr>
              <a:t>https://stackoverflow.com/questions/47788799/grid-search-the-number-of-hidden-layers-with-keras</a:t>
            </a:r>
            <a:endParaRPr lang="en-US" sz="1600" dirty="0"/>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4"/>
              </a:rPr>
              <a:t>https://medium.com/@erikhallstrm/hello-world-rnn-83cd7105b767</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5"/>
              </a:rPr>
              <a:t>https://towardsdatascience.com/exploring-activation-functions-for-neural-networks-73498da59b02</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6"/>
              </a:rPr>
              <a:t>https://medium.com/lingvo-masino/introduction-to-recurrent-neural-network-d77a3fe2c56c</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7"/>
              </a:rPr>
              <a:t>http://colah.github.io/posts/2015-08-Understanding-LSTMs/</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8"/>
              </a:rPr>
              <a:t>https://www.slideshare.net/ashraybhandare/deep-learning-cnn-and-rnn?qid=0f39b4da-a290-4e9e-9d31-ed21816598e3&amp;v=&amp;b=&amp;from_search=27</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9"/>
              </a:rPr>
              <a:t>https://machinelearningmastery.com/truncated-backpropagation-through-time-in-keras/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10"/>
              </a:rPr>
              <a:t>https://medium.com/explore-artificial-intelligence/an-introduction-to-recurrent-neural-networks-72c97bf0912</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hlinkClick r:id="rId11"/>
              </a:rPr>
              <a:t>https://medium.com/datadriveninvestor/how-do-lstm-networks-solve-the-problem-of-vanishing-gradients-a6784971a577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471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0328-63A2-4FB2-A5A0-752CC40FB0C3}"/>
              </a:ext>
            </a:extLst>
          </p:cNvPr>
          <p:cNvSpPr>
            <a:spLocks noGrp="1"/>
          </p:cNvSpPr>
          <p:nvPr>
            <p:ph type="title"/>
          </p:nvPr>
        </p:nvSpPr>
        <p:spPr/>
        <p:txBody>
          <a:bodyPr/>
          <a:lstStyle/>
          <a:p>
            <a:r>
              <a:rPr lang="en-US" dirty="0"/>
              <a:t>Cheat Code</a:t>
            </a:r>
          </a:p>
        </p:txBody>
      </p:sp>
      <p:sp>
        <p:nvSpPr>
          <p:cNvPr id="3" name="Content Placeholder 2">
            <a:extLst>
              <a:ext uri="{FF2B5EF4-FFF2-40B4-BE49-F238E27FC236}">
                <a16:creationId xmlns:a16="http://schemas.microsoft.com/office/drawing/2014/main" id="{1DD6D876-A080-4492-85D6-46E54C560E8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Code for saving the </a:t>
            </a:r>
            <a:r>
              <a:rPr lang="en-US" dirty="0">
                <a:solidFill>
                  <a:srgbClr val="C00000"/>
                </a:solidFill>
                <a:latin typeface="Times New Roman" panose="02020603050405020304" pitchFamily="18" charset="0"/>
                <a:cs typeface="Times New Roman" panose="02020603050405020304" pitchFamily="18" charset="0"/>
              </a:rPr>
              <a:t>model: </a:t>
            </a:r>
            <a:r>
              <a:rPr lang="en-US" dirty="0" err="1">
                <a:solidFill>
                  <a:srgbClr val="C00000"/>
                </a:solidFill>
                <a:latin typeface="Times New Roman" panose="02020603050405020304" pitchFamily="18" charset="0"/>
                <a:cs typeface="Times New Roman" panose="02020603050405020304" pitchFamily="18" charset="0"/>
              </a:rPr>
              <a:t>model.save</a:t>
            </a:r>
            <a:r>
              <a:rPr lang="en-US" dirty="0">
                <a:solidFill>
                  <a:srgbClr val="C00000"/>
                </a:solidFill>
                <a:latin typeface="Times New Roman" panose="02020603050405020304" pitchFamily="18" charset="0"/>
                <a:cs typeface="Times New Roman" panose="02020603050405020304" pitchFamily="18" charset="0"/>
              </a:rPr>
              <a:t>(‘model.h5’)</a:t>
            </a:r>
          </a:p>
          <a:p>
            <a:r>
              <a:rPr lang="en-US" dirty="0">
                <a:latin typeface="Times New Roman" panose="02020603050405020304" pitchFamily="18" charset="0"/>
                <a:cs typeface="Times New Roman" panose="02020603050405020304" pitchFamily="18" charset="0"/>
              </a:rPr>
              <a:t>Code for loading the model:</a:t>
            </a:r>
          </a:p>
          <a:p>
            <a:pPr lvl="1"/>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from </a:t>
            </a:r>
            <a:r>
              <a:rPr lang="en-US" dirty="0" err="1">
                <a:solidFill>
                  <a:srgbClr val="C00000"/>
                </a:solidFill>
                <a:latin typeface="Times New Roman" panose="02020603050405020304" pitchFamily="18" charset="0"/>
                <a:cs typeface="Times New Roman" panose="02020603050405020304" pitchFamily="18" charset="0"/>
              </a:rPr>
              <a:t>keras.models</a:t>
            </a:r>
            <a:r>
              <a:rPr lang="en-US" dirty="0">
                <a:solidFill>
                  <a:srgbClr val="C00000"/>
                </a:solidFill>
                <a:latin typeface="Times New Roman" panose="02020603050405020304" pitchFamily="18" charset="0"/>
                <a:cs typeface="Times New Roman" panose="02020603050405020304" pitchFamily="18" charset="0"/>
              </a:rPr>
              <a:t> import </a:t>
            </a:r>
            <a:r>
              <a:rPr lang="en-US" dirty="0" err="1">
                <a:solidFill>
                  <a:srgbClr val="C00000"/>
                </a:solidFill>
                <a:latin typeface="Times New Roman" panose="02020603050405020304" pitchFamily="18" charset="0"/>
                <a:cs typeface="Times New Roman" panose="02020603050405020304" pitchFamily="18" charset="0"/>
              </a:rPr>
              <a:t>load_model</a:t>
            </a:r>
            <a:r>
              <a:rPr lang="en-US" dirty="0">
                <a:solidFill>
                  <a:srgbClr val="C00000"/>
                </a:solidFill>
                <a:latin typeface="Times New Roman" panose="02020603050405020304" pitchFamily="18" charset="0"/>
                <a:cs typeface="Times New Roman" panose="02020603050405020304" pitchFamily="18" charset="0"/>
              </a:rPr>
              <a:t> </a:t>
            </a:r>
          </a:p>
          <a:p>
            <a:pPr lvl="1"/>
            <a:r>
              <a:rPr lang="en-US" dirty="0">
                <a:solidFill>
                  <a:srgbClr val="C00000"/>
                </a:solidFill>
                <a:latin typeface="Times New Roman" panose="02020603050405020304" pitchFamily="18" charset="0"/>
                <a:cs typeface="Times New Roman" panose="02020603050405020304" pitchFamily="18" charset="0"/>
              </a:rPr>
              <a:t>model = </a:t>
            </a:r>
            <a:r>
              <a:rPr lang="en-US" dirty="0" err="1">
                <a:solidFill>
                  <a:srgbClr val="C00000"/>
                </a:solidFill>
                <a:latin typeface="Times New Roman" panose="02020603050405020304" pitchFamily="18" charset="0"/>
                <a:cs typeface="Times New Roman" panose="02020603050405020304" pitchFamily="18" charset="0"/>
              </a:rPr>
              <a:t>load_model</a:t>
            </a:r>
            <a:r>
              <a:rPr lang="en-US" dirty="0">
                <a:solidFill>
                  <a:srgbClr val="C00000"/>
                </a:solidFill>
                <a:latin typeface="Times New Roman" panose="02020603050405020304" pitchFamily="18" charset="0"/>
                <a:cs typeface="Times New Roman" panose="02020603050405020304" pitchFamily="18" charset="0"/>
              </a:rPr>
              <a:t>(‘model.h5’)</a:t>
            </a:r>
          </a:p>
          <a:p>
            <a:r>
              <a:rPr lang="en-US" dirty="0">
                <a:latin typeface="Times New Roman" panose="02020603050405020304" pitchFamily="18" charset="0"/>
                <a:cs typeface="Times New Roman" panose="02020603050405020304" pitchFamily="18" charset="0"/>
              </a:rPr>
              <a:t>Code for predicting on new data: </a:t>
            </a:r>
          </a:p>
          <a:p>
            <a:pPr lvl="1"/>
            <a:r>
              <a:rPr lang="en-US" dirty="0" err="1">
                <a:solidFill>
                  <a:srgbClr val="C00000"/>
                </a:solidFill>
                <a:latin typeface="Times New Roman" panose="02020603050405020304" pitchFamily="18" charset="0"/>
                <a:cs typeface="Times New Roman" panose="02020603050405020304" pitchFamily="18" charset="0"/>
              </a:rPr>
              <a:t>model.predict</a:t>
            </a:r>
            <a:r>
              <a:rPr lang="en-US" dirty="0">
                <a:solidFill>
                  <a:srgbClr val="C00000"/>
                </a:solidFill>
                <a:latin typeface="Times New Roman" panose="02020603050405020304" pitchFamily="18" charset="0"/>
                <a:cs typeface="Times New Roman" panose="02020603050405020304" pitchFamily="18" charset="0"/>
              </a:rPr>
              <a:t>([‘’new text’]</a:t>
            </a:r>
          </a:p>
        </p:txBody>
      </p:sp>
    </p:spTree>
    <p:extLst>
      <p:ext uri="{BB962C8B-B14F-4D97-AF65-F5344CB8AC3E}">
        <p14:creationId xmlns:p14="http://schemas.microsoft.com/office/powerpoint/2010/main" val="95058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A6D83-14C7-442E-A171-38777332DC8B}"/>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The importance of context</a:t>
            </a:r>
          </a:p>
        </p:txBody>
      </p:sp>
      <p:sp>
        <p:nvSpPr>
          <p:cNvPr id="2" name="Rectangle 1">
            <a:extLst>
              <a:ext uri="{FF2B5EF4-FFF2-40B4-BE49-F238E27FC236}">
                <a16:creationId xmlns:a16="http://schemas.microsoft.com/office/drawing/2014/main" id="{F38A4066-2239-468E-8F66-753196AEC8CD}"/>
              </a:ext>
            </a:extLst>
          </p:cNvPr>
          <p:cNvSpPr/>
          <p:nvPr/>
        </p:nvSpPr>
        <p:spPr>
          <a:xfrm>
            <a:off x="466060" y="1123950"/>
            <a:ext cx="8091377" cy="3231654"/>
          </a:xfrm>
          <a:prstGeom prst="rect">
            <a:avLst/>
          </a:prstGeom>
        </p:spPr>
        <p:txBody>
          <a:bodyPr wrap="square">
            <a:spAutoFit/>
          </a:bodyPr>
          <a:lstStyle/>
          <a:p>
            <a:pPr marL="342900" indent="-342900">
              <a:buFont typeface="Arial" panose="020B0604020202020204" pitchFamily="34" charset="0"/>
              <a:buChar char="•"/>
            </a:pPr>
            <a:r>
              <a:rPr lang="en-US" sz="2000" dirty="0">
                <a:latin typeface="Georgia" panose="02040502050405020303" pitchFamily="18" charset="0"/>
              </a:rPr>
              <a:t>Recall the 5th digit of your phone number</a:t>
            </a:r>
          </a:p>
          <a:p>
            <a:pPr marL="342900" indent="-342900">
              <a:buFont typeface="Arial" panose="020B0604020202020204" pitchFamily="34" charset="0"/>
              <a:buChar char="•"/>
            </a:pPr>
            <a:r>
              <a:rPr lang="en-US" sz="2000" dirty="0">
                <a:latin typeface="Georgia" panose="02040502050405020303" pitchFamily="18" charset="0"/>
              </a:rPr>
              <a:t>Sing your favorite song beginning at third sentence</a:t>
            </a:r>
          </a:p>
          <a:p>
            <a:pPr marL="342900" indent="-342900">
              <a:buFont typeface="Arial" panose="020B0604020202020204" pitchFamily="34" charset="0"/>
              <a:buChar char="•"/>
            </a:pPr>
            <a:r>
              <a:rPr lang="en-US" sz="2000" dirty="0">
                <a:latin typeface="Georgia" panose="02040502050405020303" pitchFamily="18" charset="0"/>
              </a:rPr>
              <a:t>Recall 10th character of the alphabet</a:t>
            </a:r>
          </a:p>
          <a:p>
            <a:endParaRPr lang="en-US" sz="2000" dirty="0">
              <a:latin typeface="Georgia" panose="02040502050405020303" pitchFamily="18" charset="0"/>
            </a:endParaRPr>
          </a:p>
          <a:p>
            <a:r>
              <a:rPr lang="en-US" sz="2000" dirty="0">
                <a:latin typeface="Georgia" panose="02040502050405020303" pitchFamily="18" charset="0"/>
              </a:rPr>
              <a:t>Probably you went straight from the beginning of the stream in each case…  </a:t>
            </a:r>
          </a:p>
          <a:p>
            <a:r>
              <a:rPr lang="en-US" sz="2000" dirty="0">
                <a:latin typeface="Georgia" panose="02040502050405020303" pitchFamily="18" charset="0"/>
              </a:rPr>
              <a:t>because in sequences, order matters!</a:t>
            </a:r>
          </a:p>
          <a:p>
            <a:endParaRPr lang="en-US" sz="2000" dirty="0">
              <a:latin typeface="Georgia" panose="02040502050405020303" pitchFamily="18" charset="0"/>
            </a:endParaRPr>
          </a:p>
          <a:p>
            <a:endParaRPr lang="en-US" sz="2000" dirty="0">
              <a:latin typeface="Georgia" panose="02040502050405020303" pitchFamily="18" charset="0"/>
            </a:endParaRPr>
          </a:p>
          <a:p>
            <a:r>
              <a:rPr lang="en-US" sz="2400" dirty="0">
                <a:solidFill>
                  <a:srgbClr val="FF0000"/>
                </a:solidFill>
                <a:latin typeface="Georgia" panose="02040502050405020303" pitchFamily="18" charset="0"/>
              </a:rPr>
              <a:t>Idea: </a:t>
            </a:r>
            <a:r>
              <a:rPr lang="en-US" sz="2000" dirty="0">
                <a:latin typeface="Georgia" panose="02040502050405020303" pitchFamily="18" charset="0"/>
              </a:rPr>
              <a:t>retain the information preserving the importance of order</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3E92AD-4C93-46E4-BE71-A269F52F5729}"/>
              </a:ext>
            </a:extLst>
          </p:cNvPr>
          <p:cNvSpPr/>
          <p:nvPr/>
        </p:nvSpPr>
        <p:spPr>
          <a:xfrm>
            <a:off x="304800" y="2114550"/>
            <a:ext cx="8651727" cy="769441"/>
          </a:xfrm>
          <a:prstGeom prst="rect">
            <a:avLst/>
          </a:prstGeom>
        </p:spPr>
        <p:txBody>
          <a:bodyPr wrap="none">
            <a:spAutoFit/>
          </a:bodyPr>
          <a:lstStyle/>
          <a:p>
            <a:r>
              <a:rPr lang="en-US" sz="4400" dirty="0">
                <a:latin typeface="Georgia" panose="02040502050405020303" pitchFamily="18" charset="0"/>
              </a:rPr>
              <a:t>Recurrent Neural Network (RNN)</a:t>
            </a:r>
          </a:p>
        </p:txBody>
      </p:sp>
    </p:spTree>
    <p:extLst>
      <p:ext uri="{BB962C8B-B14F-4D97-AF65-F5344CB8AC3E}">
        <p14:creationId xmlns:p14="http://schemas.microsoft.com/office/powerpoint/2010/main" val="86528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ECC0-FCE4-4B43-A417-92D2E584F424}"/>
              </a:ext>
            </a:extLst>
          </p:cNvPr>
          <p:cNvSpPr>
            <a:spLocks noGrp="1"/>
          </p:cNvSpPr>
          <p:nvPr>
            <p:ph type="title"/>
          </p:nvPr>
        </p:nvSpPr>
        <p:spPr/>
        <p:txBody>
          <a:bodyPr/>
          <a:lstStyle/>
          <a:p>
            <a:r>
              <a:rPr lang="en-US"/>
              <a:t>Recurrent Neural Network</a:t>
            </a:r>
            <a:endParaRPr lang="en-US" dirty="0"/>
          </a:p>
        </p:txBody>
      </p:sp>
      <p:pic>
        <p:nvPicPr>
          <p:cNvPr id="5" name="Content Placeholder 4">
            <a:extLst>
              <a:ext uri="{FF2B5EF4-FFF2-40B4-BE49-F238E27FC236}">
                <a16:creationId xmlns:a16="http://schemas.microsoft.com/office/drawing/2014/main" id="{8D1FB538-4B07-4EB3-BA40-5AC95848A2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00" y="862757"/>
            <a:ext cx="2971799" cy="1447800"/>
          </a:xfrm>
        </p:spPr>
      </p:pic>
      <p:pic>
        <p:nvPicPr>
          <p:cNvPr id="7" name="Picture 6" descr="A close up of a clock&#10;&#10;Description automatically generated">
            <a:extLst>
              <a:ext uri="{FF2B5EF4-FFF2-40B4-BE49-F238E27FC236}">
                <a16:creationId xmlns:a16="http://schemas.microsoft.com/office/drawing/2014/main" id="{FF0E1D70-C2CA-44E7-A141-F0FA90A23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495550"/>
            <a:ext cx="5283472" cy="2057400"/>
          </a:xfrm>
          <a:prstGeom prst="rect">
            <a:avLst/>
          </a:prstGeom>
        </p:spPr>
      </p:pic>
      <p:sp>
        <p:nvSpPr>
          <p:cNvPr id="8" name="Rectangle 7">
            <a:extLst>
              <a:ext uri="{FF2B5EF4-FFF2-40B4-BE49-F238E27FC236}">
                <a16:creationId xmlns:a16="http://schemas.microsoft.com/office/drawing/2014/main" id="{75BF1207-4346-4585-86B7-6B186781E975}"/>
              </a:ext>
            </a:extLst>
          </p:cNvPr>
          <p:cNvSpPr/>
          <p:nvPr/>
        </p:nvSpPr>
        <p:spPr>
          <a:xfrm>
            <a:off x="685800" y="1124992"/>
            <a:ext cx="4572000" cy="92333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A recurrent neural network can be thought of as multiple copies of the same network, each passing a message to a successor.</a:t>
            </a:r>
          </a:p>
        </p:txBody>
      </p:sp>
    </p:spTree>
    <p:extLst>
      <p:ext uri="{BB962C8B-B14F-4D97-AF65-F5344CB8AC3E}">
        <p14:creationId xmlns:p14="http://schemas.microsoft.com/office/powerpoint/2010/main" val="289672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66F3588-72AB-4329-851C-B22457F021DE}"/>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Difference between RNN and feed forward</a:t>
            </a:r>
          </a:p>
        </p:txBody>
      </p:sp>
      <p:pic>
        <p:nvPicPr>
          <p:cNvPr id="9" name="Picture 8">
            <a:extLst>
              <a:ext uri="{FF2B5EF4-FFF2-40B4-BE49-F238E27FC236}">
                <a16:creationId xmlns:a16="http://schemas.microsoft.com/office/drawing/2014/main" id="{A3CA3791-4A07-404B-9B69-45E42C1E66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1" y="971551"/>
            <a:ext cx="6324600" cy="3494794"/>
          </a:xfrm>
          <a:prstGeom prst="rect">
            <a:avLst/>
          </a:prstGeom>
        </p:spPr>
      </p:pic>
      <p:sp>
        <p:nvSpPr>
          <p:cNvPr id="10" name="Rectangle 9">
            <a:extLst>
              <a:ext uri="{FF2B5EF4-FFF2-40B4-BE49-F238E27FC236}">
                <a16:creationId xmlns:a16="http://schemas.microsoft.com/office/drawing/2014/main" id="{D1D35794-C965-48E2-B3E8-27D79105CE98}"/>
              </a:ext>
            </a:extLst>
          </p:cNvPr>
          <p:cNvSpPr/>
          <p:nvPr/>
        </p:nvSpPr>
        <p:spPr>
          <a:xfrm>
            <a:off x="304800" y="4629150"/>
            <a:ext cx="7010400" cy="246221"/>
          </a:xfrm>
          <a:prstGeom prst="rect">
            <a:avLst/>
          </a:prstGeom>
        </p:spPr>
        <p:txBody>
          <a:bodyPr wrap="square">
            <a:spAutoFit/>
          </a:bodyPr>
          <a:lstStyle/>
          <a:p>
            <a:r>
              <a:rPr lang="en-US" sz="1000" dirty="0"/>
              <a:t>Source: </a:t>
            </a:r>
            <a:r>
              <a:rPr lang="en-US" sz="1000" dirty="0">
                <a:hlinkClick r:id="rId4"/>
              </a:rPr>
              <a:t>https://towardsdatascience.com/recurrent-neural-networks-and-lstm-4b601dd822a5</a:t>
            </a:r>
            <a:r>
              <a:rPr lang="en-US" sz="1000" dirty="0"/>
              <a:t> </a:t>
            </a:r>
          </a:p>
        </p:txBody>
      </p:sp>
    </p:spTree>
    <p:extLst>
      <p:ext uri="{BB962C8B-B14F-4D97-AF65-F5344CB8AC3E}">
        <p14:creationId xmlns:p14="http://schemas.microsoft.com/office/powerpoint/2010/main" val="185592723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15655</TotalTime>
  <Words>2861</Words>
  <Application>Microsoft Office PowerPoint</Application>
  <PresentationFormat>On-screen Show (16:9)</PresentationFormat>
  <Paragraphs>261</Paragraphs>
  <Slides>53</Slides>
  <Notes>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53</vt:i4>
      </vt:variant>
    </vt:vector>
  </HeadingPairs>
  <TitlesOfParts>
    <vt:vector size="64" baseType="lpstr">
      <vt:lpstr>Arial</vt:lpstr>
      <vt:lpstr>Calibri</vt:lpstr>
      <vt:lpstr>Cambria</vt:lpstr>
      <vt:lpstr>Georgia</vt:lpstr>
      <vt:lpstr>Helvetica</vt:lpstr>
      <vt:lpstr>Times New Roman</vt:lpstr>
      <vt:lpstr>Custom Design</vt:lpstr>
      <vt:lpstr>1_Custom Design</vt:lpstr>
      <vt:lpstr>2_Custom Design</vt:lpstr>
      <vt:lpstr>2_Office Theme</vt:lpstr>
      <vt:lpstr>3_Custom Design</vt:lpstr>
      <vt:lpstr>Keras</vt:lpstr>
      <vt:lpstr>Feedback is greatly appreciated!</vt:lpstr>
      <vt:lpstr>Overview</vt:lpstr>
      <vt:lpstr>Why Recurrent Neural Network</vt:lpstr>
      <vt:lpstr>Why Recurrent Neural Network</vt:lpstr>
      <vt:lpstr>The importance of context</vt:lpstr>
      <vt:lpstr>PowerPoint Presentation</vt:lpstr>
      <vt:lpstr>Recurrent Neural Network</vt:lpstr>
      <vt:lpstr>Difference between RNN and feed forward</vt:lpstr>
      <vt:lpstr>Recurrent Neural Network (RNN)</vt:lpstr>
      <vt:lpstr>Example</vt:lpstr>
      <vt:lpstr>Recurrent Neural Network (RNN)</vt:lpstr>
      <vt:lpstr>Different kind of RNN</vt:lpstr>
      <vt:lpstr>Recurrent Neural Network (RNN)</vt:lpstr>
      <vt:lpstr>Recurrent Neural Network (RNN)</vt:lpstr>
      <vt:lpstr>Limitations of RNNs</vt:lpstr>
      <vt:lpstr>Limitations of RNNs</vt:lpstr>
      <vt:lpstr>Recurrent Neural Network (RNN)</vt:lpstr>
      <vt:lpstr>PowerPoint Presentation</vt:lpstr>
      <vt:lpstr>LSTM</vt:lpstr>
      <vt:lpstr>RNN vs LSTM</vt:lpstr>
      <vt:lpstr>RNN vs LSTM</vt:lpstr>
      <vt:lpstr>Core idea behind LSTM</vt:lpstr>
      <vt:lpstr>Gate</vt:lpstr>
      <vt:lpstr>Long Short Term Memory (LSTM)</vt:lpstr>
      <vt:lpstr>Long Short Term Memory (LSTM)</vt:lpstr>
      <vt:lpstr>Meaning Of the Symbols</vt:lpstr>
      <vt:lpstr>Long Short Term Memory (LSTM)</vt:lpstr>
      <vt:lpstr>Long Short Term Memory (LSTM)</vt:lpstr>
      <vt:lpstr>PowerPoint Presentation</vt:lpstr>
      <vt:lpstr>PowerPoint Presentation</vt:lpstr>
      <vt:lpstr>PowerPoint Presentation</vt:lpstr>
      <vt:lpstr>Overfitting</vt:lpstr>
      <vt:lpstr>Different ways to avoid overfitting</vt:lpstr>
      <vt:lpstr>Regularization techniques https://keras.io/regularizers/</vt:lpstr>
      <vt:lpstr>L1: Least Absolute Deviations (Lasso)</vt:lpstr>
      <vt:lpstr>L2:Least Square Errors (Ridge)</vt:lpstr>
      <vt:lpstr>Hyperparameter Optimization</vt:lpstr>
      <vt:lpstr>Hyperparameter Optimization</vt:lpstr>
      <vt:lpstr>How to Use Keras Models in scikit-learn</vt:lpstr>
      <vt:lpstr>How to Tune Batch Size and Number of Epochs</vt:lpstr>
      <vt:lpstr>Results</vt:lpstr>
      <vt:lpstr>List of hyperparameters to be tuned</vt:lpstr>
      <vt:lpstr>Use case: Sentiment Analysis using LSTM</vt:lpstr>
      <vt:lpstr>Sentiment Classification</vt:lpstr>
      <vt:lpstr>First GOP Debate Twitter Sentiment</vt:lpstr>
      <vt:lpstr>keeping the necessary columns</vt:lpstr>
      <vt:lpstr>Filtering the tweets, using Tokenizer to vectorize, convert text into Sequences</vt:lpstr>
      <vt:lpstr>composing the LSTM Network</vt:lpstr>
      <vt:lpstr>Defining training and test data</vt:lpstr>
      <vt:lpstr>Evaluating the model</vt:lpstr>
      <vt:lpstr>References</vt:lpstr>
      <vt:lpstr>Cheat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saria</dc:creator>
  <cp:lastModifiedBy>Albishri, Ahmed (UMKC-Student)</cp:lastModifiedBy>
  <cp:revision>179</cp:revision>
  <dcterms:created xsi:type="dcterms:W3CDTF">2017-11-15T06:49:23Z</dcterms:created>
  <dcterms:modified xsi:type="dcterms:W3CDTF">2020-04-24T14:41:59Z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2017-11-15T00:00:00Z</vt:filetime>
  </property>
</Properties>
</file>