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  <p:sldMasterId id="2147483708" r:id="rId2"/>
  </p:sldMasterIdLst>
  <p:notesMasterIdLst>
    <p:notesMasterId r:id="rId44"/>
  </p:notesMasterIdLst>
  <p:sldIdLst>
    <p:sldId id="499" r:id="rId3"/>
    <p:sldId id="500" r:id="rId4"/>
    <p:sldId id="451" r:id="rId5"/>
    <p:sldId id="260" r:id="rId6"/>
    <p:sldId id="452" r:id="rId7"/>
    <p:sldId id="395" r:id="rId8"/>
    <p:sldId id="411" r:id="rId9"/>
    <p:sldId id="264" r:id="rId10"/>
    <p:sldId id="269" r:id="rId11"/>
    <p:sldId id="271" r:id="rId12"/>
    <p:sldId id="453" r:id="rId13"/>
    <p:sldId id="412" r:id="rId14"/>
    <p:sldId id="501" r:id="rId15"/>
    <p:sldId id="455" r:id="rId16"/>
    <p:sldId id="508" r:id="rId17"/>
    <p:sldId id="416" r:id="rId18"/>
    <p:sldId id="502" r:id="rId19"/>
    <p:sldId id="454" r:id="rId20"/>
    <p:sldId id="456" r:id="rId21"/>
    <p:sldId id="462" r:id="rId22"/>
    <p:sldId id="438" r:id="rId23"/>
    <p:sldId id="428" r:id="rId24"/>
    <p:sldId id="429" r:id="rId25"/>
    <p:sldId id="457" r:id="rId26"/>
    <p:sldId id="503" r:id="rId27"/>
    <p:sldId id="458" r:id="rId28"/>
    <p:sldId id="427" r:id="rId29"/>
    <p:sldId id="430" r:id="rId30"/>
    <p:sldId id="431" r:id="rId31"/>
    <p:sldId id="518" r:id="rId32"/>
    <p:sldId id="459" r:id="rId33"/>
    <p:sldId id="435" r:id="rId34"/>
    <p:sldId id="519" r:id="rId35"/>
    <p:sldId id="520" r:id="rId36"/>
    <p:sldId id="515" r:id="rId37"/>
    <p:sldId id="510" r:id="rId38"/>
    <p:sldId id="513" r:id="rId39"/>
    <p:sldId id="514" r:id="rId40"/>
    <p:sldId id="517" r:id="rId41"/>
    <p:sldId id="516" r:id="rId42"/>
    <p:sldId id="443" r:id="rId43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mbria Math" panose="02040503050406030204" pitchFamily="18" charset="0"/>
      <p:regular r:id="rId49"/>
    </p:embeddedFont>
    <p:embeddedFont>
      <p:font typeface="Georgia" panose="02040502050405020303" pitchFamily="18" charset="0"/>
      <p:regular r:id="rId50"/>
      <p:bold r:id="rId51"/>
      <p:italic r:id="rId52"/>
      <p:boldItalic r:id="rId53"/>
    </p:embeddedFont>
    <p:embeddedFont>
      <p:font typeface="Helvetica" panose="020B0604020202020204" pitchFamily="34" charset="0"/>
      <p:regular r:id="rId54"/>
      <p:bold r:id="rId55"/>
      <p:italic r:id="rId56"/>
      <p:boldItalic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D989F6-A9B5-463D-A3BF-B083FEB13B6F}" v="9" dt="2020-05-01T15:51:47.90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50" d="100"/>
          <a:sy n="150" d="100"/>
        </p:scale>
        <p:origin x="510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10.fntdata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font" Target="fonts/font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ishri, Ahmed (UMKC-Student)" userId="31fd6039-2a08-4ab3-9eaa-064defc830c7" providerId="ADAL" clId="{FFD989F6-A9B5-463D-A3BF-B083FEB13B6F}"/>
    <pc:docChg chg="modSld">
      <pc:chgData name="Albishri, Ahmed (UMKC-Student)" userId="31fd6039-2a08-4ab3-9eaa-064defc830c7" providerId="ADAL" clId="{FFD989F6-A9B5-463D-A3BF-B083FEB13B6F}" dt="2020-05-01T15:51:47.877" v="4" actId="20577"/>
      <pc:docMkLst>
        <pc:docMk/>
      </pc:docMkLst>
      <pc:sldChg chg="modSp">
        <pc:chgData name="Albishri, Ahmed (UMKC-Student)" userId="31fd6039-2a08-4ab3-9eaa-064defc830c7" providerId="ADAL" clId="{FFD989F6-A9B5-463D-A3BF-B083FEB13B6F}" dt="2020-05-01T15:51:47.877" v="4" actId="20577"/>
        <pc:sldMkLst>
          <pc:docMk/>
          <pc:sldMk cId="3007961471" sldId="443"/>
        </pc:sldMkLst>
        <pc:spChg chg="mod">
          <ac:chgData name="Albishri, Ahmed (UMKC-Student)" userId="31fd6039-2a08-4ab3-9eaa-064defc830c7" providerId="ADAL" clId="{FFD989F6-A9B5-463D-A3BF-B083FEB13B6F}" dt="2020-05-01T15:51:47.877" v="4" actId="20577"/>
          <ac:spMkLst>
            <pc:docMk/>
            <pc:sldMk cId="3007961471" sldId="443"/>
            <ac:spMk id="3" creationId="{8DEB6318-CCCC-4BC8-9A6A-BE44BE75B2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33479-7396-41A5-8BCC-FABEA6FE481F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88F25-40DD-4D19-B84B-E8D51269F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3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76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613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515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384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80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02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Autoencoders can be used to perform a principal component analysis, which allows us to reduce the dimensionality of our data.</a:t>
            </a:r>
          </a:p>
          <a:p>
            <a:r>
              <a:rPr lang="en-US" dirty="0"/>
              <a:t>Keep in mind, we are not simply choosing 2 of the previous 3, but instead constructing 2 new features from the 3.</a:t>
            </a:r>
          </a:p>
          <a:p>
            <a:r>
              <a:rPr lang="en-US" dirty="0"/>
              <a:t>We achieve this effect by using a linear autoencoder.</a:t>
            </a:r>
          </a:p>
          <a:p>
            <a:r>
              <a:rPr lang="en-US" dirty="0"/>
              <a:t>Linear autoencoders perform the linear transformations by only using the weights and bias terms.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B5198-EBD4-45AC-82FF-57AAC1BC22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88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76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6338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37452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8904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99402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03233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31929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25997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88252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66861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05342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672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22857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34923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576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21185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40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8951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4514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7210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4507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4288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200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1854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01650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5840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www.udemy.com/deeplearning/learn/v4/overview" TargetMode="External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deeplearning/learn/v4/over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pplied-deep-learning-part-3-autoencoders-1c083af4d798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deeplearning/learn/v4/over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oronto.edu/~urtasun/courses/CSC411/14_pca.pdf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deeplearning/learn/v4/over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ufldl.stanford.edu/wiki/index.php/Stacked_Autoencoders" TargetMode="Externa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owardsdatascience.com/applied-deep-learning-part-3-autoencoders-1c083af4d798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pplied-deep-learning-part-3-autoencoders-1c083af4d798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contents/autoencoders.html" TargetMode="External"/><Relationship Id="rId2" Type="http://schemas.openxmlformats.org/officeDocument/2006/relationships/hyperlink" Target="https://towardsdatascience.com/applied-deep-learning-part-3-autoencoders-1c083af4d798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uru.com/deep_learning/tensorflow/neural_networks/autoencoder/autoencoder.html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566253517307844" TargetMode="External"/><Relationship Id="rId2" Type="http://schemas.openxmlformats.org/officeDocument/2006/relationships/hyperlink" Target="http://machinelearninguru.com/deep_learning/tensorflow/neural_networks/autoencoder/autoencoder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utoencoder#Variations" TargetMode="External"/><Relationship Id="rId2" Type="http://schemas.openxmlformats.org/officeDocument/2006/relationships/hyperlink" Target="http://machinelearninguru.com/deep_learning/tensorflow/neural_networks/autoencoder/autoencoder.html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pplied-deep-learning-part-3-autoencoders-1c083af4d798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pplied-deep-learning-part-3-autoencoders-1c083af4d798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deeplearning/learn/v4/overvi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edium.com/@syoya/what-happens-in-sparse-autencoder-b9a5a69da5c6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syoya/what-happens-in-sparse-autencoder-b9a5a69da5c6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deeplearning/learn/v4/over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walkthrough-of-convolutional-neural-network-7f474f91d7bd" TargetMode="External"/><Relationship Id="rId2" Type="http://schemas.openxmlformats.org/officeDocument/2006/relationships/hyperlink" Target="http://www.wildml.com/2015/12/implementing-a-cnn-for-text-classification-in-tensorflow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medium.com/@venkatakrishna.jonnalagadda/sparse-stacked-and-variational-autoencoder-efe5bfe73b64" TargetMode="External"/><Relationship Id="rId4" Type="http://schemas.openxmlformats.org/officeDocument/2006/relationships/hyperlink" Target="https://medium.com/@syoya/what-happens-in-sparse-autencoder-b9a5a69da5c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deeplearning/learn/v4/overview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ogun-toolbox.org/static/notebook/current/autoencoder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contents/autoencoder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deeplearning/learn/v4/over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deeplearning/learn/v4/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3472-72CC-4098-A682-9E24D5B61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865A38-9F1D-496A-980E-44CC9FB9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 marR="0" lvl="0" indent="0" algn="r" defTabSz="914400" rtl="0" eaLnBrk="1" fontAlgn="auto" latinLnBrk="0" hangingPunct="1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95885" marR="0" lvl="0" indent="0" algn="r" defTabSz="914400" rtl="0" eaLnBrk="1" fontAlgn="auto" latinLnBrk="0" hangingPunct="1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900" b="0" i="0" u="none" strike="noStrike" kern="1200" cap="none" spc="-5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9800" y="3244503"/>
            <a:ext cx="5105400" cy="559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lvl="0" indent="0" algn="ctr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-5" dirty="0" err="1">
                <a:solidFill>
                  <a:prstClr val="white"/>
                </a:solidFill>
                <a:latin typeface="Georgia"/>
                <a:cs typeface="Georgia"/>
              </a:rPr>
              <a:t>Keras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for Deep Learning Research  </a:t>
            </a:r>
            <a:endParaRPr kumimoji="0" lang="en-US" sz="1800" b="0" i="0" u="none" strike="noStrike" kern="1200" cap="none" spc="-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2065" marR="5080" lvl="0" indent="0" algn="ctr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Shape 361"/>
          <p:cNvCxnSpPr>
            <a:stCxn id="362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Shape 36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8025" y="1051975"/>
                <a:ext cx="3408300" cy="1829400"/>
              </a:xfrm>
              <a:prstGeom prst="rect">
                <a:avLst/>
              </a:prstGeom>
              <a:ln w="19050" cap="flat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latin typeface="+mn-lt"/>
                    <a:ea typeface="Montserrat"/>
                    <a:cs typeface="Montserrat"/>
                    <a:sym typeface="Montserrat"/>
                  </a:rPr>
                  <a:t>Decoder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sz="2500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ar-AE" sz="2500" b="0" i="0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2500" dirty="0">
                    <a:highlight>
                      <a:srgbClr val="FFFFFF"/>
                    </a:highlight>
                    <a:latin typeface="+mn-lt"/>
                  </a:rPr>
                  <a:t> </a:t>
                </a:r>
                <a:r>
                  <a:rPr lang="en-US" sz="2500" dirty="0">
                    <a:latin typeface="+mn-lt"/>
                  </a:rPr>
                  <a:t>= sigm(c + W</a:t>
                </a:r>
                <a:r>
                  <a:rPr lang="en-US" sz="2500" baseline="30000" dirty="0">
                    <a:latin typeface="+mn-lt"/>
                  </a:rPr>
                  <a:t>out </a:t>
                </a:r>
                <a:r>
                  <a:rPr lang="en-US" sz="2500" dirty="0">
                    <a:latin typeface="+mn-lt"/>
                  </a:rPr>
                  <a:t>h(x))</a:t>
                </a:r>
                <a:endParaRPr sz="2500" dirty="0">
                  <a:latin typeface="+mn-lt"/>
                </a:endParaRPr>
              </a:p>
            </p:txBody>
          </p:sp>
        </mc:Choice>
        <mc:Fallback xmlns="">
          <p:sp>
            <p:nvSpPr>
              <p:cNvPr id="366" name="Shape 36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025" y="1051975"/>
                <a:ext cx="3408300" cy="1829400"/>
              </a:xfrm>
              <a:prstGeom prst="rect">
                <a:avLst/>
              </a:prstGeom>
              <a:blipFill>
                <a:blip r:embed="rId3"/>
                <a:stretch>
                  <a:fillRect l="-1601"/>
                </a:stretch>
              </a:blipFill>
              <a:ln w="19050" cap="flat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2" name="Shape 362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ea typeface="Montserrat"/>
                <a:cs typeface="Montserrat"/>
                <a:sym typeface="Montserrat"/>
              </a:rPr>
              <a:t>Inputs</a:t>
            </a:r>
            <a:endParaRPr sz="3000"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5819550" y="2567375"/>
            <a:ext cx="2315700" cy="52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ea typeface="Montserrat"/>
                <a:cs typeface="Montserrat"/>
                <a:sym typeface="Montserrat"/>
              </a:rPr>
              <a:t>Hidden </a:t>
            </a:r>
            <a:endParaRPr sz="3000"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ea typeface="Montserrat"/>
                <a:cs typeface="Montserrat"/>
                <a:sym typeface="Montserrat"/>
              </a:rPr>
              <a:t>Outputs</a:t>
            </a:r>
            <a:endParaRPr sz="3000"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4915100" y="1105625"/>
            <a:ext cx="342000" cy="34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5396400" y="1105625"/>
            <a:ext cx="342000" cy="34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371" name="Shape 371"/>
          <p:cNvSpPr/>
          <p:nvPr/>
        </p:nvSpPr>
        <p:spPr>
          <a:xfrm>
            <a:off x="7750550" y="1105625"/>
            <a:ext cx="342000" cy="34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8240975" y="1105650"/>
            <a:ext cx="342000" cy="34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5899275" y="2632425"/>
            <a:ext cx="342000" cy="34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7750550" y="2632438"/>
            <a:ext cx="342000" cy="34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5006875" y="4159238"/>
            <a:ext cx="342000" cy="34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5597800" y="4159238"/>
            <a:ext cx="342000" cy="34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7750550" y="4159263"/>
            <a:ext cx="342000" cy="34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8378025" y="4159238"/>
            <a:ext cx="342000" cy="34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37875" y="3096875"/>
            <a:ext cx="3408300" cy="1629900"/>
          </a:xfrm>
          <a:prstGeom prst="rect">
            <a:avLst/>
          </a:prstGeom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+mn-lt"/>
                <a:ea typeface="Montserrat"/>
                <a:cs typeface="Montserrat"/>
                <a:sym typeface="Montserrat"/>
              </a:rPr>
              <a:t>Encoder</a:t>
            </a:r>
            <a:endParaRPr sz="2000" b="1"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  <a:latin typeface="+mn-lt"/>
              </a:rPr>
              <a:t>h(x)</a:t>
            </a:r>
            <a:r>
              <a:rPr lang="en" sz="2500">
                <a:latin typeface="+mn-lt"/>
              </a:rPr>
              <a:t>= sigm(b + Wx)</a:t>
            </a:r>
            <a:endParaRPr sz="2000"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3446125" y="2974425"/>
            <a:ext cx="1238700" cy="19197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3446125" y="915963"/>
            <a:ext cx="1238700" cy="19197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4390850" y="4065500"/>
            <a:ext cx="666600" cy="52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+mn-lt"/>
              </a:rPr>
              <a:t>X</a:t>
            </a:r>
            <a:endParaRPr sz="2500" b="1">
              <a:latin typeface="+mn-lt"/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5006875" y="2538700"/>
            <a:ext cx="812700" cy="52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+mn-lt"/>
              </a:rPr>
              <a:t>h(X) </a:t>
            </a:r>
            <a:endParaRPr sz="2500" b="1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Shape 38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390850" y="1011900"/>
                <a:ext cx="384950" cy="529500"/>
              </a:xfrm>
              <a:prstGeom prst="rect">
                <a:avLst/>
              </a:prstGeom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sz="2500" i="1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500" b="0" i="0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</m:oMath>
                  </m:oMathPara>
                </a14:m>
                <a:endParaRPr sz="2500" b="1" dirty="0">
                  <a:latin typeface="+mn-l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 xmlns="">
          <p:sp>
            <p:nvSpPr>
              <p:cNvPr id="384" name="Shape 38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90850" y="1011900"/>
                <a:ext cx="384950" cy="529500"/>
              </a:xfrm>
              <a:prstGeom prst="rect">
                <a:avLst/>
              </a:prstGeom>
              <a:blipFill>
                <a:blip r:embed="rId4"/>
                <a:stretch>
                  <a:fillRect l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985050" y="3255225"/>
            <a:ext cx="812700" cy="52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+mn-lt"/>
              </a:rPr>
              <a:t>W </a:t>
            </a:r>
            <a:endParaRPr sz="2500" b="1">
              <a:latin typeface="+mn-lt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7038575" y="1742750"/>
            <a:ext cx="1793700" cy="52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+mn-lt"/>
              </a:rPr>
              <a:t>W</a:t>
            </a:r>
            <a:r>
              <a:rPr lang="en" sz="2500" b="1" baseline="30000">
                <a:latin typeface="+mn-lt"/>
              </a:rPr>
              <a:t>out</a:t>
            </a:r>
            <a:r>
              <a:rPr lang="en" sz="2500" b="1">
                <a:latin typeface="+mn-lt"/>
              </a:rPr>
              <a:t> = W</a:t>
            </a:r>
            <a:r>
              <a:rPr lang="en" sz="2500" b="1" baseline="30000">
                <a:latin typeface="+mn-lt"/>
              </a:rPr>
              <a:t>T</a:t>
            </a:r>
            <a:r>
              <a:rPr lang="en" sz="2500" b="1">
                <a:latin typeface="+mn-lt"/>
              </a:rPr>
              <a:t> </a:t>
            </a:r>
            <a:endParaRPr sz="2500" b="1">
              <a:latin typeface="+mn-lt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5397375" y="975500"/>
            <a:ext cx="812700" cy="52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+mn-lt"/>
              </a:rPr>
              <a:t>c</a:t>
            </a:r>
            <a:endParaRPr sz="2500" b="1"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5899275" y="2538688"/>
            <a:ext cx="812700" cy="52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+mn-lt"/>
              </a:rPr>
              <a:t>b</a:t>
            </a:r>
            <a:endParaRPr sz="2500" b="1"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7929575" y="3431325"/>
            <a:ext cx="964800" cy="52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+mn-lt"/>
              </a:rPr>
              <a:t>Tied Weights</a:t>
            </a:r>
            <a:endParaRPr sz="1500" b="1">
              <a:latin typeface="+mn-lt"/>
            </a:endParaRPr>
          </a:p>
        </p:txBody>
      </p:sp>
      <p:cxnSp>
        <p:nvCxnSpPr>
          <p:cNvPr id="390" name="Shape 390"/>
          <p:cNvCxnSpPr/>
          <p:nvPr/>
        </p:nvCxnSpPr>
        <p:spPr>
          <a:xfrm rot="5400000">
            <a:off x="7284050" y="2501550"/>
            <a:ext cx="1384500" cy="874800"/>
          </a:xfrm>
          <a:prstGeom prst="curvedConnector3">
            <a:avLst>
              <a:gd name="adj1" fmla="val 9121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32AFD3D-60A8-4219-93FD-CDBEEBAE8C4F}"/>
              </a:ext>
            </a:extLst>
          </p:cNvPr>
          <p:cNvSpPr/>
          <p:nvPr/>
        </p:nvSpPr>
        <p:spPr>
          <a:xfrm>
            <a:off x="228600" y="28575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Autoencoder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83A955-6A9E-4F53-A4D1-E940B3526C89}"/>
              </a:ext>
            </a:extLst>
          </p:cNvPr>
          <p:cNvSpPr txBox="1"/>
          <p:nvPr/>
        </p:nvSpPr>
        <p:spPr>
          <a:xfrm>
            <a:off x="174679" y="4647556"/>
            <a:ext cx="3363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5"/>
              </a:rPr>
              <a:t>https://www.udemy.com/deeplearning/learn/v4/overview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00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Shape 317"/>
          <p:cNvCxnSpPr>
            <a:stCxn id="31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8" name="Shape 318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 panose="02040502050405020303" pitchFamily="18" charset="0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 panose="02040502050405020303" pitchFamily="18" charset="0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 panose="02040502050405020303" pitchFamily="18" charset="0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BE658C-60F9-46A9-9E01-E4413922EA7F}"/>
              </a:ext>
            </a:extLst>
          </p:cNvPr>
          <p:cNvSpPr/>
          <p:nvPr/>
        </p:nvSpPr>
        <p:spPr>
          <a:xfrm>
            <a:off x="228600" y="28575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Autoencoder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7DECF6-07FA-4C2A-A8B5-BA5E1B6C8792}"/>
              </a:ext>
            </a:extLst>
          </p:cNvPr>
          <p:cNvSpPr/>
          <p:nvPr/>
        </p:nvSpPr>
        <p:spPr>
          <a:xfrm>
            <a:off x="217896" y="1532809"/>
            <a:ext cx="43507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hidden/internal representation maintains all the information of the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We can use the hidden layer to extract meaningful features.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B2787-CBF5-43A9-BAE9-2CDE47918F38}"/>
              </a:ext>
            </a:extLst>
          </p:cNvPr>
          <p:cNvSpPr txBox="1"/>
          <p:nvPr/>
        </p:nvSpPr>
        <p:spPr>
          <a:xfrm>
            <a:off x="228600" y="4628559"/>
            <a:ext cx="3363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https://www.udemy.com/deeplearning/learn/v4/overview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818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Applications of Autoencoder</a:t>
            </a:r>
            <a:endParaRPr lang="en-US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089E1B-AC21-4009-89D7-4DCD6481C683}"/>
              </a:ext>
            </a:extLst>
          </p:cNvPr>
          <p:cNvSpPr/>
          <p:nvPr/>
        </p:nvSpPr>
        <p:spPr>
          <a:xfrm>
            <a:off x="336698" y="1352550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Data Denoising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Image Reconstruction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Information Retrieval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4AE58E0-D9E9-4E60-B175-715BB36C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552950"/>
            <a:ext cx="5029200" cy="304800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https://towardsdatascience.com/applied-deep-learning-part-3-autoencoders-1c083af4d798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7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Dimensionality Reduction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CF4A0E-2101-49DE-9460-E5B00643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44530"/>
            <a:ext cx="7086600" cy="3209925"/>
          </a:xfrm>
          <a:prstGeom prst="rect">
            <a:avLst/>
          </a:prstGeom>
        </p:spPr>
      </p:pic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244ED97A-6127-407F-B376-58468A93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552950"/>
            <a:ext cx="5029200" cy="304800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https://github.com/</a:t>
            </a:r>
            <a:r>
              <a:rPr lang="fr-FR" dirty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89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Dimensionality Reduction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F10845-CA3B-4AF9-818B-B6A24B9FB84D}"/>
              </a:ext>
            </a:extLst>
          </p:cNvPr>
          <p:cNvSpPr/>
          <p:nvPr/>
        </p:nvSpPr>
        <p:spPr>
          <a:xfrm>
            <a:off x="381000" y="127635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Dimensionality reduction allows us to get a lower dimension representation of our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encoder creates new (fewer) features from the input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For example we can input a 3 dimensional data set and output a 2 dimensional representation of 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633F5-A818-481E-8F40-55883C48B349}"/>
              </a:ext>
            </a:extLst>
          </p:cNvPr>
          <p:cNvSpPr txBox="1"/>
          <p:nvPr/>
        </p:nvSpPr>
        <p:spPr>
          <a:xfrm>
            <a:off x="228600" y="4628559"/>
            <a:ext cx="3363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https://www.udemy.com/deeplearning/learn/v4/overview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833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Dimensionality Reduction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244ED97A-6127-407F-B376-58468A93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552950"/>
            <a:ext cx="5029200" cy="304800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https://github.com/</a:t>
            </a:r>
            <a:r>
              <a:rPr lang="fr-FR" dirty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C7453076-140F-4529-9993-AB8327BB8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76350"/>
            <a:ext cx="3886200" cy="2914650"/>
          </a:xfrm>
          <a:prstGeom prst="rect">
            <a:avLst/>
          </a:prstGeom>
        </p:spPr>
      </p:pic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4729519-0156-4BDB-9839-01D169E17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93" y="1657350"/>
            <a:ext cx="3149600" cy="23622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AE11942-3D4A-42E2-8032-B84EAD1A6577}"/>
              </a:ext>
            </a:extLst>
          </p:cNvPr>
          <p:cNvSpPr/>
          <p:nvPr/>
        </p:nvSpPr>
        <p:spPr>
          <a:xfrm>
            <a:off x="4191000" y="2733675"/>
            <a:ext cx="685800" cy="21907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03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Data Denoising</a:t>
            </a: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EC90467A-D601-4DF6-A461-966A2408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552950"/>
            <a:ext cx="5029200" cy="304800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https://github.com/</a:t>
            </a:r>
            <a:r>
              <a:rPr lang="fr-FR" dirty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133277-9111-4B23-B83D-2684D1C26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76350"/>
            <a:ext cx="6629400" cy="305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00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49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Image Reconstruction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5D600F83-12AE-4D46-8FD2-2BC5AD3A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552950"/>
            <a:ext cx="5029200" cy="304800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https://github.com/</a:t>
            </a:r>
            <a:r>
              <a:rPr lang="fr-FR" dirty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78365337-3B14-438C-9F64-7DD5987A3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758"/>
            <a:ext cx="9144000" cy="21879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A9C7CE-70BF-46FD-885F-CECE3442E475}"/>
              </a:ext>
            </a:extLst>
          </p:cNvPr>
          <p:cNvSpPr/>
          <p:nvPr/>
        </p:nvSpPr>
        <p:spPr>
          <a:xfrm>
            <a:off x="3124200" y="3790950"/>
            <a:ext cx="2778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Removes the dark cross-bar in the image</a:t>
            </a:r>
          </a:p>
        </p:txBody>
      </p:sp>
    </p:spTree>
    <p:extLst>
      <p:ext uri="{BB962C8B-B14F-4D97-AF65-F5344CB8AC3E}">
        <p14:creationId xmlns:p14="http://schemas.microsoft.com/office/powerpoint/2010/main" val="41669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49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Information Retrieval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092560-A66B-4199-A6A4-5A7D6B777D37}"/>
              </a:ext>
            </a:extLst>
          </p:cNvPr>
          <p:cNvSpPr/>
          <p:nvPr/>
        </p:nvSpPr>
        <p:spPr>
          <a:xfrm>
            <a:off x="381000" y="1581150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This is related to text domain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We can use an autoencoder to find low dimensional codes for documents that allow fast and accurate retrieval of similar documents from a large set.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5D600F83-12AE-4D46-8FD2-2BC5AD3A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552950"/>
            <a:ext cx="5029200" cy="304800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https://github.com/</a:t>
            </a:r>
            <a:r>
              <a:rPr lang="fr-FR" dirty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90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C258-0E48-4F85-9932-E2796434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Autoencoder vs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14B1-1A28-488D-AB52-3E3471D66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PCA is restricted to a linear map, while auto encoders can have nonlinear encoder/decoders.</a:t>
            </a:r>
          </a:p>
          <a:p>
            <a:r>
              <a:rPr lang="en-US" dirty="0">
                <a:latin typeface="Georgia" panose="02040502050405020303" pitchFamily="18" charset="0"/>
              </a:rPr>
              <a:t>A single layer auto encoder with linear transfer function is nearly equivalent to PCA, where nearly means that the </a:t>
            </a:r>
            <a:r>
              <a:rPr lang="en-US" b="1" dirty="0">
                <a:latin typeface="Georgia" panose="02040502050405020303" pitchFamily="18" charset="0"/>
              </a:rPr>
              <a:t>W</a:t>
            </a:r>
            <a:r>
              <a:rPr lang="en-US" dirty="0">
                <a:latin typeface="Georgia" panose="02040502050405020303" pitchFamily="18" charset="0"/>
              </a:rPr>
              <a:t> found by AE and PCA won't be the same--but the subspace spanned by the respective </a:t>
            </a:r>
            <a:r>
              <a:rPr lang="en-US" b="1" dirty="0">
                <a:latin typeface="Georgia" panose="02040502050405020303" pitchFamily="18" charset="0"/>
              </a:rPr>
              <a:t>W's</a:t>
            </a:r>
            <a:r>
              <a:rPr lang="en-US" dirty="0">
                <a:latin typeface="Georgia" panose="02040502050405020303" pitchFamily="18" charset="0"/>
              </a:rPr>
              <a:t> will.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BF684D-5514-432C-B2AB-327B17DDD29C}"/>
              </a:ext>
            </a:extLst>
          </p:cNvPr>
          <p:cNvSpPr/>
          <p:nvPr/>
        </p:nvSpPr>
        <p:spPr>
          <a:xfrm>
            <a:off x="304800" y="4594623"/>
            <a:ext cx="3886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2"/>
              </a:rPr>
              <a:t>https://www.cs.toronto.edu/~urtasun/courses/CSC411/14_pca.pdf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382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62150"/>
            <a:ext cx="7467600" cy="973931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Feedback is greatly appreciated!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10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597900" y="1037863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597900" y="1823750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597900" y="2609663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597900" y="3303888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1597900" y="4059313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2722575" y="1667900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2722575" y="2590013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2722575" y="3551425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847250" y="2167450"/>
            <a:ext cx="572700" cy="572700"/>
          </a:xfrm>
          <a:prstGeom prst="ellipse">
            <a:avLst/>
          </a:prstGeom>
          <a:solidFill>
            <a:srgbClr val="F6B26B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847250" y="2935900"/>
            <a:ext cx="572700" cy="572700"/>
          </a:xfrm>
          <a:prstGeom prst="ellipse">
            <a:avLst/>
          </a:prstGeom>
          <a:solidFill>
            <a:srgbClr val="F6B26B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Shape 129"/>
          <p:cNvCxnSpPr>
            <a:stCxn id="119" idx="6"/>
            <a:endCxn id="124" idx="1"/>
          </p:cNvCxnSpPr>
          <p:nvPr/>
        </p:nvCxnSpPr>
        <p:spPr>
          <a:xfrm>
            <a:off x="2170600" y="1324213"/>
            <a:ext cx="635700" cy="42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Shape 130"/>
          <p:cNvCxnSpPr>
            <a:stCxn id="120" idx="6"/>
            <a:endCxn id="124" idx="2"/>
          </p:cNvCxnSpPr>
          <p:nvPr/>
        </p:nvCxnSpPr>
        <p:spPr>
          <a:xfrm rot="10800000" flipH="1">
            <a:off x="2170600" y="1954400"/>
            <a:ext cx="552000" cy="15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Shape 131"/>
          <p:cNvCxnSpPr>
            <a:endCxn id="125" idx="2"/>
          </p:cNvCxnSpPr>
          <p:nvPr/>
        </p:nvCxnSpPr>
        <p:spPr>
          <a:xfrm>
            <a:off x="2170575" y="2876363"/>
            <a:ext cx="55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Shape 132"/>
          <p:cNvCxnSpPr>
            <a:stCxn id="122" idx="6"/>
            <a:endCxn id="126" idx="2"/>
          </p:cNvCxnSpPr>
          <p:nvPr/>
        </p:nvCxnSpPr>
        <p:spPr>
          <a:xfrm>
            <a:off x="2170600" y="3590238"/>
            <a:ext cx="552000" cy="24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Shape 133"/>
          <p:cNvCxnSpPr>
            <a:stCxn id="123" idx="6"/>
            <a:endCxn id="124" idx="3"/>
          </p:cNvCxnSpPr>
          <p:nvPr/>
        </p:nvCxnSpPr>
        <p:spPr>
          <a:xfrm rot="10800000" flipH="1">
            <a:off x="2170600" y="2156863"/>
            <a:ext cx="635700" cy="218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Shape 134"/>
          <p:cNvCxnSpPr>
            <a:stCxn id="123" idx="6"/>
            <a:endCxn id="125" idx="3"/>
          </p:cNvCxnSpPr>
          <p:nvPr/>
        </p:nvCxnSpPr>
        <p:spPr>
          <a:xfrm rot="10800000" flipH="1">
            <a:off x="2170600" y="3078763"/>
            <a:ext cx="635700" cy="126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Shape 135"/>
          <p:cNvCxnSpPr>
            <a:stCxn id="123" idx="6"/>
            <a:endCxn id="126" idx="2"/>
          </p:cNvCxnSpPr>
          <p:nvPr/>
        </p:nvCxnSpPr>
        <p:spPr>
          <a:xfrm rot="10800000" flipH="1">
            <a:off x="2170600" y="3837763"/>
            <a:ext cx="552000" cy="50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Shape 136"/>
          <p:cNvCxnSpPr>
            <a:stCxn id="122" idx="6"/>
            <a:endCxn id="124" idx="3"/>
          </p:cNvCxnSpPr>
          <p:nvPr/>
        </p:nvCxnSpPr>
        <p:spPr>
          <a:xfrm rot="10800000" flipH="1">
            <a:off x="2170600" y="2156838"/>
            <a:ext cx="635700" cy="143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Shape 137"/>
          <p:cNvCxnSpPr>
            <a:stCxn id="122" idx="6"/>
            <a:endCxn id="125" idx="2"/>
          </p:cNvCxnSpPr>
          <p:nvPr/>
        </p:nvCxnSpPr>
        <p:spPr>
          <a:xfrm rot="10800000" flipH="1">
            <a:off x="2170600" y="2876238"/>
            <a:ext cx="552000" cy="71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Shape 138"/>
          <p:cNvCxnSpPr>
            <a:stCxn id="121" idx="6"/>
            <a:endCxn id="126" idx="1"/>
          </p:cNvCxnSpPr>
          <p:nvPr/>
        </p:nvCxnSpPr>
        <p:spPr>
          <a:xfrm>
            <a:off x="2170600" y="2896013"/>
            <a:ext cx="635700" cy="73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Shape 139"/>
          <p:cNvCxnSpPr>
            <a:stCxn id="121" idx="6"/>
            <a:endCxn id="124" idx="2"/>
          </p:cNvCxnSpPr>
          <p:nvPr/>
        </p:nvCxnSpPr>
        <p:spPr>
          <a:xfrm rot="10800000" flipH="1">
            <a:off x="2170600" y="1954313"/>
            <a:ext cx="552000" cy="94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Shape 140"/>
          <p:cNvCxnSpPr>
            <a:stCxn id="120" idx="6"/>
          </p:cNvCxnSpPr>
          <p:nvPr/>
        </p:nvCxnSpPr>
        <p:spPr>
          <a:xfrm>
            <a:off x="2170600" y="2110100"/>
            <a:ext cx="635700" cy="56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Shape 141"/>
          <p:cNvCxnSpPr>
            <a:stCxn id="120" idx="6"/>
            <a:endCxn id="126" idx="1"/>
          </p:cNvCxnSpPr>
          <p:nvPr/>
        </p:nvCxnSpPr>
        <p:spPr>
          <a:xfrm>
            <a:off x="2170600" y="2110100"/>
            <a:ext cx="635700" cy="15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Shape 142"/>
          <p:cNvCxnSpPr>
            <a:stCxn id="119" idx="6"/>
            <a:endCxn id="125" idx="1"/>
          </p:cNvCxnSpPr>
          <p:nvPr/>
        </p:nvCxnSpPr>
        <p:spPr>
          <a:xfrm>
            <a:off x="2170600" y="1324213"/>
            <a:ext cx="635700" cy="134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Shape 143"/>
          <p:cNvCxnSpPr>
            <a:stCxn id="124" idx="6"/>
            <a:endCxn id="127" idx="1"/>
          </p:cNvCxnSpPr>
          <p:nvPr/>
        </p:nvCxnSpPr>
        <p:spPr>
          <a:xfrm>
            <a:off x="3295275" y="1954250"/>
            <a:ext cx="635700" cy="29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Shape 144"/>
          <p:cNvCxnSpPr>
            <a:stCxn id="119" idx="6"/>
            <a:endCxn id="126" idx="1"/>
          </p:cNvCxnSpPr>
          <p:nvPr/>
        </p:nvCxnSpPr>
        <p:spPr>
          <a:xfrm>
            <a:off x="2170600" y="1324213"/>
            <a:ext cx="635700" cy="231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Shape 145"/>
          <p:cNvCxnSpPr>
            <a:stCxn id="124" idx="6"/>
            <a:endCxn id="128" idx="1"/>
          </p:cNvCxnSpPr>
          <p:nvPr/>
        </p:nvCxnSpPr>
        <p:spPr>
          <a:xfrm>
            <a:off x="3295275" y="1954250"/>
            <a:ext cx="635700" cy="10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Shape 146"/>
          <p:cNvCxnSpPr>
            <a:stCxn id="125" idx="6"/>
            <a:endCxn id="127" idx="2"/>
          </p:cNvCxnSpPr>
          <p:nvPr/>
        </p:nvCxnSpPr>
        <p:spPr>
          <a:xfrm rot="10800000" flipH="1">
            <a:off x="3295275" y="2453663"/>
            <a:ext cx="552000" cy="42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Shape 147"/>
          <p:cNvCxnSpPr>
            <a:stCxn id="125" idx="6"/>
            <a:endCxn id="128" idx="2"/>
          </p:cNvCxnSpPr>
          <p:nvPr/>
        </p:nvCxnSpPr>
        <p:spPr>
          <a:xfrm>
            <a:off x="3295275" y="2876363"/>
            <a:ext cx="552000" cy="34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Shape 148"/>
          <p:cNvCxnSpPr>
            <a:stCxn id="126" idx="7"/>
            <a:endCxn id="127" idx="3"/>
          </p:cNvCxnSpPr>
          <p:nvPr/>
        </p:nvCxnSpPr>
        <p:spPr>
          <a:xfrm rot="10800000" flipH="1">
            <a:off x="3211405" y="2656395"/>
            <a:ext cx="719700" cy="97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Shape 149"/>
          <p:cNvCxnSpPr>
            <a:stCxn id="126" idx="6"/>
            <a:endCxn id="128" idx="3"/>
          </p:cNvCxnSpPr>
          <p:nvPr/>
        </p:nvCxnSpPr>
        <p:spPr>
          <a:xfrm rot="10800000" flipH="1">
            <a:off x="3295275" y="3424675"/>
            <a:ext cx="635700" cy="41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Shape 150"/>
          <p:cNvSpPr/>
          <p:nvPr/>
        </p:nvSpPr>
        <p:spPr>
          <a:xfrm flipH="1">
            <a:off x="6135855" y="1075613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 flipH="1">
            <a:off x="6135855" y="1861500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 flipH="1">
            <a:off x="6135855" y="2647413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 flipH="1">
            <a:off x="6135855" y="3341638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 flipH="1">
            <a:off x="6135855" y="4097063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 flipH="1">
            <a:off x="5011180" y="1705650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flipH="1">
            <a:off x="5011180" y="2627763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 flipH="1">
            <a:off x="5011180" y="3589175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" name="Shape 158"/>
          <p:cNvCxnSpPr>
            <a:stCxn id="150" idx="6"/>
            <a:endCxn id="155" idx="1"/>
          </p:cNvCxnSpPr>
          <p:nvPr/>
        </p:nvCxnSpPr>
        <p:spPr>
          <a:xfrm flipH="1">
            <a:off x="5500155" y="1361963"/>
            <a:ext cx="635700" cy="42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9" name="Shape 159"/>
          <p:cNvCxnSpPr>
            <a:stCxn id="151" idx="6"/>
            <a:endCxn id="155" idx="2"/>
          </p:cNvCxnSpPr>
          <p:nvPr/>
        </p:nvCxnSpPr>
        <p:spPr>
          <a:xfrm rot="10800000">
            <a:off x="5583855" y="1992150"/>
            <a:ext cx="552000" cy="15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0" name="Shape 160"/>
          <p:cNvCxnSpPr>
            <a:endCxn id="156" idx="2"/>
          </p:cNvCxnSpPr>
          <p:nvPr/>
        </p:nvCxnSpPr>
        <p:spPr>
          <a:xfrm rot="10800000">
            <a:off x="5583880" y="2914113"/>
            <a:ext cx="55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1" name="Shape 161"/>
          <p:cNvCxnSpPr>
            <a:stCxn id="153" idx="6"/>
            <a:endCxn id="157" idx="2"/>
          </p:cNvCxnSpPr>
          <p:nvPr/>
        </p:nvCxnSpPr>
        <p:spPr>
          <a:xfrm flipH="1">
            <a:off x="5583855" y="3627988"/>
            <a:ext cx="552000" cy="24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2" name="Shape 162"/>
          <p:cNvCxnSpPr>
            <a:stCxn id="154" idx="6"/>
            <a:endCxn id="155" idx="3"/>
          </p:cNvCxnSpPr>
          <p:nvPr/>
        </p:nvCxnSpPr>
        <p:spPr>
          <a:xfrm rot="10800000">
            <a:off x="5500155" y="2194613"/>
            <a:ext cx="635700" cy="218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3" name="Shape 163"/>
          <p:cNvCxnSpPr>
            <a:stCxn id="154" idx="6"/>
            <a:endCxn id="156" idx="3"/>
          </p:cNvCxnSpPr>
          <p:nvPr/>
        </p:nvCxnSpPr>
        <p:spPr>
          <a:xfrm rot="10800000">
            <a:off x="5500155" y="3116513"/>
            <a:ext cx="635700" cy="126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4" name="Shape 164"/>
          <p:cNvCxnSpPr>
            <a:stCxn id="154" idx="6"/>
            <a:endCxn id="157" idx="2"/>
          </p:cNvCxnSpPr>
          <p:nvPr/>
        </p:nvCxnSpPr>
        <p:spPr>
          <a:xfrm rot="10800000">
            <a:off x="5583855" y="3875513"/>
            <a:ext cx="552000" cy="50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5" name="Shape 165"/>
          <p:cNvCxnSpPr>
            <a:stCxn id="153" idx="6"/>
            <a:endCxn id="155" idx="3"/>
          </p:cNvCxnSpPr>
          <p:nvPr/>
        </p:nvCxnSpPr>
        <p:spPr>
          <a:xfrm rot="10800000">
            <a:off x="5500155" y="2194588"/>
            <a:ext cx="635700" cy="143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6" name="Shape 166"/>
          <p:cNvCxnSpPr>
            <a:stCxn id="153" idx="6"/>
            <a:endCxn id="156" idx="2"/>
          </p:cNvCxnSpPr>
          <p:nvPr/>
        </p:nvCxnSpPr>
        <p:spPr>
          <a:xfrm rot="10800000">
            <a:off x="5583855" y="2913988"/>
            <a:ext cx="552000" cy="71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7" name="Shape 167"/>
          <p:cNvCxnSpPr>
            <a:stCxn id="152" idx="6"/>
            <a:endCxn id="157" idx="1"/>
          </p:cNvCxnSpPr>
          <p:nvPr/>
        </p:nvCxnSpPr>
        <p:spPr>
          <a:xfrm flipH="1">
            <a:off x="5500155" y="2933763"/>
            <a:ext cx="635700" cy="73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8" name="Shape 168"/>
          <p:cNvCxnSpPr>
            <a:stCxn id="152" idx="6"/>
            <a:endCxn id="155" idx="2"/>
          </p:cNvCxnSpPr>
          <p:nvPr/>
        </p:nvCxnSpPr>
        <p:spPr>
          <a:xfrm rot="10800000">
            <a:off x="5583855" y="1992063"/>
            <a:ext cx="552000" cy="94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9" name="Shape 169"/>
          <p:cNvCxnSpPr>
            <a:stCxn id="151" idx="6"/>
          </p:cNvCxnSpPr>
          <p:nvPr/>
        </p:nvCxnSpPr>
        <p:spPr>
          <a:xfrm flipH="1">
            <a:off x="5500155" y="2147850"/>
            <a:ext cx="635700" cy="56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0" name="Shape 170"/>
          <p:cNvCxnSpPr>
            <a:stCxn id="151" idx="6"/>
            <a:endCxn id="157" idx="1"/>
          </p:cNvCxnSpPr>
          <p:nvPr/>
        </p:nvCxnSpPr>
        <p:spPr>
          <a:xfrm flipH="1">
            <a:off x="5500155" y="2147850"/>
            <a:ext cx="635700" cy="15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1" name="Shape 171"/>
          <p:cNvCxnSpPr>
            <a:stCxn id="150" idx="6"/>
            <a:endCxn id="156" idx="1"/>
          </p:cNvCxnSpPr>
          <p:nvPr/>
        </p:nvCxnSpPr>
        <p:spPr>
          <a:xfrm flipH="1">
            <a:off x="5500155" y="1361963"/>
            <a:ext cx="635700" cy="134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2" name="Shape 172"/>
          <p:cNvCxnSpPr>
            <a:stCxn id="155" idx="6"/>
          </p:cNvCxnSpPr>
          <p:nvPr/>
        </p:nvCxnSpPr>
        <p:spPr>
          <a:xfrm flipH="1">
            <a:off x="4375480" y="1992000"/>
            <a:ext cx="635700" cy="29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3" name="Shape 173"/>
          <p:cNvCxnSpPr>
            <a:stCxn id="150" idx="6"/>
            <a:endCxn id="157" idx="1"/>
          </p:cNvCxnSpPr>
          <p:nvPr/>
        </p:nvCxnSpPr>
        <p:spPr>
          <a:xfrm flipH="1">
            <a:off x="5500155" y="1361963"/>
            <a:ext cx="635700" cy="231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4" name="Shape 174"/>
          <p:cNvCxnSpPr>
            <a:stCxn id="155" idx="6"/>
          </p:cNvCxnSpPr>
          <p:nvPr/>
        </p:nvCxnSpPr>
        <p:spPr>
          <a:xfrm flipH="1">
            <a:off x="4375480" y="1992000"/>
            <a:ext cx="635700" cy="10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5" name="Shape 175"/>
          <p:cNvCxnSpPr>
            <a:stCxn id="156" idx="6"/>
            <a:endCxn id="127" idx="6"/>
          </p:cNvCxnSpPr>
          <p:nvPr/>
        </p:nvCxnSpPr>
        <p:spPr>
          <a:xfrm rot="10800000">
            <a:off x="4419880" y="2453913"/>
            <a:ext cx="591300" cy="46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6" name="Shape 176"/>
          <p:cNvCxnSpPr>
            <a:stCxn id="156" idx="6"/>
            <a:endCxn id="128" idx="6"/>
          </p:cNvCxnSpPr>
          <p:nvPr/>
        </p:nvCxnSpPr>
        <p:spPr>
          <a:xfrm flipH="1">
            <a:off x="4419880" y="2914113"/>
            <a:ext cx="591300" cy="30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7" name="Shape 177"/>
          <p:cNvCxnSpPr>
            <a:stCxn id="157" idx="7"/>
            <a:endCxn id="127" idx="5"/>
          </p:cNvCxnSpPr>
          <p:nvPr/>
        </p:nvCxnSpPr>
        <p:spPr>
          <a:xfrm rot="10800000">
            <a:off x="4336050" y="2656345"/>
            <a:ext cx="759000" cy="1016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8" name="Shape 178"/>
          <p:cNvCxnSpPr>
            <a:stCxn id="157" idx="6"/>
            <a:endCxn id="128" idx="5"/>
          </p:cNvCxnSpPr>
          <p:nvPr/>
        </p:nvCxnSpPr>
        <p:spPr>
          <a:xfrm rot="10800000">
            <a:off x="4336180" y="3424625"/>
            <a:ext cx="675000" cy="45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5AA0651-23F5-4316-9853-3D3B7288DA31}"/>
              </a:ext>
            </a:extLst>
          </p:cNvPr>
          <p:cNvSpPr/>
          <p:nvPr/>
        </p:nvSpPr>
        <p:spPr>
          <a:xfrm>
            <a:off x="228600" y="218927"/>
            <a:ext cx="5638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Stacked Autoencoder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9A2393-1414-43C2-82EC-55C5FC723509}"/>
              </a:ext>
            </a:extLst>
          </p:cNvPr>
          <p:cNvSpPr txBox="1"/>
          <p:nvPr/>
        </p:nvSpPr>
        <p:spPr>
          <a:xfrm>
            <a:off x="228600" y="4628559"/>
            <a:ext cx="3363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https://www.udemy.com/deeplearning/learn/v4/overview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1735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Stacked Autoencoder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DF59B91-98B8-4BC8-8BC3-BC753490EA0D}"/>
                  </a:ext>
                </a:extLst>
              </p:cNvPr>
              <p:cNvSpPr/>
              <p:nvPr/>
            </p:nvSpPr>
            <p:spPr>
              <a:xfrm>
                <a:off x="381000" y="1233666"/>
                <a:ext cx="8305800" cy="2068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" panose="02040502050405020303" pitchFamily="18" charset="0"/>
                  </a:rPr>
                  <a:t>A stacked autoencoder is a neural network consisting of multiple layers of sparse autoencoders in which the outputs of each layer is wired to the inputs of the successive layer.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" panose="02040502050405020303" pitchFamily="18" charset="0"/>
                  </a:rPr>
                  <a:t>Then the encoding step for the stacked autoencoder is given by running the encoding step of each layer in forward order: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" panose="02040502050405020303" pitchFamily="18" charset="0"/>
                  </a:rPr>
                  <a:t>The decoding step is given by running the decoding stack of each autoencoder in reverse order: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DF59B91-98B8-4BC8-8BC3-BC753490E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3666"/>
                <a:ext cx="8305800" cy="2068515"/>
              </a:xfrm>
              <a:prstGeom prst="rect">
                <a:avLst/>
              </a:prstGeom>
              <a:blipFill>
                <a:blip r:embed="rId2"/>
                <a:stretch>
                  <a:fillRect l="-514" t="-1471" r="-294"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697CA29-1D55-4D4D-9ABE-AC7DAF2E71F1}"/>
              </a:ext>
            </a:extLst>
          </p:cNvPr>
          <p:cNvSpPr/>
          <p:nvPr/>
        </p:nvSpPr>
        <p:spPr>
          <a:xfrm>
            <a:off x="347870" y="4629150"/>
            <a:ext cx="36907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http://ufldl.stanford.edu/wiki/index.php/Stacked_Autoencoders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471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Architecture of Autoencoder</a:t>
            </a:r>
            <a:endParaRPr lang="en-US" sz="4000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41EB461-C517-42F1-B1A4-27426D4B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673606"/>
            <a:ext cx="4876800" cy="152399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https://towardsdatascience.com/applied-deep-learning-part-3-autoencoders-1c083af4d798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708A1-0036-4F8B-A4E6-7440A03E35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6037"/>
            <a:ext cx="6629400" cy="1879826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21A54B-7D4F-4939-A32E-C67E59840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35" y="3025863"/>
            <a:ext cx="6401129" cy="1943200"/>
          </a:xfrm>
        </p:spPr>
      </p:pic>
    </p:spTree>
    <p:extLst>
      <p:ext uri="{BB962C8B-B14F-4D97-AF65-F5344CB8AC3E}">
        <p14:creationId xmlns:p14="http://schemas.microsoft.com/office/powerpoint/2010/main" val="3468129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Architecture of Autoencoders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997579-F9CA-431E-AE8B-04B290DD4F64}"/>
              </a:ext>
            </a:extLst>
          </p:cNvPr>
          <p:cNvSpPr/>
          <p:nvPr/>
        </p:nvSpPr>
        <p:spPr>
          <a:xfrm>
            <a:off x="381000" y="1276350"/>
            <a:ext cx="7962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Both the encoder and decoder are fully-connected feedforward neural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Code is a single layer of an ANN with the dimensionality of our choice.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number of nodes in the code layer (</a:t>
            </a:r>
            <a:r>
              <a:rPr lang="en-US" b="1" dirty="0">
                <a:latin typeface="Georgia" panose="02040502050405020303" pitchFamily="18" charset="0"/>
              </a:rPr>
              <a:t>code size</a:t>
            </a:r>
            <a:r>
              <a:rPr lang="en-US" dirty="0">
                <a:latin typeface="Georgia" panose="02040502050405020303" pitchFamily="18" charset="0"/>
              </a:rPr>
              <a:t>) is a hyperparameter that we set before training the autoencoder.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Note that the decoder architecture is the mirror image of the encoder.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only requirement is the dimensionality of the input and output needs to be the same. Anything in the middle can be played with.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4C670A28-C5DD-45C4-990A-19A8D0F0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673606"/>
            <a:ext cx="4876800" cy="152399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https://towardsdatascience.com/applied-deep-learning-part-3-autoencoders-1c083af4d798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85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Hyperparameters of Autoencoder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997579-F9CA-431E-AE8B-04B290DD4F64}"/>
              </a:ext>
            </a:extLst>
          </p:cNvPr>
          <p:cNvSpPr/>
          <p:nvPr/>
        </p:nvSpPr>
        <p:spPr>
          <a:xfrm>
            <a:off x="304800" y="1504950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Code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Number of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Number of nodes per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Loss function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4C670A28-C5DD-45C4-990A-19A8D0F0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673606"/>
            <a:ext cx="5181600" cy="260344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https://towardsdatascience.com/applied-deep-learning-part-3-autoencoders-1c083af4d798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chemeClr val="tx1"/>
                </a:solidFill>
                <a:hlinkClick r:id="rId3"/>
              </a:rPr>
              <a:t>http://www.deeplearningbook.org/contents/autoencoders.html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5291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28575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Types of Autoencoder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F59B91-98B8-4BC8-8BC3-BC753490EA0D}"/>
              </a:ext>
            </a:extLst>
          </p:cNvPr>
          <p:cNvSpPr/>
          <p:nvPr/>
        </p:nvSpPr>
        <p:spPr>
          <a:xfrm>
            <a:off x="419100" y="1083922"/>
            <a:ext cx="8343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Georgia" panose="02040502050405020303" pitchFamily="18" charset="0"/>
              </a:rPr>
              <a:t>Undercomplete Autoencoder: </a:t>
            </a:r>
            <a:r>
              <a:rPr lang="en-US" sz="1600" dirty="0">
                <a:latin typeface="Georgia" panose="02040502050405020303" pitchFamily="18" charset="0"/>
              </a:rPr>
              <a:t>An autoencoder whose </a:t>
            </a:r>
            <a:r>
              <a:rPr lang="en-US" sz="1600" b="1" dirty="0">
                <a:latin typeface="Georgia" panose="02040502050405020303" pitchFamily="18" charset="0"/>
              </a:rPr>
              <a:t>code </a:t>
            </a:r>
            <a:r>
              <a:rPr lang="en-US" sz="1600" dirty="0">
                <a:latin typeface="Georgia" panose="02040502050405020303" pitchFamily="18" charset="0"/>
              </a:rPr>
              <a:t>dimension is </a:t>
            </a:r>
            <a:r>
              <a:rPr lang="en-US" sz="1600" b="1" dirty="0">
                <a:latin typeface="Georgia" panose="02040502050405020303" pitchFamily="18" charset="0"/>
              </a:rPr>
              <a:t>less than </a:t>
            </a:r>
            <a:r>
              <a:rPr lang="en-US" sz="1600" dirty="0">
                <a:latin typeface="Georgia" panose="02040502050405020303" pitchFamily="18" charset="0"/>
              </a:rPr>
              <a:t>the input dimension is called undercomplete. Learning an undercomplete representation forces the autoencoder to capture the most salient features of the training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Georgia" panose="02040502050405020303" pitchFamily="18" charset="0"/>
              </a:rPr>
              <a:t>Overcomplete Autoencoder: </a:t>
            </a:r>
            <a:r>
              <a:rPr lang="en-US" sz="1600" dirty="0">
                <a:latin typeface="Georgia" panose="02040502050405020303" pitchFamily="18" charset="0"/>
              </a:rPr>
              <a:t>An autoencoder whose </a:t>
            </a:r>
            <a:r>
              <a:rPr lang="en-US" sz="1600" b="1" dirty="0">
                <a:latin typeface="Georgia" panose="02040502050405020303" pitchFamily="18" charset="0"/>
              </a:rPr>
              <a:t>code </a:t>
            </a:r>
            <a:r>
              <a:rPr lang="en-US" sz="1600" dirty="0">
                <a:latin typeface="Georgia" panose="02040502050405020303" pitchFamily="18" charset="0"/>
              </a:rPr>
              <a:t>dimension is </a:t>
            </a:r>
            <a:r>
              <a:rPr lang="en-US" sz="1600" b="1" dirty="0">
                <a:latin typeface="Georgia" panose="02040502050405020303" pitchFamily="18" charset="0"/>
              </a:rPr>
              <a:t>greater than </a:t>
            </a:r>
            <a:r>
              <a:rPr lang="en-US" sz="1600" dirty="0">
                <a:latin typeface="Georgia" panose="02040502050405020303" pitchFamily="18" charset="0"/>
              </a:rPr>
              <a:t>the input dimension is called </a:t>
            </a:r>
            <a:r>
              <a:rPr lang="en-US" sz="1600">
                <a:latin typeface="Georgia" panose="02040502050405020303" pitchFamily="18" charset="0"/>
              </a:rPr>
              <a:t>overcomplete.</a:t>
            </a:r>
            <a:endParaRPr lang="en-US" sz="1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Georgia" panose="02040502050405020303" pitchFamily="18" charset="0"/>
              </a:rPr>
              <a:t>Regularized Autoencoders: </a:t>
            </a:r>
            <a:r>
              <a:rPr lang="en-US" sz="1600" dirty="0">
                <a:latin typeface="Georgia" panose="02040502050405020303" pitchFamily="18" charset="0"/>
              </a:rPr>
              <a:t>Rather than limiting the size of the code dimension for the sake of feature learning, we can add a loss function to prevent it memorizing the task and the training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Georgia" panose="02040502050405020303" pitchFamily="18" charset="0"/>
            </a:endParaRP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B651453-5ADD-4C3E-9175-76245A325137}"/>
              </a:ext>
            </a:extLst>
          </p:cNvPr>
          <p:cNvSpPr txBox="1">
            <a:spLocks/>
          </p:cNvSpPr>
          <p:nvPr/>
        </p:nvSpPr>
        <p:spPr>
          <a:xfrm>
            <a:off x="228600" y="4629150"/>
            <a:ext cx="57150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Source: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http://machinelearninguru.com/deep_learning/tensorflow/neural_networks/autoencoder/autoencoder.html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29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321537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Undercomplete and Overcomplete AE</a:t>
            </a:r>
            <a:endParaRPr lang="en-US" sz="3600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B651453-5ADD-4C3E-9175-76245A325137}"/>
              </a:ext>
            </a:extLst>
          </p:cNvPr>
          <p:cNvSpPr txBox="1">
            <a:spLocks/>
          </p:cNvSpPr>
          <p:nvPr/>
        </p:nvSpPr>
        <p:spPr>
          <a:xfrm>
            <a:off x="228600" y="4629150"/>
            <a:ext cx="57150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Source: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http://machinelearninguru.com/deep_learning/tensorflow/neural_networks/autoencoder/autoencoder.html</a:t>
            </a:r>
            <a:endParaRPr lang="fr-FR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  <a:hlinkClick r:id="rId3"/>
              </a:rPr>
              <a:t>https://www.sciencedirect.com/science/article/pii/S1566253517307844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BDD7DBFF-8E45-443C-AF29-73B0EFBD1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19367"/>
            <a:ext cx="2971800" cy="26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4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Types of Regularized Autoencoders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F59B91-98B8-4BC8-8BC3-BC753490EA0D}"/>
              </a:ext>
            </a:extLst>
          </p:cNvPr>
          <p:cNvSpPr/>
          <p:nvPr/>
        </p:nvSpPr>
        <p:spPr>
          <a:xfrm>
            <a:off x="381000" y="1233666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C1A439-FEE8-4B84-A67C-583A4F6CB42D}"/>
              </a:ext>
            </a:extLst>
          </p:cNvPr>
          <p:cNvSpPr/>
          <p:nvPr/>
        </p:nvSpPr>
        <p:spPr>
          <a:xfrm>
            <a:off x="450476" y="1523703"/>
            <a:ext cx="72457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Denoising Autoencoder (DAE)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Sparse Autoencoder (SAE)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Variational Autoencoder (VAE)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Contractive Autoencoder (CAE)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C33DDA-377F-4DB0-AAC7-AB3CA798C13A}"/>
              </a:ext>
            </a:extLst>
          </p:cNvPr>
          <p:cNvSpPr txBox="1">
            <a:spLocks/>
          </p:cNvSpPr>
          <p:nvPr/>
        </p:nvSpPr>
        <p:spPr>
          <a:xfrm>
            <a:off x="228600" y="4629150"/>
            <a:ext cx="60960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Source: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http://machinelearninguru.com/deep_learning/tensorflow/neural_networks/autoencoder/autoencoder.html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chemeClr val="tx1"/>
                </a:solidFill>
                <a:hlinkClick r:id="rId3"/>
              </a:rPr>
              <a:t>https://en.wikipedia.org/wiki/Autoencoder#Variations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833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Denoising Autoencoder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F59B91-98B8-4BC8-8BC3-BC753490EA0D}"/>
              </a:ext>
            </a:extLst>
          </p:cNvPr>
          <p:cNvSpPr/>
          <p:nvPr/>
        </p:nvSpPr>
        <p:spPr>
          <a:xfrm>
            <a:off x="381000" y="1233666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02378-62C6-4A99-BBA9-ACE2B98F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6037"/>
            <a:ext cx="5107698" cy="330155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915AEB-C03D-4963-828F-D793AE2E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629149"/>
            <a:ext cx="4876800" cy="152399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https://towardsdatascience.com/applied-deep-learning-part-3-autoencoders-1c083af4d798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88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Denoising Autoencoder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F59B91-98B8-4BC8-8BC3-BC753490EA0D}"/>
              </a:ext>
            </a:extLst>
          </p:cNvPr>
          <p:cNvSpPr/>
          <p:nvPr/>
        </p:nvSpPr>
        <p:spPr>
          <a:xfrm>
            <a:off x="381000" y="1233666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Georgia" panose="02040502050405020303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B09ABF-5DA1-40C5-B647-121B3098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4629149"/>
            <a:ext cx="4953000" cy="228601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https://towardsdatascience.com</a:t>
            </a:r>
            <a:r>
              <a:rPr lang="fr-FR">
                <a:solidFill>
                  <a:schemeClr val="tx1"/>
                </a:solidFill>
                <a:hlinkClick r:id="rId2"/>
              </a:rPr>
              <a:t>/applied-deep-learning-part-3-autoencoders-1c083af4d798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250BF5-AAF6-465B-885A-E953A2517590}"/>
              </a:ext>
            </a:extLst>
          </p:cNvPr>
          <p:cNvSpPr/>
          <p:nvPr/>
        </p:nvSpPr>
        <p:spPr>
          <a:xfrm>
            <a:off x="457200" y="1294477"/>
            <a:ext cx="7924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There is another way to force the autoencoder to learn useful features, which is adding random noise to its inputs and making it recover the original noise-free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This way the autoencoder can’t simply copy the input to its output because the input also contains random noise.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We are asking it to subtract the noise and produce the underlying meaningful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This is called a denoising autoencoder.</a:t>
            </a:r>
          </a:p>
        </p:txBody>
      </p:sp>
    </p:spTree>
    <p:extLst>
      <p:ext uri="{BB962C8B-B14F-4D97-AF65-F5344CB8AC3E}">
        <p14:creationId xmlns:p14="http://schemas.microsoft.com/office/powerpoint/2010/main" val="353543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DAAD6BC-9E3E-488E-B303-A0715299955A}"/>
              </a:ext>
            </a:extLst>
          </p:cNvPr>
          <p:cNvSpPr/>
          <p:nvPr/>
        </p:nvSpPr>
        <p:spPr>
          <a:xfrm>
            <a:off x="305111" y="394248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Unsupervised Learning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54FBA4-A34B-4B84-9B6A-FFF91F702C77}"/>
              </a:ext>
            </a:extLst>
          </p:cNvPr>
          <p:cNvSpPr/>
          <p:nvPr/>
        </p:nvSpPr>
        <p:spPr>
          <a:xfrm>
            <a:off x="533400" y="135255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world’s data is unlabeled!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articles, movie reviews, user Netflix ratings, images on the internet,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approaches can we take to make use of this type of unlabeled data?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9BB78-FF1C-4819-B910-1DC06301B1A1}"/>
              </a:ext>
            </a:extLst>
          </p:cNvPr>
          <p:cNvSpPr txBox="1"/>
          <p:nvPr/>
        </p:nvSpPr>
        <p:spPr>
          <a:xfrm>
            <a:off x="228600" y="4628559"/>
            <a:ext cx="3363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https://www.udemy.com/deeplearning/learn/v4/overview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340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5797-9004-4379-9B25-C976BB85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kinds of noises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66F4-EE0C-4AD1-A461-CA0CDF95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Salt and Pepper Noise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Noise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Noise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Speckle Noise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579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Sparse Autoencoder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F59B91-98B8-4BC8-8BC3-BC753490EA0D}"/>
              </a:ext>
            </a:extLst>
          </p:cNvPr>
          <p:cNvSpPr/>
          <p:nvPr/>
        </p:nvSpPr>
        <p:spPr>
          <a:xfrm>
            <a:off x="381000" y="1233666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Georgia" panose="02040502050405020303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E72A4C-7333-49E2-A2E6-8B9ACEA1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4591049"/>
            <a:ext cx="5715000" cy="228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https://medium.com/@syoya/what-happens-in-sparse-autencoder-b9a5a69da5c6</a:t>
            </a:r>
            <a:endParaRPr lang="en-US" dirty="0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4A553463-7D55-4EC6-9E4C-A7E49CC61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075536"/>
            <a:ext cx="3962400" cy="351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7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Sparse Autoencoder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F59B91-98B8-4BC8-8BC3-BC753490EA0D}"/>
              </a:ext>
            </a:extLst>
          </p:cNvPr>
          <p:cNvSpPr/>
          <p:nvPr/>
        </p:nvSpPr>
        <p:spPr>
          <a:xfrm>
            <a:off x="381000" y="1233666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Georgia" panose="020405020504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E07D9-28CD-45B3-945A-25D4BE905303}"/>
              </a:ext>
            </a:extLst>
          </p:cNvPr>
          <p:cNvSpPr/>
          <p:nvPr/>
        </p:nvSpPr>
        <p:spPr>
          <a:xfrm>
            <a:off x="471767" y="1368112"/>
            <a:ext cx="82004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An autoencoder which has a sparsity penalty in the training loss in addition to the reconstruction error.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We can regularize the autoencoder by using a sparsity constraint such that only a fraction of the nodes would have nonzero values, called active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In particular, we add a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</a:rPr>
              <a:t>penalty term </a:t>
            </a:r>
            <a:r>
              <a:rPr lang="en-US" dirty="0">
                <a:latin typeface="Georgia" panose="02040502050405020303" pitchFamily="18" charset="0"/>
              </a:rPr>
              <a:t>to the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</a:rPr>
              <a:t>loss function </a:t>
            </a:r>
            <a:r>
              <a:rPr lang="en-US" dirty="0">
                <a:latin typeface="Georgia" panose="02040502050405020303" pitchFamily="18" charset="0"/>
              </a:rPr>
              <a:t>such that only a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</a:rPr>
              <a:t>fraction of the nodes </a:t>
            </a:r>
            <a:r>
              <a:rPr lang="en-US" dirty="0">
                <a:latin typeface="Georgia" panose="02040502050405020303" pitchFamily="18" charset="0"/>
              </a:rPr>
              <a:t>become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</a:rPr>
              <a:t>active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This method works even if the code size is large, since only a small subset of the nodes will be active at any time.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E72A4C-7333-49E2-A2E6-8B9ACEA1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4591049"/>
            <a:ext cx="5715000" cy="228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https://medium.com/@syoya/what-happens-in-sparse-autencoder-b9a5a69da5c6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48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7AFC-9D43-45DF-BB30-F7535644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Usage of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F66D-7276-41B6-8D4C-F2A5E717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callback is a set of functions to be applied at given stages of the training procedure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callbacks to get a view on internal states and statistics of the model 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383158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5330-DB9C-4390-957C-208F79E1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1506-24A9-4C16-9D5C-CB5F4A732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3820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TerminateOnNaN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Callback that terminates training when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 is encountered.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Callback that records events into a History object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ModelCheckpoint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model after every epoch.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EarlyStopping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training when a monitored quantity has stopped improving.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LearningRateScheduler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scheduler.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ReduceLROnPlateau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learning rate when a metric has stopped improving.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050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3E38-B3F0-44AE-8387-4A3F3ACF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Case: </a:t>
            </a:r>
            <a:r>
              <a:rPr lang="en-US" dirty="0" err="1"/>
              <a:t>Fashion_MNIST</a:t>
            </a:r>
            <a:r>
              <a:rPr lang="en-US" dirty="0"/>
              <a:t> data 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C352DB-5A36-4975-8ACE-1C5D36CC9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00150"/>
            <a:ext cx="6705600" cy="3124200"/>
          </a:xfrm>
        </p:spPr>
      </p:pic>
    </p:spTree>
    <p:extLst>
      <p:ext uri="{BB962C8B-B14F-4D97-AF65-F5344CB8AC3E}">
        <p14:creationId xmlns:p14="http://schemas.microsoft.com/office/powerpoint/2010/main" val="760304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3C6B-CDB0-479D-B5B6-92C869A8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D2D6C5-E907-4DC8-8A7E-8E6AC6E53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89225"/>
            <a:ext cx="80772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encoding_dim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this is our input placeholder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input_img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Input(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784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"encoded" is the encoded representation of the input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encoded = Dense(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encoding_dim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input_img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"decoded" is the lossy reconstruction of the input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decoded = Dense(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784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'sigmoid'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)(encoded)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this model maps an input to its reconstruction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autoencoder = Model(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input_img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decoded)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autoencoder.compile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8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800" b="1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adadelta</a:t>
            </a:r>
            <a:r>
              <a:rPr lang="en-US" altLang="en-US" sz="18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8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800" b="1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binary_crossentropy</a:t>
            </a:r>
            <a:r>
              <a:rPr lang="en-US" altLang="en-US" sz="18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133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DA3C-6E88-460A-8D9B-A0DFDC6D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865DF-8F12-4A2D-9BCF-77FC82958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352550"/>
            <a:ext cx="81534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First, we'll configure our model to use a per-pixel binary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   </a:t>
            </a:r>
            <a:r>
              <a:rPr lang="en-US" sz="2000" dirty="0" err="1"/>
              <a:t>crossentropy</a:t>
            </a:r>
            <a:r>
              <a:rPr lang="en-US" sz="2000" dirty="0"/>
              <a:t> loss, and the </a:t>
            </a:r>
            <a:r>
              <a:rPr lang="en-US" sz="2000" dirty="0" err="1"/>
              <a:t>Adadelta</a:t>
            </a:r>
            <a:r>
              <a:rPr lang="en-US" sz="2000" dirty="0"/>
              <a:t> optimizer: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keras.datasets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fashion_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_),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_)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fashion_mnist.load_data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50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2081-805D-45F7-8D8B-73166D41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A9C2B-F6F7-4C9A-81B5-3194F468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will normalize all values between 0 and 1 and we will flatten the 28x28 images into vectors of size 784.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x_train.astype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'float32'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255.</a:t>
            </a:r>
            <a:b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x_test.astype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'float32'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255.</a:t>
            </a:r>
            <a:b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x_train.reshape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en-US" dirty="0" err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np.prod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x_train.shape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:])))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x_test.reshape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en-US" dirty="0" err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np.prod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x_test.shape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:])))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autoencoder.fit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dirty="0" err="1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b="1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dirty="0" err="1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validation_data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prediction =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autoencoder.predict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[0])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19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51C0-C100-4BC6-86E4-ADDBD58D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case2: Denoising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6B98-1A2D-4B7B-8ED1-1150FD17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only difference is that we feed a noisy data to the model:</a:t>
            </a:r>
          </a:p>
          <a:p>
            <a:r>
              <a:rPr lang="en-US" sz="2000" dirty="0"/>
              <a:t>Noise factor controls the noisiness of images</a:t>
            </a:r>
          </a:p>
          <a:p>
            <a:r>
              <a:rPr lang="en-US" sz="2000" dirty="0"/>
              <a:t>clip the values to make sure that the elements of feature vector representing image are between 0 and 1</a:t>
            </a:r>
            <a:endParaRPr lang="en-US" sz="2000" b="1" dirty="0"/>
          </a:p>
          <a:p>
            <a:endParaRPr lang="en-US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932311-1017-4552-A8BA-6D9F0F70C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45866"/>
            <a:ext cx="836799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#introducing noise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noise_factor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x_train_noisy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noise_factor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np.random.normal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x_train.shape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x_test_noisy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noise_factor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np.random.normal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x_test.shape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autoencoder.fit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x_train_noisy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x_test_noisy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x_test_noisy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5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342900">
              <a:lnSpc>
                <a:spcPct val="115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381000" indent="-342900">
              <a:lnSpc>
                <a:spcPct val="115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Two main approaches</a:t>
            </a:r>
          </a:p>
          <a:p>
            <a:pPr marL="995362" indent="-342900">
              <a:lnSpc>
                <a:spcPct val="115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Dimensionality Reduction</a:t>
            </a:r>
            <a:endParaRPr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95362" indent="-342900">
              <a:lnSpc>
                <a:spcPct val="115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Clustering</a:t>
            </a:r>
            <a:endParaRPr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A891A-469A-4778-A3BA-C11A04EF1F22}"/>
              </a:ext>
            </a:extLst>
          </p:cNvPr>
          <p:cNvSpPr txBox="1"/>
          <p:nvPr/>
        </p:nvSpPr>
        <p:spPr>
          <a:xfrm>
            <a:off x="228600" y="4628559"/>
            <a:ext cx="3363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https://www.udemy.com/deeplearning/learn/v4/overview</a:t>
            </a:r>
            <a:r>
              <a:rPr lang="en-US" sz="9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B3C43-AA8A-4C4B-9E53-B1CD30807079}"/>
              </a:ext>
            </a:extLst>
          </p:cNvPr>
          <p:cNvSpPr/>
          <p:nvPr/>
        </p:nvSpPr>
        <p:spPr>
          <a:xfrm>
            <a:off x="305111" y="394248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44243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0DB6-2D61-42C7-A696-327B6C77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train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5256FD-AB1C-4F99-869E-4CC05A94D9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428750"/>
            <a:ext cx="411522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].reshape(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DD7A6E-9C40-4111-A725-0E537C928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59"/>
            <a:ext cx="412965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 </a:t>
            </a:r>
            <a:r>
              <a:rPr lang="en-US" altLang="en-US" sz="2000" b="1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b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prediction.reshape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97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A29C-96F6-4188-9118-B4BF5DCE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6318-CCCC-4BC8-9A6A-BE44BE75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hlinkClick r:id="rId2"/>
              </a:rPr>
              <a:t>http://www.wildml.com/2015/12/implementing-a-cnn-for-text-classification-in-tensorflow/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hlinkClick r:id="rId3"/>
              </a:rPr>
              <a:t>https://towardsdatascience.com/a-walkthrough-of-convolutional-neural-network-7f474f91d7bd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fr-FR" dirty="0">
                <a:hlinkClick r:id="rId4"/>
              </a:rPr>
              <a:t>https://medium.com/@syoya/what-happens-in-sparse-autencoder-b9a5a69da5c6</a:t>
            </a:r>
            <a:endParaRPr lang="fr-FR" dirty="0"/>
          </a:p>
          <a:p>
            <a:r>
              <a:rPr lang="en-US" dirty="0">
                <a:latin typeface="Georgia" panose="02040502050405020303" pitchFamily="18" charset="0"/>
                <a:hlinkClick r:id="rId5"/>
              </a:rPr>
              <a:t>https://medium.com/@venkatakrishna.jonnalagadda/sparse-stacked-and-variational-autoencoder-efe5bfe73b64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96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269D77-33AC-469D-A227-B2406D8B5FBE}"/>
              </a:ext>
            </a:extLst>
          </p:cNvPr>
          <p:cNvSpPr/>
          <p:nvPr/>
        </p:nvSpPr>
        <p:spPr>
          <a:xfrm>
            <a:off x="304800" y="384052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Autoencoder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8253F0-250B-4C8D-A719-2257A564E91E}"/>
              </a:ext>
            </a:extLst>
          </p:cNvPr>
          <p:cNvSpPr/>
          <p:nvPr/>
        </p:nvSpPr>
        <p:spPr>
          <a:xfrm>
            <a:off x="304800" y="127635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autoencoder is actually a very simple neural network and will feel similar to a multi-layer perceptron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to reproduce its input at the output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difference between an autoencoder and a typical MLP network is that the number of input neurons is equal to the number of output neurons.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C11FE-61EC-4682-98A0-23BC49C74AAC}"/>
              </a:ext>
            </a:extLst>
          </p:cNvPr>
          <p:cNvSpPr txBox="1"/>
          <p:nvPr/>
        </p:nvSpPr>
        <p:spPr>
          <a:xfrm>
            <a:off x="228600" y="4628559"/>
            <a:ext cx="3363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2"/>
              </a:rPr>
              <a:t>https://www.udemy.com/deeplearning/learn/v4/overview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59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269D77-33AC-469D-A227-B2406D8B5FBE}"/>
              </a:ext>
            </a:extLst>
          </p:cNvPr>
          <p:cNvSpPr/>
          <p:nvPr/>
        </p:nvSpPr>
        <p:spPr>
          <a:xfrm>
            <a:off x="304800" y="337063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Autoencoder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8253F0-250B-4C8D-A719-2257A564E91E}"/>
              </a:ext>
            </a:extLst>
          </p:cNvPr>
          <p:cNvSpPr/>
          <p:nvPr/>
        </p:nvSpPr>
        <p:spPr>
          <a:xfrm>
            <a:off x="294861" y="1110366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autoencoder is a neural network that has three layers: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input layer,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hidden (encoding) layer,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decoding layer.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is trained to reconstruct its inputs, which forces the hidden layer to try to learn good representations of the inputs.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ED487-26D3-4751-9175-99E5FE222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878957"/>
            <a:ext cx="1371600" cy="136289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0E782E-9394-4EEB-8859-690E9F2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552950"/>
            <a:ext cx="4343400" cy="304800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http://www.shogun-toolbox.org/static/notebook/current/autoencoders.html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95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269D77-33AC-469D-A227-B2406D8B5FBE}"/>
              </a:ext>
            </a:extLst>
          </p:cNvPr>
          <p:cNvSpPr/>
          <p:nvPr/>
        </p:nvSpPr>
        <p:spPr>
          <a:xfrm>
            <a:off x="344557" y="223733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Autoencoder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FEB8C8-A72E-4666-88D6-5385B7B76D04}"/>
              </a:ext>
            </a:extLst>
          </p:cNvPr>
          <p:cNvSpPr/>
          <p:nvPr/>
        </p:nvSpPr>
        <p:spPr>
          <a:xfrm>
            <a:off x="457200" y="1168927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structure of an autoencoder, mapping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through an internal representation 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autoencoder has two components: the encoder f (mapping x to h) and the decoder g (mapping h to r).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020BF-7287-47F2-8D94-8ACFF8E45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293127"/>
            <a:ext cx="1371600" cy="1362892"/>
          </a:xfrm>
          <a:prstGeom prst="rect">
            <a:avLst/>
          </a:prstGeom>
        </p:spPr>
      </p:pic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F551D4FE-C252-44E5-AD2E-30CD9C33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552950"/>
            <a:ext cx="4343400" cy="304800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http://www.deeplearningbook.org/contents/autoencoders.html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3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597900" y="1037863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597900" y="1823750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597900" y="2609663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597900" y="3303888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1597900" y="4059313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2722575" y="1667900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2722575" y="2590013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2722575" y="3551425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847250" y="2167450"/>
            <a:ext cx="572700" cy="572700"/>
          </a:xfrm>
          <a:prstGeom prst="ellipse">
            <a:avLst/>
          </a:prstGeom>
          <a:solidFill>
            <a:srgbClr val="F6B26B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847250" y="2935900"/>
            <a:ext cx="572700" cy="572700"/>
          </a:xfrm>
          <a:prstGeom prst="ellipse">
            <a:avLst/>
          </a:prstGeom>
          <a:solidFill>
            <a:srgbClr val="F6B26B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Shape 129"/>
          <p:cNvCxnSpPr>
            <a:stCxn id="119" idx="6"/>
            <a:endCxn id="124" idx="1"/>
          </p:cNvCxnSpPr>
          <p:nvPr/>
        </p:nvCxnSpPr>
        <p:spPr>
          <a:xfrm>
            <a:off x="2170600" y="1324213"/>
            <a:ext cx="635700" cy="42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Shape 130"/>
          <p:cNvCxnSpPr>
            <a:stCxn id="120" idx="6"/>
            <a:endCxn id="124" idx="2"/>
          </p:cNvCxnSpPr>
          <p:nvPr/>
        </p:nvCxnSpPr>
        <p:spPr>
          <a:xfrm rot="10800000" flipH="1">
            <a:off x="2170600" y="1954400"/>
            <a:ext cx="552000" cy="15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Shape 131"/>
          <p:cNvCxnSpPr>
            <a:endCxn id="125" idx="2"/>
          </p:cNvCxnSpPr>
          <p:nvPr/>
        </p:nvCxnSpPr>
        <p:spPr>
          <a:xfrm>
            <a:off x="2170575" y="2876363"/>
            <a:ext cx="55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Shape 132"/>
          <p:cNvCxnSpPr>
            <a:stCxn id="122" idx="6"/>
            <a:endCxn id="126" idx="2"/>
          </p:cNvCxnSpPr>
          <p:nvPr/>
        </p:nvCxnSpPr>
        <p:spPr>
          <a:xfrm>
            <a:off x="2170600" y="3590238"/>
            <a:ext cx="552000" cy="24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Shape 133"/>
          <p:cNvCxnSpPr>
            <a:stCxn id="123" idx="6"/>
            <a:endCxn id="124" idx="3"/>
          </p:cNvCxnSpPr>
          <p:nvPr/>
        </p:nvCxnSpPr>
        <p:spPr>
          <a:xfrm rot="10800000" flipH="1">
            <a:off x="2170600" y="2156863"/>
            <a:ext cx="635700" cy="218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Shape 134"/>
          <p:cNvCxnSpPr>
            <a:stCxn id="123" idx="6"/>
            <a:endCxn id="125" idx="3"/>
          </p:cNvCxnSpPr>
          <p:nvPr/>
        </p:nvCxnSpPr>
        <p:spPr>
          <a:xfrm rot="10800000" flipH="1">
            <a:off x="2170600" y="3078763"/>
            <a:ext cx="635700" cy="126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Shape 135"/>
          <p:cNvCxnSpPr>
            <a:stCxn id="123" idx="6"/>
            <a:endCxn id="126" idx="2"/>
          </p:cNvCxnSpPr>
          <p:nvPr/>
        </p:nvCxnSpPr>
        <p:spPr>
          <a:xfrm rot="10800000" flipH="1">
            <a:off x="2170600" y="3837763"/>
            <a:ext cx="552000" cy="50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Shape 136"/>
          <p:cNvCxnSpPr>
            <a:stCxn id="122" idx="6"/>
            <a:endCxn id="124" idx="3"/>
          </p:cNvCxnSpPr>
          <p:nvPr/>
        </p:nvCxnSpPr>
        <p:spPr>
          <a:xfrm rot="10800000" flipH="1">
            <a:off x="2170600" y="2156838"/>
            <a:ext cx="635700" cy="143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Shape 137"/>
          <p:cNvCxnSpPr>
            <a:stCxn id="122" idx="6"/>
            <a:endCxn id="125" idx="2"/>
          </p:cNvCxnSpPr>
          <p:nvPr/>
        </p:nvCxnSpPr>
        <p:spPr>
          <a:xfrm rot="10800000" flipH="1">
            <a:off x="2170600" y="2876238"/>
            <a:ext cx="552000" cy="71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Shape 138"/>
          <p:cNvCxnSpPr>
            <a:stCxn id="121" idx="6"/>
            <a:endCxn id="126" idx="1"/>
          </p:cNvCxnSpPr>
          <p:nvPr/>
        </p:nvCxnSpPr>
        <p:spPr>
          <a:xfrm>
            <a:off x="2170600" y="2896013"/>
            <a:ext cx="635700" cy="73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Shape 139"/>
          <p:cNvCxnSpPr>
            <a:stCxn id="121" idx="6"/>
            <a:endCxn id="124" idx="2"/>
          </p:cNvCxnSpPr>
          <p:nvPr/>
        </p:nvCxnSpPr>
        <p:spPr>
          <a:xfrm rot="10800000" flipH="1">
            <a:off x="2170600" y="1954313"/>
            <a:ext cx="552000" cy="94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Shape 140"/>
          <p:cNvCxnSpPr>
            <a:stCxn id="120" idx="6"/>
          </p:cNvCxnSpPr>
          <p:nvPr/>
        </p:nvCxnSpPr>
        <p:spPr>
          <a:xfrm>
            <a:off x="2170600" y="2110100"/>
            <a:ext cx="635700" cy="56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Shape 141"/>
          <p:cNvCxnSpPr>
            <a:stCxn id="120" idx="6"/>
            <a:endCxn id="126" idx="1"/>
          </p:cNvCxnSpPr>
          <p:nvPr/>
        </p:nvCxnSpPr>
        <p:spPr>
          <a:xfrm>
            <a:off x="2170600" y="2110100"/>
            <a:ext cx="635700" cy="15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Shape 142"/>
          <p:cNvCxnSpPr>
            <a:stCxn id="119" idx="6"/>
            <a:endCxn id="125" idx="1"/>
          </p:cNvCxnSpPr>
          <p:nvPr/>
        </p:nvCxnSpPr>
        <p:spPr>
          <a:xfrm>
            <a:off x="2170600" y="1324213"/>
            <a:ext cx="635700" cy="134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Shape 143"/>
          <p:cNvCxnSpPr>
            <a:stCxn id="124" idx="6"/>
            <a:endCxn id="127" idx="1"/>
          </p:cNvCxnSpPr>
          <p:nvPr/>
        </p:nvCxnSpPr>
        <p:spPr>
          <a:xfrm>
            <a:off x="3295275" y="1954250"/>
            <a:ext cx="635700" cy="29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Shape 144"/>
          <p:cNvCxnSpPr>
            <a:stCxn id="119" idx="6"/>
            <a:endCxn id="126" idx="1"/>
          </p:cNvCxnSpPr>
          <p:nvPr/>
        </p:nvCxnSpPr>
        <p:spPr>
          <a:xfrm>
            <a:off x="2170600" y="1324213"/>
            <a:ext cx="635700" cy="231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Shape 145"/>
          <p:cNvCxnSpPr>
            <a:stCxn id="124" idx="6"/>
            <a:endCxn id="128" idx="1"/>
          </p:cNvCxnSpPr>
          <p:nvPr/>
        </p:nvCxnSpPr>
        <p:spPr>
          <a:xfrm>
            <a:off x="3295275" y="1954250"/>
            <a:ext cx="635700" cy="10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Shape 146"/>
          <p:cNvCxnSpPr>
            <a:stCxn id="125" idx="6"/>
            <a:endCxn id="127" idx="2"/>
          </p:cNvCxnSpPr>
          <p:nvPr/>
        </p:nvCxnSpPr>
        <p:spPr>
          <a:xfrm rot="10800000" flipH="1">
            <a:off x="3295275" y="2453663"/>
            <a:ext cx="552000" cy="42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Shape 147"/>
          <p:cNvCxnSpPr>
            <a:stCxn id="125" idx="6"/>
            <a:endCxn id="128" idx="2"/>
          </p:cNvCxnSpPr>
          <p:nvPr/>
        </p:nvCxnSpPr>
        <p:spPr>
          <a:xfrm>
            <a:off x="3295275" y="2876363"/>
            <a:ext cx="552000" cy="34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Shape 148"/>
          <p:cNvCxnSpPr>
            <a:stCxn id="126" idx="7"/>
            <a:endCxn id="127" idx="3"/>
          </p:cNvCxnSpPr>
          <p:nvPr/>
        </p:nvCxnSpPr>
        <p:spPr>
          <a:xfrm rot="10800000" flipH="1">
            <a:off x="3211405" y="2656395"/>
            <a:ext cx="719700" cy="97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Shape 149"/>
          <p:cNvCxnSpPr>
            <a:stCxn id="126" idx="6"/>
            <a:endCxn id="128" idx="3"/>
          </p:cNvCxnSpPr>
          <p:nvPr/>
        </p:nvCxnSpPr>
        <p:spPr>
          <a:xfrm rot="10800000" flipH="1">
            <a:off x="3295275" y="3424675"/>
            <a:ext cx="635700" cy="41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Shape 150"/>
          <p:cNvSpPr/>
          <p:nvPr/>
        </p:nvSpPr>
        <p:spPr>
          <a:xfrm flipH="1">
            <a:off x="6135855" y="1075613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 flipH="1">
            <a:off x="6135855" y="1861500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 flipH="1">
            <a:off x="6135855" y="2647413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 flipH="1">
            <a:off x="6135855" y="3341638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 flipH="1">
            <a:off x="6135855" y="4097063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 flipH="1">
            <a:off x="5011180" y="1705650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flipH="1">
            <a:off x="5011180" y="2627763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 flipH="1">
            <a:off x="5011180" y="3589175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" name="Shape 158"/>
          <p:cNvCxnSpPr>
            <a:stCxn id="150" idx="6"/>
            <a:endCxn id="155" idx="1"/>
          </p:cNvCxnSpPr>
          <p:nvPr/>
        </p:nvCxnSpPr>
        <p:spPr>
          <a:xfrm flipH="1">
            <a:off x="5500155" y="1361963"/>
            <a:ext cx="635700" cy="42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9" name="Shape 159"/>
          <p:cNvCxnSpPr>
            <a:stCxn id="151" idx="6"/>
            <a:endCxn id="155" idx="2"/>
          </p:cNvCxnSpPr>
          <p:nvPr/>
        </p:nvCxnSpPr>
        <p:spPr>
          <a:xfrm rot="10800000">
            <a:off x="5583855" y="1992150"/>
            <a:ext cx="552000" cy="15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0" name="Shape 160"/>
          <p:cNvCxnSpPr>
            <a:endCxn id="156" idx="2"/>
          </p:cNvCxnSpPr>
          <p:nvPr/>
        </p:nvCxnSpPr>
        <p:spPr>
          <a:xfrm rot="10800000">
            <a:off x="5583880" y="2914113"/>
            <a:ext cx="55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1" name="Shape 161"/>
          <p:cNvCxnSpPr>
            <a:stCxn id="153" idx="6"/>
            <a:endCxn id="157" idx="2"/>
          </p:cNvCxnSpPr>
          <p:nvPr/>
        </p:nvCxnSpPr>
        <p:spPr>
          <a:xfrm flipH="1">
            <a:off x="5583855" y="3627988"/>
            <a:ext cx="552000" cy="24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2" name="Shape 162"/>
          <p:cNvCxnSpPr>
            <a:stCxn id="154" idx="6"/>
            <a:endCxn id="155" idx="3"/>
          </p:cNvCxnSpPr>
          <p:nvPr/>
        </p:nvCxnSpPr>
        <p:spPr>
          <a:xfrm rot="10800000">
            <a:off x="5500155" y="2194613"/>
            <a:ext cx="635700" cy="218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3" name="Shape 163"/>
          <p:cNvCxnSpPr>
            <a:stCxn id="154" idx="6"/>
            <a:endCxn id="156" idx="3"/>
          </p:cNvCxnSpPr>
          <p:nvPr/>
        </p:nvCxnSpPr>
        <p:spPr>
          <a:xfrm rot="10800000">
            <a:off x="5500155" y="3116513"/>
            <a:ext cx="635700" cy="126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4" name="Shape 164"/>
          <p:cNvCxnSpPr>
            <a:stCxn id="154" idx="6"/>
            <a:endCxn id="157" idx="2"/>
          </p:cNvCxnSpPr>
          <p:nvPr/>
        </p:nvCxnSpPr>
        <p:spPr>
          <a:xfrm rot="10800000">
            <a:off x="5583855" y="3875513"/>
            <a:ext cx="552000" cy="50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5" name="Shape 165"/>
          <p:cNvCxnSpPr>
            <a:stCxn id="153" idx="6"/>
            <a:endCxn id="155" idx="3"/>
          </p:cNvCxnSpPr>
          <p:nvPr/>
        </p:nvCxnSpPr>
        <p:spPr>
          <a:xfrm rot="10800000">
            <a:off x="5500155" y="2194588"/>
            <a:ext cx="635700" cy="143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6" name="Shape 166"/>
          <p:cNvCxnSpPr>
            <a:stCxn id="153" idx="6"/>
            <a:endCxn id="156" idx="2"/>
          </p:cNvCxnSpPr>
          <p:nvPr/>
        </p:nvCxnSpPr>
        <p:spPr>
          <a:xfrm rot="10800000">
            <a:off x="5583855" y="2913988"/>
            <a:ext cx="552000" cy="71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7" name="Shape 167"/>
          <p:cNvCxnSpPr>
            <a:stCxn id="152" idx="6"/>
            <a:endCxn id="157" idx="1"/>
          </p:cNvCxnSpPr>
          <p:nvPr/>
        </p:nvCxnSpPr>
        <p:spPr>
          <a:xfrm flipH="1">
            <a:off x="5500155" y="2933763"/>
            <a:ext cx="635700" cy="73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8" name="Shape 168"/>
          <p:cNvCxnSpPr>
            <a:stCxn id="152" idx="6"/>
            <a:endCxn id="155" idx="2"/>
          </p:cNvCxnSpPr>
          <p:nvPr/>
        </p:nvCxnSpPr>
        <p:spPr>
          <a:xfrm rot="10800000">
            <a:off x="5583855" y="1992063"/>
            <a:ext cx="552000" cy="94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9" name="Shape 169"/>
          <p:cNvCxnSpPr>
            <a:stCxn id="151" idx="6"/>
          </p:cNvCxnSpPr>
          <p:nvPr/>
        </p:nvCxnSpPr>
        <p:spPr>
          <a:xfrm flipH="1">
            <a:off x="5500155" y="2147850"/>
            <a:ext cx="635700" cy="56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0" name="Shape 170"/>
          <p:cNvCxnSpPr>
            <a:stCxn id="151" idx="6"/>
            <a:endCxn id="157" idx="1"/>
          </p:cNvCxnSpPr>
          <p:nvPr/>
        </p:nvCxnSpPr>
        <p:spPr>
          <a:xfrm flipH="1">
            <a:off x="5500155" y="2147850"/>
            <a:ext cx="635700" cy="15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1" name="Shape 171"/>
          <p:cNvCxnSpPr>
            <a:stCxn id="150" idx="6"/>
            <a:endCxn id="156" idx="1"/>
          </p:cNvCxnSpPr>
          <p:nvPr/>
        </p:nvCxnSpPr>
        <p:spPr>
          <a:xfrm flipH="1">
            <a:off x="5500155" y="1361963"/>
            <a:ext cx="635700" cy="134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2" name="Shape 172"/>
          <p:cNvCxnSpPr>
            <a:stCxn id="155" idx="6"/>
          </p:cNvCxnSpPr>
          <p:nvPr/>
        </p:nvCxnSpPr>
        <p:spPr>
          <a:xfrm flipH="1">
            <a:off x="4375480" y="1992000"/>
            <a:ext cx="635700" cy="29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3" name="Shape 173"/>
          <p:cNvCxnSpPr>
            <a:stCxn id="150" idx="6"/>
            <a:endCxn id="157" idx="1"/>
          </p:cNvCxnSpPr>
          <p:nvPr/>
        </p:nvCxnSpPr>
        <p:spPr>
          <a:xfrm flipH="1">
            <a:off x="5500155" y="1361963"/>
            <a:ext cx="635700" cy="231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4" name="Shape 174"/>
          <p:cNvCxnSpPr>
            <a:stCxn id="155" idx="6"/>
          </p:cNvCxnSpPr>
          <p:nvPr/>
        </p:nvCxnSpPr>
        <p:spPr>
          <a:xfrm flipH="1">
            <a:off x="4375480" y="1992000"/>
            <a:ext cx="635700" cy="10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5" name="Shape 175"/>
          <p:cNvCxnSpPr>
            <a:stCxn id="156" idx="6"/>
            <a:endCxn id="127" idx="6"/>
          </p:cNvCxnSpPr>
          <p:nvPr/>
        </p:nvCxnSpPr>
        <p:spPr>
          <a:xfrm rot="10800000">
            <a:off x="4419880" y="2453913"/>
            <a:ext cx="591300" cy="46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6" name="Shape 176"/>
          <p:cNvCxnSpPr>
            <a:stCxn id="156" idx="6"/>
            <a:endCxn id="128" idx="6"/>
          </p:cNvCxnSpPr>
          <p:nvPr/>
        </p:nvCxnSpPr>
        <p:spPr>
          <a:xfrm flipH="1">
            <a:off x="4419880" y="2914113"/>
            <a:ext cx="591300" cy="30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7" name="Shape 177"/>
          <p:cNvCxnSpPr>
            <a:stCxn id="157" idx="7"/>
            <a:endCxn id="127" idx="5"/>
          </p:cNvCxnSpPr>
          <p:nvPr/>
        </p:nvCxnSpPr>
        <p:spPr>
          <a:xfrm rot="10800000">
            <a:off x="4336050" y="2656345"/>
            <a:ext cx="759000" cy="1016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8" name="Shape 178"/>
          <p:cNvCxnSpPr>
            <a:stCxn id="157" idx="6"/>
            <a:endCxn id="128" idx="5"/>
          </p:cNvCxnSpPr>
          <p:nvPr/>
        </p:nvCxnSpPr>
        <p:spPr>
          <a:xfrm rot="10800000">
            <a:off x="4336180" y="3424625"/>
            <a:ext cx="675000" cy="45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3667463-F46E-4CB2-8862-698A2C7C50FD}"/>
              </a:ext>
            </a:extLst>
          </p:cNvPr>
          <p:cNvSpPr/>
          <p:nvPr/>
        </p:nvSpPr>
        <p:spPr>
          <a:xfrm>
            <a:off x="344557" y="223733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Example Autoencoder</a:t>
            </a:r>
            <a:endParaRPr lang="en-US" sz="4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8E5C68-B674-4427-80B6-3B717B0E85B4}"/>
              </a:ext>
            </a:extLst>
          </p:cNvPr>
          <p:cNvSpPr txBox="1"/>
          <p:nvPr/>
        </p:nvSpPr>
        <p:spPr>
          <a:xfrm>
            <a:off x="228600" y="4628559"/>
            <a:ext cx="3363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https://www.udemy.com/deeplearning/learn/v4/overview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398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Shape 317"/>
          <p:cNvCxnSpPr>
            <a:stCxn id="31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8" name="Shape 318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 panose="02040502050405020303" pitchFamily="18" charset="0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 panose="02040502050405020303" pitchFamily="18" charset="0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 panose="02040502050405020303" pitchFamily="18" charset="0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BE658C-60F9-46A9-9E01-E4413922EA7F}"/>
              </a:ext>
            </a:extLst>
          </p:cNvPr>
          <p:cNvSpPr/>
          <p:nvPr/>
        </p:nvSpPr>
        <p:spPr>
          <a:xfrm>
            <a:off x="228600" y="28575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Autoencoder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7DECF6-07FA-4C2A-A8B5-BA5E1B6C8792}"/>
              </a:ext>
            </a:extLst>
          </p:cNvPr>
          <p:cNvSpPr/>
          <p:nvPr/>
        </p:nvSpPr>
        <p:spPr>
          <a:xfrm>
            <a:off x="217896" y="1532809"/>
            <a:ext cx="43507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 network trained to reproduce its input at the output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size is the same as the input layer.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819E49-D5F0-4503-955A-642B2C4E1A21}"/>
              </a:ext>
            </a:extLst>
          </p:cNvPr>
          <p:cNvSpPr txBox="1"/>
          <p:nvPr/>
        </p:nvSpPr>
        <p:spPr>
          <a:xfrm>
            <a:off x="228600" y="4628559"/>
            <a:ext cx="3363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https://www.udemy.com/deeplearning/learn/v4/overview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75740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6810</TotalTime>
  <Words>2258</Words>
  <Application>Microsoft Office PowerPoint</Application>
  <PresentationFormat>On-screen Show (16:9)</PresentationFormat>
  <Paragraphs>207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Calibri</vt:lpstr>
      <vt:lpstr>Cambria Math</vt:lpstr>
      <vt:lpstr>Wingdings</vt:lpstr>
      <vt:lpstr>Helvetica</vt:lpstr>
      <vt:lpstr>Georgia</vt:lpstr>
      <vt:lpstr>Arial</vt:lpstr>
      <vt:lpstr>Times New Roman</vt:lpstr>
      <vt:lpstr>1_Office Theme</vt:lpstr>
      <vt:lpstr>Custom Design</vt:lpstr>
      <vt:lpstr>Keras</vt:lpstr>
      <vt:lpstr>Feedback is greatly appreciated!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Autoencoder vs PCA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 kinds of noises</vt:lpstr>
      <vt:lpstr>PowerPoint Presentation</vt:lpstr>
      <vt:lpstr>PowerPoint Presentation</vt:lpstr>
      <vt:lpstr>Usage of callbacks</vt:lpstr>
      <vt:lpstr>Usage of callbacks</vt:lpstr>
      <vt:lpstr>Use Case: Fashion_MNIST data set</vt:lpstr>
      <vt:lpstr>Creating model</vt:lpstr>
      <vt:lpstr>Reading data set</vt:lpstr>
      <vt:lpstr>Fitting model</vt:lpstr>
      <vt:lpstr>Use case2: Denoising Autoencoder</vt:lpstr>
      <vt:lpstr>Visualizing the train data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Ops</dc:title>
  <dc:creator>saria</dc:creator>
  <cp:lastModifiedBy>Albishri, Ahmed (UMKC-Student)</cp:lastModifiedBy>
  <cp:revision>142</cp:revision>
  <dcterms:created xsi:type="dcterms:W3CDTF">2017-08-22T05:44:29Z</dcterms:created>
  <dcterms:modified xsi:type="dcterms:W3CDTF">2020-05-01T15:53:19Z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2017-08-22T00:00:00Z</vt:filetime>
  </property>
</Properties>
</file>