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media/image7.jpg" ContentType="image/jpg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  <p:sldMasterId id="2147483811" r:id="rId5"/>
    <p:sldMasterId id="2147483823" r:id="rId6"/>
  </p:sldMasterIdLst>
  <p:notesMasterIdLst>
    <p:notesMasterId r:id="rId46"/>
  </p:notesMasterIdLst>
  <p:sldIdLst>
    <p:sldId id="530" r:id="rId7"/>
    <p:sldId id="531" r:id="rId8"/>
    <p:sldId id="550" r:id="rId9"/>
    <p:sldId id="496" r:id="rId10"/>
    <p:sldId id="552" r:id="rId11"/>
    <p:sldId id="498" r:id="rId12"/>
    <p:sldId id="553" r:id="rId13"/>
    <p:sldId id="551" r:id="rId14"/>
    <p:sldId id="554" r:id="rId15"/>
    <p:sldId id="555" r:id="rId16"/>
    <p:sldId id="505" r:id="rId17"/>
    <p:sldId id="556" r:id="rId18"/>
    <p:sldId id="557" r:id="rId19"/>
    <p:sldId id="558" r:id="rId20"/>
    <p:sldId id="559" r:id="rId21"/>
    <p:sldId id="560" r:id="rId22"/>
    <p:sldId id="582" r:id="rId23"/>
    <p:sldId id="578" r:id="rId24"/>
    <p:sldId id="563" r:id="rId25"/>
    <p:sldId id="583" r:id="rId26"/>
    <p:sldId id="584" r:id="rId27"/>
    <p:sldId id="585" r:id="rId28"/>
    <p:sldId id="576" r:id="rId29"/>
    <p:sldId id="580" r:id="rId30"/>
    <p:sldId id="581" r:id="rId31"/>
    <p:sldId id="577" r:id="rId32"/>
    <p:sldId id="564" r:id="rId33"/>
    <p:sldId id="565" r:id="rId34"/>
    <p:sldId id="566" r:id="rId35"/>
    <p:sldId id="567" r:id="rId36"/>
    <p:sldId id="568" r:id="rId37"/>
    <p:sldId id="569" r:id="rId38"/>
    <p:sldId id="579" r:id="rId39"/>
    <p:sldId id="570" r:id="rId40"/>
    <p:sldId id="571" r:id="rId41"/>
    <p:sldId id="573" r:id="rId42"/>
    <p:sldId id="574" r:id="rId43"/>
    <p:sldId id="395" r:id="rId44"/>
    <p:sldId id="58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chu" initials="P" lastIdx="1" clrIdx="0">
    <p:extLst>
      <p:ext uri="{19B8F6BF-5375-455C-9EA6-DF929625EA0E}">
        <p15:presenceInfo xmlns:p15="http://schemas.microsoft.com/office/powerpoint/2012/main" userId="Puc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E9"/>
    <a:srgbClr val="23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CF24-6477-4947-845F-515A6C44A1CA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62F8-8F68-4B44-AF60-BA5CE8118F1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31D1-2132-4EF8-9D46-E1300BBA8367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4EC9-9287-4537-8986-1400CFC2524C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62E2-87C3-4636-BB4F-8E43C6BEEDE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75D-18EE-4A66-B069-AB40CAF6B82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8A2D-8CFC-48B1-9844-3A56CB82AD2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FD5-430F-48B5-93B5-7E36CAFED6F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C19B-F48C-4958-9FFD-ABFB1FB9E08C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F6C5-F5AB-463A-988C-EBB07BF1F5A3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0653-7E50-401F-98BE-D291C7E36781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14D4-BA91-4141-9A04-EFDCED6D1DA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5FC-9A0A-4FB4-B3FF-E60D9BD50DE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A70D-FDD9-44C2-8617-874F6905D1B1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304E-3565-4D12-8195-086404A4EF4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FE6-CEB5-4891-88A7-E79E0046CD5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E9B-C3A8-4707-8B26-F40CE9BEC07C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D3E-C812-4718-9784-F230AE16DBE3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4DE-4D1E-4D4E-AC55-652FB20245B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9978-FCDE-4E34-A56D-EAB8C3E4294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ACFD-EFD7-4BC6-989C-E35B81C1A295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C126-13D5-4C66-ACBD-2DDB0B041FF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C117-560E-465F-BBF8-0C8EFB7B3D9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D91-1F64-4A1F-B009-6210086771B9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78FA-77BF-40B5-A43D-6DDAB7467AA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0823-07C6-4F3A-BC2B-D5E627FD0E8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C808-4FE7-4D68-8CDD-68DB3341513A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DDA1-C2D7-4EB6-B34E-E88836B071B3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EC1-CD5A-4655-B36A-BFB24930CC76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27E-2834-43A9-803F-9EFDDFAC4AC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6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36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8F12-6B62-4160-BB22-477E4D31B25B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830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1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10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85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19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179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218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63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085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1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C2E2-6DDE-4DA6-B048-43F7A7D6D745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586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3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501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052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912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7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37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690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22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4092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C54A-3E01-4A52-B506-79481A3F0B77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CB0F-C574-4A54-8C1D-46EEBDA23A67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747D-5F41-45A3-AAD6-0F3106E43D6C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7773-88B3-4CA3-9000-AF64165FE43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01DB-61BE-4B8C-A702-48D8EAA5930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3650-1D65-4EC5-B2E9-6054F31F9F25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jpg"/><Relationship Id="rId4" Type="http://schemas.openxmlformats.org/officeDocument/2006/relationships/hyperlink" Target="http://opencv-python-tutroals.readthedocs.io/en/latest/py_tutorials/py_ml/py_kmeans/py_kmeans_understanding/py_kmeans_understand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ature_extraction" TargetMode="External"/><Relationship Id="rId2" Type="http://schemas.openxmlformats.org/officeDocument/2006/relationships/hyperlink" Target="https://en.wikipedia.org/wiki/Feature_selection" TargetMode="Externa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" TargetMode="External"/><Relationship Id="rId13" Type="http://schemas.openxmlformats.org/officeDocument/2006/relationships/hyperlink" Target="https://www.kaggle.com/bburns/iris-exploration-pca-k-means-and-gmm-clustering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analyticsvidhya.com/blog/2015/08/comprehensive-guide-regression/" TargetMode="External"/><Relationship Id="rId12" Type="http://schemas.openxmlformats.org/officeDocument/2006/relationships/hyperlink" Target="https://github.com/tarlen5/coursera_ml/blob/master/unit6/ex2_sklearn" TargetMode="External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3.xml"/><Relationship Id="rId6" Type="http://schemas.openxmlformats.org/officeDocument/2006/relationships/hyperlink" Target="http://scikit-learn.org/stable/auto_examples/linear_model/plot_ols.html" TargetMode="External"/><Relationship Id="rId11" Type="http://schemas.openxmlformats.org/officeDocument/2006/relationships/hyperlink" Target="http://beancoder.com/linear-regression-stock-prediction/" TargetMode="External"/><Relationship Id="rId5" Type="http://schemas.openxmlformats.org/officeDocument/2006/relationships/hyperlink" Target="http://machinelearningmastery.com/machine-learning-in-python-step-by-step/" TargetMode="External"/><Relationship Id="rId10" Type="http://schemas.openxmlformats.org/officeDocument/2006/relationships/hyperlink" Target="http://www.kdnuggets.com/2015/11/seven-steps-machine-learning-python.html/2" TargetMode="External"/><Relationship Id="rId4" Type="http://schemas.openxmlformats.org/officeDocument/2006/relationships/hyperlink" Target="https://web.stanford.edu/~schmit/cme193/lec/lec5.pdf" TargetMode="External"/><Relationship Id="rId9" Type="http://schemas.openxmlformats.org/officeDocument/2006/relationships/hyperlink" Target="http://scikit-learn.org/stable/auto_examples/cluster/plot_kmeans_digits.html" TargetMode="External"/><Relationship Id="rId14" Type="http://schemas.openxmlformats.org/officeDocument/2006/relationships/hyperlink" Target="https://towardsdatascience.com/pca-using-python-scikit-learn-e653f8989e60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#dbscan" TargetMode="External"/><Relationship Id="rId3" Type="http://schemas.openxmlformats.org/officeDocument/2006/relationships/hyperlink" Target="http://scikit-learn.org/stable/modules/clustering.html#mini-batch-kmeans" TargetMode="External"/><Relationship Id="rId7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://scikit-learn.org/stable/modules/clustering.html#k-means" TargetMode="External"/><Relationship Id="rId1" Type="http://schemas.openxmlformats.org/officeDocument/2006/relationships/slideLayout" Target="../slideLayouts/slideLayout59.xml"/><Relationship Id="rId6" Type="http://schemas.openxmlformats.org/officeDocument/2006/relationships/hyperlink" Target="http://scikit-learn.org/stable/modules/clustering.html#spectral-clustering" TargetMode="External"/><Relationship Id="rId11" Type="http://schemas.openxmlformats.org/officeDocument/2006/relationships/hyperlink" Target="http://scikit-learn.org/stable/modules/clustering.html" TargetMode="External"/><Relationship Id="rId5" Type="http://schemas.openxmlformats.org/officeDocument/2006/relationships/hyperlink" Target="http://scikit-learn.org/stable/modules/clustering.html#mean-shift" TargetMode="External"/><Relationship Id="rId10" Type="http://schemas.openxmlformats.org/officeDocument/2006/relationships/hyperlink" Target="http://scikit-learn.org/stable/modules/clustering.html#birch" TargetMode="External"/><Relationship Id="rId4" Type="http://schemas.openxmlformats.org/officeDocument/2006/relationships/hyperlink" Target="http://scikit-learn.org/stable/modules/clustering.html#affinity-propagation" TargetMode="External"/><Relationship Id="rId9" Type="http://schemas.openxmlformats.org/officeDocument/2006/relationships/hyperlink" Target="http://scikit-learn.org/stable/modules/mixture.html#mixtu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6" y="2426189"/>
            <a:ext cx="8845062" cy="11874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Python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3D98B-4839-4E64-B511-F6ACE9F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86" y="325520"/>
            <a:ext cx="4690045" cy="158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37577" y="3775563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Clustering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28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817861-35F3-475A-A64D-39C1BF0EA0E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K Means Clustering</a:t>
            </a:r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E99D59A2-E774-4057-9D5C-BFE37B305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70" y="1371599"/>
            <a:ext cx="6125308" cy="45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2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2712" y="6356351"/>
            <a:ext cx="9585960" cy="190753"/>
          </a:xfrm>
        </p:spPr>
        <p:txBody>
          <a:bodyPr/>
          <a:lstStyle/>
          <a:p>
            <a:r>
              <a:rPr lang="en-US" dirty="0">
                <a:hlinkClick r:id="rId4"/>
              </a:rPr>
              <a:t>http://opencv-python-tutroals.readthedocs.io/en/latest/py_tutorials/py_ml/py_kmeans/py_kmeans_understanding/py_kmeans_understanding.html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30" y="1616202"/>
            <a:ext cx="4493726" cy="41603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E817D9-00D9-4D38-9F2A-A5DD5A89EFF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K-Means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0EF3A-AF71-4E7A-BBC7-3A42C929DD1A}"/>
              </a:ext>
            </a:extLst>
          </p:cNvPr>
          <p:cNvSpPr/>
          <p:nvPr/>
        </p:nvSpPr>
        <p:spPr>
          <a:xfrm>
            <a:off x="609600" y="1450138"/>
            <a:ext cx="6345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T-shirt size problem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Consider a company, which is going to release a new model of T-shirt to market.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Obviously they will have to manufacture models in different sizes to satisfy people of all sizes.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So the company make a data of people’s height and weight, and plot them on to a graph.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Company can’t create t-shirts with all the sizes. Instead, they divide people to Small, Medium and Large, and manufacture only these 3 models which will fit into all the people.</a:t>
            </a:r>
          </a:p>
        </p:txBody>
      </p:sp>
    </p:spTree>
    <p:extLst>
      <p:ext uri="{BB962C8B-B14F-4D97-AF65-F5344CB8AC3E}">
        <p14:creationId xmlns:p14="http://schemas.microsoft.com/office/powerpoint/2010/main" val="2377957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940EDA-AC75-4E75-8B11-E6DF20A5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As a first step in finding a sensible initial partition(k=2)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60375E-62C3-48C9-A575-8103C7D24E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0397938"/>
              </p:ext>
            </p:extLst>
          </p:nvPr>
        </p:nvGraphicFramePr>
        <p:xfrm>
          <a:off x="609600" y="1600200"/>
          <a:ext cx="5386360" cy="2926080"/>
        </p:xfrm>
        <a:graphic>
          <a:graphicData uri="http://schemas.openxmlformats.org/drawingml/2006/table">
            <a:tbl>
              <a:tblPr/>
              <a:tblGrid>
                <a:gridCol w="1831362">
                  <a:extLst>
                    <a:ext uri="{9D8B030D-6E8A-4147-A177-3AD203B41FA5}">
                      <a16:colId xmlns:a16="http://schemas.microsoft.com/office/drawing/2014/main" val="3317899835"/>
                    </a:ext>
                  </a:extLst>
                </a:gridCol>
                <a:gridCol w="1777499">
                  <a:extLst>
                    <a:ext uri="{9D8B030D-6E8A-4147-A177-3AD203B41FA5}">
                      <a16:colId xmlns:a16="http://schemas.microsoft.com/office/drawing/2014/main" val="2186220586"/>
                    </a:ext>
                  </a:extLst>
                </a:gridCol>
                <a:gridCol w="1777499">
                  <a:extLst>
                    <a:ext uri="{9D8B030D-6E8A-4147-A177-3AD203B41FA5}">
                      <a16:colId xmlns:a16="http://schemas.microsoft.com/office/drawing/2014/main" val="2244505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58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64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7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7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7.0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3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03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10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4.5</a:t>
                      </a:r>
                      <a:endParaRPr lang="en-US" dirty="0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592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99A0A3-080A-4AA4-9B30-96B3BA683D5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596844"/>
              </p:ext>
            </p:extLst>
          </p:nvPr>
        </p:nvGraphicFramePr>
        <p:xfrm>
          <a:off x="6676585" y="2106967"/>
          <a:ext cx="4389121" cy="164592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383418182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3268068143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1578524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1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Group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(1.0, 1.0)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9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Group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11983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ADF8-9A08-4E78-8BF3-C2F97C1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023D79-BC58-4E1A-BF44-E8C65A22511E}"/>
              </a:ext>
            </a:extLst>
          </p:cNvPr>
          <p:cNvSpPr/>
          <p:nvPr/>
        </p:nvSpPr>
        <p:spPr>
          <a:xfrm>
            <a:off x="5750351" y="2929927"/>
            <a:ext cx="999241" cy="671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EA8B-3FB9-427B-9288-E81C3B3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621E80-D4D7-44DD-8202-38E478D170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4856562"/>
              </p:ext>
            </p:extLst>
          </p:nvPr>
        </p:nvGraphicFramePr>
        <p:xfrm>
          <a:off x="609600" y="2421029"/>
          <a:ext cx="5384800" cy="2884304"/>
        </p:xfrm>
        <a:graphic>
          <a:graphicData uri="http://schemas.openxmlformats.org/drawingml/2006/table">
            <a:tbl>
              <a:tblPr/>
              <a:tblGrid>
                <a:gridCol w="1076960">
                  <a:extLst>
                    <a:ext uri="{9D8B030D-6E8A-4147-A177-3AD203B41FA5}">
                      <a16:colId xmlns:a16="http://schemas.microsoft.com/office/drawing/2014/main" val="2873004438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31461204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755106311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953953417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3599936181"/>
                    </a:ext>
                  </a:extLst>
                </a:gridCol>
              </a:tblGrid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02819"/>
                  </a:ext>
                </a:extLst>
              </a:tr>
              <a:tr h="74788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22221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(1.0, 1.0)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59908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1, 2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(1.2, 1.5)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79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998016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4, 5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(4.2, 6.0)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78960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4, 5, 6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(4.3, 5.7)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00867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4, 5, 6, 7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(4.1, 5.4)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98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17214-5E79-4645-B47C-E137EC8DC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individuals are now examined in sequence and allocated to the cluster to which they are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terms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cluster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vector is recalculated each time a new member is added.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439C-E51B-4FFD-952F-EA829A7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7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20A-0599-4090-A2E6-587AEB9F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B12B74-4EA9-4276-A0FD-D0ADD637A43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7439" y="3040221"/>
          <a:ext cx="4389121" cy="164592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2929296060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2722137517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1240949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7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17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4, 5, 6, 7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(4.1, 5.4)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957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FE64E-4727-45C6-96DD-E97F7A1941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initial partition has changed, and the two clusters at this stage having the following characteristics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B320-6910-4833-8292-30516D51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6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5237-BD4F-48ED-88C8-787A7FEC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25F594-122D-413E-86E7-ED7B2EA2B6E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7439" y="1988661"/>
          <a:ext cx="4389121" cy="374904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501706391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2614377319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303244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Distance to mean (centroid) of Cluster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Distance to mean (centroid) of Cluster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1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76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4.3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6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4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0.7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345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26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1.1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4648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3BA6-A591-4C83-A4B0-33767C75B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cannot yet be sure that each individual has been assigned to the right cluster. 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compare each individual’s distance to its own cluster mean and to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of the opposite cluster.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243B-114F-48DE-8BE8-7090B084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9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9444-4580-4596-BADA-B99A13F5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10E8F3-F28B-427C-848A-3E37FFA8870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7439" y="3040221"/>
          <a:ext cx="4389121" cy="164592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272282967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3714894129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650612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8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1, 2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(1.3, 1.5)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8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3, 4, 5, 6, 7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(3.9, 5.1)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3986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74E80-ABA9-437F-AF8F-6E9FFF41A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individual 3 is nearer to the mean of the opposite cluster (Cluster 2) than its own (Cluster 1). 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each individual's distance to its own cluster mean should be smaller that the distance to the other cluster's mean (which is not the case with individual 3). 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individual 3 is relocated to Cluster 2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45DC-6D95-44B4-B1E3-1CC76D4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928FCF-424A-4798-8540-13853432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tools for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14576F-8828-4EF0-9AB2-1AFE70CA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https://www.naftaliharris.com/blog/visualizing-k-means-clustering/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CE8C-F182-45D3-A00F-8FDD0000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0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FE4C79-8DF5-44E7-9E22-A95227F9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963218-8D2F-4BCB-AFBB-E4924ADF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can be used to study the separation distance between the resulting clusters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silhouette plot displays a measure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close each point in one cluster is to points in the neighboring clusters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thus provides a way to assess parameters like number of clusters visually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measure has a range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[-1, 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coefficients near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that the sample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away from the neighboring clusters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that the sample is on 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close to the decision boundary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neighboring clusters 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indicate that samples might have been assigned to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cluster.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E32E-B08F-456B-AA82-7EED6594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6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61FD7E-EB65-47EB-AB26-F616BC02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A1C500-301A-407B-8DCE-DD0CB7C8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 is the process of reducing the number of random variables under consideration by obtaining a set of principal variables.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divided into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Feature se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 selection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Feature extr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 extraction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7C92-1BB4-492D-A102-12B405E2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3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616201"/>
            <a:ext cx="9956800" cy="1298575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CE8B5-B26D-4664-835F-2D5A2E8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6EB5-EF08-4A14-ACFD-0F4EB547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3D1C-C7ED-45CD-B895-E7028D3F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learning, to catch useful indicators and obtain a more accurate result, we tend to add as many features as possible at first. </a:t>
            </a:r>
          </a:p>
          <a:p>
            <a:r>
              <a:rPr lang="en-US" dirty="0"/>
              <a:t>However, after a certain point, the performance of the model will decrease with the increasing number of elements</a:t>
            </a:r>
          </a:p>
          <a:p>
            <a:r>
              <a:rPr lang="en-US" dirty="0"/>
              <a:t>This phenomenon is often referred to as “The Curse of Dimensionality.”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6C899-5145-41F8-9515-266A821E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7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D547-1592-47B9-8ADA-01AC75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and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5B1C-498D-4B2D-8634-7B10BC3F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tries to select a subset of the original features for use in the machine learning model. In this way, we could remove redundant and irrelevant features without incurring much loss of information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feature selection returns a subset of the original features, feature extraction creates new features by projecting the data in the high-dimensional space to a space of fewer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04B5A-E569-4BB7-AF3C-975C4642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7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ECF1-A40B-4397-89F1-44429A0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6EE8-C961-4D7A-B432-3C5C6686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avoiding overfitting and redundancy, dimensionality reduction also leads to better human interpretations and less computational cost with simplification of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4833-832B-4CCF-9BDA-94BFD20C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5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22DA-87ED-44E3-BFB5-9B7CC7EE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94A8-F4B2-46B4-BCA9-C6668E6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linear technique for dimensionality reduction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analysis, performs a linear mapping of the data to a lower-dimensional space in such a way that the variance of the data in the low-dimensional representation is maximized.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42F82-1FCA-4F71-8F21-C8D258E5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6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B6DF-2DDB-429F-B3C9-B450B728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B434-5BFB-4285-A731-53051AA1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putting the values in the same range or same scale so that no variable is dominated by the other.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mostly used in the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where the categories are assigned simple integers such as 0,1,2…which might represent different categories.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the problem is that when we put this through a machine learning model, it may interpret it as the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something else 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it may use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preference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high preference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2C40C-B1F8-49A7-AFF4-C048D8D3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60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6D4-7126-4DF0-95F9-B46BE526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methods of feature 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C5BB-5CDA-4823-B5FE-927B029F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Standardization: It is also called Z-score normalization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Scaling: It is also referred to as Normalization The features are scaled between 0 and 1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71F88-6978-4C2E-8020-ED572897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6AA16F20-D15E-44F4-A571-05224A0CD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3" y="2162158"/>
            <a:ext cx="1231963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13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38E0-C998-4A45-851E-1A350CB5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Case: Clustering and Dimension Reduction  on Iris data set</a:t>
            </a:r>
          </a:p>
        </p:txBody>
      </p:sp>
      <p:pic>
        <p:nvPicPr>
          <p:cNvPr id="6" name="Content Placeholder 5" descr="A purple flower on a plant&#10;&#10;Description automatically generated">
            <a:extLst>
              <a:ext uri="{FF2B5EF4-FFF2-40B4-BE49-F238E27FC236}">
                <a16:creationId xmlns:a16="http://schemas.microsoft.com/office/drawing/2014/main" id="{57322130-C6A6-48A9-BBA0-1A9133F9C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10622"/>
            <a:ext cx="10972800" cy="410511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4201A-5E68-4AAD-AB09-5B8823D6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84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4D4A8D-A5D3-4649-BF4D-270B6DEE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C14DEB-70D8-4943-A430-1ED51951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F38E58-EA37-450B-AAA7-1AB4277A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093EEC-4A83-45EB-A731-31FD4D7E5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2633007"/>
            <a:ext cx="521809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'Iris.csv'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see how many samples we have of each species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"Species"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60F1C-F4C6-470E-B8B5-7E1C055BE66E}"/>
              </a:ext>
            </a:extLst>
          </p:cNvPr>
          <p:cNvSpPr/>
          <p:nvPr/>
        </p:nvSpPr>
        <p:spPr>
          <a:xfrm>
            <a:off x="7372350" y="2939852"/>
            <a:ext cx="3390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Iris-versicolor    50</a:t>
            </a:r>
          </a:p>
          <a:p>
            <a:r>
              <a:rPr lang="en-US" dirty="0"/>
              <a:t>Iris-</a:t>
            </a:r>
            <a:r>
              <a:rPr lang="en-US" dirty="0" err="1"/>
              <a:t>setosa</a:t>
            </a:r>
            <a:r>
              <a:rPr lang="en-US" dirty="0"/>
              <a:t>        50</a:t>
            </a:r>
          </a:p>
          <a:p>
            <a:r>
              <a:rPr lang="en-US" dirty="0"/>
              <a:t>Iris-virginica     50</a:t>
            </a:r>
          </a:p>
        </p:txBody>
      </p:sp>
    </p:spTree>
    <p:extLst>
      <p:ext uri="{BB962C8B-B14F-4D97-AF65-F5344CB8AC3E}">
        <p14:creationId xmlns:p14="http://schemas.microsoft.com/office/powerpoint/2010/main" val="3557357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14F2-9B80-4825-809A-585A7773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9D43-85CD-4C90-89BC-BFA161C6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4EAFF-FBB3-4242-8B09-B7D9A666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61853-7BBD-4A92-BD9A-F263D71B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556941"/>
            <a:ext cx="103251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sns.FacetGrid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(dataset,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"Species"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).map (plt.scatter,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SepalLengthCm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SepalWidthCm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add_legend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00D93D4-F806-4BF7-8654-3C0A99EB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578285"/>
            <a:ext cx="9628651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EB5-E541-436E-A3D6-DE1F3848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08C2-741E-409B-B332-7B72D429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do same for petals</a:t>
            </a:r>
            <a:br>
              <a:rPr lang="en-US" altLang="en-US" sz="20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sns.FacetGrid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(dataset, </a:t>
            </a:r>
            <a:r>
              <a:rPr lang="en-US" altLang="en-US" sz="2000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"Species"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).map(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PetalLengthCm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PetalWidthCm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add_legend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2AFDC-4654-4848-95F2-EAC5F4DD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E88EC3-C9AF-435E-916C-C6356D478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760848"/>
            <a:ext cx="7248525" cy="31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717" y="3020108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en-US" spc="-5" dirty="0">
                <a:latin typeface="Georgia" panose="02040502050405020303" pitchFamily="18" charset="0"/>
              </a:rPr>
              <a:t>Clustering</a:t>
            </a:r>
            <a:endParaRPr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77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EA47-CD38-4EAD-97A5-DDD46611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D2D69-9A9C-48E5-876C-4BFA2CF2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0C35-F599-45E4-BA40-393EF346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nearly linearly separable with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petal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sepal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sizes are more mixed.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clustering algorithm might have a hard time realizing that there were three separate species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3221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525D-98BC-49E8-B135-11766E57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CFA8-9D16-4BBC-93EB-FC627C40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unbalanced, so should do feature scaling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larger feature will dominate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4DA57-242B-4429-BF2B-705D4C52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344778-F3A1-4278-89F0-B9DBCD23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28857"/>
            <a:ext cx="6895477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X_scaled_array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X_scaled_array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columns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7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3C96-A2B0-40E3-8265-1D8EC1DE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6E94C-F933-4CA6-BC26-1630700C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7BF273C-AADB-43B1-B42B-5E51C0AFA4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800" y="1499347"/>
            <a:ext cx="5932843" cy="230832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is the k in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predict the cluster for each data 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y_cluster_kmeans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39945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01A0-CBF9-4668-AD6D-B9F660C6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Silhouette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37DD7-2613-4BAE-B771-7FE7BB0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F14AC9-6956-46D9-83C0-289FE3162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9803" y="2030603"/>
            <a:ext cx="687239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predict the cluster for each data point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y_cluster_kmeans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km.predict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metrics.silhouette_score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y_cluster_kmeans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25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F90D-126E-466E-8F70-BE3D683E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Elbow plot: number of clusters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D18F1E-A213-4A1C-B641-0366C5D0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95" y="1537822"/>
            <a:ext cx="5207288" cy="45259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15C45-F8C8-4205-8489-63801F1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A680D1-BF8F-4FF0-AA28-551D05C9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00201"/>
            <a:ext cx="603885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[]  #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i="1" dirty="0"/>
              <a:t>Within Cluster Sum of Squares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##elbow method to know the number of clusters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kmeans.fit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wcss.append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kmeans.inertia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'the elbow method'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'Number of Clusters'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B6010-F1CC-45ED-82E5-391CCF521B94}"/>
              </a:ext>
            </a:extLst>
          </p:cNvPr>
          <p:cNvSpPr/>
          <p:nvPr/>
        </p:nvSpPr>
        <p:spPr>
          <a:xfrm>
            <a:off x="0" y="655219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1D1F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distances of samples to their closest cluster center.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0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0828-C10A-4E85-8021-5BA29D60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on IRIS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0BCE5-C793-49D6-8574-DF5CCF6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pic>
        <p:nvPicPr>
          <p:cNvPr id="8" name="Content Placeholder 7" descr="A purple flower on a plant&#10;&#10;Description automatically generated">
            <a:extLst>
              <a:ext uri="{FF2B5EF4-FFF2-40B4-BE49-F238E27FC236}">
                <a16:creationId xmlns:a16="http://schemas.microsoft.com/office/drawing/2014/main" id="{5F773FCB-EFF7-4CCF-BDC9-192C0B937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4" y="1810622"/>
            <a:ext cx="9544051" cy="4105118"/>
          </a:xfrm>
        </p:spPr>
      </p:pic>
    </p:spTree>
    <p:extLst>
      <p:ext uri="{BB962C8B-B14F-4D97-AF65-F5344CB8AC3E}">
        <p14:creationId xmlns:p14="http://schemas.microsoft.com/office/powerpoint/2010/main" val="2169045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76C1-BC44-46AE-BD82-3FBD51F3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data and Standardize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2FFA-307B-4486-873C-2CB6F18E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9"/>
            <a:ext cx="10972800" cy="52863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is effected by scale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need to scale the features in the data before applying PCA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transform the data onto unit scale (mean = 0 and variance = 1)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88A79-90A2-4792-A2B8-D56D11FC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E6271D-FC1F-473E-88BE-7B308BDE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570699"/>
            <a:ext cx="728519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'Iris.csv'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dataset.iloc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dataset.iloc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Fit on training set only.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scaler.fit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Apply transform to both the training set and the test set.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scaler.transform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69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7BD4-306D-4081-9FC9-37285DAF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5CD80-DE8A-4D8F-A3DF-ABAFF725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2186D5-4609-43F6-BB06-1625769DB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3361219"/>
            <a:ext cx="7551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sklearn.decomposition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PCA# Make an instance of the Model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PCA(2)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X_pca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pca.fit_transform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x_scaler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C62A0-4F3A-41AE-A817-28A3743C8047}"/>
              </a:ext>
            </a:extLst>
          </p:cNvPr>
          <p:cNvSpPr/>
          <p:nvPr/>
        </p:nvSpPr>
        <p:spPr>
          <a:xfrm>
            <a:off x="733424" y="1504861"/>
            <a:ext cx="8886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code below has 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number of components parameter.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choose 2 of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669223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781-990F-4F17-BA34-B75043C3645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8DF3-13F5-48CF-B1DA-14BD4D90F259}"/>
              </a:ext>
            </a:extLst>
          </p:cNvPr>
          <p:cNvSpPr/>
          <p:nvPr/>
        </p:nvSpPr>
        <p:spPr>
          <a:xfrm>
            <a:off x="609599" y="1289595"/>
            <a:ext cx="112863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  <a:hlinkClick r:id="rId4"/>
              </a:rPr>
              <a:t>http://www-bcf.usc.edu/~gareth/ISL/ISLR%20Sixth%20Printing.pdf</a:t>
            </a:r>
          </a:p>
          <a:p>
            <a:r>
              <a:rPr lang="en-US" sz="2000" dirty="0">
                <a:latin typeface="Georgia" panose="02040502050405020303" pitchFamily="18" charset="0"/>
                <a:hlinkClick r:id="rId4"/>
              </a:rPr>
              <a:t>https://web.stanford.edu/~schmit/cme193/lec/lec5.pdf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5"/>
              </a:rPr>
              <a:t>http://machinelearningmastery.com/machine-learning-in-python-step-by-step/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6"/>
              </a:rPr>
              <a:t>http://scikit-learn.org/stable/auto_examples/linear_model/plot_ols.html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7"/>
              </a:rPr>
              <a:t>https://www.analyticsvidhya.com/blog/2015/08/comprehensive-guide-regression/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8"/>
              </a:rPr>
              <a:t>http://scikit-learn.org/stable/modules/clustering.html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9"/>
              </a:rPr>
              <a:t>http://scikit-learn.org/stable/auto_examples/cluster/plot_kmeans_digits.html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0"/>
              </a:rPr>
              <a:t>http://www.kdnuggets.com/2015/11/seven-steps-machine-learning-python.html/2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1"/>
              </a:rPr>
              <a:t>http://beancoder.com/linear-regression-stock-prediction/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2"/>
              </a:rPr>
              <a:t>https://github.com/tarlen5/coursera_ml/blob/master/unit6/ex2_sklearn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3"/>
              </a:rPr>
              <a:t>https://www.kaggle.com/bburns/iris-exploration-pca-k-means-and-gmm-clustering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  <a:hlinkClick r:id="rId14"/>
              </a:rPr>
              <a:t>https://towardsdatascience.com/pca-using-python-scikit-learn-e653f8989e60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8DF-382A-4307-9E70-67CF6CE5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null values with mean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CF8C6-5D27-49FD-8211-6897BDD6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3D0455-6508-43D9-BADC-09AB9E68E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9246" y="2529652"/>
            <a:ext cx="567270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data_new.apply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x.fillna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x.mean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0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77307"/>
            <a:ext cx="7787054" cy="1293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4A75C6-52AF-4DA9-A3C5-5458FFEE9AB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4DCFB-9C46-483B-A604-279A684ED5E8}"/>
              </a:ext>
            </a:extLst>
          </p:cNvPr>
          <p:cNvSpPr/>
          <p:nvPr/>
        </p:nvSpPr>
        <p:spPr>
          <a:xfrm>
            <a:off x="679938" y="1460361"/>
            <a:ext cx="10750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Clustering is the grouping of objects together so that objects belonging in the same group (cluster) are more similar to each other than those in other groups  (clusters)</a:t>
            </a:r>
          </a:p>
        </p:txBody>
      </p:sp>
    </p:spTree>
    <p:extLst>
      <p:ext uri="{BB962C8B-B14F-4D97-AF65-F5344CB8AC3E}">
        <p14:creationId xmlns:p14="http://schemas.microsoft.com/office/powerpoint/2010/main" val="3558808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35393B-64EF-456F-BAAF-67FBC5AD342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0A0C7-8B2B-4854-ACA0-32CBD7206D09}"/>
              </a:ext>
            </a:extLst>
          </p:cNvPr>
          <p:cNvSpPr/>
          <p:nvPr/>
        </p:nvSpPr>
        <p:spPr>
          <a:xfrm>
            <a:off x="609600" y="1252753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Clustering is an unsupervised learning algorithm that  will attempt to group similar clusters together in your data.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So what does a typical clustering problem look like?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Cluster Similar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Cluster Customers based on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Market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Identify similar physical groups</a:t>
            </a:r>
          </a:p>
        </p:txBody>
      </p:sp>
    </p:spTree>
    <p:extLst>
      <p:ext uri="{BB962C8B-B14F-4D97-AF65-F5344CB8AC3E}">
        <p14:creationId xmlns:p14="http://schemas.microsoft.com/office/powerpoint/2010/main" val="259132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424" y="1118028"/>
          <a:ext cx="11503151" cy="4946588"/>
        </p:xfrm>
        <a:graphic>
          <a:graphicData uri="http://schemas.openxmlformats.org/drawingml/2006/table">
            <a:tbl>
              <a:tblPr/>
              <a:tblGrid>
                <a:gridCol w="172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56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Method name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0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Parameters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80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Scalability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8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Use case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Geometry (metric used)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8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2"/>
                        </a:rPr>
                        <a:t>K-Means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Very large n_samples, medium n_clusterswith </a:t>
                      </a:r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3"/>
                        </a:rPr>
                        <a:t>MiniBatch code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General-purpose, even cluster size, flat geometry, not too many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4"/>
                        </a:rPr>
                        <a:t>Affinity propagation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damping, sample preference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Not scalable with 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uneven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Graph distance (e.g. nearest-neighbor graph)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5"/>
                        </a:rPr>
                        <a:t>Mean-shift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bandwidth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Not scalable with 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uneven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6"/>
                        </a:rPr>
                        <a:t>Spectral clustering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Medium n_samples, small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Few clusters, 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Graph distance (e.g. nearest-neighbor graph)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7"/>
                        </a:rPr>
                        <a:t>Ward hierarchical clustering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 n_samples and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possibly connectivity constraints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7"/>
                        </a:rPr>
                        <a:t>Agglomerative clustering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clusters, linkage type, distance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 n_samples and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possibly connectivity constraints, non Euclidean distances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Any pairwise distance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8"/>
                        </a:rPr>
                        <a:t>DBSCAN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neighborhood size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Very large n_samples, medium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Non-flat geometry, uneven cluster sizes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nearest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9"/>
                        </a:rPr>
                        <a:t>Gaussian mixtures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Not scalable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Flat geometry, good for density estimation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Mahalanobis distances to centers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8191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10"/>
                        </a:rPr>
                        <a:t>Birch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branching factor, threshold, optional global clusterer.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 n_clustersand 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 dataset, outlier removal, data reduction.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Euclidean distance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11"/>
              </a:rPr>
              <a:t>http://scikit-learn.org/stable/modules/clustering.html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82F325-C00E-4A90-B67C-4A857140909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165193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19259" y="3005861"/>
            <a:ext cx="6699155" cy="2858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BFB15D-7632-4108-BA12-01977CFD20C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Clustering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FBFDA-5970-45F1-A492-C8056DE57600}"/>
              </a:ext>
            </a:extLst>
          </p:cNvPr>
          <p:cNvSpPr/>
          <p:nvPr/>
        </p:nvSpPr>
        <p:spPr>
          <a:xfrm>
            <a:off x="609599" y="1450079"/>
            <a:ext cx="10972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overall goal is to divide data into distinct groups such that observations within each group are similar</a:t>
            </a:r>
          </a:p>
        </p:txBody>
      </p:sp>
    </p:spTree>
    <p:extLst>
      <p:ext uri="{BB962C8B-B14F-4D97-AF65-F5344CB8AC3E}">
        <p14:creationId xmlns:p14="http://schemas.microsoft.com/office/powerpoint/2010/main" val="223693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717" y="3020108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en-US" spc="-5" dirty="0">
                <a:latin typeface="Georgia" panose="02040502050405020303" pitchFamily="18" charset="0"/>
              </a:rPr>
              <a:t>K Means Clustering</a:t>
            </a:r>
            <a:endParaRPr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32ECB-584C-44E2-ABD6-19E3F3016E1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K Means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0F56-2948-470B-9B90-6700F32C7F74}"/>
              </a:ext>
            </a:extLst>
          </p:cNvPr>
          <p:cNvSpPr/>
          <p:nvPr/>
        </p:nvSpPr>
        <p:spPr>
          <a:xfrm>
            <a:off x="687265" y="1334061"/>
            <a:ext cx="111471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K Means Algorithm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Choose a number of Clusters “K”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Randomly assign each point to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Until clusters stop changing, repeat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For each cluster, compute the cluster centroid by taking the mean vector of points in the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Assign each data point to the cluster for which the centroid is the closest</a:t>
            </a:r>
          </a:p>
        </p:txBody>
      </p:sp>
    </p:spTree>
    <p:extLst>
      <p:ext uri="{BB962C8B-B14F-4D97-AF65-F5344CB8AC3E}">
        <p14:creationId xmlns:p14="http://schemas.microsoft.com/office/powerpoint/2010/main" val="391338807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18447</TotalTime>
  <Words>2257</Words>
  <Application>Microsoft Office PowerPoint</Application>
  <PresentationFormat>Widescreen</PresentationFormat>
  <Paragraphs>338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Franklin Gothic Book</vt:lpstr>
      <vt:lpstr>Georgia</vt:lpstr>
      <vt:lpstr>Helvetica</vt:lpstr>
      <vt:lpstr>Times New Roman</vt:lpstr>
      <vt:lpstr>UMKC_PPT4</vt:lpstr>
      <vt:lpstr>Custom Design</vt:lpstr>
      <vt:lpstr>UMKC_PPT1</vt:lpstr>
      <vt:lpstr>1_Custom Design</vt:lpstr>
      <vt:lpstr>1_Office Theme</vt:lpstr>
      <vt:lpstr>2_Custom Design</vt:lpstr>
      <vt:lpstr>PowerPoint Presentation</vt:lpstr>
      <vt:lpstr>Feedback is greatly appreciated!</vt:lpstr>
      <vt:lpstr>Clustering</vt:lpstr>
      <vt:lpstr>PowerPoint Presentation</vt:lpstr>
      <vt:lpstr>PowerPoint Presentation</vt:lpstr>
      <vt:lpstr>PowerPoint Presentation</vt:lpstr>
      <vt:lpstr>PowerPoint Presentation</vt:lpstr>
      <vt:lpstr>K Means Clustering</vt:lpstr>
      <vt:lpstr>PowerPoint Presentation</vt:lpstr>
      <vt:lpstr>PowerPoint Presentation</vt:lpstr>
      <vt:lpstr>PowerPoint Presentation</vt:lpstr>
      <vt:lpstr>As a first step in finding a sensible initial partition(k=2)</vt:lpstr>
      <vt:lpstr>Steps to do clustering</vt:lpstr>
      <vt:lpstr>Steps to do clustering</vt:lpstr>
      <vt:lpstr>Steps to do clustering</vt:lpstr>
      <vt:lpstr>Steps to do clustering</vt:lpstr>
      <vt:lpstr>Web tools for kmeans clustering</vt:lpstr>
      <vt:lpstr>Evaluation</vt:lpstr>
      <vt:lpstr>Dimensionality Reduction</vt:lpstr>
      <vt:lpstr>Why do we need Dimension reduction</vt:lpstr>
      <vt:lpstr>Feature selection and feature extraction</vt:lpstr>
      <vt:lpstr>PowerPoint Presentation</vt:lpstr>
      <vt:lpstr>Principal Component Analysis(PCA)</vt:lpstr>
      <vt:lpstr>Feature scaling</vt:lpstr>
      <vt:lpstr>Various methods of feature scaling</vt:lpstr>
      <vt:lpstr>Use Case: Clustering and Dimension Reduction  on Iris data set</vt:lpstr>
      <vt:lpstr>Clustering</vt:lpstr>
      <vt:lpstr>Visualize data</vt:lpstr>
      <vt:lpstr>Visualize data</vt:lpstr>
      <vt:lpstr>observations</vt:lpstr>
      <vt:lpstr>Standardization</vt:lpstr>
      <vt:lpstr>K-Means Clustering </vt:lpstr>
      <vt:lpstr>Silhouette score</vt:lpstr>
      <vt:lpstr>Elbow plot: number of clusters </vt:lpstr>
      <vt:lpstr>Dimensionality reduction on IRIS data</vt:lpstr>
      <vt:lpstr>Read data and Standardize </vt:lpstr>
      <vt:lpstr>Apply PCA</vt:lpstr>
      <vt:lpstr>PowerPoint Presentation</vt:lpstr>
      <vt:lpstr>Filling null values with mean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saria g</cp:lastModifiedBy>
  <cp:revision>364</cp:revision>
  <dcterms:created xsi:type="dcterms:W3CDTF">2017-05-18T14:44:07Z</dcterms:created>
  <dcterms:modified xsi:type="dcterms:W3CDTF">2019-09-27T19:32:54Z</dcterms:modified>
</cp:coreProperties>
</file>