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281" r:id="rId5"/>
    <p:sldId id="304" r:id="rId6"/>
    <p:sldId id="324" r:id="rId7"/>
    <p:sldId id="323" r:id="rId8"/>
    <p:sldId id="325" r:id="rId9"/>
    <p:sldId id="307" r:id="rId10"/>
    <p:sldId id="312"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ECFAE8-B508-4D89-AEB1-81A85E03C535}">
          <p14:sldIdLst>
            <p14:sldId id="281"/>
          </p14:sldIdLst>
        </p14:section>
        <p14:section name="Untitled Section" id="{B5158135-9F0B-493B-874F-0C41B18D5CBE}">
          <p14:sldIdLst>
            <p14:sldId id="304"/>
            <p14:sldId id="324"/>
            <p14:sldId id="323"/>
            <p14:sldId id="325"/>
            <p14:sldId id="307"/>
            <p14:sldId id="312"/>
            <p14:sldId id="297"/>
          </p14:sldIdLst>
        </p14:section>
      </p14:sectionLst>
    </p:ex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73047-0362-2EAB-7B43-BF848F01B4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59E779-08E8-4E74-245C-F6BE695BAD6B}"/>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3FF7476-E669-0F14-F416-48074889F81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58568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41632-55A1-B4F6-DD1C-FAD81C6959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9F57BC-5ECB-48C8-36DA-3F6985A4ACB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C7C5417-608C-4CC6-CDE4-160FF49C3A1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72039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wired.it/attualita/tech/2019/09/02/podcast-wired-smart-cit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societybyte.swiss/en/2024/04/26/federated-learning-the-future-of-ai-without-compromising-privac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C79FC99-75D8-2B98-7F23-6B16918BC951}"/>
              </a:ext>
            </a:extLst>
          </p:cNvPr>
          <p:cNvPicPr>
            <a:picLocks noChangeAspect="1"/>
          </p:cNvPicPr>
          <p:nvPr/>
        </p:nvPicPr>
        <p:blipFill>
          <a:blip r:embed="rId3"/>
          <a:stretch>
            <a:fillRect/>
          </a:stretch>
        </p:blipFill>
        <p:spPr>
          <a:xfrm>
            <a:off x="285135" y="0"/>
            <a:ext cx="11621729" cy="1671022"/>
          </a:xfrm>
          <a:prstGeom prst="rect">
            <a:avLst/>
          </a:prstGeom>
        </p:spPr>
      </p:pic>
      <p:sp>
        <p:nvSpPr>
          <p:cNvPr id="13" name="Title 1">
            <a:extLst>
              <a:ext uri="{FF2B5EF4-FFF2-40B4-BE49-F238E27FC236}">
                <a16:creationId xmlns:a16="http://schemas.microsoft.com/office/drawing/2014/main" id="{E4F163BB-C758-7B69-5232-06724728379D}"/>
              </a:ext>
            </a:extLst>
          </p:cNvPr>
          <p:cNvSpPr txBox="1">
            <a:spLocks/>
          </p:cNvSpPr>
          <p:nvPr/>
        </p:nvSpPr>
        <p:spPr>
          <a:xfrm>
            <a:off x="-120446" y="741635"/>
            <a:ext cx="12432889" cy="1642454"/>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2800" dirty="0">
                <a:solidFill>
                  <a:srgbClr val="002060"/>
                </a:solidFill>
              </a:rPr>
              <a:t>DEPARTMENT OF ARTIFICIAL INTELLIGENCE AND DATA SCIENCE</a:t>
            </a:r>
          </a:p>
        </p:txBody>
      </p:sp>
      <p:sp>
        <p:nvSpPr>
          <p:cNvPr id="16" name="TextBox 15">
            <a:extLst>
              <a:ext uri="{FF2B5EF4-FFF2-40B4-BE49-F238E27FC236}">
                <a16:creationId xmlns:a16="http://schemas.microsoft.com/office/drawing/2014/main" id="{D5F15FA4-2B1A-04D4-9D00-77C5BE427A40}"/>
              </a:ext>
            </a:extLst>
          </p:cNvPr>
          <p:cNvSpPr txBox="1"/>
          <p:nvPr/>
        </p:nvSpPr>
        <p:spPr>
          <a:xfrm>
            <a:off x="835742" y="2384089"/>
            <a:ext cx="10726993" cy="132343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4000" b="1" dirty="0">
                <a:solidFill>
                  <a:schemeClr val="accent1">
                    <a:lumMod val="10000"/>
                  </a:schemeClr>
                </a:solidFill>
                <a:latin typeface="Arial" panose="020B0604020202020204" pitchFamily="34" charset="0"/>
                <a:cs typeface="Arial" panose="020B0604020202020204" pitchFamily="34" charset="0"/>
              </a:rPr>
              <a:t>Federated Learning Integration to Build Robust Urban Intelligence for Smart Cities</a:t>
            </a:r>
            <a:endParaRPr lang="en-IN" sz="4000" b="1" dirty="0">
              <a:solidFill>
                <a:schemeClr val="accent1">
                  <a:lumMod val="10000"/>
                </a:schemeClr>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F457E880-6740-7032-669E-EDD8A4A14717}"/>
              </a:ext>
            </a:extLst>
          </p:cNvPr>
          <p:cNvSpPr txBox="1">
            <a:spLocks/>
          </p:cNvSpPr>
          <p:nvPr/>
        </p:nvSpPr>
        <p:spPr>
          <a:xfrm>
            <a:off x="725128" y="4020221"/>
            <a:ext cx="6393427" cy="2214245"/>
          </a:xfrm>
          <a:prstGeom prst="rect">
            <a:avLst/>
          </a:prstGeom>
          <a:noFill/>
        </p:spPr>
        <p:txBody>
          <a:bodyPr vert="horz" lIns="91440" tIns="0" rIns="9144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b="1" dirty="0">
                <a:solidFill>
                  <a:srgbClr val="FF0000"/>
                </a:solidFill>
                <a:latin typeface="Arial" panose="020B0604020202020204" pitchFamily="34" charset="0"/>
                <a:cs typeface="Arial" panose="020B0604020202020204" pitchFamily="34" charset="0"/>
              </a:rPr>
              <a:t>Team Members</a:t>
            </a:r>
          </a:p>
          <a:p>
            <a:pPr algn="just">
              <a:lnSpc>
                <a:spcPct val="150000"/>
              </a:lnSpc>
            </a:pPr>
            <a:r>
              <a:rPr lang="en-US" dirty="0">
                <a:solidFill>
                  <a:schemeClr val="tx1">
                    <a:lumMod val="75000"/>
                  </a:schemeClr>
                </a:solidFill>
                <a:latin typeface="Arial" panose="020B0604020202020204" pitchFamily="34" charset="0"/>
                <a:cs typeface="Arial" panose="020B0604020202020204" pitchFamily="34" charset="0"/>
              </a:rPr>
              <a:t>Javvaji Dileep (21761A5415)</a:t>
            </a:r>
          </a:p>
          <a:p>
            <a:pPr algn="just">
              <a:lnSpc>
                <a:spcPct val="150000"/>
              </a:lnSpc>
            </a:pPr>
            <a:r>
              <a:rPr lang="en-US" dirty="0">
                <a:solidFill>
                  <a:schemeClr val="tx1">
                    <a:lumMod val="75000"/>
                  </a:schemeClr>
                </a:solidFill>
                <a:latin typeface="Arial" panose="020B0604020202020204" pitchFamily="34" charset="0"/>
                <a:cs typeface="Arial" panose="020B0604020202020204" pitchFamily="34" charset="0"/>
              </a:rPr>
              <a:t>Jamili V G S K Rishi Kumar (21761A5414)</a:t>
            </a:r>
            <a:endParaRPr lang="en-US" dirty="0">
              <a:solidFill>
                <a:srgbClr val="FF0000"/>
              </a:solidFill>
              <a:latin typeface="Arial" panose="020B0604020202020204" pitchFamily="34" charset="0"/>
              <a:cs typeface="Arial" panose="020B0604020202020204" pitchFamily="34" charset="0"/>
            </a:endParaRPr>
          </a:p>
          <a:p>
            <a:pPr algn="just">
              <a:lnSpc>
                <a:spcPct val="150000"/>
              </a:lnSpc>
            </a:pPr>
            <a:r>
              <a:rPr lang="en-US" noProof="1">
                <a:solidFill>
                  <a:schemeClr val="tx1">
                    <a:lumMod val="75000"/>
                  </a:schemeClr>
                </a:solidFill>
                <a:latin typeface="Arial" panose="020B0604020202020204" pitchFamily="34" charset="0"/>
                <a:cs typeface="Arial" panose="020B0604020202020204" pitchFamily="34" charset="0"/>
              </a:rPr>
              <a:t>Avanigadda</a:t>
            </a:r>
            <a:r>
              <a:rPr lang="en-US" dirty="0">
                <a:solidFill>
                  <a:schemeClr val="tx1">
                    <a:lumMod val="75000"/>
                  </a:schemeClr>
                </a:solidFill>
                <a:latin typeface="Arial" panose="020B0604020202020204" pitchFamily="34" charset="0"/>
                <a:cs typeface="Arial" panose="020B0604020202020204" pitchFamily="34" charset="0"/>
              </a:rPr>
              <a:t> Durga Sankar (21761A5404)</a:t>
            </a:r>
          </a:p>
        </p:txBody>
      </p:sp>
      <p:sp>
        <p:nvSpPr>
          <p:cNvPr id="21" name="Subtitle 2">
            <a:extLst>
              <a:ext uri="{FF2B5EF4-FFF2-40B4-BE49-F238E27FC236}">
                <a16:creationId xmlns:a16="http://schemas.microsoft.com/office/drawing/2014/main" id="{03FE781F-C3B6-FD0D-E2A1-A117717E4B73}"/>
              </a:ext>
            </a:extLst>
          </p:cNvPr>
          <p:cNvSpPr txBox="1">
            <a:spLocks/>
          </p:cNvSpPr>
          <p:nvPr/>
        </p:nvSpPr>
        <p:spPr>
          <a:xfrm>
            <a:off x="7959213" y="4108712"/>
            <a:ext cx="4232787" cy="2309819"/>
          </a:xfrm>
          <a:prstGeom prst="rect">
            <a:avLst/>
          </a:prstGeom>
          <a:noFill/>
        </p:spPr>
        <p:txBody>
          <a:bodyPr vert="horz" lIns="91440" tIns="45720" rIns="91440" bIns="45720" rtlCol="0" anchor="t">
            <a:normAutofit lnSpcReduction="10000"/>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fontAlgn="auto">
              <a:spcAft>
                <a:spcPts val="0"/>
              </a:spcAft>
            </a:pPr>
            <a:r>
              <a:rPr lang="en-US" sz="2400" b="1" dirty="0">
                <a:solidFill>
                  <a:srgbClr val="FF0000"/>
                </a:solidFill>
                <a:latin typeface="Times New Roman" panose="02020603050405020304" pitchFamily="18" charset="0"/>
                <a:cs typeface="Times New Roman" panose="02020603050405020304" pitchFamily="18" charset="0"/>
              </a:rPr>
              <a:t>Under the Guidance of</a:t>
            </a:r>
          </a:p>
          <a:p>
            <a:pPr fontAlgn="auto">
              <a:lnSpc>
                <a:spcPct val="150000"/>
              </a:lnSpc>
              <a:spcAft>
                <a:spcPts val="0"/>
              </a:spcAft>
            </a:pPr>
            <a:r>
              <a:rPr lang="en-US" sz="2400" dirty="0">
                <a:solidFill>
                  <a:schemeClr val="tx1">
                    <a:lumMod val="50000"/>
                  </a:schemeClr>
                </a:solidFill>
                <a:latin typeface="Times New Roman" panose="02020603050405020304" pitchFamily="18" charset="0"/>
                <a:cs typeface="Times New Roman" panose="02020603050405020304" pitchFamily="18" charset="0"/>
              </a:rPr>
              <a:t>Mr. Narendra Babu Pamula,</a:t>
            </a:r>
          </a:p>
          <a:p>
            <a:pPr fontAlgn="auto">
              <a:lnSpc>
                <a:spcPct val="150000"/>
              </a:lnSpc>
              <a:spcAft>
                <a:spcPts val="0"/>
              </a:spcAft>
            </a:pPr>
            <a:r>
              <a:rPr lang="en-US" sz="2400" dirty="0">
                <a:solidFill>
                  <a:schemeClr val="tx1">
                    <a:lumMod val="50000"/>
                  </a:schemeClr>
                </a:solidFill>
                <a:latin typeface="Times New Roman" panose="02020603050405020304" pitchFamily="18" charset="0"/>
                <a:cs typeface="Times New Roman" panose="02020603050405020304" pitchFamily="18" charset="0"/>
              </a:rPr>
              <a:t>Sr. Assistant Professor,</a:t>
            </a:r>
          </a:p>
          <a:p>
            <a:pPr fontAlgn="auto">
              <a:lnSpc>
                <a:spcPct val="150000"/>
              </a:lnSpc>
              <a:spcAft>
                <a:spcPts val="0"/>
              </a:spcAft>
            </a:pPr>
            <a:r>
              <a:rPr lang="en-US" sz="2400" dirty="0">
                <a:solidFill>
                  <a:schemeClr val="tx1">
                    <a:lumMod val="50000"/>
                  </a:schemeClr>
                </a:solidFill>
                <a:latin typeface="Times New Roman" panose="02020603050405020304" pitchFamily="18" charset="0"/>
                <a:cs typeface="Times New Roman" panose="02020603050405020304" pitchFamily="18" charset="0"/>
              </a:rPr>
              <a:t>Department of AI&amp;DS.</a:t>
            </a:r>
          </a:p>
          <a:p>
            <a:pPr fontAlgn="auto">
              <a:spcAft>
                <a:spcPts val="0"/>
              </a:spcAft>
            </a:pP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92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849169" y="467031"/>
            <a:ext cx="5259554" cy="681284"/>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550606" y="1349878"/>
            <a:ext cx="6715433" cy="5395052"/>
          </a:xfrm>
        </p:spPr>
        <p:txBody>
          <a:bodyPr>
            <a:normAutofit lnSpcReduction="10000"/>
          </a:bodyPr>
          <a:lstStyle/>
          <a:p>
            <a:pPr algn="just">
              <a:lnSpc>
                <a:spcPct val="90000"/>
              </a:lnSpc>
              <a:spcAft>
                <a:spcPts val="600"/>
              </a:spcAft>
            </a:pPr>
            <a:r>
              <a:rPr lang="en-US" dirty="0">
                <a:solidFill>
                  <a:schemeClr val="tx1"/>
                </a:solidFill>
                <a:latin typeface="Times New Roman" panose="02020603050405020304" pitchFamily="18" charset="0"/>
                <a:cs typeface="Times New Roman" panose="02020603050405020304" pitchFamily="18" charset="0"/>
              </a:rPr>
              <a:t>Federated learning is a decentralized machine learning approach that enables multiple entities to collaboratively train models without sharing raw data. Unlike traditional centralized systems, federated learning keeps data local and only exchanges model updates, such as parameters or gradients. This privacy-preserving method is ideal for applications involving sensitive data, including healthcare, finance, and city planning.</a:t>
            </a:r>
          </a:p>
          <a:p>
            <a:pPr algn="just">
              <a:lnSpc>
                <a:spcPct val="90000"/>
              </a:lnSpc>
              <a:spcAft>
                <a:spcPts val="600"/>
              </a:spcAft>
            </a:pPr>
            <a:endParaRPr lang="en-US" dirty="0">
              <a:solidFill>
                <a:schemeClr val="tx1"/>
              </a:solidFill>
              <a:latin typeface="Times New Roman" panose="02020603050405020304" pitchFamily="18" charset="0"/>
              <a:cs typeface="Times New Roman" panose="02020603050405020304" pitchFamily="18" charset="0"/>
            </a:endParaRPr>
          </a:p>
          <a:p>
            <a:pPr algn="just">
              <a:lnSpc>
                <a:spcPct val="90000"/>
              </a:lnSpc>
              <a:spcAft>
                <a:spcPts val="600"/>
              </a:spcAft>
            </a:pPr>
            <a:r>
              <a:rPr lang="en-US" dirty="0">
                <a:solidFill>
                  <a:schemeClr val="tx1"/>
                </a:solidFill>
                <a:latin typeface="Times New Roman" panose="02020603050405020304" pitchFamily="18" charset="0"/>
                <a:cs typeface="Times New Roman" panose="02020603050405020304" pitchFamily="18" charset="0"/>
              </a:rPr>
              <a:t>In this project, we apply federated learning to address modern urban challenges through three modules:</a:t>
            </a:r>
          </a:p>
          <a:p>
            <a:pPr marL="342900" indent="-342900">
              <a:lnSpc>
                <a:spcPct val="90000"/>
              </a:lnSpc>
              <a:spcAft>
                <a:spcPts val="600"/>
              </a:spcAf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Air Quality Prediction</a:t>
            </a:r>
          </a:p>
          <a:p>
            <a:pPr marL="342900" indent="-342900">
              <a:lnSpc>
                <a:spcPct val="90000"/>
              </a:lnSpc>
              <a:spcAft>
                <a:spcPts val="600"/>
              </a:spcAf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Water Quality Monitoring</a:t>
            </a:r>
          </a:p>
          <a:p>
            <a:pPr marL="342900" indent="-342900">
              <a:lnSpc>
                <a:spcPct val="90000"/>
              </a:lnSpc>
              <a:spcAft>
                <a:spcPts val="600"/>
              </a:spcAf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Weather Prediction</a:t>
            </a:r>
          </a:p>
        </p:txBody>
      </p:sp>
      <p:pic>
        <p:nvPicPr>
          <p:cNvPr id="6" name="Picture 5" descr="A city with lights and lines&#10;&#10;AI-generated content may be incorrect.">
            <a:extLst>
              <a:ext uri="{FF2B5EF4-FFF2-40B4-BE49-F238E27FC236}">
                <a16:creationId xmlns:a16="http://schemas.microsoft.com/office/drawing/2014/main" id="{3A4471ED-DAE7-73C2-F5D9-B235E42A3D0A}"/>
              </a:ext>
            </a:extLst>
          </p:cNvPr>
          <p:cNvPicPr>
            <a:picLocks noChangeAspect="1"/>
          </p:cNvPicPr>
          <p:nvPr/>
        </p:nvPicPr>
        <p:blipFill>
          <a:blip r:embed="rId3">
            <a:extLst>
              <a:ext uri="{837473B0-CC2E-450A-ABE3-18F120FF3D39}">
                <a1611:picAttrSrcUrl xmlns:a1611="http://schemas.microsoft.com/office/drawing/2016/11/main" r:id="rId4"/>
              </a:ext>
            </a:extLst>
          </a:blip>
          <a:srcRect l="30747" t="3422" r="31347" b="-2"/>
          <a:stretch/>
        </p:blipFill>
        <p:spPr>
          <a:xfrm>
            <a:off x="7414194" y="383458"/>
            <a:ext cx="4344695" cy="6474542"/>
          </a:xfrm>
          <a:prstGeom prst="rect">
            <a:avLst/>
          </a:prstGeom>
          <a:noFill/>
        </p:spPr>
      </p:pic>
      <p:sp>
        <p:nvSpPr>
          <p:cNvPr id="4" name="Slide Number Placeholder 3" hidden="1">
            <a:extLst>
              <a:ext uri="{FF2B5EF4-FFF2-40B4-BE49-F238E27FC236}">
                <a16:creationId xmlns:a16="http://schemas.microsoft.com/office/drawing/2014/main" id="{18D5CFA2-4E67-F157-5FFD-A246307D41F7}"/>
              </a:ext>
            </a:extLst>
          </p:cNvPr>
          <p:cNvSpPr>
            <a:spLocks noGrp="1"/>
          </p:cNvSpPr>
          <p:nvPr>
            <p:ph type="sldNum" sz="quarter" idx="4294967295"/>
          </p:nvPr>
        </p:nvSpPr>
        <p:spPr>
          <a:xfrm>
            <a:off x="10358437" y="457199"/>
            <a:ext cx="1067589" cy="471489"/>
          </a:xfrm>
        </p:spPr>
        <p:txBody>
          <a:bodyPr/>
          <a:lstStyle/>
          <a:p>
            <a:pPr>
              <a:spcAft>
                <a:spcPts val="600"/>
              </a:spcAft>
            </a:pPr>
            <a:fld id="{48F63A3B-78C7-47BE-AE5E-E10140E04643}" type="slidenum">
              <a:rPr lang="en-US" smtClean="0"/>
              <a:pPr>
                <a:spcAft>
                  <a:spcPts val="600"/>
                </a:spcAft>
              </a:pPr>
              <a:t>2</a:t>
            </a:fld>
            <a:endParaRPr lang="en-US"/>
          </a:p>
        </p:txBody>
      </p:sp>
      <p:sp>
        <p:nvSpPr>
          <p:cNvPr id="7" name="TextBox 6">
            <a:extLst>
              <a:ext uri="{FF2B5EF4-FFF2-40B4-BE49-F238E27FC236}">
                <a16:creationId xmlns:a16="http://schemas.microsoft.com/office/drawing/2014/main" id="{7410EA9E-E2D1-6D36-BEBA-15A5A31FDB21}"/>
              </a:ext>
            </a:extLst>
          </p:cNvPr>
          <p:cNvSpPr txBox="1"/>
          <p:nvPr/>
        </p:nvSpPr>
        <p:spPr>
          <a:xfrm>
            <a:off x="11574159" y="6657945"/>
            <a:ext cx="184730" cy="200055"/>
          </a:xfrm>
          <a:prstGeom prst="rect">
            <a:avLst/>
          </a:prstGeom>
          <a:solidFill>
            <a:srgbClr val="000000"/>
          </a:solidFill>
        </p:spPr>
        <p:txBody>
          <a:bodyPr wrap="none" rtlCol="0">
            <a:spAutoFit/>
          </a:bodyPr>
          <a:lstStyle/>
          <a:p>
            <a:pPr algn="r">
              <a:spcAft>
                <a:spcPts val="600"/>
              </a:spcAft>
            </a:pPr>
            <a:endParaRPr lang="en-IN" sz="700" dirty="0">
              <a:solidFill>
                <a:srgbClr val="FFFFFF"/>
              </a:solidFill>
            </a:endParaRP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2241755" y="208186"/>
            <a:ext cx="3008671" cy="720502"/>
          </a:xfrm>
        </p:spPr>
        <p:txBody>
          <a:bodyPr/>
          <a:lstStyle/>
          <a:p>
            <a:r>
              <a:rPr lang="en-US" dirty="0"/>
              <a:t>ABSTRACT</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
        <p:nvSpPr>
          <p:cNvPr id="7" name="TextBox 6">
            <a:extLst>
              <a:ext uri="{FF2B5EF4-FFF2-40B4-BE49-F238E27FC236}">
                <a16:creationId xmlns:a16="http://schemas.microsoft.com/office/drawing/2014/main" id="{8B7475CE-219B-74D6-EB48-1C4C704B0EAD}"/>
              </a:ext>
            </a:extLst>
          </p:cNvPr>
          <p:cNvSpPr txBox="1"/>
          <p:nvPr/>
        </p:nvSpPr>
        <p:spPr>
          <a:xfrm>
            <a:off x="462116" y="1524000"/>
            <a:ext cx="6361471"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project introduces a federated learning framework to build resilient urban intelligence through privacy-preserving and distributed data analysis. It integrates three key modules: air quality prediction, water quality monitoring, and weather monitoring. The air quality prediction module forecasts the Air Quality Index (AQI) using distributed data, ensuring privacy and accuracy. The water quality monitoring module evaluates critical parameters like pH and turbidity to ensure water safety. The weather monitoring module provides real-time forecasts for disaster preparedness and resource management. By leveraging federated learning, sensitive data remains decentralized and secure, enhancing the accuracy and reliability of predictions.</a:t>
            </a:r>
          </a:p>
          <a:p>
            <a:pPr algn="just"/>
            <a:endParaRPr lang="en-IN" sz="2000" dirty="0">
              <a:latin typeface="Times New Roman" panose="02020603050405020304" pitchFamily="18" charset="0"/>
              <a:cs typeface="Times New Roman" panose="02020603050405020304" pitchFamily="18" charset="0"/>
            </a:endParaRPr>
          </a:p>
        </p:txBody>
      </p:sp>
      <p:pic>
        <p:nvPicPr>
          <p:cNvPr id="9" name="Picture 8" descr="A blue and orange circuit board">
            <a:extLst>
              <a:ext uri="{FF2B5EF4-FFF2-40B4-BE49-F238E27FC236}">
                <a16:creationId xmlns:a16="http://schemas.microsoft.com/office/drawing/2014/main" id="{DDDAAE24-4217-5F19-63F3-042E9878ACE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73367" y="1868128"/>
            <a:ext cx="5029166" cy="2871019"/>
          </a:xfrm>
          <a:prstGeom prst="rect">
            <a:avLst/>
          </a:prstGeom>
        </p:spPr>
      </p:pic>
    </p:spTree>
    <p:extLst>
      <p:ext uri="{BB962C8B-B14F-4D97-AF65-F5344CB8AC3E}">
        <p14:creationId xmlns:p14="http://schemas.microsoft.com/office/powerpoint/2010/main" val="180863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39903-C0E8-21BE-F623-CF60B4DFAA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51A1F4-4A44-9EDA-4631-6752B759D84A}"/>
              </a:ext>
            </a:extLst>
          </p:cNvPr>
          <p:cNvSpPr>
            <a:spLocks noGrp="1"/>
          </p:cNvSpPr>
          <p:nvPr>
            <p:ph type="title"/>
          </p:nvPr>
        </p:nvSpPr>
        <p:spPr>
          <a:xfrm>
            <a:off x="3608437" y="405674"/>
            <a:ext cx="8111613" cy="820686"/>
          </a:xfrm>
        </p:spPr>
        <p:txBody>
          <a:bodyPr anchor="b">
            <a:normAutofit/>
          </a:bodyPr>
          <a:lstStyle/>
          <a:p>
            <a:r>
              <a:rPr lang="en-US" dirty="0"/>
              <a:t>LITERATURE SURVEY</a:t>
            </a:r>
          </a:p>
        </p:txBody>
      </p:sp>
      <p:sp>
        <p:nvSpPr>
          <p:cNvPr id="4" name="Slide Number Placeholder 3" hidden="1">
            <a:extLst>
              <a:ext uri="{FF2B5EF4-FFF2-40B4-BE49-F238E27FC236}">
                <a16:creationId xmlns:a16="http://schemas.microsoft.com/office/drawing/2014/main" id="{ED2E37B4-87E8-CCEA-CFD5-574149D33FCE}"/>
              </a:ext>
            </a:extLst>
          </p:cNvPr>
          <p:cNvSpPr>
            <a:spLocks noGrp="1"/>
          </p:cNvSpPr>
          <p:nvPr>
            <p:ph type="sldNum" sz="quarter" idx="4294967295"/>
          </p:nvPr>
        </p:nvSpPr>
        <p:spPr>
          <a:xfrm>
            <a:off x="10358437" y="457199"/>
            <a:ext cx="1067589" cy="471489"/>
          </a:xfrm>
        </p:spPr>
        <p:txBody>
          <a:bodyPr/>
          <a:lstStyle/>
          <a:p>
            <a:pPr>
              <a:spcAft>
                <a:spcPts val="600"/>
              </a:spcAft>
            </a:pPr>
            <a:fld id="{48F63A3B-78C7-47BE-AE5E-E10140E04643}" type="slidenum">
              <a:rPr lang="en-US" smtClean="0"/>
              <a:pPr>
                <a:spcAft>
                  <a:spcPts val="600"/>
                </a:spcAft>
              </a:pPr>
              <a:t>4</a:t>
            </a:fld>
            <a:endParaRPr lang="en-US"/>
          </a:p>
        </p:txBody>
      </p:sp>
      <p:graphicFrame>
        <p:nvGraphicFramePr>
          <p:cNvPr id="13" name="Table 12">
            <a:extLst>
              <a:ext uri="{FF2B5EF4-FFF2-40B4-BE49-F238E27FC236}">
                <a16:creationId xmlns:a16="http://schemas.microsoft.com/office/drawing/2014/main" id="{9F9DA49C-4A7F-6838-D661-DA834CBA78E5}"/>
              </a:ext>
            </a:extLst>
          </p:cNvPr>
          <p:cNvGraphicFramePr>
            <a:graphicFrameLocks noGrp="1"/>
          </p:cNvGraphicFramePr>
          <p:nvPr>
            <p:extLst>
              <p:ext uri="{D42A27DB-BD31-4B8C-83A1-F6EECF244321}">
                <p14:modId xmlns:p14="http://schemas.microsoft.com/office/powerpoint/2010/main" val="1715308620"/>
              </p:ext>
            </p:extLst>
          </p:nvPr>
        </p:nvGraphicFramePr>
        <p:xfrm>
          <a:off x="1265084" y="1356851"/>
          <a:ext cx="10313427" cy="5275300"/>
        </p:xfrm>
        <a:graphic>
          <a:graphicData uri="http://schemas.openxmlformats.org/drawingml/2006/table">
            <a:tbl>
              <a:tblPr firstRow="1" bandRow="1">
                <a:tableStyleId>{E8B1032C-EA38-4F05-BA0D-38AFFFC7BED3}</a:tableStyleId>
              </a:tblPr>
              <a:tblGrid>
                <a:gridCol w="612877">
                  <a:extLst>
                    <a:ext uri="{9D8B030D-6E8A-4147-A177-3AD203B41FA5}">
                      <a16:colId xmlns:a16="http://schemas.microsoft.com/office/drawing/2014/main" val="2433226959"/>
                    </a:ext>
                  </a:extLst>
                </a:gridCol>
                <a:gridCol w="3085737">
                  <a:extLst>
                    <a:ext uri="{9D8B030D-6E8A-4147-A177-3AD203B41FA5}">
                      <a16:colId xmlns:a16="http://schemas.microsoft.com/office/drawing/2014/main" val="2138246826"/>
                    </a:ext>
                  </a:extLst>
                </a:gridCol>
                <a:gridCol w="2082959">
                  <a:extLst>
                    <a:ext uri="{9D8B030D-6E8A-4147-A177-3AD203B41FA5}">
                      <a16:colId xmlns:a16="http://schemas.microsoft.com/office/drawing/2014/main" val="1485278292"/>
                    </a:ext>
                  </a:extLst>
                </a:gridCol>
                <a:gridCol w="1929973">
                  <a:extLst>
                    <a:ext uri="{9D8B030D-6E8A-4147-A177-3AD203B41FA5}">
                      <a16:colId xmlns:a16="http://schemas.microsoft.com/office/drawing/2014/main" val="1273678727"/>
                    </a:ext>
                  </a:extLst>
                </a:gridCol>
                <a:gridCol w="2601881">
                  <a:extLst>
                    <a:ext uri="{9D8B030D-6E8A-4147-A177-3AD203B41FA5}">
                      <a16:colId xmlns:a16="http://schemas.microsoft.com/office/drawing/2014/main" val="1623846768"/>
                    </a:ext>
                  </a:extLst>
                </a:gridCol>
              </a:tblGrid>
              <a:tr h="615824">
                <a:tc>
                  <a:txBody>
                    <a:bodyPr/>
                    <a:lstStyle/>
                    <a:p>
                      <a:pPr marL="12700" marR="6985" indent="144780" algn="ctr">
                        <a:lnSpc>
                          <a:spcPct val="115000"/>
                        </a:lnSpc>
                        <a:spcAft>
                          <a:spcPts val="370"/>
                        </a:spcAft>
                        <a:buNone/>
                      </a:pPr>
                      <a:r>
                        <a:rPr lang="en-IN" sz="2000" b="1" kern="100" dirty="0">
                          <a:solidFill>
                            <a:srgbClr val="000000"/>
                          </a:solidFill>
                          <a:effectLst/>
                          <a:latin typeface="Times New Roman" panose="02020603050405020304" pitchFamily="18" charset="0"/>
                          <a:cs typeface="Times New Roman" panose="02020603050405020304" pitchFamily="18" charset="0"/>
                        </a:rPr>
                        <a:t>S.NO</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2700" marR="6985" indent="144780" algn="ctr">
                        <a:lnSpc>
                          <a:spcPct val="115000"/>
                        </a:lnSpc>
                        <a:spcAft>
                          <a:spcPts val="370"/>
                        </a:spcAft>
                        <a:buNone/>
                      </a:pPr>
                      <a:r>
                        <a:rPr lang="en-IN" sz="2000" b="1" kern="100" dirty="0">
                          <a:solidFill>
                            <a:srgbClr val="000000"/>
                          </a:solidFill>
                          <a:effectLst/>
                          <a:latin typeface="Times New Roman" panose="02020603050405020304" pitchFamily="18" charset="0"/>
                          <a:cs typeface="Times New Roman" panose="02020603050405020304" pitchFamily="18" charset="0"/>
                        </a:rPr>
                        <a:t>Methodology</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2700" marR="6985" indent="144780" algn="ctr">
                        <a:lnSpc>
                          <a:spcPct val="115000"/>
                        </a:lnSpc>
                        <a:spcAft>
                          <a:spcPts val="370"/>
                        </a:spcAft>
                        <a:buNone/>
                      </a:pPr>
                      <a:r>
                        <a:rPr lang="en-IN" sz="2000" b="1" kern="100" dirty="0">
                          <a:solidFill>
                            <a:srgbClr val="000000"/>
                          </a:solidFill>
                          <a:effectLst/>
                          <a:latin typeface="Times New Roman" panose="02020603050405020304" pitchFamily="18" charset="0"/>
                          <a:cs typeface="Times New Roman" panose="02020603050405020304" pitchFamily="18" charset="0"/>
                        </a:rPr>
                        <a:t>Algorithms used</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2700" marR="6985" indent="144780" algn="ctr">
                        <a:lnSpc>
                          <a:spcPct val="115000"/>
                        </a:lnSpc>
                        <a:spcAft>
                          <a:spcPts val="370"/>
                        </a:spcAft>
                        <a:buNone/>
                      </a:pPr>
                      <a:r>
                        <a:rPr lang="en-IN" sz="2000" b="1" kern="100" dirty="0">
                          <a:solidFill>
                            <a:srgbClr val="000000"/>
                          </a:solidFill>
                          <a:effectLst/>
                          <a:latin typeface="Times New Roman" panose="02020603050405020304" pitchFamily="18" charset="0"/>
                          <a:cs typeface="Times New Roman" panose="02020603050405020304" pitchFamily="18" charset="0"/>
                        </a:rPr>
                        <a:t>Gaps Identified</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2700" marR="6985" indent="144780" algn="ctr">
                        <a:lnSpc>
                          <a:spcPct val="115000"/>
                        </a:lnSpc>
                        <a:spcAft>
                          <a:spcPts val="370"/>
                        </a:spcAft>
                        <a:buNone/>
                      </a:pPr>
                      <a:r>
                        <a:rPr lang="en-IN" sz="2000" b="1" kern="100" dirty="0">
                          <a:solidFill>
                            <a:srgbClr val="000000"/>
                          </a:solidFill>
                          <a:effectLst/>
                          <a:latin typeface="Times New Roman" panose="02020603050405020304" pitchFamily="18" charset="0"/>
                          <a:cs typeface="Times New Roman" panose="02020603050405020304" pitchFamily="18" charset="0"/>
                        </a:rPr>
                        <a:t>Summary</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4436179"/>
                  </a:ext>
                </a:extLst>
              </a:tr>
              <a:tr h="1580706">
                <a:tc>
                  <a:txBody>
                    <a:bodyPr/>
                    <a:lstStyle/>
                    <a:p>
                      <a:pPr algn="ctr"/>
                      <a:r>
                        <a:rPr lang="en-IN" sz="1800" dirty="0">
                          <a:latin typeface="Times New Roman" panose="02020603050405020304" pitchFamily="18" charset="0"/>
                          <a:cs typeface="Times New Roman" panose="02020603050405020304" pitchFamily="18" charset="0"/>
                        </a:rPr>
                        <a:t>1</a:t>
                      </a:r>
                    </a:p>
                  </a:txBody>
                  <a:tcPr/>
                </a:tc>
                <a:tc>
                  <a:txBody>
                    <a:bodyPr/>
                    <a:lstStyle/>
                    <a:p>
                      <a:pPr algn="ctr"/>
                      <a:r>
                        <a:rPr lang="en-IN" sz="1800" dirty="0">
                          <a:latin typeface="Times New Roman" panose="02020603050405020304" pitchFamily="18" charset="0"/>
                          <a:cs typeface="Times New Roman" panose="02020603050405020304" pitchFamily="18" charset="0"/>
                        </a:rPr>
                        <a:t>Federated Learning with</a:t>
                      </a:r>
                      <a:r>
                        <a:rPr lang="en-IN" sz="1800" noProof="1">
                          <a:latin typeface="Times New Roman" panose="02020603050405020304" pitchFamily="18" charset="0"/>
                          <a:cs typeface="Times New Roman" panose="02020603050405020304" pitchFamily="18" charset="0"/>
                        </a:rPr>
                        <a:t> Iot </a:t>
                      </a:r>
                      <a:r>
                        <a:rPr lang="en-IN" sz="1800" dirty="0">
                          <a:latin typeface="Times New Roman" panose="02020603050405020304" pitchFamily="18" charset="0"/>
                          <a:cs typeface="Times New Roman" panose="02020603050405020304" pitchFamily="18" charset="0"/>
                        </a:rPr>
                        <a:t>Sensors, Collaborative Model Training and Aggression</a:t>
                      </a:r>
                    </a:p>
                  </a:txBody>
                  <a:tcPr/>
                </a:tc>
                <a:tc>
                  <a:txBody>
                    <a:bodyPr/>
                    <a:lstStyle/>
                    <a:p>
                      <a:pPr algn="ctr"/>
                      <a:r>
                        <a:rPr lang="en-IN" sz="1800" dirty="0">
                          <a:latin typeface="Times New Roman" panose="02020603050405020304" pitchFamily="18" charset="0"/>
                          <a:cs typeface="Times New Roman" panose="02020603050405020304" pitchFamily="18" charset="0"/>
                        </a:rPr>
                        <a:t>Federated Averaging (</a:t>
                      </a:r>
                      <a:r>
                        <a:rPr lang="en-IN" sz="1800" noProof="1">
                          <a:latin typeface="Times New Roman" panose="02020603050405020304" pitchFamily="18" charset="0"/>
                          <a:cs typeface="Times New Roman" panose="02020603050405020304" pitchFamily="18" charset="0"/>
                        </a:rPr>
                        <a:t>FedAvg), </a:t>
                      </a:r>
                      <a:r>
                        <a:rPr lang="en-IN" sz="1800" dirty="0">
                          <a:latin typeface="Times New Roman" panose="02020603050405020304" pitchFamily="18" charset="0"/>
                          <a:cs typeface="Times New Roman" panose="02020603050405020304" pitchFamily="18" charset="0"/>
                        </a:rPr>
                        <a:t>Lightweight ML Models</a:t>
                      </a:r>
                    </a:p>
                  </a:txBody>
                  <a:tcPr/>
                </a:tc>
                <a:tc>
                  <a:txBody>
                    <a:bodyPr/>
                    <a:lstStyle/>
                    <a:p>
                      <a:pPr algn="ctr"/>
                      <a:r>
                        <a:rPr lang="en-IN" sz="1800" dirty="0">
                          <a:latin typeface="Times New Roman" panose="02020603050405020304" pitchFamily="18" charset="0"/>
                          <a:cs typeface="Times New Roman" panose="02020603050405020304" pitchFamily="18" charset="0"/>
                        </a:rPr>
                        <a:t>Non-IID Data Distribution Communication Costs</a:t>
                      </a:r>
                    </a:p>
                  </a:txBody>
                  <a:tcPr/>
                </a:tc>
                <a:tc>
                  <a:txBody>
                    <a:bodyPr/>
                    <a:lstStyle/>
                    <a:p>
                      <a:pPr algn="ctr"/>
                      <a:r>
                        <a:rPr lang="en-IN" sz="1800">
                          <a:latin typeface="Times New Roman" panose="02020603050405020304" pitchFamily="18" charset="0"/>
                          <a:cs typeface="Times New Roman" panose="02020603050405020304" pitchFamily="18" charset="0"/>
                        </a:rPr>
                        <a:t>This approach maintains data privacy &amp; achieves challenges with non –IID data.</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0875918"/>
                  </a:ext>
                </a:extLst>
              </a:tr>
              <a:tr h="1284324">
                <a:tc>
                  <a:txBody>
                    <a:bodyPr/>
                    <a:lstStyle/>
                    <a:p>
                      <a:pPr algn="ctr"/>
                      <a:r>
                        <a:rPr lang="en-IN" sz="1800" dirty="0">
                          <a:latin typeface="Times New Roman" panose="02020603050405020304" pitchFamily="18" charset="0"/>
                          <a:cs typeface="Times New Roman" panose="02020603050405020304" pitchFamily="18" charset="0"/>
                        </a:rPr>
                        <a:t>2</a:t>
                      </a:r>
                    </a:p>
                  </a:txBody>
                  <a:tcPr/>
                </a:tc>
                <a:tc>
                  <a:txBody>
                    <a:bodyPr/>
                    <a:lstStyle/>
                    <a:p>
                      <a:pPr algn="ctr"/>
                      <a:r>
                        <a:rPr lang="en-IN" sz="1800" dirty="0">
                          <a:latin typeface="Times New Roman" panose="02020603050405020304" pitchFamily="18" charset="0"/>
                          <a:cs typeface="Times New Roman" panose="02020603050405020304" pitchFamily="18" charset="0"/>
                        </a:rPr>
                        <a:t>Federated Learning for Distributed air Quality Monitoring</a:t>
                      </a:r>
                    </a:p>
                  </a:txBody>
                  <a:tcPr/>
                </a:tc>
                <a:tc>
                  <a:txBody>
                    <a:bodyPr/>
                    <a:lstStyle/>
                    <a:p>
                      <a:pPr algn="ctr"/>
                      <a:r>
                        <a:rPr lang="en-IN" sz="1800" b="0" dirty="0">
                          <a:latin typeface="Times New Roman" panose="02020603050405020304" pitchFamily="18" charset="0"/>
                          <a:cs typeface="Times New Roman" panose="02020603050405020304" pitchFamily="18" charset="0"/>
                        </a:rPr>
                        <a:t>Federated Averaging(</a:t>
                      </a:r>
                      <a:r>
                        <a:rPr lang="en-IN" sz="1800" b="0" noProof="1">
                          <a:latin typeface="Times New Roman" panose="02020603050405020304" pitchFamily="18" charset="0"/>
                          <a:cs typeface="Times New Roman" panose="02020603050405020304" pitchFamily="18" charset="0"/>
                        </a:rPr>
                        <a:t>FedAvg</a:t>
                      </a:r>
                      <a:r>
                        <a:rPr lang="en-IN" sz="1800" b="0" dirty="0">
                          <a:latin typeface="Times New Roman" panose="02020603050405020304" pitchFamily="18" charset="0"/>
                          <a:cs typeface="Times New Roman" panose="02020603050405020304" pitchFamily="18" charset="0"/>
                        </a:rPr>
                        <a:t>), RNN, CNN,LSTM</a:t>
                      </a:r>
                    </a:p>
                  </a:txBody>
                  <a:tcPr/>
                </a:tc>
                <a:tc>
                  <a:txBody>
                    <a:bodyPr/>
                    <a:lstStyle/>
                    <a:p>
                      <a:pPr algn="ctr"/>
                      <a:r>
                        <a:rPr lang="en-IN" sz="1800" dirty="0">
                          <a:latin typeface="Times New Roman" panose="02020603050405020304" pitchFamily="18" charset="0"/>
                          <a:cs typeface="Times New Roman" panose="02020603050405020304" pitchFamily="18" charset="0"/>
                        </a:rPr>
                        <a:t>Communication overhead, Scalability Issues</a:t>
                      </a:r>
                    </a:p>
                  </a:txBody>
                  <a:tcPr/>
                </a:tc>
                <a:tc>
                  <a:txBody>
                    <a:bodyPr/>
                    <a:lstStyle/>
                    <a:p>
                      <a:pPr algn="ctr"/>
                      <a:r>
                        <a:rPr lang="en-IN" sz="1800" dirty="0">
                          <a:latin typeface="Times New Roman" panose="02020603050405020304" pitchFamily="18" charset="0"/>
                          <a:cs typeface="Times New Roman" panose="02020603050405020304" pitchFamily="18" charset="0"/>
                        </a:rPr>
                        <a:t>This paper explores FL combined with Multi Access Edge computing for air quality.</a:t>
                      </a:r>
                    </a:p>
                  </a:txBody>
                  <a:tcPr/>
                </a:tc>
                <a:extLst>
                  <a:ext uri="{0D108BD9-81ED-4DB2-BD59-A6C34878D82A}">
                    <a16:rowId xmlns:a16="http://schemas.microsoft.com/office/drawing/2014/main" val="515274628"/>
                  </a:ext>
                </a:extLst>
              </a:tr>
              <a:tr h="1140308">
                <a:tc>
                  <a:txBody>
                    <a:bodyPr/>
                    <a:lstStyle/>
                    <a:p>
                      <a:pPr algn="ctr"/>
                      <a:r>
                        <a:rPr lang="en-IN" sz="1800" dirty="0">
                          <a:latin typeface="Times New Roman" panose="02020603050405020304" pitchFamily="18" charset="0"/>
                          <a:cs typeface="Times New Roman" panose="02020603050405020304" pitchFamily="18" charset="0"/>
                        </a:rPr>
                        <a:t>3</a:t>
                      </a:r>
                    </a:p>
                  </a:txBody>
                  <a:tcPr/>
                </a:tc>
                <a:tc>
                  <a:txBody>
                    <a:bodyPr/>
                    <a:lstStyle/>
                    <a:p>
                      <a:pPr algn="ctr"/>
                      <a:r>
                        <a:rPr lang="en-IN" sz="1800" dirty="0">
                          <a:latin typeface="Times New Roman" panose="02020603050405020304" pitchFamily="18" charset="0"/>
                          <a:cs typeface="Times New Roman" panose="02020603050405020304" pitchFamily="18" charset="0"/>
                        </a:rPr>
                        <a:t>Federated Learning with PSO Optimization</a:t>
                      </a:r>
                    </a:p>
                  </a:txBody>
                  <a:tcPr/>
                </a:tc>
                <a:tc>
                  <a:txBody>
                    <a:bodyPr/>
                    <a:lstStyle/>
                    <a:p>
                      <a:pPr algn="ctr"/>
                      <a:r>
                        <a:rPr lang="en-IN" sz="1800" dirty="0">
                          <a:latin typeface="Times New Roman" panose="02020603050405020304" pitchFamily="18" charset="0"/>
                          <a:cs typeface="Times New Roman" panose="02020603050405020304" pitchFamily="18" charset="0"/>
                        </a:rPr>
                        <a:t>Federated Learning, PSO Optimization</a:t>
                      </a:r>
                    </a:p>
                  </a:txBody>
                  <a:tcPr/>
                </a:tc>
                <a:tc>
                  <a:txBody>
                    <a:bodyPr/>
                    <a:lstStyle/>
                    <a:p>
                      <a:pPr algn="ctr"/>
                      <a:r>
                        <a:rPr lang="en-IN" sz="1800" dirty="0">
                          <a:latin typeface="Times New Roman" panose="02020603050405020304" pitchFamily="18" charset="0"/>
                          <a:cs typeface="Times New Roman" panose="02020603050405020304" pitchFamily="18" charset="0"/>
                        </a:rPr>
                        <a:t>Requires real time application validation &amp;  broader geographic scalability</a:t>
                      </a:r>
                    </a:p>
                  </a:txBody>
                  <a:tcPr/>
                </a:tc>
                <a:tc>
                  <a:txBody>
                    <a:bodyPr/>
                    <a:lstStyle/>
                    <a:p>
                      <a:pPr algn="ctr"/>
                      <a:r>
                        <a:rPr lang="en-IN" sz="1800" dirty="0">
                          <a:latin typeface="Times New Roman" panose="02020603050405020304" pitchFamily="18" charset="0"/>
                          <a:cs typeface="Times New Roman" panose="02020603050405020304" pitchFamily="18" charset="0"/>
                        </a:rPr>
                        <a:t>Utilized FL to classify water quality while addressing data privacy issues</a:t>
                      </a:r>
                    </a:p>
                  </a:txBody>
                  <a:tcPr/>
                </a:tc>
                <a:extLst>
                  <a:ext uri="{0D108BD9-81ED-4DB2-BD59-A6C34878D82A}">
                    <a16:rowId xmlns:a16="http://schemas.microsoft.com/office/drawing/2014/main" val="2564706559"/>
                  </a:ext>
                </a:extLst>
              </a:tr>
            </a:tbl>
          </a:graphicData>
        </a:graphic>
      </p:graphicFrame>
    </p:spTree>
    <p:extLst>
      <p:ext uri="{BB962C8B-B14F-4D97-AF65-F5344CB8AC3E}">
        <p14:creationId xmlns:p14="http://schemas.microsoft.com/office/powerpoint/2010/main" val="137153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E2113-34EF-1977-FE5B-96F9A7C7B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D03AE3-4455-E60E-BD4F-E9B78B61A1A9}"/>
              </a:ext>
            </a:extLst>
          </p:cNvPr>
          <p:cNvSpPr>
            <a:spLocks noGrp="1"/>
          </p:cNvSpPr>
          <p:nvPr>
            <p:ph type="title"/>
          </p:nvPr>
        </p:nvSpPr>
        <p:spPr>
          <a:xfrm>
            <a:off x="3608437" y="405674"/>
            <a:ext cx="8111613" cy="820686"/>
          </a:xfrm>
        </p:spPr>
        <p:txBody>
          <a:bodyPr anchor="b">
            <a:normAutofit/>
          </a:bodyPr>
          <a:lstStyle/>
          <a:p>
            <a:r>
              <a:rPr lang="en-US" dirty="0"/>
              <a:t>LITERATURE SURVEY</a:t>
            </a:r>
          </a:p>
        </p:txBody>
      </p:sp>
      <p:sp>
        <p:nvSpPr>
          <p:cNvPr id="4" name="Slide Number Placeholder 3" hidden="1">
            <a:extLst>
              <a:ext uri="{FF2B5EF4-FFF2-40B4-BE49-F238E27FC236}">
                <a16:creationId xmlns:a16="http://schemas.microsoft.com/office/drawing/2014/main" id="{3D022100-DC2C-DF46-7F1D-44D4C7ECF5C3}"/>
              </a:ext>
            </a:extLst>
          </p:cNvPr>
          <p:cNvSpPr>
            <a:spLocks noGrp="1"/>
          </p:cNvSpPr>
          <p:nvPr>
            <p:ph type="sldNum" sz="quarter" idx="4294967295"/>
          </p:nvPr>
        </p:nvSpPr>
        <p:spPr>
          <a:xfrm>
            <a:off x="10358437" y="457199"/>
            <a:ext cx="1067589" cy="471489"/>
          </a:xfrm>
        </p:spPr>
        <p:txBody>
          <a:bodyPr/>
          <a:lstStyle/>
          <a:p>
            <a:pPr>
              <a:spcAft>
                <a:spcPts val="600"/>
              </a:spcAft>
            </a:pPr>
            <a:fld id="{48F63A3B-78C7-47BE-AE5E-E10140E04643}" type="slidenum">
              <a:rPr lang="en-US" smtClean="0"/>
              <a:pPr>
                <a:spcAft>
                  <a:spcPts val="600"/>
                </a:spcAft>
              </a:pPr>
              <a:t>5</a:t>
            </a:fld>
            <a:endParaRPr lang="en-US"/>
          </a:p>
        </p:txBody>
      </p:sp>
      <p:graphicFrame>
        <p:nvGraphicFramePr>
          <p:cNvPr id="13" name="Table 12">
            <a:extLst>
              <a:ext uri="{FF2B5EF4-FFF2-40B4-BE49-F238E27FC236}">
                <a16:creationId xmlns:a16="http://schemas.microsoft.com/office/drawing/2014/main" id="{9A03C4AF-60B9-F76C-DF53-4A8FB84459E3}"/>
              </a:ext>
            </a:extLst>
          </p:cNvPr>
          <p:cNvGraphicFramePr>
            <a:graphicFrameLocks noGrp="1"/>
          </p:cNvGraphicFramePr>
          <p:nvPr>
            <p:extLst>
              <p:ext uri="{D42A27DB-BD31-4B8C-83A1-F6EECF244321}">
                <p14:modId xmlns:p14="http://schemas.microsoft.com/office/powerpoint/2010/main" val="1470575130"/>
              </p:ext>
            </p:extLst>
          </p:nvPr>
        </p:nvGraphicFramePr>
        <p:xfrm>
          <a:off x="1366684" y="1356851"/>
          <a:ext cx="10059343" cy="5343081"/>
        </p:xfrm>
        <a:graphic>
          <a:graphicData uri="http://schemas.openxmlformats.org/drawingml/2006/table">
            <a:tbl>
              <a:tblPr firstRow="1" bandRow="1">
                <a:tableStyleId>{E8B1032C-EA38-4F05-BA0D-38AFFFC7BED3}</a:tableStyleId>
              </a:tblPr>
              <a:tblGrid>
                <a:gridCol w="609708">
                  <a:extLst>
                    <a:ext uri="{9D8B030D-6E8A-4147-A177-3AD203B41FA5}">
                      <a16:colId xmlns:a16="http://schemas.microsoft.com/office/drawing/2014/main" val="2433226959"/>
                    </a:ext>
                  </a:extLst>
                </a:gridCol>
                <a:gridCol w="2900964">
                  <a:extLst>
                    <a:ext uri="{9D8B030D-6E8A-4147-A177-3AD203B41FA5}">
                      <a16:colId xmlns:a16="http://schemas.microsoft.com/office/drawing/2014/main" val="2138246826"/>
                    </a:ext>
                  </a:extLst>
                </a:gridCol>
                <a:gridCol w="2062131">
                  <a:extLst>
                    <a:ext uri="{9D8B030D-6E8A-4147-A177-3AD203B41FA5}">
                      <a16:colId xmlns:a16="http://schemas.microsoft.com/office/drawing/2014/main" val="1485278292"/>
                    </a:ext>
                  </a:extLst>
                </a:gridCol>
                <a:gridCol w="1910675">
                  <a:extLst>
                    <a:ext uri="{9D8B030D-6E8A-4147-A177-3AD203B41FA5}">
                      <a16:colId xmlns:a16="http://schemas.microsoft.com/office/drawing/2014/main" val="1273678727"/>
                    </a:ext>
                  </a:extLst>
                </a:gridCol>
                <a:gridCol w="2575865">
                  <a:extLst>
                    <a:ext uri="{9D8B030D-6E8A-4147-A177-3AD203B41FA5}">
                      <a16:colId xmlns:a16="http://schemas.microsoft.com/office/drawing/2014/main" val="1623846768"/>
                    </a:ext>
                  </a:extLst>
                </a:gridCol>
              </a:tblGrid>
              <a:tr h="553108">
                <a:tc>
                  <a:txBody>
                    <a:bodyPr/>
                    <a:lstStyle/>
                    <a:p>
                      <a:pPr marL="12700" marR="6985" indent="144780" algn="ctr">
                        <a:lnSpc>
                          <a:spcPct val="115000"/>
                        </a:lnSpc>
                        <a:spcAft>
                          <a:spcPts val="370"/>
                        </a:spcAft>
                        <a:buNone/>
                      </a:pPr>
                      <a:r>
                        <a:rPr lang="en-IN" sz="2000" b="1" kern="100" dirty="0">
                          <a:solidFill>
                            <a:srgbClr val="000000"/>
                          </a:solidFill>
                          <a:effectLst/>
                        </a:rPr>
                        <a:t>S.NO</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2700" marR="6985" indent="144780" algn="ctr">
                        <a:lnSpc>
                          <a:spcPct val="115000"/>
                        </a:lnSpc>
                        <a:spcAft>
                          <a:spcPts val="370"/>
                        </a:spcAft>
                        <a:buNone/>
                      </a:pPr>
                      <a:r>
                        <a:rPr lang="en-IN" sz="2000" b="1" kern="100" dirty="0">
                          <a:solidFill>
                            <a:srgbClr val="000000"/>
                          </a:solidFill>
                          <a:effectLst/>
                        </a:rPr>
                        <a:t>Methodology</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2700" marR="6985" indent="144780" algn="ctr">
                        <a:lnSpc>
                          <a:spcPct val="115000"/>
                        </a:lnSpc>
                        <a:spcAft>
                          <a:spcPts val="370"/>
                        </a:spcAft>
                        <a:buNone/>
                      </a:pPr>
                      <a:r>
                        <a:rPr lang="en-IN" sz="2000" b="1" kern="100" dirty="0">
                          <a:solidFill>
                            <a:srgbClr val="000000"/>
                          </a:solidFill>
                          <a:effectLst/>
                        </a:rPr>
                        <a:t>Algorithms used</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2700" marR="6985" indent="144780" algn="ctr">
                        <a:lnSpc>
                          <a:spcPct val="115000"/>
                        </a:lnSpc>
                        <a:spcAft>
                          <a:spcPts val="370"/>
                        </a:spcAft>
                        <a:buNone/>
                      </a:pPr>
                      <a:r>
                        <a:rPr lang="en-IN" sz="2000" b="1" kern="100" dirty="0">
                          <a:solidFill>
                            <a:srgbClr val="000000"/>
                          </a:solidFill>
                          <a:effectLst/>
                        </a:rPr>
                        <a:t>Gaps Identified</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2700" marR="6985" indent="144780" algn="ctr">
                        <a:lnSpc>
                          <a:spcPct val="115000"/>
                        </a:lnSpc>
                        <a:spcAft>
                          <a:spcPts val="370"/>
                        </a:spcAft>
                        <a:buNone/>
                      </a:pPr>
                      <a:r>
                        <a:rPr lang="en-IN" sz="2000" b="1" kern="100" dirty="0">
                          <a:solidFill>
                            <a:srgbClr val="000000"/>
                          </a:solidFill>
                          <a:effectLst/>
                        </a:rPr>
                        <a:t>Summary</a:t>
                      </a:r>
                      <a:endPar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4436179"/>
                  </a:ext>
                </a:extLst>
              </a:tr>
              <a:tr h="1419726">
                <a:tc>
                  <a:txBody>
                    <a:bodyPr/>
                    <a:lstStyle/>
                    <a:p>
                      <a:pPr algn="ctr"/>
                      <a:r>
                        <a:rPr lang="en-IN" sz="1800" dirty="0"/>
                        <a:t>4</a:t>
                      </a:r>
                    </a:p>
                  </a:txBody>
                  <a:tcPr/>
                </a:tc>
                <a:tc>
                  <a:txBody>
                    <a:bodyPr/>
                    <a:lstStyle/>
                    <a:p>
                      <a:pPr algn="ctr"/>
                      <a:r>
                        <a:rPr lang="en-US" sz="1800" dirty="0"/>
                        <a:t>Utilized IoT-based smart sensors, edge servers, and federated learning to predict water quality</a:t>
                      </a:r>
                      <a:endParaRPr lang="en-IN" sz="1800" dirty="0"/>
                    </a:p>
                  </a:txBody>
                  <a:tcPr/>
                </a:tc>
                <a:tc>
                  <a:txBody>
                    <a:bodyPr/>
                    <a:lstStyle/>
                    <a:p>
                      <a:pPr algn="ctr"/>
                      <a:r>
                        <a:rPr lang="en-IN" sz="1800" dirty="0"/>
                        <a:t>Federated Learning, Scheduling Algorithms</a:t>
                      </a:r>
                    </a:p>
                  </a:txBody>
                  <a:tcPr/>
                </a:tc>
                <a:tc>
                  <a:txBody>
                    <a:bodyPr/>
                    <a:lstStyle/>
                    <a:p>
                      <a:pPr algn="ctr"/>
                      <a:r>
                        <a:rPr lang="en-US" sz="1800" dirty="0"/>
                        <a:t>Limited focus on temporal adaptability of models.</a:t>
                      </a:r>
                      <a:endParaRPr lang="en-IN" sz="1800" dirty="0"/>
                    </a:p>
                  </a:txBody>
                  <a:tcPr/>
                </a:tc>
                <a:tc>
                  <a:txBody>
                    <a:bodyPr/>
                    <a:lstStyle/>
                    <a:p>
                      <a:pPr algn="ctr"/>
                      <a:r>
                        <a:rPr lang="en-US" sz="1800" dirty="0"/>
                        <a:t>Proposed a distributed system for water quality monitoring using FL and IoT sensors for real-time big data analysis.</a:t>
                      </a:r>
                      <a:endParaRPr lang="en-IN" sz="1800" dirty="0"/>
                    </a:p>
                  </a:txBody>
                  <a:tcPr/>
                </a:tc>
                <a:extLst>
                  <a:ext uri="{0D108BD9-81ED-4DB2-BD59-A6C34878D82A}">
                    <a16:rowId xmlns:a16="http://schemas.microsoft.com/office/drawing/2014/main" val="770875918"/>
                  </a:ext>
                </a:extLst>
              </a:tr>
              <a:tr h="1314043">
                <a:tc>
                  <a:txBody>
                    <a:bodyPr/>
                    <a:lstStyle/>
                    <a:p>
                      <a:pPr algn="ctr"/>
                      <a:r>
                        <a:rPr lang="en-IN" sz="1800" dirty="0"/>
                        <a:t>5</a:t>
                      </a:r>
                    </a:p>
                  </a:txBody>
                  <a:tcPr/>
                </a:tc>
                <a:tc>
                  <a:txBody>
                    <a:bodyPr/>
                    <a:lstStyle/>
                    <a:p>
                      <a:pPr algn="ctr"/>
                      <a:r>
                        <a:rPr lang="en-US" sz="1800" dirty="0"/>
                        <a:t>Hybrid OVMD-DWT pre-processing and adaptive-</a:t>
                      </a:r>
                      <a:r>
                        <a:rPr lang="en-US" sz="1800" noProof="1"/>
                        <a:t>mLSTM</a:t>
                      </a:r>
                      <a:r>
                        <a:rPr lang="en-US" sz="1800" dirty="0"/>
                        <a:t> forecasting</a:t>
                      </a:r>
                      <a:endParaRPr lang="en-IN" sz="1800" dirty="0"/>
                    </a:p>
                  </a:txBody>
                  <a:tcPr/>
                </a:tc>
                <a:tc>
                  <a:txBody>
                    <a:bodyPr/>
                    <a:lstStyle/>
                    <a:p>
                      <a:pPr algn="ctr"/>
                      <a:r>
                        <a:rPr lang="en-IN" sz="1800" b="0" dirty="0"/>
                        <a:t>OVMD, DWT, Adaptive-</a:t>
                      </a:r>
                      <a:r>
                        <a:rPr lang="en-IN" sz="1800" b="0" noProof="1"/>
                        <a:t>mLSTM</a:t>
                      </a:r>
                      <a:r>
                        <a:rPr lang="en-IN" sz="1800" b="0" dirty="0"/>
                        <a:t>	</a:t>
                      </a:r>
                    </a:p>
                  </a:txBody>
                  <a:tcPr/>
                </a:tc>
                <a:tc>
                  <a:txBody>
                    <a:bodyPr/>
                    <a:lstStyle/>
                    <a:p>
                      <a:pPr algn="ctr"/>
                      <a:r>
                        <a:rPr lang="en-US" sz="1800" dirty="0"/>
                        <a:t>High computational requirements, limited generalization</a:t>
                      </a:r>
                      <a:endParaRPr lang="en-IN" sz="1800" dirty="0"/>
                    </a:p>
                  </a:txBody>
                  <a:tcPr/>
                </a:tc>
                <a:tc>
                  <a:txBody>
                    <a:bodyPr/>
                    <a:lstStyle/>
                    <a:p>
                      <a:pPr algn="ctr"/>
                      <a:r>
                        <a:rPr lang="en-US" sz="1800" dirty="0"/>
                        <a:t>A hybrid decomposing and deep learning approach vastly improved short term weather predictions.</a:t>
                      </a:r>
                      <a:endParaRPr lang="en-IN" sz="1800" dirty="0"/>
                    </a:p>
                  </a:txBody>
                  <a:tcPr/>
                </a:tc>
                <a:extLst>
                  <a:ext uri="{0D108BD9-81ED-4DB2-BD59-A6C34878D82A}">
                    <a16:rowId xmlns:a16="http://schemas.microsoft.com/office/drawing/2014/main" val="515274628"/>
                  </a:ext>
                </a:extLst>
              </a:tr>
              <a:tr h="1560426">
                <a:tc>
                  <a:txBody>
                    <a:bodyPr/>
                    <a:lstStyle/>
                    <a:p>
                      <a:pPr algn="ctr"/>
                      <a:r>
                        <a:rPr lang="en-IN" sz="1800" dirty="0"/>
                        <a:t>6</a:t>
                      </a:r>
                    </a:p>
                  </a:txBody>
                  <a:tcPr/>
                </a:tc>
                <a:tc>
                  <a:txBody>
                    <a:bodyPr/>
                    <a:lstStyle/>
                    <a:p>
                      <a:pPr algn="ctr"/>
                      <a:r>
                        <a:rPr lang="en-US" sz="1800" dirty="0"/>
                        <a:t>Text mining and reviewing 500 papers on NWP and climate applications</a:t>
                      </a:r>
                      <a:endParaRPr lang="en-IN" sz="1800" dirty="0"/>
                    </a:p>
                  </a:txBody>
                  <a:tcPr/>
                </a:tc>
                <a:tc>
                  <a:txBody>
                    <a:bodyPr/>
                    <a:lstStyle/>
                    <a:p>
                      <a:pPr algn="ctr"/>
                      <a:r>
                        <a:rPr lang="en-IN" sz="1800" dirty="0"/>
                        <a:t>ANN, SVM, PCA, K-means</a:t>
                      </a:r>
                    </a:p>
                  </a:txBody>
                  <a:tcPr/>
                </a:tc>
                <a:tc>
                  <a:txBody>
                    <a:bodyPr/>
                    <a:lstStyle/>
                    <a:p>
                      <a:pPr algn="ctr"/>
                      <a:r>
                        <a:rPr lang="en-US" sz="1800" dirty="0"/>
                        <a:t>Limited labeled data, interdisciplinary challenges</a:t>
                      </a:r>
                      <a:endParaRPr lang="en-IN" sz="1800" dirty="0"/>
                    </a:p>
                  </a:txBody>
                  <a:tcPr/>
                </a:tc>
                <a:tc>
                  <a:txBody>
                    <a:bodyPr/>
                    <a:lstStyle/>
                    <a:p>
                      <a:pPr algn="ctr"/>
                      <a:r>
                        <a:rPr lang="en-US" sz="1800" dirty="0"/>
                        <a:t>Comprehensive review showing how ML techniques improve the accuracy and efficiency of NWP and climate prediction.</a:t>
                      </a:r>
                      <a:endParaRPr lang="en-IN" sz="1800" dirty="0"/>
                    </a:p>
                  </a:txBody>
                  <a:tcPr/>
                </a:tc>
                <a:extLst>
                  <a:ext uri="{0D108BD9-81ED-4DB2-BD59-A6C34878D82A}">
                    <a16:rowId xmlns:a16="http://schemas.microsoft.com/office/drawing/2014/main" val="2564706559"/>
                  </a:ext>
                </a:extLst>
              </a:tr>
            </a:tbl>
          </a:graphicData>
        </a:graphic>
      </p:graphicFrame>
    </p:spTree>
    <p:extLst>
      <p:ext uri="{BB962C8B-B14F-4D97-AF65-F5344CB8AC3E}">
        <p14:creationId xmlns:p14="http://schemas.microsoft.com/office/powerpoint/2010/main" val="1686593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6E74B5-EAE9-3ADD-2071-11B64EC15086}"/>
              </a:ext>
            </a:extLst>
          </p:cNvPr>
          <p:cNvSpPr txBox="1">
            <a:spLocks/>
          </p:cNvSpPr>
          <p:nvPr/>
        </p:nvSpPr>
        <p:spPr>
          <a:xfrm>
            <a:off x="3314414" y="0"/>
            <a:ext cx="8111613" cy="820686"/>
          </a:xfrm>
          <a:prstGeom prst="rect">
            <a:avLst/>
          </a:prstGeom>
        </p:spPr>
        <p:txBody>
          <a:bodyPr vert="horz" lIns="91440" tIns="0" rIns="91440" bIns="0" rtlCol="0" anchor="b" anchorCtr="0">
            <a:norm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PROPOSED WORK</a:t>
            </a:r>
          </a:p>
        </p:txBody>
      </p:sp>
    </p:spTree>
    <p:extLst>
      <p:ext uri="{BB962C8B-B14F-4D97-AF65-F5344CB8AC3E}">
        <p14:creationId xmlns:p14="http://schemas.microsoft.com/office/powerpoint/2010/main" val="2906491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50762BA-E223-472A-A01F-AE947A4AD405}"/>
              </a:ext>
            </a:extLst>
          </p:cNvPr>
          <p:cNvSpPr>
            <a:spLocks noGrp="1"/>
          </p:cNvSpPr>
          <p:nvPr>
            <p:ph type="ctrTitle"/>
          </p:nvPr>
        </p:nvSpPr>
        <p:spPr/>
        <p:txBody>
          <a:bodyPr/>
          <a:lstStyle/>
          <a:p>
            <a:endParaRPr lang="en-IN" dirty="0"/>
          </a:p>
        </p:txBody>
      </p:sp>
    </p:spTree>
    <p:extLst>
      <p:ext uri="{BB962C8B-B14F-4D97-AF65-F5344CB8AC3E}">
        <p14:creationId xmlns:p14="http://schemas.microsoft.com/office/powerpoint/2010/main" val="2202437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Brita Tamm</a:t>
            </a:r>
          </a:p>
          <a:p>
            <a:r>
              <a:rPr lang="en-US" dirty="0"/>
              <a:t>502-555-0152</a:t>
            </a:r>
          </a:p>
          <a:p>
            <a:r>
              <a:rPr lang="en-US" dirty="0"/>
              <a:t>brita@firstupconsultants.com </a:t>
            </a:r>
          </a:p>
          <a:p>
            <a:r>
              <a:rPr lang="en-US" dirty="0"/>
              <a:t>www.firstupconsultants.com</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{110E0027-3493-4D67-8AB6-2ECEEDD0FB95}tf78438558_win32</Template>
  <TotalTime>129</TotalTime>
  <Words>536</Words>
  <Application>Microsoft Office PowerPoint</Application>
  <PresentationFormat>Widescreen</PresentationFormat>
  <Paragraphs>71</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Sabon Next LT</vt:lpstr>
      <vt:lpstr>Times New Roman</vt:lpstr>
      <vt:lpstr>Wingdings</vt:lpstr>
      <vt:lpstr>Custom</vt:lpstr>
      <vt:lpstr>PowerPoint Presentation</vt:lpstr>
      <vt:lpstr>INTRODUCTION</vt:lpstr>
      <vt:lpstr>ABSTRACT</vt:lpstr>
      <vt:lpstr>LITERATURE SURVEY</vt:lpstr>
      <vt:lpstr>LITERATURE SURVEY</vt:lpstr>
      <vt:lpstr>PowerPoint Presentation</vt:lpstr>
      <vt:lpstr>PowerPoint Presentation</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Dileep, Javvaji (Contractor)</dc:creator>
  <cp:lastModifiedBy>Dileep, Javvaji (Contractor)</cp:lastModifiedBy>
  <cp:revision>1</cp:revision>
  <dcterms:created xsi:type="dcterms:W3CDTF">2025-04-17T08:30:43Z</dcterms:created>
  <dcterms:modified xsi:type="dcterms:W3CDTF">2025-04-17T10:39:59Z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