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0.jpg" ContentType="image/jpeg"/>
  <Override PartName="/ppt/media/image11.jpg" ContentType="image/jpeg"/>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F6A6976-9E14-4084-80B6-46D232444A44}"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3324839-377E-4769-89E4-AC8492477E73}" type="slidenum">
              <a:rPr lang="en-IN" smtClean="0"/>
              <a:t>‹#›</a:t>
            </a:fld>
            <a:endParaRPr lang="en-IN"/>
          </a:p>
        </p:txBody>
      </p:sp>
    </p:spTree>
    <p:extLst>
      <p:ext uri="{BB962C8B-B14F-4D97-AF65-F5344CB8AC3E}">
        <p14:creationId xmlns:p14="http://schemas.microsoft.com/office/powerpoint/2010/main" val="3714974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hyperlink" Target="https://github.com/sivacharanV/TNSDC_GEN_AI.git"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96372" y="150031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800600" y="1219200"/>
            <a:ext cx="4401186" cy="1001556"/>
          </a:xfrm>
          <a:prstGeom prst="rect">
            <a:avLst/>
          </a:prstGeom>
        </p:spPr>
        <p:txBody>
          <a:bodyPr vert="horz" wrap="square" lIns="0" tIns="16510" rIns="0" bIns="0" rtlCol="0">
            <a:spAutoFit/>
          </a:bodyPr>
          <a:lstStyle/>
          <a:p>
            <a:pPr marL="12700">
              <a:lnSpc>
                <a:spcPct val="100000"/>
              </a:lnSpc>
              <a:spcBef>
                <a:spcPts val="130"/>
              </a:spcBef>
            </a:pPr>
            <a:r>
              <a:rPr lang="en-US" sz="3200" b="0" i="0" dirty="0">
                <a:solidFill>
                  <a:srgbClr val="5C5776"/>
                </a:solidFill>
                <a:effectLst/>
                <a:highlight>
                  <a:srgbClr val="FFFFFF"/>
                </a:highlight>
                <a:latin typeface="Nunito" pitchFamily="2" charset="0"/>
              </a:rPr>
              <a:t> Generative AI for </a:t>
            </a:r>
            <a:r>
              <a:rPr lang="en-US" sz="3200" dirty="0">
                <a:solidFill>
                  <a:srgbClr val="5C5776"/>
                </a:solidFill>
                <a:highlight>
                  <a:srgbClr val="FFFFFF"/>
                </a:highlight>
                <a:latin typeface="Nunito" pitchFamily="2" charset="0"/>
              </a:rPr>
              <a:t>Engineering</a:t>
            </a:r>
            <a:endParaRPr sz="3200" dirty="0">
              <a:latin typeface="Trebuchet MS"/>
              <a:cs typeface="Trebuchet MS"/>
            </a:endParaRPr>
          </a:p>
        </p:txBody>
      </p:sp>
      <p:sp>
        <p:nvSpPr>
          <p:cNvPr id="8" name="object 8"/>
          <p:cNvSpPr txBox="1"/>
          <p:nvPr/>
        </p:nvSpPr>
        <p:spPr>
          <a:xfrm>
            <a:off x="5141913" y="3048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object 5">
            <a:extLst>
              <a:ext uri="{FF2B5EF4-FFF2-40B4-BE49-F238E27FC236}">
                <a16:creationId xmlns="" xmlns:a16="http://schemas.microsoft.com/office/drawing/2014/main" id="{7F6DFFB4-5B29-5DDE-1A13-7DD0087A9B1C}"/>
              </a:ext>
            </a:extLst>
          </p:cNvPr>
          <p:cNvSpPr/>
          <p:nvPr/>
        </p:nvSpPr>
        <p:spPr>
          <a:xfrm>
            <a:off x="1328737" y="3200400"/>
            <a:ext cx="1947863" cy="160020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92D050"/>
          </a:solidFill>
        </p:spPr>
        <p:txBody>
          <a:bodyPr wrap="square" lIns="0" tIns="0" rIns="0" bIns="0" rtlCol="0"/>
          <a:lstStyle/>
          <a:p>
            <a:endParaRPr dirty="0"/>
          </a:p>
        </p:txBody>
      </p:sp>
      <p:sp>
        <p:nvSpPr>
          <p:cNvPr id="12" name="TextBox 11">
            <a:extLst>
              <a:ext uri="{FF2B5EF4-FFF2-40B4-BE49-F238E27FC236}">
                <a16:creationId xmlns="" xmlns:a16="http://schemas.microsoft.com/office/drawing/2014/main" id="{375C54DE-8AF6-1E9E-5CF2-520329A73B11}"/>
              </a:ext>
            </a:extLst>
          </p:cNvPr>
          <p:cNvSpPr txBox="1"/>
          <p:nvPr/>
        </p:nvSpPr>
        <p:spPr>
          <a:xfrm>
            <a:off x="6858000" y="3821636"/>
            <a:ext cx="3048000" cy="1200329"/>
          </a:xfrm>
          <a:prstGeom prst="rect">
            <a:avLst/>
          </a:prstGeom>
          <a:noFill/>
        </p:spPr>
        <p:txBody>
          <a:bodyPr wrap="square" rtlCol="0">
            <a:spAutoFit/>
          </a:bodyPr>
          <a:lstStyle/>
          <a:p>
            <a:r>
              <a:rPr lang="en-IN" sz="2400" dirty="0">
                <a:latin typeface="Nunito" pitchFamily="2" charset="0"/>
              </a:rPr>
              <a:t>Submitted by:</a:t>
            </a:r>
          </a:p>
          <a:p>
            <a:r>
              <a:rPr lang="en-IN" sz="2400" dirty="0">
                <a:latin typeface="Nunito" pitchFamily="2" charset="0"/>
              </a:rPr>
              <a:t> </a:t>
            </a:r>
            <a:r>
              <a:rPr lang="en-IN" sz="2400" dirty="0" smtClean="0">
                <a:latin typeface="Nunito" pitchFamily="2" charset="0"/>
              </a:rPr>
              <a:t>       </a:t>
            </a:r>
            <a:r>
              <a:rPr lang="en-IN" sz="2400" dirty="0" err="1" smtClean="0">
                <a:latin typeface="Nunito" pitchFamily="2" charset="0"/>
              </a:rPr>
              <a:t>V.Sivacharan</a:t>
            </a:r>
            <a:endParaRPr lang="en-IN" sz="2400" dirty="0" smtClean="0">
              <a:latin typeface="Nunito" pitchFamily="2" charset="0"/>
            </a:endParaRPr>
          </a:p>
          <a:p>
            <a:r>
              <a:rPr lang="en-IN" sz="2400" dirty="0">
                <a:latin typeface="Nunito" pitchFamily="2" charset="0"/>
              </a:rPr>
              <a:t> </a:t>
            </a:r>
            <a:r>
              <a:rPr lang="en-IN" sz="2400" dirty="0" smtClean="0">
                <a:latin typeface="Nunito" pitchFamily="2" charset="0"/>
              </a:rPr>
              <a:t>       813821104095</a:t>
            </a:r>
            <a:r>
              <a:rPr lang="en-IN" sz="2400" dirty="0">
                <a:latin typeface="Nunito" pitchFamily="2"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10061" y="13458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 xmlns:a16="http://schemas.microsoft.com/office/drawing/2014/main" id="{641439FA-B81D-2BC2-8EDF-E206CDD02189}"/>
              </a:ext>
            </a:extLst>
          </p:cNvPr>
          <p:cNvSpPr txBox="1"/>
          <p:nvPr/>
        </p:nvSpPr>
        <p:spPr>
          <a:xfrm>
            <a:off x="1066800" y="1046141"/>
            <a:ext cx="5724525" cy="1323439"/>
          </a:xfrm>
          <a:prstGeom prst="rect">
            <a:avLst/>
          </a:prstGeom>
          <a:noFill/>
        </p:spPr>
        <p:txBody>
          <a:bodyPr wrap="square" rtlCol="0">
            <a:spAutoFit/>
          </a:bodyPr>
          <a:lstStyle/>
          <a:p>
            <a:r>
              <a:rPr lang="en-IN" sz="2000" dirty="0">
                <a:latin typeface="Nunito" pitchFamily="2" charset="0"/>
              </a:rPr>
              <a:t>The Image Generation for a simple prompt “CAR” on a GAN Model trained on CIFAR-10 Dataset yield:</a:t>
            </a:r>
          </a:p>
          <a:p>
            <a:endParaRPr lang="en-IN" sz="2000" dirty="0">
              <a:latin typeface="Nunito" pitchFamily="2" charset="0"/>
            </a:endParaRPr>
          </a:p>
        </p:txBody>
      </p:sp>
      <p:pic>
        <p:nvPicPr>
          <p:cNvPr id="1026" name="Picture 2">
            <a:extLst>
              <a:ext uri="{FF2B5EF4-FFF2-40B4-BE49-F238E27FC236}">
                <a16:creationId xmlns="" xmlns:a16="http://schemas.microsoft.com/office/drawing/2014/main" id="{194EC8DF-33AC-BC27-AC3E-AAA9F0127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686" y="2183366"/>
            <a:ext cx="396240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 xmlns:a16="http://schemas.microsoft.com/office/drawing/2014/main" id="{EDF4259C-A6E1-DB0E-3116-22247359E3DB}"/>
              </a:ext>
            </a:extLst>
          </p:cNvPr>
          <p:cNvPicPr>
            <a:picLocks noChangeAspect="1"/>
          </p:cNvPicPr>
          <p:nvPr/>
        </p:nvPicPr>
        <p:blipFill>
          <a:blip r:embed="rId4"/>
          <a:stretch>
            <a:fillRect/>
          </a:stretch>
        </p:blipFill>
        <p:spPr>
          <a:xfrm>
            <a:off x="5796400" y="2273154"/>
            <a:ext cx="4109600" cy="3622822"/>
          </a:xfrm>
          <a:prstGeom prst="rect">
            <a:avLst/>
          </a:prstGeom>
        </p:spPr>
      </p:pic>
      <p:sp>
        <p:nvSpPr>
          <p:cNvPr id="8" name="TextBox 7"/>
          <p:cNvSpPr txBox="1"/>
          <p:nvPr/>
        </p:nvSpPr>
        <p:spPr>
          <a:xfrm>
            <a:off x="1905000" y="6467475"/>
            <a:ext cx="2438400" cy="369332"/>
          </a:xfrm>
          <a:prstGeom prst="rect">
            <a:avLst/>
          </a:prstGeom>
          <a:noFill/>
        </p:spPr>
        <p:txBody>
          <a:bodyPr wrap="square" rtlCol="0">
            <a:spAutoFit/>
          </a:bodyPr>
          <a:lstStyle/>
          <a:p>
            <a:r>
              <a:rPr lang="en-US" dirty="0" smtClean="0">
                <a:hlinkClick r:id="rId5"/>
              </a:rPr>
              <a:t>demo link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 xmlns:a16="http://schemas.microsoft.com/office/drawing/2014/main" id="{AA422EE2-227F-5A7D-CB10-A00C6C43CD8D}"/>
              </a:ext>
            </a:extLst>
          </p:cNvPr>
          <p:cNvSpPr txBox="1"/>
          <p:nvPr/>
        </p:nvSpPr>
        <p:spPr>
          <a:xfrm>
            <a:off x="1412690" y="2565693"/>
            <a:ext cx="7429154" cy="1077218"/>
          </a:xfrm>
          <a:prstGeom prst="rect">
            <a:avLst/>
          </a:prstGeom>
          <a:noFill/>
        </p:spPr>
        <p:txBody>
          <a:bodyPr wrap="square" rtlCol="0">
            <a:spAutoFit/>
          </a:bodyPr>
          <a:lstStyle/>
          <a:p>
            <a:r>
              <a:rPr lang="en-IN" sz="3200" dirty="0">
                <a:latin typeface="Nunito" pitchFamily="2" charset="0"/>
              </a:rPr>
              <a:t>Image Generation and Discrimination using GAN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Nunito"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 xmlns:a16="http://schemas.microsoft.com/office/drawing/2014/main" id="{BD738F8E-5D0E-EAD4-4F08-1B5EBE0E3818}"/>
              </a:ext>
            </a:extLst>
          </p:cNvPr>
          <p:cNvSpPr txBox="1"/>
          <p:nvPr/>
        </p:nvSpPr>
        <p:spPr>
          <a:xfrm>
            <a:off x="1869440" y="1507806"/>
            <a:ext cx="6724754" cy="3108543"/>
          </a:xfrm>
          <a:prstGeom prst="rect">
            <a:avLst/>
          </a:prstGeom>
          <a:noFill/>
        </p:spPr>
        <p:txBody>
          <a:bodyPr wrap="square" rtlCol="0">
            <a:spAutoFit/>
          </a:bodyPr>
          <a:lstStyle/>
          <a:p>
            <a:pPr marL="342900" indent="-342900">
              <a:buAutoNum type="arabicPeriod"/>
            </a:pPr>
            <a:r>
              <a:rPr lang="en-IN" sz="2800" dirty="0">
                <a:latin typeface="Nunito" pitchFamily="2" charset="0"/>
              </a:rPr>
              <a:t>Problem Identification</a:t>
            </a:r>
          </a:p>
          <a:p>
            <a:pPr marL="342900" indent="-342900">
              <a:buAutoNum type="arabicPeriod"/>
            </a:pPr>
            <a:r>
              <a:rPr lang="en-IN" sz="2800" dirty="0">
                <a:latin typeface="Nunito" pitchFamily="2" charset="0"/>
              </a:rPr>
              <a:t>Resource gathering</a:t>
            </a:r>
          </a:p>
          <a:p>
            <a:pPr marL="342900" indent="-342900">
              <a:buAutoNum type="arabicPeriod"/>
            </a:pPr>
            <a:r>
              <a:rPr lang="en-IN" sz="2800" dirty="0">
                <a:latin typeface="Nunito" pitchFamily="2" charset="0"/>
              </a:rPr>
              <a:t>Develop Model</a:t>
            </a:r>
          </a:p>
          <a:p>
            <a:pPr marL="342900" indent="-342900">
              <a:buAutoNum type="arabicPeriod"/>
            </a:pPr>
            <a:r>
              <a:rPr lang="en-IN" sz="2800" dirty="0">
                <a:latin typeface="Nunito" pitchFamily="2" charset="0"/>
              </a:rPr>
              <a:t>Model Training</a:t>
            </a:r>
          </a:p>
          <a:p>
            <a:pPr marL="342900" indent="-342900">
              <a:buAutoNum type="arabicPeriod"/>
            </a:pPr>
            <a:r>
              <a:rPr lang="en-IN" sz="2800" dirty="0">
                <a:latin typeface="Nunito" pitchFamily="2" charset="0"/>
              </a:rPr>
              <a:t>Develop Discriminator</a:t>
            </a:r>
          </a:p>
          <a:p>
            <a:pPr marL="342900" indent="-342900">
              <a:buAutoNum type="arabicPeriod"/>
            </a:pPr>
            <a:r>
              <a:rPr lang="en-IN" sz="2800" dirty="0">
                <a:latin typeface="Nunito" pitchFamily="2" charset="0"/>
              </a:rPr>
              <a:t>Discriminator Training</a:t>
            </a:r>
          </a:p>
          <a:p>
            <a:pPr marL="342900" indent="-342900">
              <a:buAutoNum type="arabicPeriod"/>
            </a:pPr>
            <a:r>
              <a:rPr lang="en-IN" sz="2800" dirty="0">
                <a:latin typeface="Nunito" pitchFamily="2" charset="0"/>
              </a:rPr>
              <a:t>Generate Images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 xmlns:a16="http://schemas.microsoft.com/office/drawing/2014/main" id="{DC40CCFD-18A7-0E86-84B1-5ACBE42D8B4D}"/>
              </a:ext>
            </a:extLst>
          </p:cNvPr>
          <p:cNvSpPr txBox="1"/>
          <p:nvPr/>
        </p:nvSpPr>
        <p:spPr>
          <a:xfrm>
            <a:off x="1219200" y="2286000"/>
            <a:ext cx="6248400" cy="1384995"/>
          </a:xfrm>
          <a:prstGeom prst="rect">
            <a:avLst/>
          </a:prstGeom>
          <a:noFill/>
        </p:spPr>
        <p:txBody>
          <a:bodyPr wrap="square" rtlCol="0">
            <a:spAutoFit/>
          </a:bodyPr>
          <a:lstStyle/>
          <a:p>
            <a:r>
              <a:rPr lang="en-IN" sz="2800" dirty="0">
                <a:latin typeface="Nunito" pitchFamily="2" charset="0"/>
              </a:rPr>
              <a:t>To develop and train a GAN Model to perform Image Generation using CIFAR10 dataset as a source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 xmlns:a16="http://schemas.microsoft.com/office/drawing/2014/main" id="{7AA0C481-5563-1221-A611-0D4DACBC05F5}"/>
              </a:ext>
            </a:extLst>
          </p:cNvPr>
          <p:cNvSpPr txBox="1"/>
          <p:nvPr/>
        </p:nvSpPr>
        <p:spPr>
          <a:xfrm>
            <a:off x="1066800" y="2117500"/>
            <a:ext cx="7515225" cy="3785652"/>
          </a:xfrm>
          <a:prstGeom prst="rect">
            <a:avLst/>
          </a:prstGeom>
          <a:noFill/>
        </p:spPr>
        <p:txBody>
          <a:bodyPr wrap="square" rtlCol="0">
            <a:spAutoFit/>
          </a:bodyPr>
          <a:lstStyle/>
          <a:p>
            <a:r>
              <a:rPr lang="en-US" sz="2400" dirty="0">
                <a:latin typeface="Nunito" pitchFamily="2" charset="0"/>
              </a:rPr>
              <a:t> This project focuses on generating CIFAR-10-like images using Generative Adversarial Networks (GANs). The custom GAN model consists of a Generator and a Discriminator, trained to produce realistic images and differentiate between real and generated ones.</a:t>
            </a:r>
            <a:endParaRPr lang="en-IN" sz="2400" dirty="0">
              <a:latin typeface="Nunito" pitchFamily="2" charset="0"/>
            </a:endParaRPr>
          </a:p>
          <a:p>
            <a:r>
              <a:rPr lang="en-US" sz="2400" dirty="0">
                <a:latin typeface="Nunito" pitchFamily="2" charset="0"/>
              </a:rPr>
              <a:t>After training, we use the trained model to generate new images.</a:t>
            </a:r>
          </a:p>
          <a:p>
            <a:r>
              <a:rPr lang="en-US" sz="2400" dirty="0">
                <a:latin typeface="Nunito" pitchFamily="2" charset="0"/>
              </a:rPr>
              <a:t>We can experiment with different latent space values to explore image variations.</a:t>
            </a:r>
            <a:endParaRPr lang="en-IN" sz="2400" dirty="0">
              <a:latin typeface="Nunito"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1255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 xmlns:a16="http://schemas.microsoft.com/office/drawing/2014/main" id="{A5BCBD20-99E3-0931-542C-3B926BC393AD}"/>
              </a:ext>
            </a:extLst>
          </p:cNvPr>
          <p:cNvSpPr txBox="1"/>
          <p:nvPr/>
        </p:nvSpPr>
        <p:spPr>
          <a:xfrm>
            <a:off x="914400" y="1676400"/>
            <a:ext cx="7924800" cy="338554"/>
          </a:xfrm>
          <a:prstGeom prst="rect">
            <a:avLst/>
          </a:prstGeom>
          <a:noFill/>
        </p:spPr>
        <p:txBody>
          <a:bodyPr wrap="square" rtlCol="0">
            <a:spAutoFit/>
          </a:bodyPr>
          <a:lstStyle/>
          <a:p>
            <a:endParaRPr lang="en-US" sz="400" dirty="0">
              <a:latin typeface="Nunito" pitchFamily="2" charset="0"/>
            </a:endParaRPr>
          </a:p>
          <a:p>
            <a:endParaRPr lang="en-US" sz="1200" dirty="0">
              <a:latin typeface="Nunito" pitchFamily="2" charset="0"/>
            </a:endParaRPr>
          </a:p>
        </p:txBody>
      </p:sp>
      <p:sp>
        <p:nvSpPr>
          <p:cNvPr id="10" name="TextBox 9">
            <a:extLst>
              <a:ext uri="{FF2B5EF4-FFF2-40B4-BE49-F238E27FC236}">
                <a16:creationId xmlns="" xmlns:a16="http://schemas.microsoft.com/office/drawing/2014/main" id="{1354FB60-B11C-49BE-021B-23A7C6CCAD01}"/>
              </a:ext>
            </a:extLst>
          </p:cNvPr>
          <p:cNvSpPr txBox="1"/>
          <p:nvPr/>
        </p:nvSpPr>
        <p:spPr>
          <a:xfrm>
            <a:off x="1600200" y="2014954"/>
            <a:ext cx="6400800" cy="3170099"/>
          </a:xfrm>
          <a:prstGeom prst="rect">
            <a:avLst/>
          </a:prstGeom>
          <a:noFill/>
        </p:spPr>
        <p:txBody>
          <a:bodyPr wrap="square" rtlCol="0">
            <a:spAutoFit/>
          </a:bodyPr>
          <a:lstStyle/>
          <a:p>
            <a:pPr marL="342900" indent="-342900">
              <a:buFont typeface="+mj-lt"/>
              <a:buAutoNum type="arabicPeriod"/>
            </a:pPr>
            <a:r>
              <a:rPr lang="en-US" sz="2000" dirty="0">
                <a:latin typeface="Nunito" pitchFamily="2" charset="0"/>
              </a:rPr>
              <a:t>Graphic Designers</a:t>
            </a:r>
          </a:p>
          <a:p>
            <a:pPr marL="342900" indent="-342900">
              <a:buFont typeface="+mj-lt"/>
              <a:buAutoNum type="arabicPeriod"/>
            </a:pPr>
            <a:r>
              <a:rPr lang="en-US" sz="2000" dirty="0">
                <a:latin typeface="Nunito" pitchFamily="2" charset="0"/>
              </a:rPr>
              <a:t>Digital Artists</a:t>
            </a:r>
          </a:p>
          <a:p>
            <a:pPr marL="342900" indent="-342900">
              <a:buFont typeface="+mj-lt"/>
              <a:buAutoNum type="arabicPeriod"/>
            </a:pPr>
            <a:r>
              <a:rPr lang="en-US" sz="2000" dirty="0">
                <a:latin typeface="Nunito" pitchFamily="2" charset="0"/>
              </a:rPr>
              <a:t>Photographers</a:t>
            </a:r>
          </a:p>
          <a:p>
            <a:pPr marL="342900" indent="-342900">
              <a:buFont typeface="+mj-lt"/>
              <a:buAutoNum type="arabicPeriod"/>
            </a:pPr>
            <a:r>
              <a:rPr lang="en-US" sz="2000" dirty="0">
                <a:latin typeface="Nunito" pitchFamily="2" charset="0"/>
              </a:rPr>
              <a:t>Content Creators</a:t>
            </a:r>
          </a:p>
          <a:p>
            <a:pPr marL="342900" indent="-342900">
              <a:buFont typeface="+mj-lt"/>
              <a:buAutoNum type="arabicPeriod"/>
            </a:pPr>
            <a:r>
              <a:rPr lang="en-US" sz="2000" dirty="0">
                <a:latin typeface="Nunito" pitchFamily="2" charset="0"/>
              </a:rPr>
              <a:t>Educators</a:t>
            </a:r>
          </a:p>
          <a:p>
            <a:pPr marL="342900" indent="-342900">
              <a:buFont typeface="+mj-lt"/>
              <a:buAutoNum type="arabicPeriod"/>
            </a:pPr>
            <a:r>
              <a:rPr lang="en-US" sz="2000" dirty="0">
                <a:latin typeface="Nunito" pitchFamily="2" charset="0"/>
              </a:rPr>
              <a:t>Small Business Owners</a:t>
            </a:r>
          </a:p>
          <a:p>
            <a:pPr marL="342900" indent="-342900">
              <a:buFont typeface="+mj-lt"/>
              <a:buAutoNum type="arabicPeriod"/>
            </a:pPr>
            <a:r>
              <a:rPr lang="en-US" sz="2000" dirty="0">
                <a:latin typeface="Nunito" pitchFamily="2" charset="0"/>
              </a:rPr>
              <a:t>Marketing Professionals</a:t>
            </a:r>
          </a:p>
          <a:p>
            <a:pPr marL="342900" indent="-342900">
              <a:buFont typeface="+mj-lt"/>
              <a:buAutoNum type="arabicPeriod"/>
            </a:pPr>
            <a:r>
              <a:rPr lang="en-US" sz="2000" dirty="0">
                <a:latin typeface="Nunito" pitchFamily="2" charset="0"/>
              </a:rPr>
              <a:t>UI/UX Designers</a:t>
            </a:r>
          </a:p>
          <a:p>
            <a:pPr marL="342900" indent="-342900">
              <a:buFont typeface="+mj-lt"/>
              <a:buAutoNum type="arabicPeriod"/>
            </a:pPr>
            <a:r>
              <a:rPr lang="en-US" sz="2000" dirty="0">
                <a:latin typeface="Nunito" pitchFamily="2" charset="0"/>
              </a:rPr>
              <a:t>Artificial Intelligence Researchers</a:t>
            </a:r>
          </a:p>
          <a:p>
            <a:pPr marL="342900" indent="-342900">
              <a:buFont typeface="+mj-lt"/>
              <a:buAutoNum type="arabicPeriod"/>
            </a:pPr>
            <a:r>
              <a:rPr lang="en-US" sz="2000" dirty="0">
                <a:latin typeface="Nunito" pitchFamily="2" charset="0"/>
              </a:rPr>
              <a:t>Hobbyists</a:t>
            </a:r>
            <a:endParaRPr lang="en-IN" sz="2000" dirty="0">
              <a:latin typeface="Nunito"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65397" y="1455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 xmlns:a16="http://schemas.microsoft.com/office/drawing/2014/main" id="{10FB169F-FA2D-4DE1-F088-9F1D9E432451}"/>
              </a:ext>
            </a:extLst>
          </p:cNvPr>
          <p:cNvSpPr txBox="1"/>
          <p:nvPr/>
        </p:nvSpPr>
        <p:spPr>
          <a:xfrm>
            <a:off x="2895600" y="1608350"/>
            <a:ext cx="6257925" cy="3970318"/>
          </a:xfrm>
          <a:prstGeom prst="rect">
            <a:avLst/>
          </a:prstGeom>
          <a:noFill/>
        </p:spPr>
        <p:txBody>
          <a:bodyPr wrap="square" rtlCol="0">
            <a:spAutoFit/>
          </a:bodyPr>
          <a:lstStyle/>
          <a:p>
            <a:r>
              <a:rPr lang="en-US" dirty="0">
                <a:latin typeface="Nunito" pitchFamily="2" charset="0"/>
              </a:rPr>
              <a:t>We train a custom GAN model on the CIFAR-10 dataset.</a:t>
            </a:r>
          </a:p>
          <a:p>
            <a:r>
              <a:rPr lang="en-US" dirty="0">
                <a:latin typeface="Nunito" pitchFamily="2" charset="0"/>
              </a:rPr>
              <a:t>The GAN Model generates images resembling CIFAR-10 images with unique variations.</a:t>
            </a:r>
          </a:p>
          <a:p>
            <a:endParaRPr lang="en-US" dirty="0">
              <a:latin typeface="Nunito" pitchFamily="2" charset="0"/>
            </a:endParaRPr>
          </a:p>
          <a:p>
            <a:r>
              <a:rPr lang="en-US" dirty="0">
                <a:latin typeface="Nunito" pitchFamily="2" charset="0"/>
              </a:rPr>
              <a:t>This model can be used for </a:t>
            </a:r>
          </a:p>
          <a:p>
            <a:r>
              <a:rPr lang="en-US" dirty="0">
                <a:latin typeface="Nunito" pitchFamily="2" charset="0"/>
              </a:rPr>
              <a:t>Data Augmentation: Augment existing datasets with synthetic images.</a:t>
            </a:r>
          </a:p>
          <a:p>
            <a:r>
              <a:rPr lang="en-US" dirty="0">
                <a:latin typeface="Nunito" pitchFamily="2" charset="0"/>
              </a:rPr>
              <a:t>Concept Exploration: Explore novel concepts and artistic expressions.</a:t>
            </a:r>
          </a:p>
          <a:p>
            <a:r>
              <a:rPr lang="en-US" dirty="0">
                <a:latin typeface="Nunito" pitchFamily="2" charset="0"/>
              </a:rPr>
              <a:t>Prototyping: Create mock-ups and test interfaces with generated images.</a:t>
            </a:r>
          </a:p>
          <a:p>
            <a:endParaRPr lang="en-US" dirty="0">
              <a:latin typeface="Nunito" pitchFamily="2" charset="0"/>
            </a:endParaRPr>
          </a:p>
          <a:p>
            <a:r>
              <a:rPr lang="en-US" dirty="0">
                <a:latin typeface="Nunito" pitchFamily="2" charset="0"/>
              </a:rPr>
              <a:t>Trained to differentiate between real images and generated ones</a:t>
            </a:r>
            <a:endParaRPr lang="en-IN" dirty="0">
              <a:latin typeface="Nunito"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946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 xmlns:a16="http://schemas.microsoft.com/office/drawing/2014/main" id="{0A5C926F-C293-D287-7F86-1B7A30AD1521}"/>
              </a:ext>
            </a:extLst>
          </p:cNvPr>
          <p:cNvSpPr txBox="1"/>
          <p:nvPr/>
        </p:nvSpPr>
        <p:spPr>
          <a:xfrm>
            <a:off x="2171700" y="1290060"/>
            <a:ext cx="7543800" cy="5047536"/>
          </a:xfrm>
          <a:prstGeom prst="rect">
            <a:avLst/>
          </a:prstGeom>
          <a:noFill/>
        </p:spPr>
        <p:txBody>
          <a:bodyPr wrap="square" rtlCol="0">
            <a:spAutoFit/>
          </a:bodyPr>
          <a:lstStyle/>
          <a:p>
            <a:r>
              <a:rPr lang="en-US" sz="1400" dirty="0">
                <a:latin typeface="Nunito" pitchFamily="2" charset="0"/>
              </a:rPr>
              <a:t>Photo-Realistic Results: GANs can generate images that closely resemble real photographs in terms of details, textures, and colors. The ability to create such high-fidelity images can often be surprising and impressive to users.</a:t>
            </a:r>
          </a:p>
          <a:p>
            <a:endParaRPr lang="en-US" sz="1400" dirty="0">
              <a:latin typeface="Nunito" pitchFamily="2" charset="0"/>
            </a:endParaRPr>
          </a:p>
          <a:p>
            <a:r>
              <a:rPr lang="en-US" sz="1400" dirty="0">
                <a:latin typeface="Nunito" pitchFamily="2" charset="0"/>
              </a:rPr>
              <a:t>Creative Exploration: GANs enable users to explore a vast space of possible images, allowing for the generation of novel and imaginative visuals. Users can experiment with different input parameters or styles to produce diverse and unexpected results.</a:t>
            </a:r>
          </a:p>
          <a:p>
            <a:endParaRPr lang="en-US" sz="1400" dirty="0">
              <a:latin typeface="Nunito" pitchFamily="2" charset="0"/>
            </a:endParaRPr>
          </a:p>
          <a:p>
            <a:r>
              <a:rPr lang="en-US" sz="1400" dirty="0">
                <a:latin typeface="Nunito" pitchFamily="2" charset="0"/>
              </a:rPr>
              <a:t>Style Transfer and Fusion: GANs can learn and transfer artistic styles from one image to another, leading to the creation of unique and visually striking compositions. This ability to blend and merge different visual elements can produce aesthetically pleasing and captivating imagery.</a:t>
            </a:r>
          </a:p>
          <a:p>
            <a:endParaRPr lang="en-US" sz="1400" dirty="0">
              <a:latin typeface="Nunito" pitchFamily="2" charset="0"/>
            </a:endParaRPr>
          </a:p>
          <a:p>
            <a:r>
              <a:rPr lang="en-US" sz="1400" dirty="0">
                <a:latin typeface="Nunito" pitchFamily="2" charset="0"/>
              </a:rPr>
              <a:t>Interactive Interfaces: Interactive interfaces that allow users to manipulate various aspects of the image generation process in real time can create a sense of engagement and wonder. Users can actively participate in shaping the output, leading to a more immersive experience.</a:t>
            </a:r>
          </a:p>
          <a:p>
            <a:endParaRPr lang="en-US" sz="1400" dirty="0">
              <a:latin typeface="Nunito" pitchFamily="2" charset="0"/>
            </a:endParaRPr>
          </a:p>
          <a:p>
            <a:r>
              <a:rPr lang="en-US" sz="1400" dirty="0">
                <a:latin typeface="Nunito" pitchFamily="2" charset="0"/>
              </a:rPr>
              <a:t>Large-Scale Synthesis: GANs can generate images at high resolutions and scale, producing detailed and complex scenes that capture intricate patterns and structures. The ability to generate large-scale images adds to the realism and impact of the generated visuals.</a:t>
            </a:r>
          </a:p>
          <a:p>
            <a:endParaRPr lang="en-US" sz="1400" dirty="0">
              <a:latin typeface="Nunito" pitchFamily="2" charset="0"/>
            </a:endParaRPr>
          </a:p>
          <a:p>
            <a:r>
              <a:rPr lang="en-US" sz="1400" dirty="0">
                <a:latin typeface="Nunito" pitchFamily="2" charset="0"/>
              </a:rPr>
              <a:t>.</a:t>
            </a:r>
            <a:endParaRPr lang="en-IN" sz="1400" dirty="0">
              <a:latin typeface="Nunito"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44" y="1076064"/>
            <a:ext cx="4558833" cy="2514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076064"/>
            <a:ext cx="4572000" cy="25146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45" y="4070326"/>
            <a:ext cx="4558834" cy="234315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8572" y="4070326"/>
            <a:ext cx="4521828" cy="2343150"/>
          </a:xfrm>
          <a:prstGeom prst="rect">
            <a:avLst/>
          </a:prstGeom>
        </p:spPr>
      </p:pic>
      <p:sp>
        <p:nvSpPr>
          <p:cNvPr id="13" name="TextBox 12"/>
          <p:cNvSpPr txBox="1"/>
          <p:nvPr/>
        </p:nvSpPr>
        <p:spPr>
          <a:xfrm>
            <a:off x="753423" y="3620903"/>
            <a:ext cx="3132777" cy="646331"/>
          </a:xfrm>
          <a:prstGeom prst="rect">
            <a:avLst/>
          </a:prstGeom>
          <a:noFill/>
        </p:spPr>
        <p:txBody>
          <a:bodyPr wrap="square" rtlCol="0">
            <a:spAutoFit/>
          </a:bodyPr>
          <a:lstStyle/>
          <a:p>
            <a:r>
              <a:rPr lang="en-US" dirty="0"/>
              <a:t>CIFAR10 IMAGE DATASET</a:t>
            </a:r>
          </a:p>
          <a:p>
            <a:endParaRPr lang="en-IN" dirty="0"/>
          </a:p>
        </p:txBody>
      </p:sp>
      <p:sp>
        <p:nvSpPr>
          <p:cNvPr id="14" name="TextBox 13"/>
          <p:cNvSpPr txBox="1"/>
          <p:nvPr/>
        </p:nvSpPr>
        <p:spPr>
          <a:xfrm>
            <a:off x="6947529" y="3539886"/>
            <a:ext cx="4329689" cy="646331"/>
          </a:xfrm>
          <a:prstGeom prst="rect">
            <a:avLst/>
          </a:prstGeom>
          <a:noFill/>
        </p:spPr>
        <p:txBody>
          <a:bodyPr wrap="square" rtlCol="0">
            <a:spAutoFit/>
          </a:bodyPr>
          <a:lstStyle/>
          <a:p>
            <a:r>
              <a:rPr lang="en-US" dirty="0"/>
              <a:t>             </a:t>
            </a:r>
            <a:r>
              <a:rPr lang="en-IN" dirty="0"/>
              <a:t>DICRIMINATOR</a:t>
            </a:r>
          </a:p>
          <a:p>
            <a:endParaRPr lang="en-US" dirty="0"/>
          </a:p>
        </p:txBody>
      </p:sp>
      <p:sp>
        <p:nvSpPr>
          <p:cNvPr id="16" name="TextBox 15"/>
          <p:cNvSpPr txBox="1"/>
          <p:nvPr/>
        </p:nvSpPr>
        <p:spPr>
          <a:xfrm>
            <a:off x="7987290" y="6181547"/>
            <a:ext cx="3200400" cy="646331"/>
          </a:xfrm>
          <a:prstGeom prst="rect">
            <a:avLst/>
          </a:prstGeom>
          <a:noFill/>
        </p:spPr>
        <p:txBody>
          <a:bodyPr wrap="square" rtlCol="0">
            <a:spAutoFit/>
          </a:bodyPr>
          <a:lstStyle/>
          <a:p>
            <a:r>
              <a:rPr lang="en-US" dirty="0"/>
              <a:t>               </a:t>
            </a:r>
          </a:p>
          <a:p>
            <a:r>
              <a:rPr lang="en-US" dirty="0"/>
              <a:t>TRAINING</a:t>
            </a:r>
            <a:endParaRPr lang="en-IN" dirty="0"/>
          </a:p>
        </p:txBody>
      </p:sp>
      <p:sp>
        <p:nvSpPr>
          <p:cNvPr id="17" name="TextBox 16"/>
          <p:cNvSpPr txBox="1"/>
          <p:nvPr/>
        </p:nvSpPr>
        <p:spPr>
          <a:xfrm>
            <a:off x="1496508" y="6413476"/>
            <a:ext cx="1646605" cy="646331"/>
          </a:xfrm>
          <a:prstGeom prst="rect">
            <a:avLst/>
          </a:prstGeom>
          <a:noFill/>
        </p:spPr>
        <p:txBody>
          <a:bodyPr wrap="none" rtlCol="0">
            <a:spAutoFit/>
          </a:bodyPr>
          <a:lstStyle/>
          <a:p>
            <a:r>
              <a:rPr lang="en-US" dirty="0"/>
              <a:t>GENERATOR</a:t>
            </a:r>
          </a:p>
          <a:p>
            <a:endParaRPr lang="en-IN" dirty="0"/>
          </a:p>
        </p:txBody>
      </p:sp>
      <p:sp>
        <p:nvSpPr>
          <p:cNvPr id="7" name="Arrow: Down 6">
            <a:extLst>
              <a:ext uri="{FF2B5EF4-FFF2-40B4-BE49-F238E27FC236}">
                <a16:creationId xmlns="" xmlns:a16="http://schemas.microsoft.com/office/drawing/2014/main" id="{0B0045E5-38B5-F4B3-C42D-713A6B6561CF}"/>
              </a:ext>
            </a:extLst>
          </p:cNvPr>
          <p:cNvSpPr/>
          <p:nvPr/>
        </p:nvSpPr>
        <p:spPr>
          <a:xfrm rot="16200000">
            <a:off x="5323288" y="1832646"/>
            <a:ext cx="533401" cy="8763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 xmlns:a16="http://schemas.microsoft.com/office/drawing/2014/main" id="{EE2FBF60-8788-26B6-ED17-E642B726B445}"/>
              </a:ext>
            </a:extLst>
          </p:cNvPr>
          <p:cNvSpPr/>
          <p:nvPr/>
        </p:nvSpPr>
        <p:spPr>
          <a:xfrm rot="9145120">
            <a:off x="5047042" y="3383147"/>
            <a:ext cx="881633" cy="3757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 xmlns:a16="http://schemas.microsoft.com/office/drawing/2014/main" id="{361A9A89-5309-C594-1887-FF84D084DE1F}"/>
              </a:ext>
            </a:extLst>
          </p:cNvPr>
          <p:cNvSpPr/>
          <p:nvPr/>
        </p:nvSpPr>
        <p:spPr>
          <a:xfrm>
            <a:off x="5181600" y="5029200"/>
            <a:ext cx="9144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211</TotalTime>
  <Words>489</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Calibri</vt:lpstr>
      <vt:lpstr>Nunito</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14</cp:revision>
  <dcterms:created xsi:type="dcterms:W3CDTF">2024-04-04T13:13:49Z</dcterms:created>
  <dcterms:modified xsi:type="dcterms:W3CDTF">2024-04-05T06:51:31Z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