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319" r:id="rId2"/>
    <p:sldId id="370" r:id="rId3"/>
    <p:sldId id="320" r:id="rId4"/>
    <p:sldId id="371" r:id="rId5"/>
    <p:sldId id="257" r:id="rId6"/>
    <p:sldId id="258" r:id="rId7"/>
    <p:sldId id="259" r:id="rId8"/>
    <p:sldId id="260" r:id="rId9"/>
    <p:sldId id="261" r:id="rId10"/>
    <p:sldId id="324" r:id="rId11"/>
    <p:sldId id="380" r:id="rId12"/>
    <p:sldId id="372" r:id="rId13"/>
    <p:sldId id="291" r:id="rId14"/>
    <p:sldId id="322" r:id="rId15"/>
    <p:sldId id="323" r:id="rId16"/>
    <p:sldId id="318" r:id="rId17"/>
    <p:sldId id="325" r:id="rId18"/>
    <p:sldId id="262" r:id="rId19"/>
    <p:sldId id="326" r:id="rId20"/>
    <p:sldId id="263" r:id="rId21"/>
    <p:sldId id="317" r:id="rId22"/>
    <p:sldId id="264" r:id="rId23"/>
    <p:sldId id="265" r:id="rId24"/>
    <p:sldId id="364" r:id="rId25"/>
    <p:sldId id="373" r:id="rId26"/>
    <p:sldId id="266" r:id="rId27"/>
    <p:sldId id="332" r:id="rId28"/>
    <p:sldId id="363" r:id="rId29"/>
    <p:sldId id="285" r:id="rId30"/>
    <p:sldId id="381" r:id="rId31"/>
    <p:sldId id="333" r:id="rId32"/>
    <p:sldId id="286" r:id="rId33"/>
    <p:sldId id="287" r:id="rId34"/>
    <p:sldId id="327" r:id="rId35"/>
    <p:sldId id="331" r:id="rId36"/>
    <p:sldId id="289" r:id="rId37"/>
    <p:sldId id="267" r:id="rId38"/>
    <p:sldId id="338" r:id="rId39"/>
    <p:sldId id="311" r:id="rId40"/>
    <p:sldId id="374" r:id="rId41"/>
    <p:sldId id="268" r:id="rId42"/>
    <p:sldId id="312" r:id="rId43"/>
    <p:sldId id="269" r:id="rId44"/>
    <p:sldId id="375" r:id="rId45"/>
    <p:sldId id="313" r:id="rId46"/>
    <p:sldId id="344" r:id="rId47"/>
    <p:sldId id="345" r:id="rId48"/>
    <p:sldId id="343" r:id="rId49"/>
    <p:sldId id="315" r:id="rId50"/>
    <p:sldId id="346" r:id="rId51"/>
    <p:sldId id="347" r:id="rId52"/>
    <p:sldId id="382" r:id="rId53"/>
    <p:sldId id="383" r:id="rId54"/>
    <p:sldId id="316" r:id="rId55"/>
    <p:sldId id="365" r:id="rId56"/>
    <p:sldId id="271" r:id="rId57"/>
    <p:sldId id="335" r:id="rId58"/>
    <p:sldId id="337" r:id="rId59"/>
    <p:sldId id="348" r:id="rId60"/>
    <p:sldId id="376" r:id="rId61"/>
    <p:sldId id="272" r:id="rId62"/>
    <p:sldId id="339" r:id="rId63"/>
    <p:sldId id="340" r:id="rId64"/>
    <p:sldId id="341" r:id="rId65"/>
    <p:sldId id="342" r:id="rId66"/>
    <p:sldId id="273" r:id="rId67"/>
    <p:sldId id="274" r:id="rId68"/>
    <p:sldId id="377" r:id="rId69"/>
    <p:sldId id="275" r:id="rId70"/>
    <p:sldId id="293" r:id="rId71"/>
    <p:sldId id="294" r:id="rId72"/>
    <p:sldId id="295" r:id="rId73"/>
    <p:sldId id="296" r:id="rId74"/>
    <p:sldId id="297" r:id="rId75"/>
    <p:sldId id="298" r:id="rId76"/>
    <p:sldId id="299" r:id="rId77"/>
    <p:sldId id="300" r:id="rId78"/>
    <p:sldId id="301" r:id="rId79"/>
    <p:sldId id="302" r:id="rId80"/>
    <p:sldId id="303" r:id="rId81"/>
    <p:sldId id="304" r:id="rId82"/>
    <p:sldId id="349" r:id="rId83"/>
    <p:sldId id="350" r:id="rId84"/>
    <p:sldId id="305" r:id="rId85"/>
    <p:sldId id="306" r:id="rId86"/>
    <p:sldId id="307" r:id="rId87"/>
    <p:sldId id="378" r:id="rId88"/>
    <p:sldId id="366" r:id="rId89"/>
    <p:sldId id="351" r:id="rId90"/>
    <p:sldId id="352" r:id="rId91"/>
    <p:sldId id="278" r:id="rId92"/>
    <p:sldId id="367" r:id="rId93"/>
    <p:sldId id="279" r:id="rId94"/>
    <p:sldId id="353" r:id="rId95"/>
    <p:sldId id="355" r:id="rId96"/>
    <p:sldId id="280" r:id="rId97"/>
    <p:sldId id="354" r:id="rId98"/>
    <p:sldId id="281" r:id="rId99"/>
    <p:sldId id="282" r:id="rId100"/>
    <p:sldId id="359" r:id="rId101"/>
    <p:sldId id="360" r:id="rId102"/>
    <p:sldId id="379" r:id="rId103"/>
    <p:sldId id="283" r:id="rId104"/>
    <p:sldId id="361" r:id="rId105"/>
    <p:sldId id="368" r:id="rId106"/>
    <p:sldId id="309" r:id="rId107"/>
    <p:sldId id="362" r:id="rId108"/>
    <p:sldId id="308" r:id="rId109"/>
    <p:sldId id="292" r:id="rId110"/>
    <p:sldId id="284" r:id="rId111"/>
    <p:sldId id="358" r:id="rId112"/>
    <p:sldId id="357" r:id="rId113"/>
    <p:sldId id="356" r:id="rId114"/>
    <p:sldId id="369"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279" autoAdjust="0"/>
    <p:restoredTop sz="94660"/>
  </p:normalViewPr>
  <p:slideViewPr>
    <p:cSldViewPr>
      <p:cViewPr>
        <p:scale>
          <a:sx n="75" d="100"/>
          <a:sy n="75" d="100"/>
        </p:scale>
        <p:origin x="-1488" y="6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3F634F-A35E-4412-B8FC-B69AF5DAD0F5}"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US"/>
        </a:p>
      </dgm:t>
    </dgm:pt>
    <dgm:pt modelId="{DEB47D7E-FC89-43D0-95C6-CA9AC045E546}">
      <dgm:prSet phldrT="[Text]" custT="1"/>
      <dgm:spPr/>
      <dgm:t>
        <a:bodyPr/>
        <a:lstStyle/>
        <a:p>
          <a:r>
            <a:rPr lang="en-US" sz="3200" dirty="0" smtClean="0">
              <a:latin typeface="Arial" pitchFamily="34" charset="0"/>
              <a:cs typeface="Arial" pitchFamily="34" charset="0"/>
            </a:rPr>
            <a:t>Web Page</a:t>
          </a:r>
          <a:endParaRPr lang="en-US" sz="3200" dirty="0">
            <a:latin typeface="Arial" pitchFamily="34" charset="0"/>
            <a:cs typeface="Arial" pitchFamily="34" charset="0"/>
          </a:endParaRPr>
        </a:p>
      </dgm:t>
    </dgm:pt>
    <dgm:pt modelId="{FCB03272-3DBD-4BE8-A521-591244BC1915}" type="parTrans" cxnId="{DD09151A-3C6E-4A4A-9AE8-D0FA0EFD86D1}">
      <dgm:prSet/>
      <dgm:spPr/>
      <dgm:t>
        <a:bodyPr/>
        <a:lstStyle/>
        <a:p>
          <a:endParaRPr lang="en-US"/>
        </a:p>
      </dgm:t>
    </dgm:pt>
    <dgm:pt modelId="{0438F5C0-B028-47AF-968D-309B5B3D4941}" type="sibTrans" cxnId="{DD09151A-3C6E-4A4A-9AE8-D0FA0EFD86D1}">
      <dgm:prSet/>
      <dgm:spPr/>
      <dgm:t>
        <a:bodyPr/>
        <a:lstStyle/>
        <a:p>
          <a:endParaRPr lang="en-US"/>
        </a:p>
      </dgm:t>
    </dgm:pt>
    <dgm:pt modelId="{1AA9D3B0-2B94-4A6B-B83E-97C2922264F1}">
      <dgm:prSet phldrT="[Text]" custT="1"/>
      <dgm:spPr/>
      <dgm:t>
        <a:bodyPr/>
        <a:lstStyle/>
        <a:p>
          <a:r>
            <a:rPr lang="en-US" sz="3600" dirty="0" smtClean="0">
              <a:latin typeface="Arial" pitchFamily="34" charset="0"/>
              <a:cs typeface="Arial" pitchFamily="34" charset="0"/>
            </a:rPr>
            <a:t>HTML</a:t>
          </a:r>
        </a:p>
        <a:p>
          <a:r>
            <a:rPr lang="en-US" sz="2000" dirty="0" smtClean="0">
              <a:latin typeface="Arial" pitchFamily="34" charset="0"/>
              <a:cs typeface="Arial" pitchFamily="34" charset="0"/>
            </a:rPr>
            <a:t>Defines the meaning and structure of web content</a:t>
          </a:r>
          <a:endParaRPr lang="en-US" sz="2000" dirty="0">
            <a:latin typeface="Arial" pitchFamily="34" charset="0"/>
            <a:cs typeface="Arial" pitchFamily="34" charset="0"/>
          </a:endParaRPr>
        </a:p>
      </dgm:t>
    </dgm:pt>
    <dgm:pt modelId="{5C79DBEF-597B-48DE-878E-F0462A861B04}" type="parTrans" cxnId="{2D0EBFD6-BDA8-4282-9261-1A17B4703150}">
      <dgm:prSet/>
      <dgm:spPr/>
      <dgm:t>
        <a:bodyPr/>
        <a:lstStyle/>
        <a:p>
          <a:endParaRPr lang="en-US"/>
        </a:p>
      </dgm:t>
    </dgm:pt>
    <dgm:pt modelId="{68A39FEE-22B4-42E1-A585-82FC891725D3}" type="sibTrans" cxnId="{2D0EBFD6-BDA8-4282-9261-1A17B4703150}">
      <dgm:prSet/>
      <dgm:spPr/>
      <dgm:t>
        <a:bodyPr/>
        <a:lstStyle/>
        <a:p>
          <a:endParaRPr lang="en-US"/>
        </a:p>
      </dgm:t>
    </dgm:pt>
    <dgm:pt modelId="{15723521-AA0F-4328-ABC4-45C092E3588A}">
      <dgm:prSet phldrT="[Text]" custT="1"/>
      <dgm:spPr/>
      <dgm:t>
        <a:bodyPr/>
        <a:lstStyle/>
        <a:p>
          <a:pPr algn="ctr"/>
          <a:r>
            <a:rPr lang="en-US" sz="3600" dirty="0" smtClean="0">
              <a:latin typeface="Arial" pitchFamily="34" charset="0"/>
              <a:cs typeface="Arial" pitchFamily="34" charset="0"/>
            </a:rPr>
            <a:t>CSS</a:t>
          </a:r>
        </a:p>
        <a:p>
          <a:pPr algn="ctr"/>
          <a:r>
            <a:rPr lang="en-US" sz="2000" dirty="0" smtClean="0">
              <a:latin typeface="Arial" pitchFamily="34" charset="0"/>
              <a:cs typeface="Arial" pitchFamily="34" charset="0"/>
            </a:rPr>
            <a:t>Describes a web page's appearance/presentation </a:t>
          </a:r>
          <a:endParaRPr lang="en-US" sz="2000" dirty="0">
            <a:latin typeface="Arial" pitchFamily="34" charset="0"/>
            <a:cs typeface="Arial" pitchFamily="34" charset="0"/>
          </a:endParaRPr>
        </a:p>
      </dgm:t>
    </dgm:pt>
    <dgm:pt modelId="{59623657-3309-4405-8105-CEC222AAFFC4}" type="parTrans" cxnId="{E51D841F-9E78-453B-BA03-C25BF503B32F}">
      <dgm:prSet/>
      <dgm:spPr/>
      <dgm:t>
        <a:bodyPr/>
        <a:lstStyle/>
        <a:p>
          <a:endParaRPr lang="en-US"/>
        </a:p>
      </dgm:t>
    </dgm:pt>
    <dgm:pt modelId="{74EAE0F4-4D44-4605-BCCB-7B5B80DD4533}" type="sibTrans" cxnId="{E51D841F-9E78-453B-BA03-C25BF503B32F}">
      <dgm:prSet/>
      <dgm:spPr/>
      <dgm:t>
        <a:bodyPr/>
        <a:lstStyle/>
        <a:p>
          <a:endParaRPr lang="en-US"/>
        </a:p>
      </dgm:t>
    </dgm:pt>
    <dgm:pt modelId="{38CCBDCB-0CAD-441F-91CD-60DA34E01AC3}">
      <dgm:prSet phldrT="[Text]" custT="1"/>
      <dgm:spPr/>
      <dgm:t>
        <a:bodyPr/>
        <a:lstStyle/>
        <a:p>
          <a:r>
            <a:rPr lang="en-US" sz="3600" dirty="0" err="1" smtClean="0">
              <a:latin typeface="Arial" pitchFamily="34" charset="0"/>
              <a:cs typeface="Arial" pitchFamily="34" charset="0"/>
            </a:rPr>
            <a:t>Javascript</a:t>
          </a:r>
          <a:endParaRPr lang="en-US" sz="3600" dirty="0" smtClean="0">
            <a:latin typeface="Arial" pitchFamily="34" charset="0"/>
            <a:cs typeface="Arial" pitchFamily="34" charset="0"/>
          </a:endParaRPr>
        </a:p>
        <a:p>
          <a:r>
            <a:rPr lang="en-US" sz="2000" dirty="0" smtClean="0">
              <a:latin typeface="Arial" pitchFamily="34" charset="0"/>
              <a:cs typeface="Arial" pitchFamily="34" charset="0"/>
            </a:rPr>
            <a:t>Describes a web page's functionality/behavior</a:t>
          </a:r>
          <a:endParaRPr lang="en-US" sz="2000" dirty="0">
            <a:latin typeface="Arial" pitchFamily="34" charset="0"/>
            <a:cs typeface="Arial" pitchFamily="34" charset="0"/>
          </a:endParaRPr>
        </a:p>
      </dgm:t>
    </dgm:pt>
    <dgm:pt modelId="{5FF54AB8-8B03-44C2-A44B-D6CE97A9105A}" type="parTrans" cxnId="{CD9B10BD-880E-4F6C-A3AC-2A5CC46C834C}">
      <dgm:prSet/>
      <dgm:spPr/>
      <dgm:t>
        <a:bodyPr/>
        <a:lstStyle/>
        <a:p>
          <a:endParaRPr lang="en-US"/>
        </a:p>
      </dgm:t>
    </dgm:pt>
    <dgm:pt modelId="{97C83D5F-B36E-4249-BDB4-6897C4405D50}" type="sibTrans" cxnId="{CD9B10BD-880E-4F6C-A3AC-2A5CC46C834C}">
      <dgm:prSet/>
      <dgm:spPr/>
      <dgm:t>
        <a:bodyPr/>
        <a:lstStyle/>
        <a:p>
          <a:endParaRPr lang="en-US"/>
        </a:p>
      </dgm:t>
    </dgm:pt>
    <dgm:pt modelId="{7EDC7F72-EE87-4229-9DAB-F1D1F8F1B190}" type="pres">
      <dgm:prSet presAssocID="{B53F634F-A35E-4412-B8FC-B69AF5DAD0F5}" presName="cycle" presStyleCnt="0">
        <dgm:presLayoutVars>
          <dgm:chMax val="1"/>
          <dgm:dir/>
          <dgm:animLvl val="ctr"/>
          <dgm:resizeHandles val="exact"/>
        </dgm:presLayoutVars>
      </dgm:prSet>
      <dgm:spPr/>
      <dgm:t>
        <a:bodyPr/>
        <a:lstStyle/>
        <a:p>
          <a:endParaRPr lang="en-US"/>
        </a:p>
      </dgm:t>
    </dgm:pt>
    <dgm:pt modelId="{1D94E2E7-BD65-4F91-B361-FC9760C1F1BB}" type="pres">
      <dgm:prSet presAssocID="{DEB47D7E-FC89-43D0-95C6-CA9AC045E546}" presName="centerShape" presStyleLbl="node0" presStyleIdx="0" presStyleCnt="1"/>
      <dgm:spPr/>
      <dgm:t>
        <a:bodyPr/>
        <a:lstStyle/>
        <a:p>
          <a:endParaRPr lang="en-US"/>
        </a:p>
      </dgm:t>
    </dgm:pt>
    <dgm:pt modelId="{2829C3B7-C202-416E-9999-0BB01B21EFF4}" type="pres">
      <dgm:prSet presAssocID="{5C79DBEF-597B-48DE-878E-F0462A861B04}" presName="parTrans" presStyleLbl="bgSibTrans2D1" presStyleIdx="0" presStyleCnt="3"/>
      <dgm:spPr/>
      <dgm:t>
        <a:bodyPr/>
        <a:lstStyle/>
        <a:p>
          <a:endParaRPr lang="en-US"/>
        </a:p>
      </dgm:t>
    </dgm:pt>
    <dgm:pt modelId="{E7A6928A-0EC8-4249-82C7-B788EA01C4B3}" type="pres">
      <dgm:prSet presAssocID="{1AA9D3B0-2B94-4A6B-B83E-97C2922264F1}" presName="node" presStyleLbl="node1" presStyleIdx="0" presStyleCnt="3">
        <dgm:presLayoutVars>
          <dgm:bulletEnabled val="1"/>
        </dgm:presLayoutVars>
      </dgm:prSet>
      <dgm:spPr/>
      <dgm:t>
        <a:bodyPr/>
        <a:lstStyle/>
        <a:p>
          <a:endParaRPr lang="en-US"/>
        </a:p>
      </dgm:t>
    </dgm:pt>
    <dgm:pt modelId="{79C0DAD2-242E-4748-9BEA-9597EA079C31}" type="pres">
      <dgm:prSet presAssocID="{59623657-3309-4405-8105-CEC222AAFFC4}" presName="parTrans" presStyleLbl="bgSibTrans2D1" presStyleIdx="1" presStyleCnt="3"/>
      <dgm:spPr/>
      <dgm:t>
        <a:bodyPr/>
        <a:lstStyle/>
        <a:p>
          <a:endParaRPr lang="en-US"/>
        </a:p>
      </dgm:t>
    </dgm:pt>
    <dgm:pt modelId="{680138C6-DA7D-434E-98AC-6C2CB7F1B8CB}" type="pres">
      <dgm:prSet presAssocID="{15723521-AA0F-4328-ABC4-45C092E3588A}" presName="node" presStyleLbl="node1" presStyleIdx="1" presStyleCnt="3">
        <dgm:presLayoutVars>
          <dgm:bulletEnabled val="1"/>
        </dgm:presLayoutVars>
      </dgm:prSet>
      <dgm:spPr/>
      <dgm:t>
        <a:bodyPr/>
        <a:lstStyle/>
        <a:p>
          <a:endParaRPr lang="en-US"/>
        </a:p>
      </dgm:t>
    </dgm:pt>
    <dgm:pt modelId="{F9E81522-73BE-498B-8BF3-96556060429F}" type="pres">
      <dgm:prSet presAssocID="{5FF54AB8-8B03-44C2-A44B-D6CE97A9105A}" presName="parTrans" presStyleLbl="bgSibTrans2D1" presStyleIdx="2" presStyleCnt="3"/>
      <dgm:spPr/>
      <dgm:t>
        <a:bodyPr/>
        <a:lstStyle/>
        <a:p>
          <a:endParaRPr lang="en-US"/>
        </a:p>
      </dgm:t>
    </dgm:pt>
    <dgm:pt modelId="{C6347809-0611-4EBC-B251-F5F6FB9AD2AB}" type="pres">
      <dgm:prSet presAssocID="{38CCBDCB-0CAD-441F-91CD-60DA34E01AC3}" presName="node" presStyleLbl="node1" presStyleIdx="2" presStyleCnt="3">
        <dgm:presLayoutVars>
          <dgm:bulletEnabled val="1"/>
        </dgm:presLayoutVars>
      </dgm:prSet>
      <dgm:spPr/>
      <dgm:t>
        <a:bodyPr/>
        <a:lstStyle/>
        <a:p>
          <a:endParaRPr lang="en-US"/>
        </a:p>
      </dgm:t>
    </dgm:pt>
  </dgm:ptLst>
  <dgm:cxnLst>
    <dgm:cxn modelId="{BE244F54-8F1C-4429-8C2B-C376969F71FA}" type="presOf" srcId="{5C79DBEF-597B-48DE-878E-F0462A861B04}" destId="{2829C3B7-C202-416E-9999-0BB01B21EFF4}" srcOrd="0" destOrd="0" presId="urn:microsoft.com/office/officeart/2005/8/layout/radial4"/>
    <dgm:cxn modelId="{2921B39B-7419-42B3-B196-AA831F0F25DD}" type="presOf" srcId="{59623657-3309-4405-8105-CEC222AAFFC4}" destId="{79C0DAD2-242E-4748-9BEA-9597EA079C31}" srcOrd="0" destOrd="0" presId="urn:microsoft.com/office/officeart/2005/8/layout/radial4"/>
    <dgm:cxn modelId="{49BC32D8-778D-4075-B588-D7BAC30FCDEE}" type="presOf" srcId="{38CCBDCB-0CAD-441F-91CD-60DA34E01AC3}" destId="{C6347809-0611-4EBC-B251-F5F6FB9AD2AB}" srcOrd="0" destOrd="0" presId="urn:microsoft.com/office/officeart/2005/8/layout/radial4"/>
    <dgm:cxn modelId="{5B264CDC-29FE-400A-B8F9-553B74F76CE9}" type="presOf" srcId="{1AA9D3B0-2B94-4A6B-B83E-97C2922264F1}" destId="{E7A6928A-0EC8-4249-82C7-B788EA01C4B3}" srcOrd="0" destOrd="0" presId="urn:microsoft.com/office/officeart/2005/8/layout/radial4"/>
    <dgm:cxn modelId="{78C8AC3F-70B8-4017-83BC-1333EAF7DFE7}" type="presOf" srcId="{15723521-AA0F-4328-ABC4-45C092E3588A}" destId="{680138C6-DA7D-434E-98AC-6C2CB7F1B8CB}" srcOrd="0" destOrd="0" presId="urn:microsoft.com/office/officeart/2005/8/layout/radial4"/>
    <dgm:cxn modelId="{ACA44436-420D-4C47-A5B8-102F030711D6}" type="presOf" srcId="{B53F634F-A35E-4412-B8FC-B69AF5DAD0F5}" destId="{7EDC7F72-EE87-4229-9DAB-F1D1F8F1B190}" srcOrd="0" destOrd="0" presId="urn:microsoft.com/office/officeart/2005/8/layout/radial4"/>
    <dgm:cxn modelId="{2D0EBFD6-BDA8-4282-9261-1A17B4703150}" srcId="{DEB47D7E-FC89-43D0-95C6-CA9AC045E546}" destId="{1AA9D3B0-2B94-4A6B-B83E-97C2922264F1}" srcOrd="0" destOrd="0" parTransId="{5C79DBEF-597B-48DE-878E-F0462A861B04}" sibTransId="{68A39FEE-22B4-42E1-A585-82FC891725D3}"/>
    <dgm:cxn modelId="{CD9B10BD-880E-4F6C-A3AC-2A5CC46C834C}" srcId="{DEB47D7E-FC89-43D0-95C6-CA9AC045E546}" destId="{38CCBDCB-0CAD-441F-91CD-60DA34E01AC3}" srcOrd="2" destOrd="0" parTransId="{5FF54AB8-8B03-44C2-A44B-D6CE97A9105A}" sibTransId="{97C83D5F-B36E-4249-BDB4-6897C4405D50}"/>
    <dgm:cxn modelId="{E51D841F-9E78-453B-BA03-C25BF503B32F}" srcId="{DEB47D7E-FC89-43D0-95C6-CA9AC045E546}" destId="{15723521-AA0F-4328-ABC4-45C092E3588A}" srcOrd="1" destOrd="0" parTransId="{59623657-3309-4405-8105-CEC222AAFFC4}" sibTransId="{74EAE0F4-4D44-4605-BCCB-7B5B80DD4533}"/>
    <dgm:cxn modelId="{2C74AA7F-E2F3-4453-98B4-96328B5E53BC}" type="presOf" srcId="{DEB47D7E-FC89-43D0-95C6-CA9AC045E546}" destId="{1D94E2E7-BD65-4F91-B361-FC9760C1F1BB}" srcOrd="0" destOrd="0" presId="urn:microsoft.com/office/officeart/2005/8/layout/radial4"/>
    <dgm:cxn modelId="{DDCB70EC-AD76-492E-9756-B56F341E1135}" type="presOf" srcId="{5FF54AB8-8B03-44C2-A44B-D6CE97A9105A}" destId="{F9E81522-73BE-498B-8BF3-96556060429F}" srcOrd="0" destOrd="0" presId="urn:microsoft.com/office/officeart/2005/8/layout/radial4"/>
    <dgm:cxn modelId="{DD09151A-3C6E-4A4A-9AE8-D0FA0EFD86D1}" srcId="{B53F634F-A35E-4412-B8FC-B69AF5DAD0F5}" destId="{DEB47D7E-FC89-43D0-95C6-CA9AC045E546}" srcOrd="0" destOrd="0" parTransId="{FCB03272-3DBD-4BE8-A521-591244BC1915}" sibTransId="{0438F5C0-B028-47AF-968D-309B5B3D4941}"/>
    <dgm:cxn modelId="{BF02B305-2CD7-49AB-A60F-5AADACCAB04D}" type="presParOf" srcId="{7EDC7F72-EE87-4229-9DAB-F1D1F8F1B190}" destId="{1D94E2E7-BD65-4F91-B361-FC9760C1F1BB}" srcOrd="0" destOrd="0" presId="urn:microsoft.com/office/officeart/2005/8/layout/radial4"/>
    <dgm:cxn modelId="{995C0307-0EE3-4A59-B28A-F07DA6E67076}" type="presParOf" srcId="{7EDC7F72-EE87-4229-9DAB-F1D1F8F1B190}" destId="{2829C3B7-C202-416E-9999-0BB01B21EFF4}" srcOrd="1" destOrd="0" presId="urn:microsoft.com/office/officeart/2005/8/layout/radial4"/>
    <dgm:cxn modelId="{7F44227C-A27F-4E1A-B541-D6CF79BE581B}" type="presParOf" srcId="{7EDC7F72-EE87-4229-9DAB-F1D1F8F1B190}" destId="{E7A6928A-0EC8-4249-82C7-B788EA01C4B3}" srcOrd="2" destOrd="0" presId="urn:microsoft.com/office/officeart/2005/8/layout/radial4"/>
    <dgm:cxn modelId="{8A234271-6D01-4FBA-BCDB-3A21D6775F6C}" type="presParOf" srcId="{7EDC7F72-EE87-4229-9DAB-F1D1F8F1B190}" destId="{79C0DAD2-242E-4748-9BEA-9597EA079C31}" srcOrd="3" destOrd="0" presId="urn:microsoft.com/office/officeart/2005/8/layout/radial4"/>
    <dgm:cxn modelId="{B0C47FA6-7485-4264-B80B-FF8F1E16DA84}" type="presParOf" srcId="{7EDC7F72-EE87-4229-9DAB-F1D1F8F1B190}" destId="{680138C6-DA7D-434E-98AC-6C2CB7F1B8CB}" srcOrd="4" destOrd="0" presId="urn:microsoft.com/office/officeart/2005/8/layout/radial4"/>
    <dgm:cxn modelId="{B1A08CFE-4B4B-4C13-BC89-A9A6484787FA}" type="presParOf" srcId="{7EDC7F72-EE87-4229-9DAB-F1D1F8F1B190}" destId="{F9E81522-73BE-498B-8BF3-96556060429F}" srcOrd="5" destOrd="0" presId="urn:microsoft.com/office/officeart/2005/8/layout/radial4"/>
    <dgm:cxn modelId="{D9E975FF-8D45-4B54-975C-7A5A4F2E9D24}" type="presParOf" srcId="{7EDC7F72-EE87-4229-9DAB-F1D1F8F1B190}" destId="{C6347809-0611-4EBC-B251-F5F6FB9AD2AB}" srcOrd="6" destOrd="0" presId="urn:microsoft.com/office/officeart/2005/8/layout/radial4"/>
  </dgm:cxnLst>
  <dgm:bg/>
  <dgm:whole/>
</dgm:dataModel>
</file>

<file path=ppt/diagrams/data2.xml><?xml version="1.0" encoding="utf-8"?>
<dgm:dataModel xmlns:dgm="http://schemas.openxmlformats.org/drawingml/2006/diagram" xmlns:a="http://schemas.openxmlformats.org/drawingml/2006/main">
  <dgm:ptLst>
    <dgm:pt modelId="{56B0E188-B8FC-4204-83DB-DCDB05CA21AF}" type="doc">
      <dgm:prSet loTypeId="urn:microsoft.com/office/officeart/2005/8/layout/hProcess9" loCatId="process" qsTypeId="urn:microsoft.com/office/officeart/2005/8/quickstyle/simple1" qsCatId="simple" csTypeId="urn:microsoft.com/office/officeart/2005/8/colors/colorful1" csCatId="colorful" phldr="1"/>
      <dgm:spPr/>
    </dgm:pt>
    <dgm:pt modelId="{C908C9B8-EA8A-4F26-BAEE-AE8C79483059}">
      <dgm:prSet phldrT="[Text]" custT="1"/>
      <dgm:spPr/>
      <dgm:t>
        <a:bodyPr/>
        <a:lstStyle/>
        <a:p>
          <a:pPr algn="ctr">
            <a:lnSpc>
              <a:spcPct val="100000"/>
            </a:lnSpc>
          </a:pPr>
          <a:r>
            <a:rPr lang="en-US" sz="1800" dirty="0" smtClean="0">
              <a:latin typeface="Arial" pitchFamily="34" charset="0"/>
              <a:cs typeface="Arial" pitchFamily="34" charset="0"/>
            </a:rPr>
            <a:t>HTML 4.02</a:t>
          </a:r>
          <a:endParaRPr lang="en-US" sz="1800" dirty="0">
            <a:latin typeface="Arial" pitchFamily="34" charset="0"/>
            <a:cs typeface="Arial" pitchFamily="34" charset="0"/>
          </a:endParaRPr>
        </a:p>
      </dgm:t>
    </dgm:pt>
    <dgm:pt modelId="{74E5B25E-077F-4EF0-A2AB-05B8ACE48638}" type="parTrans" cxnId="{5A41AFF6-1DD4-41DA-9850-60A6FFE9127F}">
      <dgm:prSet/>
      <dgm:spPr/>
      <dgm:t>
        <a:bodyPr/>
        <a:lstStyle/>
        <a:p>
          <a:pPr algn="ctr">
            <a:lnSpc>
              <a:spcPct val="100000"/>
            </a:lnSpc>
          </a:pPr>
          <a:endParaRPr lang="en-US" sz="1200">
            <a:latin typeface="Arial" pitchFamily="34" charset="0"/>
            <a:cs typeface="Arial" pitchFamily="34" charset="0"/>
          </a:endParaRPr>
        </a:p>
      </dgm:t>
    </dgm:pt>
    <dgm:pt modelId="{F4CDB9BB-2EC2-40F9-9784-0BEFEE2177B1}" type="sibTrans" cxnId="{5A41AFF6-1DD4-41DA-9850-60A6FFE9127F}">
      <dgm:prSet/>
      <dgm:spPr/>
      <dgm:t>
        <a:bodyPr/>
        <a:lstStyle/>
        <a:p>
          <a:pPr algn="ctr">
            <a:lnSpc>
              <a:spcPct val="100000"/>
            </a:lnSpc>
          </a:pPr>
          <a:endParaRPr lang="en-US" sz="1200">
            <a:latin typeface="Arial" pitchFamily="34" charset="0"/>
            <a:cs typeface="Arial" pitchFamily="34" charset="0"/>
          </a:endParaRPr>
        </a:p>
      </dgm:t>
    </dgm:pt>
    <dgm:pt modelId="{09C3CBA3-6E15-4600-A8EA-9B239F63D2F4}">
      <dgm:prSet phldrT="[Text]" custT="1"/>
      <dgm:spPr/>
      <dgm:t>
        <a:bodyPr/>
        <a:lstStyle/>
        <a:p>
          <a:pPr algn="ctr">
            <a:lnSpc>
              <a:spcPct val="100000"/>
            </a:lnSpc>
          </a:pPr>
          <a:r>
            <a:rPr lang="en-US" sz="1800" dirty="0" smtClean="0">
              <a:latin typeface="Arial" pitchFamily="34" charset="0"/>
              <a:cs typeface="Arial" pitchFamily="34" charset="0"/>
            </a:rPr>
            <a:t>XHTML</a:t>
          </a:r>
          <a:endParaRPr lang="en-US" sz="1800" dirty="0">
            <a:latin typeface="Arial" pitchFamily="34" charset="0"/>
            <a:cs typeface="Arial" pitchFamily="34" charset="0"/>
          </a:endParaRPr>
        </a:p>
      </dgm:t>
    </dgm:pt>
    <dgm:pt modelId="{21DB4E1B-2D24-412D-ACC9-110E763DA21C}" type="parTrans" cxnId="{19DAA1D0-655F-4541-98A8-7FC89057C064}">
      <dgm:prSet/>
      <dgm:spPr/>
      <dgm:t>
        <a:bodyPr/>
        <a:lstStyle/>
        <a:p>
          <a:pPr algn="ctr">
            <a:lnSpc>
              <a:spcPct val="100000"/>
            </a:lnSpc>
          </a:pPr>
          <a:endParaRPr lang="en-US" sz="1200">
            <a:latin typeface="Arial" pitchFamily="34" charset="0"/>
            <a:cs typeface="Arial" pitchFamily="34" charset="0"/>
          </a:endParaRPr>
        </a:p>
      </dgm:t>
    </dgm:pt>
    <dgm:pt modelId="{8DA57F81-6693-480B-9586-CAD6A7C4232A}" type="sibTrans" cxnId="{19DAA1D0-655F-4541-98A8-7FC89057C064}">
      <dgm:prSet/>
      <dgm:spPr/>
      <dgm:t>
        <a:bodyPr/>
        <a:lstStyle/>
        <a:p>
          <a:pPr algn="ctr">
            <a:lnSpc>
              <a:spcPct val="100000"/>
            </a:lnSpc>
          </a:pPr>
          <a:endParaRPr lang="en-US" sz="1200">
            <a:latin typeface="Arial" pitchFamily="34" charset="0"/>
            <a:cs typeface="Arial" pitchFamily="34" charset="0"/>
          </a:endParaRPr>
        </a:p>
      </dgm:t>
    </dgm:pt>
    <dgm:pt modelId="{04381BD4-A356-4177-A4E8-CEC00DE5E5AF}">
      <dgm:prSet phldrT="[Text]" custT="1"/>
      <dgm:spPr/>
      <dgm:t>
        <a:bodyPr/>
        <a:lstStyle/>
        <a:p>
          <a:pPr algn="ctr">
            <a:lnSpc>
              <a:spcPct val="100000"/>
            </a:lnSpc>
          </a:pPr>
          <a:r>
            <a:rPr lang="en-US" sz="1800" dirty="0" smtClean="0">
              <a:latin typeface="Arial" pitchFamily="34" charset="0"/>
              <a:cs typeface="Arial" pitchFamily="34" charset="0"/>
            </a:rPr>
            <a:t>HTML5</a:t>
          </a:r>
          <a:endParaRPr lang="en-US" sz="1800" dirty="0">
            <a:latin typeface="Arial" pitchFamily="34" charset="0"/>
            <a:cs typeface="Arial" pitchFamily="34" charset="0"/>
          </a:endParaRPr>
        </a:p>
      </dgm:t>
    </dgm:pt>
    <dgm:pt modelId="{8C6FBD39-847F-45EA-BD96-22857E272B52}" type="parTrans" cxnId="{3BF0C2D6-F5A5-4B59-855C-1CFC6BC8F5C8}">
      <dgm:prSet/>
      <dgm:spPr/>
      <dgm:t>
        <a:bodyPr/>
        <a:lstStyle/>
        <a:p>
          <a:pPr algn="ctr">
            <a:lnSpc>
              <a:spcPct val="100000"/>
            </a:lnSpc>
          </a:pPr>
          <a:endParaRPr lang="en-US" sz="1200">
            <a:latin typeface="Arial" pitchFamily="34" charset="0"/>
            <a:cs typeface="Arial" pitchFamily="34" charset="0"/>
          </a:endParaRPr>
        </a:p>
      </dgm:t>
    </dgm:pt>
    <dgm:pt modelId="{7E01BD8C-55CE-4B5E-AA23-44B5DB371847}" type="sibTrans" cxnId="{3BF0C2D6-F5A5-4B59-855C-1CFC6BC8F5C8}">
      <dgm:prSet/>
      <dgm:spPr/>
      <dgm:t>
        <a:bodyPr/>
        <a:lstStyle/>
        <a:p>
          <a:pPr algn="ctr">
            <a:lnSpc>
              <a:spcPct val="100000"/>
            </a:lnSpc>
          </a:pPr>
          <a:endParaRPr lang="en-US" sz="1200">
            <a:latin typeface="Arial" pitchFamily="34" charset="0"/>
            <a:cs typeface="Arial" pitchFamily="34" charset="0"/>
          </a:endParaRPr>
        </a:p>
      </dgm:t>
    </dgm:pt>
    <dgm:pt modelId="{17A6E981-5D4D-4839-844C-760988694ECE}">
      <dgm:prSet phldrT="[Text]" custT="1"/>
      <dgm:spPr/>
      <dgm:t>
        <a:bodyPr/>
        <a:lstStyle/>
        <a:p>
          <a:pPr algn="ctr">
            <a:lnSpc>
              <a:spcPct val="100000"/>
            </a:lnSpc>
          </a:pPr>
          <a:r>
            <a:rPr lang="en-US" sz="1800" dirty="0" smtClean="0">
              <a:latin typeface="Arial" pitchFamily="34" charset="0"/>
              <a:cs typeface="Arial" pitchFamily="34" charset="0"/>
            </a:rPr>
            <a:t>HTML 3.2</a:t>
          </a:r>
          <a:endParaRPr lang="en-US" sz="1800" dirty="0">
            <a:latin typeface="Arial" pitchFamily="34" charset="0"/>
            <a:cs typeface="Arial" pitchFamily="34" charset="0"/>
          </a:endParaRPr>
        </a:p>
      </dgm:t>
    </dgm:pt>
    <dgm:pt modelId="{D1F72139-9A47-47B7-80EE-820FD079AC6D}" type="parTrans" cxnId="{7FDEA265-761E-4632-BE39-E3A8724F1C12}">
      <dgm:prSet/>
      <dgm:spPr/>
      <dgm:t>
        <a:bodyPr/>
        <a:lstStyle/>
        <a:p>
          <a:pPr algn="ctr">
            <a:lnSpc>
              <a:spcPct val="100000"/>
            </a:lnSpc>
          </a:pPr>
          <a:endParaRPr lang="en-US" sz="1200">
            <a:latin typeface="Arial" pitchFamily="34" charset="0"/>
            <a:cs typeface="Arial" pitchFamily="34" charset="0"/>
          </a:endParaRPr>
        </a:p>
      </dgm:t>
    </dgm:pt>
    <dgm:pt modelId="{3256B6A1-9C01-4260-B5C6-D6C871565106}" type="sibTrans" cxnId="{7FDEA265-761E-4632-BE39-E3A8724F1C12}">
      <dgm:prSet/>
      <dgm:spPr/>
      <dgm:t>
        <a:bodyPr/>
        <a:lstStyle/>
        <a:p>
          <a:pPr algn="ctr">
            <a:lnSpc>
              <a:spcPct val="100000"/>
            </a:lnSpc>
          </a:pPr>
          <a:endParaRPr lang="en-US" sz="1200">
            <a:latin typeface="Arial" pitchFamily="34" charset="0"/>
            <a:cs typeface="Arial" pitchFamily="34" charset="0"/>
          </a:endParaRPr>
        </a:p>
      </dgm:t>
    </dgm:pt>
    <dgm:pt modelId="{28A7DE94-7907-4FCE-AD06-375AEDBBE683}">
      <dgm:prSet phldrT="[Text]" custT="1"/>
      <dgm:spPr/>
      <dgm:t>
        <a:bodyPr/>
        <a:lstStyle/>
        <a:p>
          <a:pPr algn="ctr">
            <a:lnSpc>
              <a:spcPct val="100000"/>
            </a:lnSpc>
          </a:pPr>
          <a:r>
            <a:rPr lang="en-US" sz="1800" dirty="0" smtClean="0">
              <a:latin typeface="Arial" pitchFamily="34" charset="0"/>
              <a:cs typeface="Arial" pitchFamily="34" charset="0"/>
            </a:rPr>
            <a:t>HTML 2.0</a:t>
          </a:r>
        </a:p>
      </dgm:t>
    </dgm:pt>
    <dgm:pt modelId="{B8F79121-E7B8-4098-AEB7-F5E9D20A8D95}" type="parTrans" cxnId="{98B6F4EA-B136-46C5-A2D2-6640D91DB474}">
      <dgm:prSet/>
      <dgm:spPr/>
      <dgm:t>
        <a:bodyPr/>
        <a:lstStyle/>
        <a:p>
          <a:pPr algn="ctr">
            <a:lnSpc>
              <a:spcPct val="100000"/>
            </a:lnSpc>
          </a:pPr>
          <a:endParaRPr lang="en-US" sz="1200">
            <a:latin typeface="Arial" pitchFamily="34" charset="0"/>
            <a:cs typeface="Arial" pitchFamily="34" charset="0"/>
          </a:endParaRPr>
        </a:p>
      </dgm:t>
    </dgm:pt>
    <dgm:pt modelId="{165BF677-EB80-4DAE-B31A-6084B2719B60}" type="sibTrans" cxnId="{98B6F4EA-B136-46C5-A2D2-6640D91DB474}">
      <dgm:prSet/>
      <dgm:spPr/>
      <dgm:t>
        <a:bodyPr/>
        <a:lstStyle/>
        <a:p>
          <a:pPr algn="ctr">
            <a:lnSpc>
              <a:spcPct val="100000"/>
            </a:lnSpc>
          </a:pPr>
          <a:endParaRPr lang="en-US" sz="1200">
            <a:latin typeface="Arial" pitchFamily="34" charset="0"/>
            <a:cs typeface="Arial" pitchFamily="34" charset="0"/>
          </a:endParaRPr>
        </a:p>
      </dgm:t>
    </dgm:pt>
    <dgm:pt modelId="{52A7D672-F6D8-4D72-86EE-85B84E2D3350}">
      <dgm:prSet phldrT="[Text]" custT="1"/>
      <dgm:spPr/>
      <dgm:t>
        <a:bodyPr/>
        <a:lstStyle/>
        <a:p>
          <a:pPr algn="ctr">
            <a:lnSpc>
              <a:spcPct val="100000"/>
            </a:lnSpc>
          </a:pPr>
          <a:r>
            <a:rPr lang="en-US" sz="1600" dirty="0" smtClean="0">
              <a:latin typeface="Arial" pitchFamily="34" charset="0"/>
              <a:cs typeface="Arial" pitchFamily="34" charset="0"/>
            </a:rPr>
            <a:t>1995</a:t>
          </a:r>
          <a:endParaRPr lang="en-US" sz="1600" dirty="0">
            <a:latin typeface="Arial" pitchFamily="34" charset="0"/>
            <a:cs typeface="Arial" pitchFamily="34" charset="0"/>
          </a:endParaRPr>
        </a:p>
      </dgm:t>
    </dgm:pt>
    <dgm:pt modelId="{C5DDE417-E39C-40FB-85BE-0A42D1796B67}" type="parTrans" cxnId="{E93090F9-8630-4C52-A5E9-DB2D95F26DCE}">
      <dgm:prSet/>
      <dgm:spPr/>
      <dgm:t>
        <a:bodyPr/>
        <a:lstStyle/>
        <a:p>
          <a:pPr algn="ctr">
            <a:lnSpc>
              <a:spcPct val="100000"/>
            </a:lnSpc>
          </a:pPr>
          <a:endParaRPr lang="en-US" sz="1200">
            <a:latin typeface="Arial" pitchFamily="34" charset="0"/>
            <a:cs typeface="Arial" pitchFamily="34" charset="0"/>
          </a:endParaRPr>
        </a:p>
      </dgm:t>
    </dgm:pt>
    <dgm:pt modelId="{3F97AF88-CE88-4837-BF5D-ABC6EC86CFD9}" type="sibTrans" cxnId="{E93090F9-8630-4C52-A5E9-DB2D95F26DCE}">
      <dgm:prSet/>
      <dgm:spPr/>
      <dgm:t>
        <a:bodyPr/>
        <a:lstStyle/>
        <a:p>
          <a:pPr algn="ctr">
            <a:lnSpc>
              <a:spcPct val="100000"/>
            </a:lnSpc>
          </a:pPr>
          <a:endParaRPr lang="en-US" sz="1200">
            <a:latin typeface="Arial" pitchFamily="34" charset="0"/>
            <a:cs typeface="Arial" pitchFamily="34" charset="0"/>
          </a:endParaRPr>
        </a:p>
      </dgm:t>
    </dgm:pt>
    <dgm:pt modelId="{07CEE87D-A994-41D4-BBCC-7D74FA80D935}">
      <dgm:prSet phldrT="[Text]" custT="1"/>
      <dgm:spPr/>
      <dgm:t>
        <a:bodyPr/>
        <a:lstStyle/>
        <a:p>
          <a:pPr algn="ctr">
            <a:lnSpc>
              <a:spcPct val="100000"/>
            </a:lnSpc>
          </a:pPr>
          <a:r>
            <a:rPr lang="en-US" sz="1600" dirty="0" smtClean="0">
              <a:latin typeface="Arial" pitchFamily="34" charset="0"/>
              <a:cs typeface="Arial" pitchFamily="34" charset="0"/>
            </a:rPr>
            <a:t>1997</a:t>
          </a:r>
          <a:endParaRPr lang="en-US" sz="1600" dirty="0">
            <a:latin typeface="Arial" pitchFamily="34" charset="0"/>
            <a:cs typeface="Arial" pitchFamily="34" charset="0"/>
          </a:endParaRPr>
        </a:p>
      </dgm:t>
    </dgm:pt>
    <dgm:pt modelId="{6D88D32B-CCF1-4C09-8458-B67B5D8A4613}" type="parTrans" cxnId="{D65B0E19-4467-484C-9863-B2231BC762D4}">
      <dgm:prSet/>
      <dgm:spPr/>
      <dgm:t>
        <a:bodyPr/>
        <a:lstStyle/>
        <a:p>
          <a:pPr algn="ctr">
            <a:lnSpc>
              <a:spcPct val="100000"/>
            </a:lnSpc>
          </a:pPr>
          <a:endParaRPr lang="en-US" sz="1200">
            <a:latin typeface="Arial" pitchFamily="34" charset="0"/>
            <a:cs typeface="Arial" pitchFamily="34" charset="0"/>
          </a:endParaRPr>
        </a:p>
      </dgm:t>
    </dgm:pt>
    <dgm:pt modelId="{9F5A7078-FC90-4726-93EE-EAAF360979D5}" type="sibTrans" cxnId="{D65B0E19-4467-484C-9863-B2231BC762D4}">
      <dgm:prSet/>
      <dgm:spPr/>
      <dgm:t>
        <a:bodyPr/>
        <a:lstStyle/>
        <a:p>
          <a:pPr algn="ctr">
            <a:lnSpc>
              <a:spcPct val="100000"/>
            </a:lnSpc>
          </a:pPr>
          <a:endParaRPr lang="en-US" sz="1200">
            <a:latin typeface="Arial" pitchFamily="34" charset="0"/>
            <a:cs typeface="Arial" pitchFamily="34" charset="0"/>
          </a:endParaRPr>
        </a:p>
      </dgm:t>
    </dgm:pt>
    <dgm:pt modelId="{0AEA9D4A-EB70-47A2-850A-475773CA7B35}">
      <dgm:prSet phldrT="[Text]" custT="1"/>
      <dgm:spPr/>
      <dgm:t>
        <a:bodyPr/>
        <a:lstStyle/>
        <a:p>
          <a:pPr algn="ctr">
            <a:lnSpc>
              <a:spcPct val="100000"/>
            </a:lnSpc>
          </a:pPr>
          <a:r>
            <a:rPr lang="en-US" sz="1600" dirty="0" smtClean="0">
              <a:latin typeface="Arial" pitchFamily="34" charset="0"/>
              <a:cs typeface="Arial" pitchFamily="34" charset="0"/>
            </a:rPr>
            <a:t>1999</a:t>
          </a:r>
          <a:endParaRPr lang="en-US" sz="1600" dirty="0">
            <a:latin typeface="Arial" pitchFamily="34" charset="0"/>
            <a:cs typeface="Arial" pitchFamily="34" charset="0"/>
          </a:endParaRPr>
        </a:p>
      </dgm:t>
    </dgm:pt>
    <dgm:pt modelId="{89D3BB7D-75B1-4EDC-9BC6-C65F82BE5B61}" type="parTrans" cxnId="{45A562BE-058D-41B1-8E92-7CD69E869C24}">
      <dgm:prSet/>
      <dgm:spPr/>
      <dgm:t>
        <a:bodyPr/>
        <a:lstStyle/>
        <a:p>
          <a:pPr algn="ctr">
            <a:lnSpc>
              <a:spcPct val="100000"/>
            </a:lnSpc>
          </a:pPr>
          <a:endParaRPr lang="en-US" sz="1200">
            <a:latin typeface="Arial" pitchFamily="34" charset="0"/>
            <a:cs typeface="Arial" pitchFamily="34" charset="0"/>
          </a:endParaRPr>
        </a:p>
      </dgm:t>
    </dgm:pt>
    <dgm:pt modelId="{30F9E721-9272-4342-9507-C6F71BFB040E}" type="sibTrans" cxnId="{45A562BE-058D-41B1-8E92-7CD69E869C24}">
      <dgm:prSet/>
      <dgm:spPr/>
      <dgm:t>
        <a:bodyPr/>
        <a:lstStyle/>
        <a:p>
          <a:pPr algn="ctr">
            <a:lnSpc>
              <a:spcPct val="100000"/>
            </a:lnSpc>
          </a:pPr>
          <a:endParaRPr lang="en-US" sz="1200">
            <a:latin typeface="Arial" pitchFamily="34" charset="0"/>
            <a:cs typeface="Arial" pitchFamily="34" charset="0"/>
          </a:endParaRPr>
        </a:p>
      </dgm:t>
    </dgm:pt>
    <dgm:pt modelId="{3AD78B57-68AD-49DA-B548-F89C044317D9}">
      <dgm:prSet phldrT="[Text]" custT="1"/>
      <dgm:spPr/>
      <dgm:t>
        <a:bodyPr/>
        <a:lstStyle/>
        <a:p>
          <a:pPr algn="ctr">
            <a:lnSpc>
              <a:spcPct val="100000"/>
            </a:lnSpc>
          </a:pPr>
          <a:r>
            <a:rPr lang="en-US" sz="1600" dirty="0" smtClean="0">
              <a:latin typeface="Arial" pitchFamily="34" charset="0"/>
              <a:cs typeface="Arial" pitchFamily="34" charset="0"/>
            </a:rPr>
            <a:t>2000</a:t>
          </a:r>
          <a:endParaRPr lang="en-US" sz="1600" dirty="0">
            <a:latin typeface="Arial" pitchFamily="34" charset="0"/>
            <a:cs typeface="Arial" pitchFamily="34" charset="0"/>
          </a:endParaRPr>
        </a:p>
      </dgm:t>
    </dgm:pt>
    <dgm:pt modelId="{D2EE88BE-6B66-4D22-8452-32B23D3502B7}" type="parTrans" cxnId="{EE3C7F4F-5499-41B0-BAD6-0FCD26D5C455}">
      <dgm:prSet/>
      <dgm:spPr/>
      <dgm:t>
        <a:bodyPr/>
        <a:lstStyle/>
        <a:p>
          <a:pPr algn="ctr">
            <a:lnSpc>
              <a:spcPct val="100000"/>
            </a:lnSpc>
          </a:pPr>
          <a:endParaRPr lang="en-US" sz="1200">
            <a:latin typeface="Arial" pitchFamily="34" charset="0"/>
            <a:cs typeface="Arial" pitchFamily="34" charset="0"/>
          </a:endParaRPr>
        </a:p>
      </dgm:t>
    </dgm:pt>
    <dgm:pt modelId="{02AA0CAF-0B02-4B99-B302-4B3E01EF5618}" type="sibTrans" cxnId="{EE3C7F4F-5499-41B0-BAD6-0FCD26D5C455}">
      <dgm:prSet/>
      <dgm:spPr/>
      <dgm:t>
        <a:bodyPr/>
        <a:lstStyle/>
        <a:p>
          <a:pPr algn="ctr">
            <a:lnSpc>
              <a:spcPct val="100000"/>
            </a:lnSpc>
          </a:pPr>
          <a:endParaRPr lang="en-US" sz="1200">
            <a:latin typeface="Arial" pitchFamily="34" charset="0"/>
            <a:cs typeface="Arial" pitchFamily="34" charset="0"/>
          </a:endParaRPr>
        </a:p>
      </dgm:t>
    </dgm:pt>
    <dgm:pt modelId="{81A85F50-E552-431F-88E0-21005CC540CC}">
      <dgm:prSet phldrT="[Text]" custT="1"/>
      <dgm:spPr/>
      <dgm:t>
        <a:bodyPr/>
        <a:lstStyle/>
        <a:p>
          <a:pPr algn="ctr">
            <a:lnSpc>
              <a:spcPct val="100000"/>
            </a:lnSpc>
          </a:pPr>
          <a:r>
            <a:rPr lang="en-US" sz="1600" dirty="0" smtClean="0">
              <a:latin typeface="Arial" pitchFamily="34" charset="0"/>
              <a:cs typeface="Arial" pitchFamily="34" charset="0"/>
            </a:rPr>
            <a:t>2012</a:t>
          </a:r>
          <a:endParaRPr lang="en-US" sz="1600" dirty="0">
            <a:latin typeface="Arial" pitchFamily="34" charset="0"/>
            <a:cs typeface="Arial" pitchFamily="34" charset="0"/>
          </a:endParaRPr>
        </a:p>
      </dgm:t>
    </dgm:pt>
    <dgm:pt modelId="{BDBED566-D3B2-47EC-8D0B-FD1F4FC0BF7E}" type="parTrans" cxnId="{F1DAA373-F418-41FB-81F6-85435A511F41}">
      <dgm:prSet/>
      <dgm:spPr/>
      <dgm:t>
        <a:bodyPr/>
        <a:lstStyle/>
        <a:p>
          <a:pPr algn="ctr">
            <a:lnSpc>
              <a:spcPct val="100000"/>
            </a:lnSpc>
          </a:pPr>
          <a:endParaRPr lang="en-US" sz="1200">
            <a:latin typeface="Arial" pitchFamily="34" charset="0"/>
            <a:cs typeface="Arial" pitchFamily="34" charset="0"/>
          </a:endParaRPr>
        </a:p>
      </dgm:t>
    </dgm:pt>
    <dgm:pt modelId="{4A5E4E9A-51C3-4669-B331-6679021DA205}" type="sibTrans" cxnId="{F1DAA373-F418-41FB-81F6-85435A511F41}">
      <dgm:prSet/>
      <dgm:spPr/>
      <dgm:t>
        <a:bodyPr/>
        <a:lstStyle/>
        <a:p>
          <a:pPr algn="ctr">
            <a:lnSpc>
              <a:spcPct val="100000"/>
            </a:lnSpc>
          </a:pPr>
          <a:endParaRPr lang="en-US" sz="1200">
            <a:latin typeface="Arial" pitchFamily="34" charset="0"/>
            <a:cs typeface="Arial" pitchFamily="34" charset="0"/>
          </a:endParaRPr>
        </a:p>
      </dgm:t>
    </dgm:pt>
    <dgm:pt modelId="{3BC7C5BB-E0A6-403C-8BAF-97967EF8E6FC}" type="pres">
      <dgm:prSet presAssocID="{56B0E188-B8FC-4204-83DB-DCDB05CA21AF}" presName="CompostProcess" presStyleCnt="0">
        <dgm:presLayoutVars>
          <dgm:dir/>
          <dgm:resizeHandles val="exact"/>
        </dgm:presLayoutVars>
      </dgm:prSet>
      <dgm:spPr/>
    </dgm:pt>
    <dgm:pt modelId="{B09181DA-94B2-4176-8D21-46BDC9ABB2A7}" type="pres">
      <dgm:prSet presAssocID="{56B0E188-B8FC-4204-83DB-DCDB05CA21AF}" presName="arrow" presStyleLbl="bgShp" presStyleIdx="0" presStyleCnt="1"/>
      <dgm:spPr/>
    </dgm:pt>
    <dgm:pt modelId="{FB3BEB7D-A5CB-461D-9D4B-819EDDF51EAB}" type="pres">
      <dgm:prSet presAssocID="{56B0E188-B8FC-4204-83DB-DCDB05CA21AF}" presName="linearProcess" presStyleCnt="0"/>
      <dgm:spPr/>
    </dgm:pt>
    <dgm:pt modelId="{DB27AE8F-2B48-4D23-8395-4BAEE6827490}" type="pres">
      <dgm:prSet presAssocID="{28A7DE94-7907-4FCE-AD06-375AEDBBE683}" presName="textNode" presStyleLbl="node1" presStyleIdx="0" presStyleCnt="5">
        <dgm:presLayoutVars>
          <dgm:bulletEnabled val="1"/>
        </dgm:presLayoutVars>
      </dgm:prSet>
      <dgm:spPr/>
      <dgm:t>
        <a:bodyPr/>
        <a:lstStyle/>
        <a:p>
          <a:endParaRPr lang="en-US"/>
        </a:p>
      </dgm:t>
    </dgm:pt>
    <dgm:pt modelId="{8AACC241-C859-4EC9-819B-78C1B95B1EE2}" type="pres">
      <dgm:prSet presAssocID="{165BF677-EB80-4DAE-B31A-6084B2719B60}" presName="sibTrans" presStyleCnt="0"/>
      <dgm:spPr/>
    </dgm:pt>
    <dgm:pt modelId="{3E54A179-128D-4E76-8F2F-6BAAF7243D69}" type="pres">
      <dgm:prSet presAssocID="{17A6E981-5D4D-4839-844C-760988694ECE}" presName="textNode" presStyleLbl="node1" presStyleIdx="1" presStyleCnt="5">
        <dgm:presLayoutVars>
          <dgm:bulletEnabled val="1"/>
        </dgm:presLayoutVars>
      </dgm:prSet>
      <dgm:spPr/>
      <dgm:t>
        <a:bodyPr/>
        <a:lstStyle/>
        <a:p>
          <a:endParaRPr lang="en-US"/>
        </a:p>
      </dgm:t>
    </dgm:pt>
    <dgm:pt modelId="{764D60F9-7577-42AB-B551-14142D3B2D20}" type="pres">
      <dgm:prSet presAssocID="{3256B6A1-9C01-4260-B5C6-D6C871565106}" presName="sibTrans" presStyleCnt="0"/>
      <dgm:spPr/>
    </dgm:pt>
    <dgm:pt modelId="{A9FF1D4E-88EB-42B4-8897-361B7938CDD4}" type="pres">
      <dgm:prSet presAssocID="{C908C9B8-EA8A-4F26-BAEE-AE8C79483059}" presName="textNode" presStyleLbl="node1" presStyleIdx="2" presStyleCnt="5">
        <dgm:presLayoutVars>
          <dgm:bulletEnabled val="1"/>
        </dgm:presLayoutVars>
      </dgm:prSet>
      <dgm:spPr/>
      <dgm:t>
        <a:bodyPr/>
        <a:lstStyle/>
        <a:p>
          <a:endParaRPr lang="en-US"/>
        </a:p>
      </dgm:t>
    </dgm:pt>
    <dgm:pt modelId="{BF16167B-226A-4BAA-8E27-08AD509B768A}" type="pres">
      <dgm:prSet presAssocID="{F4CDB9BB-2EC2-40F9-9784-0BEFEE2177B1}" presName="sibTrans" presStyleCnt="0"/>
      <dgm:spPr/>
    </dgm:pt>
    <dgm:pt modelId="{4EE1DFDA-53BC-42D9-ABBA-9E8C021A0466}" type="pres">
      <dgm:prSet presAssocID="{09C3CBA3-6E15-4600-A8EA-9B239F63D2F4}" presName="textNode" presStyleLbl="node1" presStyleIdx="3" presStyleCnt="5">
        <dgm:presLayoutVars>
          <dgm:bulletEnabled val="1"/>
        </dgm:presLayoutVars>
      </dgm:prSet>
      <dgm:spPr/>
      <dgm:t>
        <a:bodyPr/>
        <a:lstStyle/>
        <a:p>
          <a:endParaRPr lang="en-US"/>
        </a:p>
      </dgm:t>
    </dgm:pt>
    <dgm:pt modelId="{DAB371CA-3DD0-47C3-BB4A-344BCD8E089F}" type="pres">
      <dgm:prSet presAssocID="{8DA57F81-6693-480B-9586-CAD6A7C4232A}" presName="sibTrans" presStyleCnt="0"/>
      <dgm:spPr/>
    </dgm:pt>
    <dgm:pt modelId="{C4368040-55CA-435D-9F58-92F00694B230}" type="pres">
      <dgm:prSet presAssocID="{04381BD4-A356-4177-A4E8-CEC00DE5E5AF}" presName="textNode" presStyleLbl="node1" presStyleIdx="4" presStyleCnt="5">
        <dgm:presLayoutVars>
          <dgm:bulletEnabled val="1"/>
        </dgm:presLayoutVars>
      </dgm:prSet>
      <dgm:spPr/>
      <dgm:t>
        <a:bodyPr/>
        <a:lstStyle/>
        <a:p>
          <a:endParaRPr lang="en-US"/>
        </a:p>
      </dgm:t>
    </dgm:pt>
  </dgm:ptLst>
  <dgm:cxnLst>
    <dgm:cxn modelId="{7FDEA265-761E-4632-BE39-E3A8724F1C12}" srcId="{56B0E188-B8FC-4204-83DB-DCDB05CA21AF}" destId="{17A6E981-5D4D-4839-844C-760988694ECE}" srcOrd="1" destOrd="0" parTransId="{D1F72139-9A47-47B7-80EE-820FD079AC6D}" sibTransId="{3256B6A1-9C01-4260-B5C6-D6C871565106}"/>
    <dgm:cxn modelId="{45F67C77-4F57-4E83-B382-6B6932A03B95}" type="presOf" srcId="{17A6E981-5D4D-4839-844C-760988694ECE}" destId="{3E54A179-128D-4E76-8F2F-6BAAF7243D69}" srcOrd="0" destOrd="0" presId="urn:microsoft.com/office/officeart/2005/8/layout/hProcess9"/>
    <dgm:cxn modelId="{EE3C7F4F-5499-41B0-BAD6-0FCD26D5C455}" srcId="{09C3CBA3-6E15-4600-A8EA-9B239F63D2F4}" destId="{3AD78B57-68AD-49DA-B548-F89C044317D9}" srcOrd="0" destOrd="0" parTransId="{D2EE88BE-6B66-4D22-8452-32B23D3502B7}" sibTransId="{02AA0CAF-0B02-4B99-B302-4B3E01EF5618}"/>
    <dgm:cxn modelId="{E93090F9-8630-4C52-A5E9-DB2D95F26DCE}" srcId="{28A7DE94-7907-4FCE-AD06-375AEDBBE683}" destId="{52A7D672-F6D8-4D72-86EE-85B84E2D3350}" srcOrd="0" destOrd="0" parTransId="{C5DDE417-E39C-40FB-85BE-0A42D1796B67}" sibTransId="{3F97AF88-CE88-4837-BF5D-ABC6EC86CFD9}"/>
    <dgm:cxn modelId="{F1DAA373-F418-41FB-81F6-85435A511F41}" srcId="{04381BD4-A356-4177-A4E8-CEC00DE5E5AF}" destId="{81A85F50-E552-431F-88E0-21005CC540CC}" srcOrd="0" destOrd="0" parTransId="{BDBED566-D3B2-47EC-8D0B-FD1F4FC0BF7E}" sibTransId="{4A5E4E9A-51C3-4669-B331-6679021DA205}"/>
    <dgm:cxn modelId="{806644CE-68F3-4AA2-B3A1-1A2DBEFC4A8B}" type="presOf" srcId="{52A7D672-F6D8-4D72-86EE-85B84E2D3350}" destId="{DB27AE8F-2B48-4D23-8395-4BAEE6827490}" srcOrd="0" destOrd="1" presId="urn:microsoft.com/office/officeart/2005/8/layout/hProcess9"/>
    <dgm:cxn modelId="{5A41AFF6-1DD4-41DA-9850-60A6FFE9127F}" srcId="{56B0E188-B8FC-4204-83DB-DCDB05CA21AF}" destId="{C908C9B8-EA8A-4F26-BAEE-AE8C79483059}" srcOrd="2" destOrd="0" parTransId="{74E5B25E-077F-4EF0-A2AB-05B8ACE48638}" sibTransId="{F4CDB9BB-2EC2-40F9-9784-0BEFEE2177B1}"/>
    <dgm:cxn modelId="{FBE25097-EE3A-4911-9316-488FA53F1E45}" type="presOf" srcId="{56B0E188-B8FC-4204-83DB-DCDB05CA21AF}" destId="{3BC7C5BB-E0A6-403C-8BAF-97967EF8E6FC}" srcOrd="0" destOrd="0" presId="urn:microsoft.com/office/officeart/2005/8/layout/hProcess9"/>
    <dgm:cxn modelId="{EE0F5064-A9CE-45C1-BAEC-8F0B53B0D6C2}" type="presOf" srcId="{3AD78B57-68AD-49DA-B548-F89C044317D9}" destId="{4EE1DFDA-53BC-42D9-ABBA-9E8C021A0466}" srcOrd="0" destOrd="1" presId="urn:microsoft.com/office/officeart/2005/8/layout/hProcess9"/>
    <dgm:cxn modelId="{98B6F4EA-B136-46C5-A2D2-6640D91DB474}" srcId="{56B0E188-B8FC-4204-83DB-DCDB05CA21AF}" destId="{28A7DE94-7907-4FCE-AD06-375AEDBBE683}" srcOrd="0" destOrd="0" parTransId="{B8F79121-E7B8-4098-AEB7-F5E9D20A8D95}" sibTransId="{165BF677-EB80-4DAE-B31A-6084B2719B60}"/>
    <dgm:cxn modelId="{D65B0E19-4467-484C-9863-B2231BC762D4}" srcId="{17A6E981-5D4D-4839-844C-760988694ECE}" destId="{07CEE87D-A994-41D4-BBCC-7D74FA80D935}" srcOrd="0" destOrd="0" parTransId="{6D88D32B-CCF1-4C09-8458-B67B5D8A4613}" sibTransId="{9F5A7078-FC90-4726-93EE-EAAF360979D5}"/>
    <dgm:cxn modelId="{F9155EAD-D005-47BD-8613-7D67067804F6}" type="presOf" srcId="{C908C9B8-EA8A-4F26-BAEE-AE8C79483059}" destId="{A9FF1D4E-88EB-42B4-8897-361B7938CDD4}" srcOrd="0" destOrd="0" presId="urn:microsoft.com/office/officeart/2005/8/layout/hProcess9"/>
    <dgm:cxn modelId="{472FAA9B-2150-4808-8814-52F73FD7B43A}" type="presOf" srcId="{0AEA9D4A-EB70-47A2-850A-475773CA7B35}" destId="{A9FF1D4E-88EB-42B4-8897-361B7938CDD4}" srcOrd="0" destOrd="1" presId="urn:microsoft.com/office/officeart/2005/8/layout/hProcess9"/>
    <dgm:cxn modelId="{6477607C-ED82-4F25-BCB2-568A9CAE3CD3}" type="presOf" srcId="{07CEE87D-A994-41D4-BBCC-7D74FA80D935}" destId="{3E54A179-128D-4E76-8F2F-6BAAF7243D69}" srcOrd="0" destOrd="1" presId="urn:microsoft.com/office/officeart/2005/8/layout/hProcess9"/>
    <dgm:cxn modelId="{6904205A-B8CB-445E-819B-00F64ACFFBFE}" type="presOf" srcId="{28A7DE94-7907-4FCE-AD06-375AEDBBE683}" destId="{DB27AE8F-2B48-4D23-8395-4BAEE6827490}" srcOrd="0" destOrd="0" presId="urn:microsoft.com/office/officeart/2005/8/layout/hProcess9"/>
    <dgm:cxn modelId="{19DAA1D0-655F-4541-98A8-7FC89057C064}" srcId="{56B0E188-B8FC-4204-83DB-DCDB05CA21AF}" destId="{09C3CBA3-6E15-4600-A8EA-9B239F63D2F4}" srcOrd="3" destOrd="0" parTransId="{21DB4E1B-2D24-412D-ACC9-110E763DA21C}" sibTransId="{8DA57F81-6693-480B-9586-CAD6A7C4232A}"/>
    <dgm:cxn modelId="{0A389153-5A89-448D-A694-FADDD5E6A299}" type="presOf" srcId="{04381BD4-A356-4177-A4E8-CEC00DE5E5AF}" destId="{C4368040-55CA-435D-9F58-92F00694B230}" srcOrd="0" destOrd="0" presId="urn:microsoft.com/office/officeart/2005/8/layout/hProcess9"/>
    <dgm:cxn modelId="{45A562BE-058D-41B1-8E92-7CD69E869C24}" srcId="{C908C9B8-EA8A-4F26-BAEE-AE8C79483059}" destId="{0AEA9D4A-EB70-47A2-850A-475773CA7B35}" srcOrd="0" destOrd="0" parTransId="{89D3BB7D-75B1-4EDC-9BC6-C65F82BE5B61}" sibTransId="{30F9E721-9272-4342-9507-C6F71BFB040E}"/>
    <dgm:cxn modelId="{075EF8DF-1B0A-41DA-89D7-DF7B7B7E6960}" type="presOf" srcId="{09C3CBA3-6E15-4600-A8EA-9B239F63D2F4}" destId="{4EE1DFDA-53BC-42D9-ABBA-9E8C021A0466}" srcOrd="0" destOrd="0" presId="urn:microsoft.com/office/officeart/2005/8/layout/hProcess9"/>
    <dgm:cxn modelId="{3BF0C2D6-F5A5-4B59-855C-1CFC6BC8F5C8}" srcId="{56B0E188-B8FC-4204-83DB-DCDB05CA21AF}" destId="{04381BD4-A356-4177-A4E8-CEC00DE5E5AF}" srcOrd="4" destOrd="0" parTransId="{8C6FBD39-847F-45EA-BD96-22857E272B52}" sibTransId="{7E01BD8C-55CE-4B5E-AA23-44B5DB371847}"/>
    <dgm:cxn modelId="{2DDE590A-34BA-4E58-BA7B-BFBAA6B78DA3}" type="presOf" srcId="{81A85F50-E552-431F-88E0-21005CC540CC}" destId="{C4368040-55CA-435D-9F58-92F00694B230}" srcOrd="0" destOrd="1" presId="urn:microsoft.com/office/officeart/2005/8/layout/hProcess9"/>
    <dgm:cxn modelId="{7C247B6A-156C-4A77-90D1-AF91419E6FA9}" type="presParOf" srcId="{3BC7C5BB-E0A6-403C-8BAF-97967EF8E6FC}" destId="{B09181DA-94B2-4176-8D21-46BDC9ABB2A7}" srcOrd="0" destOrd="0" presId="urn:microsoft.com/office/officeart/2005/8/layout/hProcess9"/>
    <dgm:cxn modelId="{9E15B651-64BF-4A4D-AE45-97A2A7E5AFCB}" type="presParOf" srcId="{3BC7C5BB-E0A6-403C-8BAF-97967EF8E6FC}" destId="{FB3BEB7D-A5CB-461D-9D4B-819EDDF51EAB}" srcOrd="1" destOrd="0" presId="urn:microsoft.com/office/officeart/2005/8/layout/hProcess9"/>
    <dgm:cxn modelId="{4B9C346F-6760-4098-A3EA-A7EA025B5335}" type="presParOf" srcId="{FB3BEB7D-A5CB-461D-9D4B-819EDDF51EAB}" destId="{DB27AE8F-2B48-4D23-8395-4BAEE6827490}" srcOrd="0" destOrd="0" presId="urn:microsoft.com/office/officeart/2005/8/layout/hProcess9"/>
    <dgm:cxn modelId="{EF20A6C2-5C59-4773-8845-4B802241839C}" type="presParOf" srcId="{FB3BEB7D-A5CB-461D-9D4B-819EDDF51EAB}" destId="{8AACC241-C859-4EC9-819B-78C1B95B1EE2}" srcOrd="1" destOrd="0" presId="urn:microsoft.com/office/officeart/2005/8/layout/hProcess9"/>
    <dgm:cxn modelId="{182032A8-ECA3-463F-A870-262C31002051}" type="presParOf" srcId="{FB3BEB7D-A5CB-461D-9D4B-819EDDF51EAB}" destId="{3E54A179-128D-4E76-8F2F-6BAAF7243D69}" srcOrd="2" destOrd="0" presId="urn:microsoft.com/office/officeart/2005/8/layout/hProcess9"/>
    <dgm:cxn modelId="{EA1048BB-C695-4D1A-882E-CE7354A6252C}" type="presParOf" srcId="{FB3BEB7D-A5CB-461D-9D4B-819EDDF51EAB}" destId="{764D60F9-7577-42AB-B551-14142D3B2D20}" srcOrd="3" destOrd="0" presId="urn:microsoft.com/office/officeart/2005/8/layout/hProcess9"/>
    <dgm:cxn modelId="{6DEFB119-5D25-4939-8EF4-14E3DAC2A456}" type="presParOf" srcId="{FB3BEB7D-A5CB-461D-9D4B-819EDDF51EAB}" destId="{A9FF1D4E-88EB-42B4-8897-361B7938CDD4}" srcOrd="4" destOrd="0" presId="urn:microsoft.com/office/officeart/2005/8/layout/hProcess9"/>
    <dgm:cxn modelId="{601E31AD-6ED1-49D0-BD0D-844065AA05DC}" type="presParOf" srcId="{FB3BEB7D-A5CB-461D-9D4B-819EDDF51EAB}" destId="{BF16167B-226A-4BAA-8E27-08AD509B768A}" srcOrd="5" destOrd="0" presId="urn:microsoft.com/office/officeart/2005/8/layout/hProcess9"/>
    <dgm:cxn modelId="{B12EF5C4-6947-4F84-A523-79444F3E05F6}" type="presParOf" srcId="{FB3BEB7D-A5CB-461D-9D4B-819EDDF51EAB}" destId="{4EE1DFDA-53BC-42D9-ABBA-9E8C021A0466}" srcOrd="6" destOrd="0" presId="urn:microsoft.com/office/officeart/2005/8/layout/hProcess9"/>
    <dgm:cxn modelId="{7684B944-B26D-44F8-9AE6-2658D31782B4}" type="presParOf" srcId="{FB3BEB7D-A5CB-461D-9D4B-819EDDF51EAB}" destId="{DAB371CA-3DD0-47C3-BB4A-344BCD8E089F}" srcOrd="7" destOrd="0" presId="urn:microsoft.com/office/officeart/2005/8/layout/hProcess9"/>
    <dgm:cxn modelId="{D033FBCC-5CF1-40ED-A1C2-E6DE4D95D0E1}" type="presParOf" srcId="{FB3BEB7D-A5CB-461D-9D4B-819EDDF51EAB}" destId="{C4368040-55CA-435D-9F58-92F00694B230}"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02F71-005B-4E4E-AED6-00E4E5A0E48D}" type="datetimeFigureOut">
              <a:rPr lang="en-IN" smtClean="0"/>
              <a:pPr/>
              <a:t>11-03-2022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592C1-C69F-4FB9-876C-3D4EA57F3A5E}" type="slidenum">
              <a:rPr lang="en-IN" smtClean="0"/>
              <a:pPr/>
              <a:t>‹#›</a:t>
            </a:fld>
            <a:endParaRPr lang="en-IN"/>
          </a:p>
        </p:txBody>
      </p:sp>
    </p:spTree>
    <p:extLst>
      <p:ext uri="{BB962C8B-B14F-4D97-AF65-F5344CB8AC3E}">
        <p14:creationId xmlns="" xmlns:p14="http://schemas.microsoft.com/office/powerpoint/2010/main" val="3634527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BC1EE-2343-4B9F-A60F-AC276020BB6E}" type="slidenum">
              <a:rPr lang="en-US"/>
              <a:pPr/>
              <a:t>21</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C43C32-7559-4457-8831-77BE748DADFD}" type="datetime1">
              <a:rPr lang="en-IN" smtClean="0"/>
              <a:pPr/>
              <a:t>11-03-2022</a:t>
            </a:fld>
            <a:endParaRPr lang="en-IN"/>
          </a:p>
        </p:txBody>
      </p:sp>
      <p:sp>
        <p:nvSpPr>
          <p:cNvPr id="5" name="Footer Placeholder 4"/>
          <p:cNvSpPr>
            <a:spLocks noGrp="1"/>
          </p:cNvSpPr>
          <p:nvPr>
            <p:ph type="ftr" sz="quarter" idx="11"/>
          </p:nvPr>
        </p:nvSpPr>
        <p:spPr/>
        <p:txBody>
          <a:bodyPr/>
          <a:lstStyle/>
          <a:p>
            <a:r>
              <a:rPr lang="en-IN" smtClean="0"/>
              <a:t>INTERNET PROGRAMMING </a:t>
            </a:r>
            <a:endParaRPr lang="en-IN"/>
          </a:p>
        </p:txBody>
      </p:sp>
      <p:sp>
        <p:nvSpPr>
          <p:cNvPr id="6" name="Slide Number Placeholder 5"/>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195995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8AA05A-2963-4C99-AE7F-469DF94B431A}" type="datetime1">
              <a:rPr lang="en-IN" smtClean="0"/>
              <a:pPr/>
              <a:t>11-03-2022</a:t>
            </a:fld>
            <a:endParaRPr lang="en-IN"/>
          </a:p>
        </p:txBody>
      </p:sp>
      <p:sp>
        <p:nvSpPr>
          <p:cNvPr id="5" name="Footer Placeholder 4"/>
          <p:cNvSpPr>
            <a:spLocks noGrp="1"/>
          </p:cNvSpPr>
          <p:nvPr>
            <p:ph type="ftr" sz="quarter" idx="11"/>
          </p:nvPr>
        </p:nvSpPr>
        <p:spPr/>
        <p:txBody>
          <a:bodyPr/>
          <a:lstStyle/>
          <a:p>
            <a:r>
              <a:rPr lang="en-IN" smtClean="0"/>
              <a:t>INTERNET PROGRAMMING </a:t>
            </a:r>
            <a:endParaRPr lang="en-IN"/>
          </a:p>
        </p:txBody>
      </p:sp>
      <p:sp>
        <p:nvSpPr>
          <p:cNvPr id="6" name="Slide Number Placeholder 5"/>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20482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DFD25-7586-4F1B-807E-BD8B151B82EC}" type="datetime1">
              <a:rPr lang="en-IN" smtClean="0"/>
              <a:pPr/>
              <a:t>11-03-2022</a:t>
            </a:fld>
            <a:endParaRPr lang="en-IN"/>
          </a:p>
        </p:txBody>
      </p:sp>
      <p:sp>
        <p:nvSpPr>
          <p:cNvPr id="5" name="Footer Placeholder 4"/>
          <p:cNvSpPr>
            <a:spLocks noGrp="1"/>
          </p:cNvSpPr>
          <p:nvPr>
            <p:ph type="ftr" sz="quarter" idx="11"/>
          </p:nvPr>
        </p:nvSpPr>
        <p:spPr/>
        <p:txBody>
          <a:bodyPr/>
          <a:lstStyle/>
          <a:p>
            <a:r>
              <a:rPr lang="en-IN" smtClean="0"/>
              <a:t>INTERNET PROGRAMMING </a:t>
            </a:r>
            <a:endParaRPr lang="en-IN"/>
          </a:p>
        </p:txBody>
      </p:sp>
      <p:sp>
        <p:nvSpPr>
          <p:cNvPr id="6" name="Slide Number Placeholder 5"/>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322243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BD719-9E30-432E-976D-5FD85A66F44E}" type="datetime1">
              <a:rPr lang="en-IN" smtClean="0"/>
              <a:pPr/>
              <a:t>11-03-2022</a:t>
            </a:fld>
            <a:endParaRPr lang="en-IN"/>
          </a:p>
        </p:txBody>
      </p:sp>
      <p:sp>
        <p:nvSpPr>
          <p:cNvPr id="5" name="Footer Placeholder 4"/>
          <p:cNvSpPr>
            <a:spLocks noGrp="1"/>
          </p:cNvSpPr>
          <p:nvPr>
            <p:ph type="ftr" sz="quarter" idx="11"/>
          </p:nvPr>
        </p:nvSpPr>
        <p:spPr/>
        <p:txBody>
          <a:bodyPr/>
          <a:lstStyle/>
          <a:p>
            <a:r>
              <a:rPr lang="en-IN" smtClean="0"/>
              <a:t>INTERNET PROGRAMMING </a:t>
            </a:r>
            <a:endParaRPr lang="en-IN"/>
          </a:p>
        </p:txBody>
      </p:sp>
      <p:sp>
        <p:nvSpPr>
          <p:cNvPr id="6" name="Slide Number Placeholder 5"/>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225341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F1D21C-C1E0-450E-9979-339634A868D3}" type="datetime1">
              <a:rPr lang="en-IN" smtClean="0"/>
              <a:pPr/>
              <a:t>11-03-2022</a:t>
            </a:fld>
            <a:endParaRPr lang="en-IN"/>
          </a:p>
        </p:txBody>
      </p:sp>
      <p:sp>
        <p:nvSpPr>
          <p:cNvPr id="5" name="Footer Placeholder 4"/>
          <p:cNvSpPr>
            <a:spLocks noGrp="1"/>
          </p:cNvSpPr>
          <p:nvPr>
            <p:ph type="ftr" sz="quarter" idx="11"/>
          </p:nvPr>
        </p:nvSpPr>
        <p:spPr/>
        <p:txBody>
          <a:bodyPr/>
          <a:lstStyle/>
          <a:p>
            <a:r>
              <a:rPr lang="en-IN" smtClean="0"/>
              <a:t>INTERNET PROGRAMMING </a:t>
            </a:r>
            <a:endParaRPr lang="en-IN"/>
          </a:p>
        </p:txBody>
      </p:sp>
      <p:sp>
        <p:nvSpPr>
          <p:cNvPr id="6" name="Slide Number Placeholder 5"/>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3773284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03EA09-A75B-48C6-9206-71AC2CEF9E2A}" type="datetime1">
              <a:rPr lang="en-IN" smtClean="0"/>
              <a:pPr/>
              <a:t>11-03-2022</a:t>
            </a:fld>
            <a:endParaRPr lang="en-IN"/>
          </a:p>
        </p:txBody>
      </p:sp>
      <p:sp>
        <p:nvSpPr>
          <p:cNvPr id="6" name="Footer Placeholder 5"/>
          <p:cNvSpPr>
            <a:spLocks noGrp="1"/>
          </p:cNvSpPr>
          <p:nvPr>
            <p:ph type="ftr" sz="quarter" idx="11"/>
          </p:nvPr>
        </p:nvSpPr>
        <p:spPr/>
        <p:txBody>
          <a:bodyPr/>
          <a:lstStyle/>
          <a:p>
            <a:r>
              <a:rPr lang="en-IN" smtClean="0"/>
              <a:t>INTERNET PROGRAMMING </a:t>
            </a:r>
            <a:endParaRPr lang="en-IN"/>
          </a:p>
        </p:txBody>
      </p:sp>
      <p:sp>
        <p:nvSpPr>
          <p:cNvPr id="7" name="Slide Number Placeholder 6"/>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398061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6CCB5E-5664-4E87-B8B5-D7DFD19EC5F4}" type="datetime1">
              <a:rPr lang="en-IN" smtClean="0"/>
              <a:pPr/>
              <a:t>11-03-2022</a:t>
            </a:fld>
            <a:endParaRPr lang="en-IN"/>
          </a:p>
        </p:txBody>
      </p:sp>
      <p:sp>
        <p:nvSpPr>
          <p:cNvPr id="8" name="Footer Placeholder 7"/>
          <p:cNvSpPr>
            <a:spLocks noGrp="1"/>
          </p:cNvSpPr>
          <p:nvPr>
            <p:ph type="ftr" sz="quarter" idx="11"/>
          </p:nvPr>
        </p:nvSpPr>
        <p:spPr/>
        <p:txBody>
          <a:bodyPr/>
          <a:lstStyle/>
          <a:p>
            <a:r>
              <a:rPr lang="en-IN" smtClean="0"/>
              <a:t>INTERNET PROGRAMMING </a:t>
            </a:r>
            <a:endParaRPr lang="en-IN"/>
          </a:p>
        </p:txBody>
      </p:sp>
      <p:sp>
        <p:nvSpPr>
          <p:cNvPr id="9" name="Slide Number Placeholder 8"/>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347268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6CA3CD-2B20-40DD-8D3D-09027154EEAB}" type="datetime1">
              <a:rPr lang="en-IN" smtClean="0"/>
              <a:pPr/>
              <a:t>11-03-2022</a:t>
            </a:fld>
            <a:endParaRPr lang="en-IN"/>
          </a:p>
        </p:txBody>
      </p:sp>
      <p:sp>
        <p:nvSpPr>
          <p:cNvPr id="4" name="Footer Placeholder 3"/>
          <p:cNvSpPr>
            <a:spLocks noGrp="1"/>
          </p:cNvSpPr>
          <p:nvPr>
            <p:ph type="ftr" sz="quarter" idx="11"/>
          </p:nvPr>
        </p:nvSpPr>
        <p:spPr/>
        <p:txBody>
          <a:bodyPr/>
          <a:lstStyle/>
          <a:p>
            <a:r>
              <a:rPr lang="en-IN" smtClean="0"/>
              <a:t>INTERNET PROGRAMMING </a:t>
            </a:r>
            <a:endParaRPr lang="en-IN"/>
          </a:p>
        </p:txBody>
      </p:sp>
      <p:sp>
        <p:nvSpPr>
          <p:cNvPr id="5" name="Slide Number Placeholder 4"/>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94323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5107D-1A76-4EDC-9D2A-D6927C773E30}" type="datetime1">
              <a:rPr lang="en-IN" smtClean="0"/>
              <a:pPr/>
              <a:t>11-03-2022</a:t>
            </a:fld>
            <a:endParaRPr lang="en-IN"/>
          </a:p>
        </p:txBody>
      </p:sp>
      <p:sp>
        <p:nvSpPr>
          <p:cNvPr id="3" name="Footer Placeholder 2"/>
          <p:cNvSpPr>
            <a:spLocks noGrp="1"/>
          </p:cNvSpPr>
          <p:nvPr>
            <p:ph type="ftr" sz="quarter" idx="11"/>
          </p:nvPr>
        </p:nvSpPr>
        <p:spPr/>
        <p:txBody>
          <a:bodyPr/>
          <a:lstStyle/>
          <a:p>
            <a:r>
              <a:rPr lang="en-IN" smtClean="0"/>
              <a:t>INTERNET PROGRAMMING </a:t>
            </a:r>
            <a:endParaRPr lang="en-IN"/>
          </a:p>
        </p:txBody>
      </p:sp>
      <p:sp>
        <p:nvSpPr>
          <p:cNvPr id="4" name="Slide Number Placeholder 3"/>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318841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71045B-734A-44AF-9E4B-A883247F5F13}" type="datetime1">
              <a:rPr lang="en-IN" smtClean="0"/>
              <a:pPr/>
              <a:t>11-03-2022</a:t>
            </a:fld>
            <a:endParaRPr lang="en-IN"/>
          </a:p>
        </p:txBody>
      </p:sp>
      <p:sp>
        <p:nvSpPr>
          <p:cNvPr id="6" name="Footer Placeholder 5"/>
          <p:cNvSpPr>
            <a:spLocks noGrp="1"/>
          </p:cNvSpPr>
          <p:nvPr>
            <p:ph type="ftr" sz="quarter" idx="11"/>
          </p:nvPr>
        </p:nvSpPr>
        <p:spPr/>
        <p:txBody>
          <a:bodyPr/>
          <a:lstStyle/>
          <a:p>
            <a:r>
              <a:rPr lang="en-IN" smtClean="0"/>
              <a:t>INTERNET PROGRAMMING </a:t>
            </a:r>
            <a:endParaRPr lang="en-IN"/>
          </a:p>
        </p:txBody>
      </p:sp>
      <p:sp>
        <p:nvSpPr>
          <p:cNvPr id="7" name="Slide Number Placeholder 6"/>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417966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30DEA-3551-4AAA-9C38-093248667378}" type="datetime1">
              <a:rPr lang="en-IN" smtClean="0"/>
              <a:pPr/>
              <a:t>11-03-2022</a:t>
            </a:fld>
            <a:endParaRPr lang="en-IN"/>
          </a:p>
        </p:txBody>
      </p:sp>
      <p:sp>
        <p:nvSpPr>
          <p:cNvPr id="6" name="Footer Placeholder 5"/>
          <p:cNvSpPr>
            <a:spLocks noGrp="1"/>
          </p:cNvSpPr>
          <p:nvPr>
            <p:ph type="ftr" sz="quarter" idx="11"/>
          </p:nvPr>
        </p:nvSpPr>
        <p:spPr/>
        <p:txBody>
          <a:bodyPr/>
          <a:lstStyle/>
          <a:p>
            <a:r>
              <a:rPr lang="en-IN" smtClean="0"/>
              <a:t>INTERNET PROGRAMMING </a:t>
            </a:r>
            <a:endParaRPr lang="en-IN"/>
          </a:p>
        </p:txBody>
      </p:sp>
      <p:sp>
        <p:nvSpPr>
          <p:cNvPr id="7" name="Slide Number Placeholder 6"/>
          <p:cNvSpPr>
            <a:spLocks noGrp="1"/>
          </p:cNvSpPr>
          <p:nvPr>
            <p:ph type="sldNum" sz="quarter" idx="12"/>
          </p:nvPr>
        </p:nvSpPr>
        <p:spPr/>
        <p:txBody>
          <a:body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27922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20EE4-FCE5-4C1C-8411-074FC02248CE}" type="datetime1">
              <a:rPr lang="en-IN" smtClean="0"/>
              <a:pPr/>
              <a:t>11-03-2022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INTERNET PROGRAMMING </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B21A6-723A-4E72-A257-1188C1D7B6AA}" type="slidenum">
              <a:rPr lang="en-IN" smtClean="0"/>
              <a:pPr/>
              <a:t>‹#›</a:t>
            </a:fld>
            <a:endParaRPr lang="en-IN"/>
          </a:p>
        </p:txBody>
      </p:sp>
    </p:spTree>
    <p:extLst>
      <p:ext uri="{BB962C8B-B14F-4D97-AF65-F5344CB8AC3E}">
        <p14:creationId xmlns="" xmlns:p14="http://schemas.microsoft.com/office/powerpoint/2010/main" val="376688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ramsof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43.xml"/><Relationship Id="rId5" Type="http://schemas.openxmlformats.org/officeDocument/2006/relationships/slide" Target="slide41.xml"/><Relationship Id="rId4" Type="http://schemas.openxmlformats.org/officeDocument/2006/relationships/slide" Target="slide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Learn/Forms/HTML5_input_typ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w3schools.com/cssref/css3_pr_text-shadow.asp" TargetMode="External"/><Relationship Id="rId2" Type="http://schemas.openxmlformats.org/officeDocument/2006/relationships/hyperlink" Target="https://www.w3schools.com/cssref/css3_pr_box-shadow.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internet programm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457200"/>
            <a:ext cx="5708848" cy="24357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ctrTitle"/>
          </p:nvPr>
        </p:nvSpPr>
        <p:spPr>
          <a:xfrm>
            <a:off x="3048000" y="2125439"/>
            <a:ext cx="6096000" cy="922561"/>
          </a:xfrm>
        </p:spPr>
        <p:txBody>
          <a:bodyPr>
            <a:normAutofit fontScale="90000"/>
          </a:bodyPr>
          <a:lstStyle/>
          <a:p>
            <a:pPr algn="l"/>
            <a:r>
              <a:rPr lang="en-IN" sz="2800" b="1" dirty="0">
                <a:latin typeface="Arial" pitchFamily="34" charset="0"/>
                <a:cs typeface="Arial" pitchFamily="34" charset="0"/>
              </a:rPr>
              <a:t>CS8651 INTERNET </a:t>
            </a:r>
            <a:r>
              <a:rPr lang="en-IN" sz="2800" b="1" dirty="0" smtClean="0">
                <a:latin typeface="Arial" pitchFamily="34" charset="0"/>
                <a:cs typeface="Arial" pitchFamily="34" charset="0"/>
              </a:rPr>
              <a:t>PROGRAMMING</a:t>
            </a:r>
            <a:br>
              <a:rPr lang="en-IN" sz="2800" b="1" dirty="0" smtClean="0">
                <a:latin typeface="Arial" pitchFamily="34" charset="0"/>
                <a:cs typeface="Arial" pitchFamily="34" charset="0"/>
              </a:rPr>
            </a:br>
            <a:r>
              <a:rPr lang="en-IN" sz="2200" b="1" dirty="0" smtClean="0">
                <a:latin typeface="Arial" pitchFamily="34" charset="0"/>
                <a:cs typeface="Arial" pitchFamily="34" charset="0"/>
              </a:rPr>
              <a:t>VI SEMESTER</a:t>
            </a:r>
            <a:br>
              <a:rPr lang="en-IN" sz="2200" b="1" dirty="0" smtClean="0">
                <a:latin typeface="Arial" pitchFamily="34" charset="0"/>
                <a:cs typeface="Arial" pitchFamily="34" charset="0"/>
              </a:rPr>
            </a:br>
            <a:r>
              <a:rPr lang="en-IN" sz="2200" b="1" dirty="0" smtClean="0">
                <a:latin typeface="Arial" pitchFamily="34" charset="0"/>
                <a:cs typeface="Arial" pitchFamily="34" charset="0"/>
              </a:rPr>
              <a:t>R2017</a:t>
            </a:r>
            <a:endParaRPr lang="en-IN" sz="2800" dirty="0">
              <a:latin typeface="Arial" pitchFamily="34" charset="0"/>
              <a:cs typeface="Arial" pitchFamily="34" charset="0"/>
            </a:endParaRPr>
          </a:p>
        </p:txBody>
      </p:sp>
      <p:pic>
        <p:nvPicPr>
          <p:cNvPr id="4" name="Picture 2" descr="Image result for internet programmin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4284" t="21399" b="6330"/>
          <a:stretch/>
        </p:blipFill>
        <p:spPr bwMode="auto">
          <a:xfrm>
            <a:off x="1600200" y="3352800"/>
            <a:ext cx="6588144" cy="315186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25343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4000" dirty="0" smtClean="0">
                <a:latin typeface="Arial" pitchFamily="34" charset="0"/>
                <a:cs typeface="Arial" pitchFamily="34" charset="0"/>
              </a:rPr>
              <a:t>Web Page</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685800"/>
            <a:ext cx="8229600" cy="5638800"/>
          </a:xfrm>
        </p:spPr>
        <p:txBody>
          <a:bodyPr>
            <a:noAutofit/>
          </a:bodyPr>
          <a:lstStyle/>
          <a:p>
            <a:pPr algn="just">
              <a:lnSpc>
                <a:spcPct val="150000"/>
              </a:lnSpc>
            </a:pPr>
            <a:r>
              <a:rPr lang="en-IN" sz="2000" dirty="0">
                <a:latin typeface="Arial" pitchFamily="34" charset="0"/>
                <a:cs typeface="Arial" pitchFamily="34" charset="0"/>
              </a:rPr>
              <a:t>A Web page is a hypertext </a:t>
            </a:r>
            <a:r>
              <a:rPr lang="en-IN" sz="2000" dirty="0" smtClean="0">
                <a:latin typeface="Arial" pitchFamily="34" charset="0"/>
                <a:cs typeface="Arial" pitchFamily="34" charset="0"/>
              </a:rPr>
              <a:t>document </a:t>
            </a:r>
            <a:r>
              <a:rPr lang="en-US" sz="2000" dirty="0" smtClean="0">
                <a:latin typeface="Arial" pitchFamily="34" charset="0"/>
                <a:cs typeface="Arial" pitchFamily="34" charset="0"/>
              </a:rPr>
              <a:t> formatted in Hypertext Markup Language (HTML)</a:t>
            </a:r>
          </a:p>
          <a:p>
            <a:pPr algn="just">
              <a:lnSpc>
                <a:spcPct val="150000"/>
              </a:lnSpc>
            </a:pPr>
            <a:r>
              <a:rPr lang="en-US" sz="2000" dirty="0" smtClean="0">
                <a:latin typeface="Arial" pitchFamily="34" charset="0"/>
                <a:cs typeface="Arial" pitchFamily="34" charset="0"/>
              </a:rPr>
              <a:t>It displays embedded hyperlinks with URLs, which permits users to navigate to other web resources</a:t>
            </a:r>
          </a:p>
          <a:p>
            <a:pPr algn="just">
              <a:lnSpc>
                <a:spcPct val="150000"/>
              </a:lnSpc>
            </a:pPr>
            <a:r>
              <a:rPr lang="en-US" sz="2000" dirty="0" smtClean="0">
                <a:latin typeface="Arial" pitchFamily="34" charset="0"/>
                <a:cs typeface="Arial" pitchFamily="34" charset="0"/>
              </a:rPr>
              <a:t>web pages may contain references to images, video, audio, and software components, which are either displayed or internally executed in the user's web browser to render pages or streams of multimedia content</a:t>
            </a:r>
            <a:endParaRPr lang="en-IN" sz="2000" dirty="0" smtClean="0">
              <a:latin typeface="Arial" pitchFamily="34" charset="0"/>
              <a:cs typeface="Arial" pitchFamily="34" charset="0"/>
            </a:endParaRPr>
          </a:p>
          <a:p>
            <a:pPr algn="just">
              <a:lnSpc>
                <a:spcPct val="150000"/>
              </a:lnSpc>
            </a:pPr>
            <a:r>
              <a:rPr lang="en-IN" sz="2000" dirty="0" smtClean="0">
                <a:latin typeface="Arial" pitchFamily="34" charset="0"/>
                <a:cs typeface="Arial" pitchFamily="34" charset="0"/>
              </a:rPr>
              <a:t>Web pages are created with the following extensions:</a:t>
            </a:r>
          </a:p>
          <a:p>
            <a:pPr lvl="1" algn="just">
              <a:lnSpc>
                <a:spcPct val="80000"/>
              </a:lnSpc>
            </a:pPr>
            <a:r>
              <a:rPr lang="en-IN" sz="1600" dirty="0" smtClean="0">
                <a:latin typeface="Arial" pitchFamily="34" charset="0"/>
                <a:cs typeface="Arial" pitchFamily="34" charset="0"/>
              </a:rPr>
              <a:t>.html</a:t>
            </a:r>
          </a:p>
          <a:p>
            <a:pPr lvl="1" algn="just">
              <a:lnSpc>
                <a:spcPct val="80000"/>
              </a:lnSpc>
            </a:pPr>
            <a:r>
              <a:rPr lang="en-IN" sz="1600" dirty="0" smtClean="0">
                <a:latin typeface="Arial" pitchFamily="34" charset="0"/>
                <a:cs typeface="Arial" pitchFamily="34" charset="0"/>
              </a:rPr>
              <a:t>.</a:t>
            </a:r>
            <a:r>
              <a:rPr lang="en-IN" sz="1600" dirty="0" err="1" smtClean="0">
                <a:latin typeface="Arial" pitchFamily="34" charset="0"/>
                <a:cs typeface="Arial" pitchFamily="34" charset="0"/>
              </a:rPr>
              <a:t>jsp</a:t>
            </a:r>
            <a:endParaRPr lang="en-IN" sz="1600" dirty="0" smtClean="0">
              <a:latin typeface="Arial" pitchFamily="34" charset="0"/>
              <a:cs typeface="Arial" pitchFamily="34" charset="0"/>
            </a:endParaRPr>
          </a:p>
          <a:p>
            <a:pPr lvl="1" algn="just">
              <a:lnSpc>
                <a:spcPct val="80000"/>
              </a:lnSpc>
            </a:pPr>
            <a:r>
              <a:rPr lang="en-IN" sz="1600" dirty="0" smtClean="0">
                <a:latin typeface="Arial" pitchFamily="34" charset="0"/>
                <a:cs typeface="Arial" pitchFamily="34" charset="0"/>
              </a:rPr>
              <a:t>.</a:t>
            </a:r>
            <a:r>
              <a:rPr lang="en-IN" sz="1600" dirty="0" err="1" smtClean="0">
                <a:latin typeface="Arial" pitchFamily="34" charset="0"/>
                <a:cs typeface="Arial" pitchFamily="34" charset="0"/>
              </a:rPr>
              <a:t>aspx</a:t>
            </a:r>
            <a:endParaRPr lang="en-IN" sz="1600" dirty="0" smtClean="0">
              <a:latin typeface="Arial" pitchFamily="34" charset="0"/>
              <a:cs typeface="Arial" pitchFamily="34" charset="0"/>
            </a:endParaRPr>
          </a:p>
          <a:p>
            <a:pPr lvl="1" algn="just">
              <a:lnSpc>
                <a:spcPct val="80000"/>
              </a:lnSpc>
            </a:pPr>
            <a:r>
              <a:rPr lang="en-IN" sz="1600" dirty="0" smtClean="0">
                <a:latin typeface="Arial" pitchFamily="34" charset="0"/>
                <a:cs typeface="Arial" pitchFamily="34" charset="0"/>
              </a:rPr>
              <a:t>.asp</a:t>
            </a:r>
          </a:p>
          <a:p>
            <a:pPr lvl="1" algn="just">
              <a:lnSpc>
                <a:spcPct val="80000"/>
              </a:lnSpc>
            </a:pPr>
            <a:r>
              <a:rPr lang="en-IN" sz="1600" dirty="0" smtClean="0">
                <a:latin typeface="Arial" pitchFamily="34" charset="0"/>
                <a:cs typeface="Arial" pitchFamily="34" charset="0"/>
              </a:rPr>
              <a:t>.</a:t>
            </a:r>
            <a:r>
              <a:rPr lang="en-IN" sz="1600" dirty="0" err="1" smtClean="0">
                <a:latin typeface="Arial" pitchFamily="34" charset="0"/>
                <a:cs typeface="Arial" pitchFamily="34" charset="0"/>
              </a:rPr>
              <a:t>php</a:t>
            </a:r>
            <a:endParaRPr lang="en-IN" sz="1600" dirty="0" smtClean="0">
              <a:latin typeface="Arial" pitchFamily="34" charset="0"/>
              <a:cs typeface="Arial" pitchFamily="34" charset="0"/>
            </a:endParaRPr>
          </a:p>
          <a:p>
            <a:pPr lvl="1" algn="just">
              <a:lnSpc>
                <a:spcPct val="80000"/>
              </a:lnSpc>
            </a:pPr>
            <a:r>
              <a:rPr lang="en-IN" sz="1600" dirty="0" smtClean="0">
                <a:latin typeface="Arial" pitchFamily="34" charset="0"/>
                <a:cs typeface="Arial" pitchFamily="34" charset="0"/>
              </a:rPr>
              <a:t>Admin</a:t>
            </a:r>
            <a:endParaRPr lang="en-IN" sz="16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8461176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Arial" pitchFamily="34" charset="0"/>
                <a:cs typeface="Arial" pitchFamily="34" charset="0"/>
              </a:rPr>
              <a:t>Text Shadow Example</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1196752"/>
            <a:ext cx="8229600" cy="4525963"/>
          </a:xfrm>
        </p:spPr>
        <p:txBody>
          <a:bodyPr>
            <a:noAutofit/>
          </a:bodyPr>
          <a:lstStyle/>
          <a:p>
            <a:pPr marL="0" indent="0">
              <a:spcBef>
                <a:spcPts val="0"/>
              </a:spcBef>
              <a:buNone/>
            </a:pPr>
            <a:r>
              <a:rPr lang="en-IN" sz="2000" dirty="0">
                <a:latin typeface="Arial Narrow" pitchFamily="34" charset="0"/>
              </a:rPr>
              <a:t>&lt;!DOCTYPE html&gt;</a:t>
            </a:r>
          </a:p>
          <a:p>
            <a:pPr marL="0" indent="0">
              <a:spcBef>
                <a:spcPts val="0"/>
              </a:spcBef>
              <a:buNone/>
            </a:pPr>
            <a:r>
              <a:rPr lang="en-IN" sz="2000" dirty="0">
                <a:latin typeface="Arial Narrow" pitchFamily="34" charset="0"/>
              </a:rPr>
              <a:t>&lt;html&gt;</a:t>
            </a:r>
          </a:p>
          <a:p>
            <a:pPr marL="0" indent="0">
              <a:spcBef>
                <a:spcPts val="0"/>
              </a:spcBef>
              <a:buNone/>
            </a:pPr>
            <a:r>
              <a:rPr lang="en-IN" sz="2000" dirty="0">
                <a:latin typeface="Arial Narrow" pitchFamily="34" charset="0"/>
              </a:rPr>
              <a:t>	&lt;head&gt;</a:t>
            </a:r>
          </a:p>
          <a:p>
            <a:pPr marL="0" indent="0">
              <a:spcBef>
                <a:spcPts val="0"/>
              </a:spcBef>
              <a:buNone/>
            </a:pPr>
            <a:r>
              <a:rPr lang="en-IN" sz="2000" dirty="0">
                <a:latin typeface="Arial Narrow" pitchFamily="34" charset="0"/>
              </a:rPr>
              <a:t>	&lt;style&gt;</a:t>
            </a:r>
          </a:p>
          <a:p>
            <a:pPr marL="0" indent="0">
              <a:spcBef>
                <a:spcPts val="0"/>
              </a:spcBef>
              <a:buNone/>
            </a:pPr>
            <a:r>
              <a:rPr lang="en-IN" sz="2000" dirty="0">
                <a:latin typeface="Arial Narrow" pitchFamily="34" charset="0"/>
              </a:rPr>
              <a:t>	h1 </a:t>
            </a:r>
          </a:p>
          <a:p>
            <a:pPr marL="0" indent="0">
              <a:spcBef>
                <a:spcPts val="0"/>
              </a:spcBef>
              <a:buNone/>
            </a:pPr>
            <a:r>
              <a:rPr lang="en-IN" sz="2000" dirty="0">
                <a:latin typeface="Arial Narrow" pitchFamily="34" charset="0"/>
              </a:rPr>
              <a:t>	{</a:t>
            </a:r>
          </a:p>
          <a:p>
            <a:pPr marL="0" indent="0">
              <a:spcBef>
                <a:spcPts val="0"/>
              </a:spcBef>
              <a:buNone/>
            </a:pPr>
            <a:r>
              <a:rPr lang="en-IN" sz="2000" dirty="0">
                <a:latin typeface="Arial Narrow" pitchFamily="34" charset="0"/>
              </a:rPr>
              <a:t>		</a:t>
            </a:r>
            <a:r>
              <a:rPr lang="en-IN" sz="2000" dirty="0" err="1">
                <a:latin typeface="Arial Narrow" pitchFamily="34" charset="0"/>
              </a:rPr>
              <a:t>color</a:t>
            </a:r>
            <a:r>
              <a:rPr lang="en-IN" sz="2000" dirty="0">
                <a:latin typeface="Arial Narrow" pitchFamily="34" charset="0"/>
              </a:rPr>
              <a:t>: white;</a:t>
            </a:r>
          </a:p>
          <a:p>
            <a:pPr marL="0" indent="0">
              <a:spcBef>
                <a:spcPts val="0"/>
              </a:spcBef>
              <a:buNone/>
            </a:pPr>
            <a:r>
              <a:rPr lang="en-IN" sz="2000" dirty="0">
                <a:latin typeface="Arial Narrow" pitchFamily="34" charset="0"/>
              </a:rPr>
              <a:t>		text-shadow: 2px </a:t>
            </a:r>
            <a:r>
              <a:rPr lang="en-IN" sz="2000" dirty="0" err="1">
                <a:latin typeface="Arial Narrow" pitchFamily="34" charset="0"/>
              </a:rPr>
              <a:t>2px</a:t>
            </a:r>
            <a:r>
              <a:rPr lang="en-IN" sz="2000" dirty="0">
                <a:latin typeface="Arial Narrow" pitchFamily="34" charset="0"/>
              </a:rPr>
              <a:t> 4px #000000;</a:t>
            </a:r>
          </a:p>
          <a:p>
            <a:pPr marL="0" indent="0">
              <a:spcBef>
                <a:spcPts val="0"/>
              </a:spcBef>
              <a:buNone/>
            </a:pPr>
            <a:r>
              <a:rPr lang="en-IN" sz="2000" dirty="0">
                <a:latin typeface="Arial Narrow" pitchFamily="34" charset="0"/>
              </a:rPr>
              <a:t>	}</a:t>
            </a:r>
          </a:p>
          <a:p>
            <a:pPr marL="0" indent="0">
              <a:spcBef>
                <a:spcPts val="0"/>
              </a:spcBef>
              <a:buNone/>
            </a:pPr>
            <a:r>
              <a:rPr lang="en-IN" sz="2000" dirty="0">
                <a:latin typeface="Arial Narrow" pitchFamily="34" charset="0"/>
              </a:rPr>
              <a:t>	&lt;/style&gt;</a:t>
            </a:r>
          </a:p>
          <a:p>
            <a:pPr marL="0" indent="0">
              <a:spcBef>
                <a:spcPts val="0"/>
              </a:spcBef>
              <a:buNone/>
            </a:pPr>
            <a:r>
              <a:rPr lang="en-IN" sz="2000" dirty="0">
                <a:latin typeface="Arial Narrow" pitchFamily="34" charset="0"/>
              </a:rPr>
              <a:t>	&lt;/head&gt;</a:t>
            </a:r>
          </a:p>
          <a:p>
            <a:pPr marL="0" indent="0">
              <a:spcBef>
                <a:spcPts val="0"/>
              </a:spcBef>
              <a:buNone/>
            </a:pPr>
            <a:r>
              <a:rPr lang="en-IN" sz="2000" dirty="0">
                <a:latin typeface="Arial Narrow" pitchFamily="34" charset="0"/>
              </a:rPr>
              <a:t>	&lt;body&gt;</a:t>
            </a:r>
          </a:p>
          <a:p>
            <a:pPr marL="0" indent="0">
              <a:spcBef>
                <a:spcPts val="0"/>
              </a:spcBef>
              <a:buNone/>
            </a:pPr>
            <a:r>
              <a:rPr lang="en-IN" sz="2000" dirty="0">
                <a:latin typeface="Arial Narrow" pitchFamily="34" charset="0"/>
              </a:rPr>
              <a:t>		&lt;h1&gt;Text-shadow effect!&lt;/h1&gt;</a:t>
            </a:r>
          </a:p>
          <a:p>
            <a:pPr marL="0" indent="0">
              <a:spcBef>
                <a:spcPts val="0"/>
              </a:spcBef>
              <a:buNone/>
            </a:pPr>
            <a:r>
              <a:rPr lang="en-IN" sz="2000" dirty="0">
                <a:latin typeface="Arial Narrow" pitchFamily="34" charset="0"/>
              </a:rPr>
              <a:t>	&lt;/body&gt;</a:t>
            </a:r>
          </a:p>
          <a:p>
            <a:pPr marL="0" indent="0">
              <a:spcBef>
                <a:spcPts val="0"/>
              </a:spcBef>
              <a:buNone/>
            </a:pPr>
            <a:r>
              <a:rPr lang="en-IN" sz="2000" dirty="0">
                <a:latin typeface="Arial Narrow" pitchFamily="34" charset="0"/>
              </a:rPr>
              <a:t>&lt;/html&gt;</a:t>
            </a:r>
          </a:p>
          <a:p>
            <a:pPr marL="0" indent="0">
              <a:spcBef>
                <a:spcPts val="0"/>
              </a:spcBef>
              <a:buNone/>
            </a:pPr>
            <a:endParaRPr lang="en-IN" sz="2000" dirty="0">
              <a:latin typeface="Arial Narrow" pitchFamily="34" charset="0"/>
            </a:endParaRPr>
          </a:p>
        </p:txBody>
      </p:sp>
      <p:sp>
        <p:nvSpPr>
          <p:cNvPr id="5" name="Rectangle 4"/>
          <p:cNvSpPr/>
          <p:nvPr/>
        </p:nvSpPr>
        <p:spPr>
          <a:xfrm>
            <a:off x="5364089" y="3861048"/>
            <a:ext cx="3779912" cy="29969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997" r="61450" b="44542"/>
          <a:stretch/>
        </p:blipFill>
        <p:spPr bwMode="auto">
          <a:xfrm>
            <a:off x="5497459" y="3986489"/>
            <a:ext cx="3631842" cy="28715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76256" y="3393377"/>
            <a:ext cx="1440160" cy="369332"/>
          </a:xfrm>
          <a:prstGeom prst="rect">
            <a:avLst/>
          </a:prstGeom>
          <a:solidFill>
            <a:srgbClr val="FFC000"/>
          </a:solidFill>
        </p:spPr>
        <p:txBody>
          <a:bodyPr wrap="square" rtlCol="0">
            <a:spAutoFit/>
          </a:bodyPr>
          <a:lstStyle/>
          <a:p>
            <a:r>
              <a:rPr lang="en-IN" b="1" dirty="0" smtClean="0"/>
              <a:t>OUTPUT:</a:t>
            </a:r>
            <a:endParaRPr lang="en-IN" b="1" dirty="0"/>
          </a:p>
        </p:txBody>
      </p:sp>
      <p:sp>
        <p:nvSpPr>
          <p:cNvPr id="7" name="Footer Placeholder 6"/>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3405161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563"/>
            <a:ext cx="8229600" cy="850106"/>
          </a:xfrm>
        </p:spPr>
        <p:txBody>
          <a:bodyPr>
            <a:normAutofit/>
          </a:bodyPr>
          <a:lstStyle/>
          <a:p>
            <a:r>
              <a:rPr lang="en-IN" dirty="0" smtClean="0">
                <a:latin typeface="Arial" pitchFamily="34" charset="0"/>
                <a:cs typeface="Arial" pitchFamily="34" charset="0"/>
              </a:rPr>
              <a:t>Box Shadow Example</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1196752"/>
            <a:ext cx="8229600" cy="4525963"/>
          </a:xfrm>
        </p:spPr>
        <p:txBody>
          <a:bodyPr>
            <a:noAutofit/>
          </a:bodyPr>
          <a:lstStyle/>
          <a:p>
            <a:pPr marL="0" indent="0">
              <a:spcBef>
                <a:spcPts val="0"/>
              </a:spcBef>
              <a:buNone/>
            </a:pPr>
            <a:r>
              <a:rPr lang="en-IN" sz="2000" dirty="0">
                <a:latin typeface="Arial Narrow" pitchFamily="34" charset="0"/>
              </a:rPr>
              <a:t>&lt;!DOCTYPE html&gt;</a:t>
            </a:r>
          </a:p>
          <a:p>
            <a:pPr marL="0" indent="0">
              <a:spcBef>
                <a:spcPts val="0"/>
              </a:spcBef>
              <a:buNone/>
            </a:pPr>
            <a:r>
              <a:rPr lang="en-IN" sz="2000" dirty="0">
                <a:latin typeface="Arial Narrow" pitchFamily="34" charset="0"/>
              </a:rPr>
              <a:t>&lt;html&gt;</a:t>
            </a:r>
          </a:p>
          <a:p>
            <a:pPr marL="0" indent="0">
              <a:spcBef>
                <a:spcPts val="0"/>
              </a:spcBef>
              <a:buNone/>
            </a:pPr>
            <a:r>
              <a:rPr lang="en-IN" sz="2000" dirty="0">
                <a:latin typeface="Arial Narrow" pitchFamily="34" charset="0"/>
              </a:rPr>
              <a:t>&lt;head&gt;</a:t>
            </a:r>
          </a:p>
          <a:p>
            <a:pPr marL="0" indent="0">
              <a:spcBef>
                <a:spcPts val="0"/>
              </a:spcBef>
              <a:buNone/>
            </a:pPr>
            <a:r>
              <a:rPr lang="en-IN" sz="2000" dirty="0">
                <a:latin typeface="Arial Narrow" pitchFamily="34" charset="0"/>
              </a:rPr>
              <a:t>&lt;style&gt; </a:t>
            </a:r>
          </a:p>
          <a:p>
            <a:pPr marL="0" indent="0">
              <a:spcBef>
                <a:spcPts val="0"/>
              </a:spcBef>
              <a:buNone/>
            </a:pPr>
            <a:r>
              <a:rPr lang="en-IN" sz="2000" dirty="0">
                <a:latin typeface="Arial Narrow" pitchFamily="34" charset="0"/>
              </a:rPr>
              <a:t>div {</a:t>
            </a:r>
          </a:p>
          <a:p>
            <a:pPr marL="0" indent="0">
              <a:spcBef>
                <a:spcPts val="0"/>
              </a:spcBef>
              <a:buNone/>
            </a:pPr>
            <a:r>
              <a:rPr lang="en-IN" sz="2000" dirty="0">
                <a:latin typeface="Arial Narrow" pitchFamily="34" charset="0"/>
              </a:rPr>
              <a:t>  </a:t>
            </a:r>
            <a:r>
              <a:rPr lang="en-IN" sz="2000" dirty="0" smtClean="0">
                <a:latin typeface="Arial Narrow" pitchFamily="34" charset="0"/>
              </a:rPr>
              <a:t>	width</a:t>
            </a:r>
            <a:r>
              <a:rPr lang="en-IN" sz="2000" dirty="0">
                <a:latin typeface="Arial Narrow" pitchFamily="34" charset="0"/>
              </a:rPr>
              <a:t>: 300px;</a:t>
            </a:r>
          </a:p>
          <a:p>
            <a:pPr marL="0" indent="0">
              <a:spcBef>
                <a:spcPts val="0"/>
              </a:spcBef>
              <a:buNone/>
            </a:pPr>
            <a:r>
              <a:rPr lang="en-IN" sz="2000" dirty="0">
                <a:latin typeface="Arial Narrow" pitchFamily="34" charset="0"/>
              </a:rPr>
              <a:t> </a:t>
            </a:r>
            <a:r>
              <a:rPr lang="en-IN" sz="2000" dirty="0" smtClean="0">
                <a:latin typeface="Arial Narrow" pitchFamily="34" charset="0"/>
              </a:rPr>
              <a:t>	height</a:t>
            </a:r>
            <a:r>
              <a:rPr lang="en-IN" sz="2000" dirty="0">
                <a:latin typeface="Arial Narrow" pitchFamily="34" charset="0"/>
              </a:rPr>
              <a:t>: 100px;</a:t>
            </a:r>
          </a:p>
          <a:p>
            <a:pPr marL="0" indent="0">
              <a:spcBef>
                <a:spcPts val="0"/>
              </a:spcBef>
              <a:buNone/>
            </a:pPr>
            <a:r>
              <a:rPr lang="en-IN" sz="2000" dirty="0">
                <a:latin typeface="Arial Narrow" pitchFamily="34" charset="0"/>
              </a:rPr>
              <a:t>  </a:t>
            </a:r>
            <a:r>
              <a:rPr lang="en-IN" sz="2000" dirty="0" smtClean="0">
                <a:latin typeface="Arial Narrow" pitchFamily="34" charset="0"/>
              </a:rPr>
              <a:t>	padding</a:t>
            </a:r>
            <a:r>
              <a:rPr lang="en-IN" sz="2000" dirty="0">
                <a:latin typeface="Arial Narrow" pitchFamily="34" charset="0"/>
              </a:rPr>
              <a:t>: 15px;</a:t>
            </a:r>
          </a:p>
          <a:p>
            <a:pPr marL="0" indent="0">
              <a:spcBef>
                <a:spcPts val="0"/>
              </a:spcBef>
              <a:buNone/>
            </a:pPr>
            <a:r>
              <a:rPr lang="en-IN" sz="2000" dirty="0">
                <a:latin typeface="Arial Narrow" pitchFamily="34" charset="0"/>
              </a:rPr>
              <a:t> </a:t>
            </a:r>
            <a:r>
              <a:rPr lang="en-IN" sz="2000" dirty="0" smtClean="0">
                <a:latin typeface="Arial Narrow" pitchFamily="34" charset="0"/>
              </a:rPr>
              <a:t>	background-</a:t>
            </a:r>
            <a:r>
              <a:rPr lang="en-IN" sz="2000" dirty="0" err="1" smtClean="0">
                <a:latin typeface="Arial Narrow" pitchFamily="34" charset="0"/>
              </a:rPr>
              <a:t>color</a:t>
            </a:r>
            <a:r>
              <a:rPr lang="en-IN" sz="2000" dirty="0">
                <a:latin typeface="Arial Narrow" pitchFamily="34" charset="0"/>
              </a:rPr>
              <a:t>: yellow;</a:t>
            </a:r>
          </a:p>
          <a:p>
            <a:pPr marL="0" indent="0">
              <a:spcBef>
                <a:spcPts val="0"/>
              </a:spcBef>
              <a:buNone/>
            </a:pPr>
            <a:r>
              <a:rPr lang="en-IN" sz="2000" dirty="0">
                <a:latin typeface="Arial Narrow" pitchFamily="34" charset="0"/>
              </a:rPr>
              <a:t> </a:t>
            </a:r>
            <a:r>
              <a:rPr lang="en-IN" sz="2000" dirty="0" smtClean="0">
                <a:latin typeface="Arial Narrow" pitchFamily="34" charset="0"/>
              </a:rPr>
              <a:t>	box-shadow</a:t>
            </a:r>
            <a:r>
              <a:rPr lang="en-IN" sz="2000" dirty="0">
                <a:latin typeface="Arial Narrow" pitchFamily="34" charset="0"/>
              </a:rPr>
              <a:t>: 10px </a:t>
            </a:r>
            <a:r>
              <a:rPr lang="en-IN" sz="2000" dirty="0" err="1">
                <a:latin typeface="Arial Narrow" pitchFamily="34" charset="0"/>
              </a:rPr>
              <a:t>10px</a:t>
            </a:r>
            <a:r>
              <a:rPr lang="en-IN" sz="2000" dirty="0">
                <a:latin typeface="Arial Narrow" pitchFamily="34" charset="0"/>
              </a:rPr>
              <a:t>;</a:t>
            </a:r>
          </a:p>
          <a:p>
            <a:pPr marL="0" indent="0">
              <a:spcBef>
                <a:spcPts val="0"/>
              </a:spcBef>
              <a:buNone/>
            </a:pPr>
            <a:r>
              <a:rPr lang="en-IN" sz="2000" dirty="0">
                <a:latin typeface="Arial Narrow" pitchFamily="34" charset="0"/>
              </a:rPr>
              <a:t>}</a:t>
            </a:r>
          </a:p>
          <a:p>
            <a:pPr marL="0" indent="0">
              <a:spcBef>
                <a:spcPts val="0"/>
              </a:spcBef>
              <a:buNone/>
            </a:pPr>
            <a:r>
              <a:rPr lang="en-IN" sz="2000" dirty="0">
                <a:latin typeface="Arial Narrow" pitchFamily="34" charset="0"/>
              </a:rPr>
              <a:t>&lt;/style&gt;</a:t>
            </a:r>
          </a:p>
          <a:p>
            <a:pPr marL="0" indent="0">
              <a:spcBef>
                <a:spcPts val="0"/>
              </a:spcBef>
              <a:buNone/>
            </a:pPr>
            <a:r>
              <a:rPr lang="en-IN" sz="2000" dirty="0">
                <a:latin typeface="Arial Narrow" pitchFamily="34" charset="0"/>
              </a:rPr>
              <a:t>&lt;/head&gt;</a:t>
            </a:r>
          </a:p>
          <a:p>
            <a:pPr marL="0" indent="0">
              <a:spcBef>
                <a:spcPts val="0"/>
              </a:spcBef>
              <a:buNone/>
            </a:pPr>
            <a:r>
              <a:rPr lang="en-IN" sz="2000" dirty="0">
                <a:latin typeface="Arial Narrow" pitchFamily="34" charset="0"/>
              </a:rPr>
              <a:t>&lt;body&gt;</a:t>
            </a:r>
          </a:p>
          <a:p>
            <a:pPr marL="0" indent="0">
              <a:spcBef>
                <a:spcPts val="0"/>
              </a:spcBef>
              <a:buNone/>
            </a:pPr>
            <a:r>
              <a:rPr lang="en-IN" sz="2000" dirty="0" smtClean="0">
                <a:latin typeface="Arial Narrow" pitchFamily="34" charset="0"/>
              </a:rPr>
              <a:t>&lt;</a:t>
            </a:r>
            <a:r>
              <a:rPr lang="en-IN" sz="2000" dirty="0">
                <a:latin typeface="Arial Narrow" pitchFamily="34" charset="0"/>
              </a:rPr>
              <a:t>h1&gt;The box-shadow Property&lt;/h1&gt;</a:t>
            </a:r>
          </a:p>
          <a:p>
            <a:pPr marL="0" indent="0">
              <a:spcBef>
                <a:spcPts val="0"/>
              </a:spcBef>
              <a:buNone/>
            </a:pPr>
            <a:r>
              <a:rPr lang="en-IN" sz="2000" dirty="0" smtClean="0">
                <a:latin typeface="Arial Narrow" pitchFamily="34" charset="0"/>
              </a:rPr>
              <a:t>&lt;</a:t>
            </a:r>
            <a:r>
              <a:rPr lang="en-IN" sz="2000" dirty="0">
                <a:latin typeface="Arial Narrow" pitchFamily="34" charset="0"/>
              </a:rPr>
              <a:t>div&gt;This is a div element with a box-shadow&lt;/div&gt;</a:t>
            </a:r>
          </a:p>
          <a:p>
            <a:pPr marL="0" indent="0">
              <a:spcBef>
                <a:spcPts val="0"/>
              </a:spcBef>
              <a:buNone/>
            </a:pPr>
            <a:r>
              <a:rPr lang="en-IN" sz="2000" dirty="0" smtClean="0">
                <a:latin typeface="Arial Narrow" pitchFamily="34" charset="0"/>
              </a:rPr>
              <a:t>&lt;/</a:t>
            </a:r>
            <a:r>
              <a:rPr lang="en-IN" sz="2000" dirty="0">
                <a:latin typeface="Arial Narrow" pitchFamily="34" charset="0"/>
              </a:rPr>
              <a:t>body&gt;</a:t>
            </a:r>
          </a:p>
          <a:p>
            <a:pPr marL="0" indent="0">
              <a:spcBef>
                <a:spcPts val="0"/>
              </a:spcBef>
              <a:buNone/>
            </a:pPr>
            <a:r>
              <a:rPr lang="en-IN" sz="2000" dirty="0">
                <a:latin typeface="Arial Narrow" pitchFamily="34" charset="0"/>
              </a:rPr>
              <a:t>&lt;/html&gt;</a:t>
            </a:r>
          </a:p>
        </p:txBody>
      </p:sp>
      <p:pic>
        <p:nvPicPr>
          <p:cNvPr id="205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757" t="6618" r="61554" b="26585"/>
          <a:stretch/>
        </p:blipFill>
        <p:spPr bwMode="auto">
          <a:xfrm>
            <a:off x="5837674" y="3430230"/>
            <a:ext cx="3306326" cy="33843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50677" y="2884294"/>
            <a:ext cx="1440160" cy="369332"/>
          </a:xfrm>
          <a:prstGeom prst="rect">
            <a:avLst/>
          </a:prstGeom>
          <a:solidFill>
            <a:srgbClr val="FFC000"/>
          </a:solidFill>
        </p:spPr>
        <p:txBody>
          <a:bodyPr wrap="square" rtlCol="0">
            <a:spAutoFit/>
          </a:bodyPr>
          <a:lstStyle/>
          <a:p>
            <a:r>
              <a:rPr lang="en-IN" b="1" dirty="0" smtClean="0"/>
              <a:t>OUTPUT:</a:t>
            </a:r>
            <a:endParaRPr lang="en-IN" b="1" dirty="0"/>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02723931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9</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pitchFamily="34" charset="0"/>
                <a:cs typeface="Arial" pitchFamily="34" charset="0"/>
              </a:rPr>
              <a:t>Text - </a:t>
            </a:r>
            <a:r>
              <a:rPr lang="en-IN" dirty="0" smtClean="0">
                <a:latin typeface="Arial" pitchFamily="34" charset="0"/>
                <a:cs typeface="Arial" pitchFamily="34" charset="0"/>
              </a:rPr>
              <a:t>Transformations</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dirty="0" smtClean="0">
                <a:latin typeface="Arial" pitchFamily="34" charset="0"/>
                <a:cs typeface="Arial" pitchFamily="34" charset="0"/>
              </a:rPr>
              <a:t>2D Transformation</a:t>
            </a:r>
          </a:p>
          <a:p>
            <a:r>
              <a:rPr lang="en-IN" dirty="0" smtClean="0">
                <a:latin typeface="Arial" pitchFamily="34" charset="0"/>
                <a:cs typeface="Arial" pitchFamily="34" charset="0"/>
              </a:rPr>
              <a:t>3D Transformation</a:t>
            </a:r>
            <a:endParaRPr lang="en-IN"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9130965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latin typeface="Arial" pitchFamily="34" charset="0"/>
                <a:cs typeface="Arial" pitchFamily="34" charset="0"/>
              </a:rPr>
              <a:t>CSS3 2D </a:t>
            </a:r>
            <a:r>
              <a:rPr lang="en-IN" sz="4000" dirty="0">
                <a:latin typeface="Arial" pitchFamily="34" charset="0"/>
                <a:cs typeface="Arial" pitchFamily="34" charset="0"/>
              </a:rPr>
              <a:t>Transforms</a:t>
            </a:r>
          </a:p>
        </p:txBody>
      </p:sp>
      <p:sp>
        <p:nvSpPr>
          <p:cNvPr id="3" name="Content Placeholder 2"/>
          <p:cNvSpPr>
            <a:spLocks noGrp="1"/>
          </p:cNvSpPr>
          <p:nvPr>
            <p:ph idx="1"/>
          </p:nvPr>
        </p:nvSpPr>
        <p:spPr>
          <a:xfrm>
            <a:off x="457200" y="980728"/>
            <a:ext cx="8229600" cy="4525963"/>
          </a:xfrm>
        </p:spPr>
        <p:txBody>
          <a:bodyPr>
            <a:noAutofit/>
          </a:bodyPr>
          <a:lstStyle/>
          <a:p>
            <a:pPr algn="just"/>
            <a:r>
              <a:rPr lang="en-IN" sz="2400" dirty="0" smtClean="0">
                <a:latin typeface="Arial" pitchFamily="34" charset="0"/>
                <a:cs typeface="Arial" pitchFamily="34" charset="0"/>
              </a:rPr>
              <a:t>2D Transforms </a:t>
            </a:r>
            <a:r>
              <a:rPr lang="en-IN" sz="2400" dirty="0">
                <a:latin typeface="Arial" pitchFamily="34" charset="0"/>
                <a:cs typeface="Arial" pitchFamily="34" charset="0"/>
              </a:rPr>
              <a:t>give us the ability to perform basic manipulations on elements in </a:t>
            </a:r>
            <a:r>
              <a:rPr lang="en-IN" sz="2400" dirty="0" smtClean="0">
                <a:latin typeface="Arial" pitchFamily="34" charset="0"/>
                <a:cs typeface="Arial" pitchFamily="34" charset="0"/>
              </a:rPr>
              <a:t>space</a:t>
            </a:r>
          </a:p>
          <a:p>
            <a:pPr fontAlgn="base"/>
            <a:r>
              <a:rPr lang="en-IN" sz="2400" dirty="0">
                <a:latin typeface="Arial" pitchFamily="34" charset="0"/>
                <a:cs typeface="Arial" pitchFamily="34" charset="0"/>
              </a:rPr>
              <a:t>A transformation modify an element by its shape, size and position. It transforms the elements along the X-axis and Y-axis.</a:t>
            </a:r>
            <a:br>
              <a:rPr lang="en-IN" sz="2400" dirty="0">
                <a:latin typeface="Arial" pitchFamily="34" charset="0"/>
                <a:cs typeface="Arial" pitchFamily="34" charset="0"/>
              </a:rPr>
            </a:br>
            <a:r>
              <a:rPr lang="en-IN" sz="2400" dirty="0">
                <a:latin typeface="Arial" pitchFamily="34" charset="0"/>
                <a:cs typeface="Arial" pitchFamily="34" charset="0"/>
              </a:rPr>
              <a:t>There are </a:t>
            </a:r>
            <a:r>
              <a:rPr lang="en-IN" sz="2400" dirty="0" smtClean="0">
                <a:latin typeface="Arial" pitchFamily="34" charset="0"/>
                <a:cs typeface="Arial" pitchFamily="34" charset="0"/>
              </a:rPr>
              <a:t>several types </a:t>
            </a:r>
            <a:r>
              <a:rPr lang="en-IN" sz="2400" dirty="0">
                <a:latin typeface="Arial" pitchFamily="34" charset="0"/>
                <a:cs typeface="Arial" pitchFamily="34" charset="0"/>
              </a:rPr>
              <a:t>of transformation which are listed below:</a:t>
            </a:r>
          </a:p>
          <a:p>
            <a:pPr lvl="1" algn="just" fontAlgn="base"/>
            <a:r>
              <a:rPr lang="en-IN" sz="2400" dirty="0">
                <a:latin typeface="Arial" pitchFamily="34" charset="0"/>
                <a:cs typeface="Arial" pitchFamily="34" charset="0"/>
              </a:rPr>
              <a:t>translate</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translateX</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traslateY</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a:p>
            <a:pPr lvl="1" algn="just" fontAlgn="base"/>
            <a:r>
              <a:rPr lang="en-IN" sz="2400" dirty="0">
                <a:latin typeface="Arial" pitchFamily="34" charset="0"/>
                <a:cs typeface="Arial" pitchFamily="34" charset="0"/>
              </a:rPr>
              <a:t>rotate()</a:t>
            </a:r>
          </a:p>
          <a:p>
            <a:pPr lvl="1" algn="just" fontAlgn="base"/>
            <a:r>
              <a:rPr lang="en-IN" sz="2400" dirty="0">
                <a:latin typeface="Arial" pitchFamily="34" charset="0"/>
                <a:cs typeface="Arial" pitchFamily="34" charset="0"/>
              </a:rPr>
              <a:t>scale</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scaleX</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scaleY</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a:p>
            <a:pPr lvl="1" algn="just" fontAlgn="base"/>
            <a:r>
              <a:rPr lang="en-IN" sz="2400" dirty="0" smtClean="0">
                <a:latin typeface="Arial" pitchFamily="34" charset="0"/>
                <a:cs typeface="Arial" pitchFamily="34" charset="0"/>
              </a:rPr>
              <a:t>skew(), </a:t>
            </a:r>
            <a:r>
              <a:rPr lang="en-IN" sz="2400" dirty="0" err="1" smtClean="0">
                <a:latin typeface="Arial" pitchFamily="34" charset="0"/>
                <a:cs typeface="Arial" pitchFamily="34" charset="0"/>
              </a:rPr>
              <a:t>skewX</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skewY</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a:p>
            <a:pPr lvl="1" algn="just" fontAlgn="base"/>
            <a:r>
              <a:rPr lang="en-IN" sz="2400" dirty="0" smtClean="0">
                <a:latin typeface="Arial" pitchFamily="34" charset="0"/>
                <a:cs typeface="Arial" pitchFamily="34" charset="0"/>
              </a:rPr>
              <a:t>matrix</a:t>
            </a:r>
            <a:r>
              <a:rPr lang="en-IN" sz="2400" dirty="0">
                <a:latin typeface="Arial" pitchFamily="34" charset="0"/>
                <a:cs typeface="Arial" pitchFamily="34" charset="0"/>
              </a:rPr>
              <a:t>()</a:t>
            </a:r>
          </a:p>
          <a:p>
            <a:pPr algn="just"/>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2758823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latin typeface="Arial" pitchFamily="34" charset="0"/>
                <a:cs typeface="Arial" pitchFamily="34" charset="0"/>
              </a:rPr>
              <a:t>CSS3 2D Transforms </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980728"/>
            <a:ext cx="8229600" cy="4525963"/>
          </a:xfrm>
        </p:spPr>
        <p:txBody>
          <a:bodyPr>
            <a:noAutofit/>
          </a:bodyPr>
          <a:lstStyle/>
          <a:p>
            <a:pPr algn="just" fontAlgn="base"/>
            <a:r>
              <a:rPr lang="en-IN" sz="2400" dirty="0" smtClean="0">
                <a:latin typeface="Arial" pitchFamily="34" charset="0"/>
                <a:cs typeface="Arial" pitchFamily="34" charset="0"/>
              </a:rPr>
              <a:t>translate(), </a:t>
            </a:r>
            <a:r>
              <a:rPr lang="en-IN" sz="2400" dirty="0" err="1" smtClean="0">
                <a:latin typeface="Arial" pitchFamily="34" charset="0"/>
                <a:cs typeface="Arial" pitchFamily="34" charset="0"/>
              </a:rPr>
              <a:t>translateX</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traslateY</a:t>
            </a:r>
            <a:r>
              <a:rPr lang="en-IN" sz="2400" dirty="0" smtClean="0">
                <a:latin typeface="Arial" pitchFamily="34" charset="0"/>
                <a:cs typeface="Arial" pitchFamily="34" charset="0"/>
              </a:rPr>
              <a:t>()</a:t>
            </a:r>
          </a:p>
          <a:p>
            <a:pPr lvl="1" algn="just" fontAlgn="base"/>
            <a:r>
              <a:rPr lang="en-US" sz="2400" dirty="0" smtClean="0">
                <a:latin typeface="Arial" pitchFamily="34" charset="0"/>
                <a:cs typeface="Arial" pitchFamily="34" charset="0"/>
              </a:rPr>
              <a:t>moves an element from its current position</a:t>
            </a:r>
            <a:endParaRPr lang="en-IN" sz="2400" dirty="0" smtClean="0">
              <a:latin typeface="Arial" pitchFamily="34" charset="0"/>
              <a:cs typeface="Arial" pitchFamily="34" charset="0"/>
            </a:endParaRPr>
          </a:p>
          <a:p>
            <a:pPr algn="just" fontAlgn="base"/>
            <a:r>
              <a:rPr lang="en-IN" sz="2400" dirty="0" smtClean="0">
                <a:latin typeface="Arial" pitchFamily="34" charset="0"/>
                <a:cs typeface="Arial" pitchFamily="34" charset="0"/>
              </a:rPr>
              <a:t>rotate()</a:t>
            </a:r>
          </a:p>
          <a:p>
            <a:pPr lvl="1" algn="just" fontAlgn="base"/>
            <a:r>
              <a:rPr lang="en-US" sz="2400" dirty="0" smtClean="0">
                <a:latin typeface="Arial" pitchFamily="34" charset="0"/>
                <a:cs typeface="Arial" pitchFamily="34" charset="0"/>
              </a:rPr>
              <a:t>rotates an element clockwise or counter-clockwise according to a given degree</a:t>
            </a:r>
            <a:endParaRPr lang="en-IN" sz="2400" dirty="0" smtClean="0">
              <a:latin typeface="Arial" pitchFamily="34" charset="0"/>
              <a:cs typeface="Arial" pitchFamily="34" charset="0"/>
            </a:endParaRPr>
          </a:p>
          <a:p>
            <a:pPr algn="just" fontAlgn="base"/>
            <a:r>
              <a:rPr lang="en-IN" sz="2400" dirty="0" smtClean="0">
                <a:latin typeface="Arial" pitchFamily="34" charset="0"/>
                <a:cs typeface="Arial" pitchFamily="34" charset="0"/>
              </a:rPr>
              <a:t>scale(), </a:t>
            </a:r>
            <a:r>
              <a:rPr lang="en-IN" sz="2400" dirty="0" err="1" smtClean="0">
                <a:latin typeface="Arial" pitchFamily="34" charset="0"/>
                <a:cs typeface="Arial" pitchFamily="34" charset="0"/>
              </a:rPr>
              <a:t>scaleX</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scaleY</a:t>
            </a:r>
            <a:r>
              <a:rPr lang="en-IN" sz="2400" dirty="0" smtClean="0">
                <a:latin typeface="Arial" pitchFamily="34" charset="0"/>
                <a:cs typeface="Arial" pitchFamily="34" charset="0"/>
              </a:rPr>
              <a:t>()</a:t>
            </a:r>
          </a:p>
          <a:p>
            <a:pPr lvl="1" algn="just" fontAlgn="base"/>
            <a:r>
              <a:rPr lang="en-US" sz="2400" dirty="0" smtClean="0">
                <a:latin typeface="Arial" pitchFamily="34" charset="0"/>
                <a:cs typeface="Arial" pitchFamily="34" charset="0"/>
              </a:rPr>
              <a:t>increases or decreases the size of an element </a:t>
            </a:r>
            <a:endParaRPr lang="en-IN" sz="2400" dirty="0" smtClean="0">
              <a:latin typeface="Arial" pitchFamily="34" charset="0"/>
              <a:cs typeface="Arial" pitchFamily="34" charset="0"/>
            </a:endParaRPr>
          </a:p>
          <a:p>
            <a:pPr algn="just" fontAlgn="base"/>
            <a:r>
              <a:rPr lang="en-IN" sz="2400" dirty="0" smtClean="0">
                <a:latin typeface="Arial" pitchFamily="34" charset="0"/>
                <a:cs typeface="Arial" pitchFamily="34" charset="0"/>
              </a:rPr>
              <a:t>skew(), </a:t>
            </a:r>
            <a:r>
              <a:rPr lang="en-IN" sz="2400" dirty="0" err="1" smtClean="0">
                <a:latin typeface="Arial" pitchFamily="34" charset="0"/>
                <a:cs typeface="Arial" pitchFamily="34" charset="0"/>
              </a:rPr>
              <a:t>skewX</a:t>
            </a:r>
            <a:r>
              <a:rPr lang="en-IN" sz="2400" dirty="0" smtClean="0">
                <a:latin typeface="Arial" pitchFamily="34" charset="0"/>
                <a:cs typeface="Arial" pitchFamily="34" charset="0"/>
              </a:rPr>
              <a:t>(), </a:t>
            </a:r>
            <a:r>
              <a:rPr lang="en-IN" sz="2400" dirty="0" err="1" smtClean="0">
                <a:latin typeface="Arial" pitchFamily="34" charset="0"/>
                <a:cs typeface="Arial" pitchFamily="34" charset="0"/>
              </a:rPr>
              <a:t>skewY</a:t>
            </a:r>
            <a:r>
              <a:rPr lang="en-IN" sz="2400" dirty="0" smtClean="0">
                <a:latin typeface="Arial" pitchFamily="34" charset="0"/>
                <a:cs typeface="Arial" pitchFamily="34" charset="0"/>
              </a:rPr>
              <a:t>()</a:t>
            </a:r>
          </a:p>
          <a:p>
            <a:pPr lvl="1" algn="just" fontAlgn="base"/>
            <a:r>
              <a:rPr lang="en-US" sz="2400" dirty="0" smtClean="0">
                <a:latin typeface="Arial" pitchFamily="34" charset="0"/>
                <a:cs typeface="Arial" pitchFamily="34" charset="0"/>
              </a:rPr>
              <a:t>skews an element along the X and Y-axis by the given angles</a:t>
            </a:r>
          </a:p>
          <a:p>
            <a:pPr algn="just" fontAlgn="base"/>
            <a:r>
              <a:rPr lang="en-IN" sz="2400" dirty="0" smtClean="0">
                <a:latin typeface="Arial" pitchFamily="34" charset="0"/>
                <a:cs typeface="Arial" pitchFamily="34" charset="0"/>
              </a:rPr>
              <a:t>matrix()</a:t>
            </a:r>
          </a:p>
          <a:p>
            <a:pPr lvl="1" algn="just" fontAlgn="base"/>
            <a:r>
              <a:rPr lang="en-US" sz="2400" dirty="0" smtClean="0">
                <a:latin typeface="Arial" pitchFamily="34" charset="0"/>
                <a:cs typeface="Arial" pitchFamily="34" charset="0"/>
              </a:rPr>
              <a:t>combines all the 2D transform methods into one</a:t>
            </a: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275882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864096"/>
          </a:xfrm>
        </p:spPr>
        <p:txBody>
          <a:bodyPr>
            <a:normAutofit/>
          </a:bodyPr>
          <a:lstStyle/>
          <a:p>
            <a:r>
              <a:rPr lang="en-IN" b="1" dirty="0">
                <a:latin typeface="Arial" pitchFamily="34" charset="0"/>
                <a:cs typeface="Arial" pitchFamily="34" charset="0"/>
              </a:rPr>
              <a:t>2D Transform </a:t>
            </a:r>
            <a:r>
              <a:rPr lang="en-IN" b="1" dirty="0" smtClean="0">
                <a:latin typeface="Arial" pitchFamily="34" charset="0"/>
                <a:cs typeface="Arial" pitchFamily="34" charset="0"/>
              </a:rPr>
              <a:t>Methods</a:t>
            </a:r>
            <a:endParaRPr lang="en-IN"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575824178"/>
              </p:ext>
            </p:extLst>
          </p:nvPr>
        </p:nvGraphicFramePr>
        <p:xfrm>
          <a:off x="395536" y="980728"/>
          <a:ext cx="8424936" cy="5614427"/>
        </p:xfrm>
        <a:graphic>
          <a:graphicData uri="http://schemas.openxmlformats.org/drawingml/2006/table">
            <a:tbl>
              <a:tblPr/>
              <a:tblGrid>
                <a:gridCol w="1549923"/>
                <a:gridCol w="6875013"/>
              </a:tblGrid>
              <a:tr h="355770">
                <a:tc>
                  <a:txBody>
                    <a:bodyPr/>
                    <a:lstStyle/>
                    <a:p>
                      <a:pPr algn="l" fontAlgn="t"/>
                      <a:r>
                        <a:rPr lang="en-IN" sz="1400" dirty="0">
                          <a:solidFill>
                            <a:schemeClr val="tx1"/>
                          </a:solidFill>
                          <a:effectLst/>
                          <a:latin typeface="Arial" pitchFamily="34" charset="0"/>
                          <a:cs typeface="Arial" pitchFamily="34" charset="0"/>
                        </a:rPr>
                        <a:t>Function</a:t>
                      </a:r>
                    </a:p>
                  </a:txBody>
                  <a:tcPr marL="45131" marR="45131" marT="51578" marB="51578"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sz="1400" dirty="0">
                          <a:solidFill>
                            <a:schemeClr val="tx1"/>
                          </a:solidFill>
                          <a:effectLst/>
                          <a:latin typeface="Arial" pitchFamily="34" charset="0"/>
                          <a:cs typeface="Arial" pitchFamily="34" charset="0"/>
                        </a:rPr>
                        <a:t>Description</a:t>
                      </a:r>
                    </a:p>
                  </a:txBody>
                  <a:tcPr marL="45131" marR="45131" marT="51578" marB="51578"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533092">
                <a:tc>
                  <a:txBody>
                    <a:bodyPr/>
                    <a:lstStyle/>
                    <a:p>
                      <a:pPr fontAlgn="t"/>
                      <a:r>
                        <a:rPr lang="en-IN" sz="1400">
                          <a:solidFill>
                            <a:schemeClr val="tx1"/>
                          </a:solidFill>
                          <a:effectLst/>
                          <a:latin typeface="Arial" pitchFamily="34" charset="0"/>
                          <a:cs typeface="Arial" pitchFamily="34" charset="0"/>
                        </a:rPr>
                        <a:t>translate(tx,ty)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Moves the element by the given amount along the X and Y-axis.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33092">
                <a:tc>
                  <a:txBody>
                    <a:bodyPr/>
                    <a:lstStyle/>
                    <a:p>
                      <a:pPr fontAlgn="t"/>
                      <a:r>
                        <a:rPr lang="en-IN" sz="1400" dirty="0" err="1">
                          <a:solidFill>
                            <a:schemeClr val="tx1"/>
                          </a:solidFill>
                          <a:effectLst/>
                          <a:latin typeface="Arial" pitchFamily="34" charset="0"/>
                          <a:cs typeface="Arial" pitchFamily="34" charset="0"/>
                        </a:rPr>
                        <a:t>translateX</a:t>
                      </a:r>
                      <a:r>
                        <a:rPr lang="en-IN" sz="1400" dirty="0">
                          <a:solidFill>
                            <a:schemeClr val="tx1"/>
                          </a:solidFill>
                          <a:effectLst/>
                          <a:latin typeface="Arial" pitchFamily="34" charset="0"/>
                          <a:cs typeface="Arial" pitchFamily="34" charset="0"/>
                        </a:rPr>
                        <a:t>(</a:t>
                      </a:r>
                      <a:r>
                        <a:rPr lang="en-IN" sz="1400" dirty="0" err="1">
                          <a:solidFill>
                            <a:schemeClr val="tx1"/>
                          </a:solidFill>
                          <a:effectLst/>
                          <a:latin typeface="Arial" pitchFamily="34" charset="0"/>
                          <a:cs typeface="Arial" pitchFamily="34" charset="0"/>
                        </a:rPr>
                        <a:t>tx</a:t>
                      </a:r>
                      <a:r>
                        <a:rPr lang="en-IN" sz="1400" dirty="0">
                          <a:solidFill>
                            <a:schemeClr val="tx1"/>
                          </a:solidFill>
                          <a:effectLst/>
                          <a:latin typeface="Arial" pitchFamily="34" charset="0"/>
                          <a:cs typeface="Arial" pitchFamily="34" charset="0"/>
                        </a:rPr>
                        <a:t>)</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Moves the the element by the given amount along the X-axis.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33092">
                <a:tc>
                  <a:txBody>
                    <a:bodyPr/>
                    <a:lstStyle/>
                    <a:p>
                      <a:pPr fontAlgn="t"/>
                      <a:r>
                        <a:rPr lang="en-IN" sz="1400">
                          <a:solidFill>
                            <a:schemeClr val="tx1"/>
                          </a:solidFill>
                          <a:effectLst/>
                          <a:latin typeface="Arial" pitchFamily="34" charset="0"/>
                          <a:cs typeface="Arial" pitchFamily="34" charset="0"/>
                        </a:rPr>
                        <a:t>translateY(ty)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Moves the the element by the given amount along the Y-axis.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52110">
                <a:tc>
                  <a:txBody>
                    <a:bodyPr/>
                    <a:lstStyle/>
                    <a:p>
                      <a:pPr fontAlgn="t"/>
                      <a:r>
                        <a:rPr lang="en-IN" sz="1400">
                          <a:solidFill>
                            <a:schemeClr val="tx1"/>
                          </a:solidFill>
                          <a:effectLst/>
                          <a:latin typeface="Arial" pitchFamily="34" charset="0"/>
                          <a:cs typeface="Arial" pitchFamily="34" charset="0"/>
                        </a:rPr>
                        <a:t>rotate(a)</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Rotates the element by the specified angle around the origin of the element, as defined by the transform-origin property.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52110">
                <a:tc>
                  <a:txBody>
                    <a:bodyPr/>
                    <a:lstStyle/>
                    <a:p>
                      <a:pPr fontAlgn="t"/>
                      <a:r>
                        <a:rPr lang="en-IN" sz="1400">
                          <a:solidFill>
                            <a:schemeClr val="tx1"/>
                          </a:solidFill>
                          <a:effectLst/>
                          <a:latin typeface="Arial" pitchFamily="34" charset="0"/>
                          <a:cs typeface="Arial" pitchFamily="34" charset="0"/>
                        </a:rPr>
                        <a:t>scale(sx,sy)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Scale the width and height of the element up or down by the given amount. The function scale(1,1) has no effect.</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33092">
                <a:tc>
                  <a:txBody>
                    <a:bodyPr/>
                    <a:lstStyle/>
                    <a:p>
                      <a:pPr fontAlgn="t"/>
                      <a:r>
                        <a:rPr lang="en-IN" sz="1400">
                          <a:solidFill>
                            <a:schemeClr val="tx1"/>
                          </a:solidFill>
                          <a:effectLst/>
                          <a:latin typeface="Arial" pitchFamily="34" charset="0"/>
                          <a:cs typeface="Arial" pitchFamily="34" charset="0"/>
                        </a:rPr>
                        <a:t>scaleX(sx)</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Scale the width of the element up or down by the given amount.</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33092">
                <a:tc>
                  <a:txBody>
                    <a:bodyPr/>
                    <a:lstStyle/>
                    <a:p>
                      <a:pPr fontAlgn="t"/>
                      <a:r>
                        <a:rPr lang="en-IN" sz="1400">
                          <a:solidFill>
                            <a:schemeClr val="tx1"/>
                          </a:solidFill>
                          <a:effectLst/>
                          <a:latin typeface="Arial" pitchFamily="34" charset="0"/>
                          <a:cs typeface="Arial" pitchFamily="34" charset="0"/>
                        </a:rPr>
                        <a:t>scaleY(sy)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Scale the height of the element up or down by the given amount.</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12289">
                <a:tc>
                  <a:txBody>
                    <a:bodyPr/>
                    <a:lstStyle/>
                    <a:p>
                      <a:pPr fontAlgn="t"/>
                      <a:r>
                        <a:rPr lang="en-IN" sz="1400">
                          <a:solidFill>
                            <a:schemeClr val="tx1"/>
                          </a:solidFill>
                          <a:effectLst/>
                          <a:latin typeface="Arial" pitchFamily="34" charset="0"/>
                          <a:cs typeface="Arial" pitchFamily="34" charset="0"/>
                        </a:rPr>
                        <a:t>skew(ax,ay)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Skews the element by the given angle along the X and Y-axis.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12289">
                <a:tc>
                  <a:txBody>
                    <a:bodyPr/>
                    <a:lstStyle/>
                    <a:p>
                      <a:pPr fontAlgn="t"/>
                      <a:r>
                        <a:rPr lang="en-IN" sz="1400">
                          <a:solidFill>
                            <a:schemeClr val="tx1"/>
                          </a:solidFill>
                          <a:effectLst/>
                          <a:latin typeface="Arial" pitchFamily="34" charset="0"/>
                          <a:cs typeface="Arial" pitchFamily="34" charset="0"/>
                        </a:rPr>
                        <a:t>skewX(ax)</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Skews the element by the given angle along the X-axis.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312289">
                <a:tc>
                  <a:txBody>
                    <a:bodyPr/>
                    <a:lstStyle/>
                    <a:p>
                      <a:pPr fontAlgn="t"/>
                      <a:r>
                        <a:rPr lang="en-IN" sz="1400">
                          <a:solidFill>
                            <a:schemeClr val="tx1"/>
                          </a:solidFill>
                          <a:effectLst/>
                          <a:latin typeface="Arial" pitchFamily="34" charset="0"/>
                          <a:cs typeface="Arial" pitchFamily="34" charset="0"/>
                        </a:rPr>
                        <a:t>skewY(ay)</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Skews the element by the given angle along the Y-axis.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52110">
                <a:tc>
                  <a:txBody>
                    <a:bodyPr/>
                    <a:lstStyle/>
                    <a:p>
                      <a:pPr fontAlgn="t"/>
                      <a:r>
                        <a:rPr lang="en-IN" sz="1400">
                          <a:solidFill>
                            <a:schemeClr val="tx1"/>
                          </a:solidFill>
                          <a:effectLst/>
                          <a:latin typeface="Arial" pitchFamily="34" charset="0"/>
                          <a:cs typeface="Arial" pitchFamily="34" charset="0"/>
                        </a:rPr>
                        <a:t>matrix(n,n,n,n,n,n)</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dirty="0">
                          <a:solidFill>
                            <a:schemeClr val="tx1"/>
                          </a:solidFill>
                          <a:effectLst/>
                          <a:latin typeface="Arial" pitchFamily="34" charset="0"/>
                          <a:cs typeface="Arial" pitchFamily="34" charset="0"/>
                        </a:rPr>
                        <a:t>Specifies a 2D transformation in the form of a transformation matrix comprised of the six values.</a:t>
                      </a:r>
                    </a:p>
                  </a:txBody>
                  <a:tcPr marL="45131" marR="45131" marT="32236" marB="32236"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1855502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958"/>
          </a:xfrm>
        </p:spPr>
        <p:txBody>
          <a:bodyPr/>
          <a:lstStyle/>
          <a:p>
            <a:r>
              <a:rPr lang="en-IN" dirty="0" smtClean="0">
                <a:latin typeface="Arial" pitchFamily="34" charset="0"/>
                <a:cs typeface="Arial" pitchFamily="34" charset="0"/>
              </a:rPr>
              <a:t>2D Transforms Example</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836712"/>
            <a:ext cx="8229600" cy="5688632"/>
          </a:xfrm>
        </p:spPr>
        <p:txBody>
          <a:bodyPr>
            <a:noAutofit/>
          </a:bodyPr>
          <a:lstStyle/>
          <a:p>
            <a:pPr marL="0" indent="0">
              <a:buNone/>
            </a:pPr>
            <a:r>
              <a:rPr lang="en-IN" sz="1400" dirty="0">
                <a:latin typeface="Arial" pitchFamily="34" charset="0"/>
                <a:cs typeface="Arial" pitchFamily="34" charset="0"/>
              </a:rPr>
              <a:t>&lt;html&gt;</a:t>
            </a:r>
          </a:p>
          <a:p>
            <a:pPr marL="0" indent="0">
              <a:buNone/>
            </a:pPr>
            <a:r>
              <a:rPr lang="en-IN" sz="1400" dirty="0" smtClean="0">
                <a:latin typeface="Arial" pitchFamily="34" charset="0"/>
                <a:cs typeface="Arial" pitchFamily="34" charset="0"/>
              </a:rPr>
              <a:t>&lt;</a:t>
            </a:r>
            <a:r>
              <a:rPr lang="en-IN" sz="1400" dirty="0">
                <a:latin typeface="Arial" pitchFamily="34" charset="0"/>
                <a:cs typeface="Arial" pitchFamily="34" charset="0"/>
              </a:rPr>
              <a:t>head&gt;</a:t>
            </a:r>
          </a:p>
          <a:p>
            <a:pPr marL="0" indent="0">
              <a:buNone/>
            </a:pPr>
            <a:r>
              <a:rPr lang="en-IN" sz="1400" dirty="0" smtClean="0">
                <a:latin typeface="Arial" pitchFamily="34" charset="0"/>
                <a:cs typeface="Arial" pitchFamily="34" charset="0"/>
              </a:rPr>
              <a:t>	&lt;</a:t>
            </a:r>
            <a:r>
              <a:rPr lang="en-IN" sz="1400" dirty="0">
                <a:latin typeface="Arial" pitchFamily="34" charset="0"/>
                <a:cs typeface="Arial" pitchFamily="34" charset="0"/>
              </a:rPr>
              <a:t>style&gt;</a:t>
            </a:r>
          </a:p>
          <a:p>
            <a:pPr marL="0" indent="0">
              <a:buNone/>
            </a:pPr>
            <a:r>
              <a:rPr lang="en-IN" sz="1400" dirty="0">
                <a:latin typeface="Arial" pitchFamily="34" charset="0"/>
                <a:cs typeface="Arial" pitchFamily="34" charset="0"/>
              </a:rPr>
              <a:t>	</a:t>
            </a:r>
            <a:r>
              <a:rPr lang="en-IN" sz="1400" dirty="0" smtClean="0">
                <a:latin typeface="Arial" pitchFamily="34" charset="0"/>
                <a:cs typeface="Arial" pitchFamily="34" charset="0"/>
              </a:rPr>
              <a:t>div </a:t>
            </a:r>
            <a:r>
              <a:rPr lang="en-IN" sz="1400" dirty="0">
                <a:latin typeface="Arial" pitchFamily="34" charset="0"/>
                <a:cs typeface="Arial" pitchFamily="34" charset="0"/>
              </a:rPr>
              <a:t>{</a:t>
            </a:r>
          </a:p>
          <a:p>
            <a:pPr marL="0" indent="0">
              <a:buNone/>
            </a:pPr>
            <a:r>
              <a:rPr lang="en-IN" sz="1400" dirty="0">
                <a:latin typeface="Arial" pitchFamily="34" charset="0"/>
                <a:cs typeface="Arial" pitchFamily="34" charset="0"/>
              </a:rPr>
              <a:t>		width: 300px;</a:t>
            </a:r>
          </a:p>
          <a:p>
            <a:pPr marL="0" indent="0">
              <a:buNone/>
            </a:pPr>
            <a:r>
              <a:rPr lang="en-IN" sz="1400" dirty="0">
                <a:latin typeface="Arial" pitchFamily="34" charset="0"/>
                <a:cs typeface="Arial" pitchFamily="34" charset="0"/>
              </a:rPr>
              <a:t>		height: 100px;</a:t>
            </a:r>
          </a:p>
          <a:p>
            <a:pPr marL="0" indent="0">
              <a:buNone/>
            </a:pPr>
            <a:r>
              <a:rPr lang="en-IN" sz="1400" dirty="0">
                <a:latin typeface="Arial" pitchFamily="34" charset="0"/>
                <a:cs typeface="Arial" pitchFamily="34" charset="0"/>
              </a:rPr>
              <a:t>		background-</a:t>
            </a:r>
            <a:r>
              <a:rPr lang="en-IN" sz="1400" dirty="0" err="1">
                <a:latin typeface="Arial" pitchFamily="34" charset="0"/>
                <a:cs typeface="Arial" pitchFamily="34" charset="0"/>
              </a:rPr>
              <a:t>color</a:t>
            </a:r>
            <a:r>
              <a:rPr lang="en-IN" sz="1400" dirty="0">
                <a:latin typeface="Arial" pitchFamily="34" charset="0"/>
                <a:cs typeface="Arial" pitchFamily="34" charset="0"/>
              </a:rPr>
              <a:t>: pink;</a:t>
            </a:r>
          </a:p>
          <a:p>
            <a:pPr marL="0" indent="0">
              <a:buNone/>
            </a:pPr>
            <a:r>
              <a:rPr lang="en-IN" sz="1400" dirty="0">
                <a:latin typeface="Arial" pitchFamily="34" charset="0"/>
                <a:cs typeface="Arial" pitchFamily="34" charset="0"/>
              </a:rPr>
              <a:t>		border: 1px solid black;</a:t>
            </a:r>
          </a:p>
          <a:p>
            <a:pPr marL="0" indent="0">
              <a:buNone/>
            </a:pPr>
            <a:r>
              <a:rPr lang="en-IN" sz="1400" dirty="0">
                <a:latin typeface="Arial" pitchFamily="34" charset="0"/>
                <a:cs typeface="Arial" pitchFamily="34" charset="0"/>
              </a:rPr>
              <a:t>	</a:t>
            </a:r>
            <a:r>
              <a:rPr lang="en-IN" sz="1400" dirty="0" smtClean="0">
                <a:latin typeface="Arial" pitchFamily="34" charset="0"/>
                <a:cs typeface="Arial" pitchFamily="34" charset="0"/>
              </a:rPr>
              <a:t>}</a:t>
            </a:r>
            <a:endParaRPr lang="en-IN" sz="1400" dirty="0">
              <a:latin typeface="Arial" pitchFamily="34" charset="0"/>
              <a:cs typeface="Arial" pitchFamily="34" charset="0"/>
            </a:endParaRPr>
          </a:p>
          <a:p>
            <a:pPr marL="0" indent="0">
              <a:buNone/>
            </a:pPr>
            <a:r>
              <a:rPr lang="en-IN" sz="1400" dirty="0">
                <a:latin typeface="Arial" pitchFamily="34" charset="0"/>
                <a:cs typeface="Arial" pitchFamily="34" charset="0"/>
              </a:rPr>
              <a:t>	</a:t>
            </a:r>
            <a:r>
              <a:rPr lang="en-IN" sz="1400" dirty="0" err="1" smtClean="0">
                <a:latin typeface="Arial" pitchFamily="34" charset="0"/>
                <a:cs typeface="Arial" pitchFamily="34" charset="0"/>
              </a:rPr>
              <a:t>div#myDiv</a:t>
            </a:r>
            <a:r>
              <a:rPr lang="en-IN" sz="1400" dirty="0" smtClean="0">
                <a:latin typeface="Arial" pitchFamily="34" charset="0"/>
                <a:cs typeface="Arial" pitchFamily="34" charset="0"/>
              </a:rPr>
              <a:t> </a:t>
            </a:r>
            <a:r>
              <a:rPr lang="en-IN" sz="1400" dirty="0">
                <a:latin typeface="Arial" pitchFamily="34" charset="0"/>
                <a:cs typeface="Arial" pitchFamily="34" charset="0"/>
              </a:rPr>
              <a:t>{</a:t>
            </a:r>
          </a:p>
          <a:p>
            <a:pPr marL="0" indent="0">
              <a:buNone/>
            </a:pPr>
            <a:r>
              <a:rPr lang="en-IN" sz="1400" dirty="0">
                <a:latin typeface="Arial" pitchFamily="34" charset="0"/>
                <a:cs typeface="Arial" pitchFamily="34" charset="0"/>
              </a:rPr>
              <a:t>	</a:t>
            </a:r>
            <a:r>
              <a:rPr lang="en-IN" sz="1400" dirty="0" smtClean="0">
                <a:latin typeface="Arial" pitchFamily="34" charset="0"/>
                <a:cs typeface="Arial" pitchFamily="34" charset="0"/>
              </a:rPr>
              <a:t>	transform</a:t>
            </a:r>
            <a:r>
              <a:rPr lang="en-IN" sz="1400" dirty="0">
                <a:latin typeface="Arial" pitchFamily="34" charset="0"/>
                <a:cs typeface="Arial" pitchFamily="34" charset="0"/>
              </a:rPr>
              <a:t>: rotate(20deg);</a:t>
            </a:r>
          </a:p>
          <a:p>
            <a:pPr marL="0" indent="0">
              <a:buNone/>
            </a:pPr>
            <a:r>
              <a:rPr lang="en-IN" sz="1400" dirty="0">
                <a:latin typeface="Arial" pitchFamily="34" charset="0"/>
                <a:cs typeface="Arial" pitchFamily="34" charset="0"/>
              </a:rPr>
              <a:t>	</a:t>
            </a:r>
            <a:r>
              <a:rPr lang="en-IN" sz="1400" dirty="0" smtClean="0">
                <a:latin typeface="Arial" pitchFamily="34" charset="0"/>
                <a:cs typeface="Arial" pitchFamily="34" charset="0"/>
              </a:rPr>
              <a:t>}</a:t>
            </a:r>
            <a:endParaRPr lang="en-IN" sz="1400" dirty="0">
              <a:latin typeface="Arial" pitchFamily="34" charset="0"/>
              <a:cs typeface="Arial" pitchFamily="34" charset="0"/>
            </a:endParaRPr>
          </a:p>
          <a:p>
            <a:pPr marL="0" indent="0">
              <a:buNone/>
            </a:pPr>
            <a:r>
              <a:rPr lang="en-IN" sz="1400" dirty="0">
                <a:latin typeface="Arial" pitchFamily="34" charset="0"/>
                <a:cs typeface="Arial" pitchFamily="34" charset="0"/>
              </a:rPr>
              <a:t>	</a:t>
            </a:r>
            <a:r>
              <a:rPr lang="en-IN" sz="1400" dirty="0" smtClean="0">
                <a:latin typeface="Arial" pitchFamily="34" charset="0"/>
                <a:cs typeface="Arial" pitchFamily="34" charset="0"/>
              </a:rPr>
              <a:t>&lt;/</a:t>
            </a:r>
            <a:r>
              <a:rPr lang="en-IN" sz="1400" dirty="0">
                <a:latin typeface="Arial" pitchFamily="34" charset="0"/>
                <a:cs typeface="Arial" pitchFamily="34" charset="0"/>
              </a:rPr>
              <a:t>style&gt;</a:t>
            </a:r>
          </a:p>
          <a:p>
            <a:pPr marL="0" indent="0">
              <a:buNone/>
            </a:pPr>
            <a:r>
              <a:rPr lang="en-IN" sz="1400" dirty="0" smtClean="0">
                <a:latin typeface="Arial" pitchFamily="34" charset="0"/>
                <a:cs typeface="Arial" pitchFamily="34" charset="0"/>
              </a:rPr>
              <a:t>&lt;/</a:t>
            </a:r>
            <a:r>
              <a:rPr lang="en-IN" sz="1400" dirty="0">
                <a:latin typeface="Arial" pitchFamily="34" charset="0"/>
                <a:cs typeface="Arial" pitchFamily="34" charset="0"/>
              </a:rPr>
              <a:t>head&gt;</a:t>
            </a:r>
          </a:p>
          <a:p>
            <a:pPr marL="0" indent="0">
              <a:buNone/>
            </a:pPr>
            <a:r>
              <a:rPr lang="en-IN" sz="1400" dirty="0" smtClean="0">
                <a:latin typeface="Arial" pitchFamily="34" charset="0"/>
                <a:cs typeface="Arial" pitchFamily="34" charset="0"/>
              </a:rPr>
              <a:t>&lt;</a:t>
            </a:r>
            <a:r>
              <a:rPr lang="en-IN" sz="1400" dirty="0">
                <a:latin typeface="Arial" pitchFamily="34" charset="0"/>
                <a:cs typeface="Arial" pitchFamily="34" charset="0"/>
              </a:rPr>
              <a:t>body&gt;</a:t>
            </a:r>
          </a:p>
          <a:p>
            <a:pPr marL="0" indent="0">
              <a:buNone/>
            </a:pPr>
            <a:r>
              <a:rPr lang="en-IN" sz="1400" dirty="0">
                <a:latin typeface="Arial" pitchFamily="34" charset="0"/>
                <a:cs typeface="Arial" pitchFamily="34" charset="0"/>
              </a:rPr>
              <a:t>	&lt;div&gt;</a:t>
            </a:r>
          </a:p>
          <a:p>
            <a:pPr marL="0" indent="0">
              <a:buNone/>
            </a:pPr>
            <a:r>
              <a:rPr lang="en-IN" sz="1400" dirty="0">
                <a:latin typeface="Arial" pitchFamily="34" charset="0"/>
                <a:cs typeface="Arial" pitchFamily="34" charset="0"/>
              </a:rPr>
              <a:t>		2d Transforms Example</a:t>
            </a:r>
          </a:p>
          <a:p>
            <a:pPr marL="0" indent="0">
              <a:buNone/>
            </a:pPr>
            <a:r>
              <a:rPr lang="en-IN" sz="1400" dirty="0">
                <a:latin typeface="Arial" pitchFamily="34" charset="0"/>
                <a:cs typeface="Arial" pitchFamily="34" charset="0"/>
              </a:rPr>
              <a:t>	&lt;/div&gt;</a:t>
            </a:r>
          </a:p>
          <a:p>
            <a:pPr marL="0" indent="0">
              <a:buNone/>
            </a:pPr>
            <a:r>
              <a:rPr lang="en-IN" sz="1400" dirty="0">
                <a:latin typeface="Arial" pitchFamily="34" charset="0"/>
                <a:cs typeface="Arial" pitchFamily="34" charset="0"/>
              </a:rPr>
              <a:t>	&lt;div id = "</a:t>
            </a:r>
            <a:r>
              <a:rPr lang="en-IN" sz="1400" dirty="0" err="1">
                <a:latin typeface="Arial" pitchFamily="34" charset="0"/>
                <a:cs typeface="Arial" pitchFamily="34" charset="0"/>
              </a:rPr>
              <a:t>myDiv</a:t>
            </a:r>
            <a:r>
              <a:rPr lang="en-IN" sz="1400" dirty="0">
                <a:latin typeface="Arial" pitchFamily="34" charset="0"/>
                <a:cs typeface="Arial" pitchFamily="34" charset="0"/>
              </a:rPr>
              <a:t>"&gt;</a:t>
            </a:r>
          </a:p>
          <a:p>
            <a:pPr marL="0" indent="0">
              <a:buNone/>
            </a:pPr>
            <a:r>
              <a:rPr lang="en-IN" sz="1400" dirty="0">
                <a:latin typeface="Arial" pitchFamily="34" charset="0"/>
                <a:cs typeface="Arial" pitchFamily="34" charset="0"/>
              </a:rPr>
              <a:t>		2d Transforms Example      </a:t>
            </a:r>
          </a:p>
          <a:p>
            <a:pPr marL="0" indent="0">
              <a:buNone/>
            </a:pPr>
            <a:r>
              <a:rPr lang="en-IN" sz="1400" dirty="0">
                <a:latin typeface="Arial" pitchFamily="34" charset="0"/>
                <a:cs typeface="Arial" pitchFamily="34" charset="0"/>
              </a:rPr>
              <a:t>	&lt;/div&gt;</a:t>
            </a:r>
          </a:p>
          <a:p>
            <a:pPr marL="0" indent="0">
              <a:buNone/>
            </a:pPr>
            <a:r>
              <a:rPr lang="en-IN" sz="1400" dirty="0" smtClean="0">
                <a:latin typeface="Arial" pitchFamily="34" charset="0"/>
                <a:cs typeface="Arial" pitchFamily="34" charset="0"/>
              </a:rPr>
              <a:t>&lt;/</a:t>
            </a:r>
            <a:r>
              <a:rPr lang="en-IN" sz="1400" dirty="0">
                <a:latin typeface="Arial" pitchFamily="34" charset="0"/>
                <a:cs typeface="Arial" pitchFamily="34" charset="0"/>
              </a:rPr>
              <a:t>body&gt;</a:t>
            </a:r>
          </a:p>
          <a:p>
            <a:pPr marL="0" indent="0">
              <a:buNone/>
            </a:pPr>
            <a:r>
              <a:rPr lang="en-IN" sz="1400" dirty="0">
                <a:latin typeface="Arial" pitchFamily="34" charset="0"/>
                <a:cs typeface="Arial" pitchFamily="34" charset="0"/>
              </a:rPr>
              <a:t>&lt;/html&gt;</a:t>
            </a:r>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627" t="6618" r="61346" b="47243"/>
          <a:stretch/>
        </p:blipFill>
        <p:spPr bwMode="auto">
          <a:xfrm>
            <a:off x="5074276" y="3664932"/>
            <a:ext cx="4069724" cy="28512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92080" y="3068960"/>
            <a:ext cx="1440160" cy="369332"/>
          </a:xfrm>
          <a:prstGeom prst="rect">
            <a:avLst/>
          </a:prstGeom>
          <a:solidFill>
            <a:srgbClr val="FFC000"/>
          </a:solidFill>
        </p:spPr>
        <p:txBody>
          <a:bodyPr wrap="square" rtlCol="0">
            <a:spAutoFit/>
          </a:bodyPr>
          <a:lstStyle/>
          <a:p>
            <a:r>
              <a:rPr lang="en-IN" b="1" dirty="0" smtClean="0"/>
              <a:t>OUTPUT:</a:t>
            </a:r>
            <a:endParaRPr lang="en-IN" b="1" dirty="0"/>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07127821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0080"/>
          </a:xfrm>
        </p:spPr>
        <p:txBody>
          <a:bodyPr>
            <a:normAutofit/>
          </a:bodyPr>
          <a:lstStyle/>
          <a:p>
            <a:r>
              <a:rPr lang="en-IN" sz="4000" b="1" dirty="0">
                <a:latin typeface="Arial" pitchFamily="34" charset="0"/>
                <a:cs typeface="Arial" pitchFamily="34" charset="0"/>
              </a:rPr>
              <a:t>3D Transform </a:t>
            </a:r>
            <a:r>
              <a:rPr lang="en-IN" sz="4000" b="1" dirty="0" smtClean="0">
                <a:latin typeface="Arial" pitchFamily="34" charset="0"/>
                <a:cs typeface="Arial" pitchFamily="34" charset="0"/>
              </a:rPr>
              <a:t>Functions</a:t>
            </a:r>
            <a:endParaRPr lang="en-IN" sz="40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44496194"/>
              </p:ext>
            </p:extLst>
          </p:nvPr>
        </p:nvGraphicFramePr>
        <p:xfrm>
          <a:off x="179512" y="836712"/>
          <a:ext cx="8856984" cy="5386503"/>
        </p:xfrm>
        <a:graphic>
          <a:graphicData uri="http://schemas.openxmlformats.org/drawingml/2006/table">
            <a:tbl>
              <a:tblPr>
                <a:tableStyleId>{5940675A-B579-460E-94D1-54222C63F5DA}</a:tableStyleId>
              </a:tblPr>
              <a:tblGrid>
                <a:gridCol w="1800200"/>
                <a:gridCol w="7056784"/>
              </a:tblGrid>
              <a:tr h="321886">
                <a:tc>
                  <a:txBody>
                    <a:bodyPr/>
                    <a:lstStyle/>
                    <a:p>
                      <a:pPr algn="ctr" fontAlgn="t"/>
                      <a:r>
                        <a:rPr lang="en-IN" sz="1400" dirty="0">
                          <a:effectLst/>
                          <a:latin typeface="Arial" pitchFamily="34" charset="0"/>
                          <a:cs typeface="Arial" pitchFamily="34" charset="0"/>
                        </a:rPr>
                        <a:t>Function</a:t>
                      </a:r>
                      <a:endParaRPr lang="en-IN" sz="1400" dirty="0">
                        <a:solidFill>
                          <a:schemeClr val="tx1"/>
                        </a:solidFill>
                        <a:effectLst/>
                        <a:latin typeface="Arial" pitchFamily="34" charset="0"/>
                        <a:cs typeface="Arial" pitchFamily="34" charset="0"/>
                      </a:endParaRPr>
                    </a:p>
                  </a:txBody>
                  <a:tcPr marL="38712" marR="38712" marT="44242" marB="44242" anchor="ctr"/>
                </a:tc>
                <a:tc>
                  <a:txBody>
                    <a:bodyPr/>
                    <a:lstStyle/>
                    <a:p>
                      <a:pPr algn="ctr" fontAlgn="t"/>
                      <a:r>
                        <a:rPr lang="en-IN" sz="1400" dirty="0">
                          <a:effectLst/>
                          <a:latin typeface="Arial" pitchFamily="34" charset="0"/>
                          <a:cs typeface="Arial" pitchFamily="34" charset="0"/>
                        </a:rPr>
                        <a:t>Description</a:t>
                      </a:r>
                      <a:endParaRPr lang="en-IN" sz="1400" dirty="0">
                        <a:solidFill>
                          <a:schemeClr val="tx1"/>
                        </a:solidFill>
                        <a:effectLst/>
                        <a:latin typeface="Arial" pitchFamily="34" charset="0"/>
                        <a:cs typeface="Arial" pitchFamily="34" charset="0"/>
                      </a:endParaRPr>
                    </a:p>
                  </a:txBody>
                  <a:tcPr marL="38712" marR="38712" marT="44242" marB="44242" anchor="ctr"/>
                </a:tc>
              </a:tr>
              <a:tr h="443446">
                <a:tc>
                  <a:txBody>
                    <a:bodyPr/>
                    <a:lstStyle/>
                    <a:p>
                      <a:pPr algn="l" fontAlgn="t"/>
                      <a:r>
                        <a:rPr lang="en-IN" sz="1400" dirty="0">
                          <a:effectLst/>
                          <a:latin typeface="Arial" pitchFamily="34" charset="0"/>
                          <a:cs typeface="Arial" pitchFamily="34" charset="0"/>
                        </a:rPr>
                        <a:t>translate3d(</a:t>
                      </a:r>
                      <a:r>
                        <a:rPr lang="en-IN" sz="1400" dirty="0" err="1">
                          <a:effectLst/>
                          <a:latin typeface="Arial" pitchFamily="34" charset="0"/>
                          <a:cs typeface="Arial" pitchFamily="34" charset="0"/>
                        </a:rPr>
                        <a:t>tx,ty,tz</a:t>
                      </a:r>
                      <a:r>
                        <a:rPr lang="en-IN" sz="1400" dirty="0">
                          <a:effectLst/>
                          <a:latin typeface="Arial" pitchFamily="34" charset="0"/>
                          <a:cs typeface="Arial" pitchFamily="34" charset="0"/>
                        </a:rPr>
                        <a:t>)</a:t>
                      </a:r>
                      <a:endParaRPr lang="en-IN" sz="1400" dirty="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Moves the element by the given amount along the X, Y &amp; Z-axis.</a:t>
                      </a:r>
                      <a:endParaRPr lang="en-IN" sz="140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translateX(tx)</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Moves the element by the given amount along the X-axis.</a:t>
                      </a:r>
                      <a:endParaRPr lang="en-IN" sz="140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translateY(ty)</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Moves the element by the given amount along the Y-axis.</a:t>
                      </a:r>
                      <a:endParaRPr lang="en-IN" sz="140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translateZ(tz)</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Moves the element by the given amount along the Z-axis.</a:t>
                      </a:r>
                      <a:endParaRPr lang="en-IN" sz="1400">
                        <a:solidFill>
                          <a:schemeClr val="tx1"/>
                        </a:solidFill>
                        <a:effectLst/>
                        <a:latin typeface="Arial" pitchFamily="34" charset="0"/>
                        <a:cs typeface="Arial" pitchFamily="34" charset="0"/>
                      </a:endParaRPr>
                    </a:p>
                  </a:txBody>
                  <a:tcPr marL="38712" marR="38712" marT="27651" marB="27651" anchor="ctr"/>
                </a:tc>
              </a:tr>
              <a:tr h="331306">
                <a:tc>
                  <a:txBody>
                    <a:bodyPr/>
                    <a:lstStyle/>
                    <a:p>
                      <a:pPr algn="l" fontAlgn="t"/>
                      <a:r>
                        <a:rPr lang="en-IN" sz="1400" dirty="0">
                          <a:effectLst/>
                          <a:latin typeface="Arial" pitchFamily="34" charset="0"/>
                          <a:cs typeface="Arial" pitchFamily="34" charset="0"/>
                        </a:rPr>
                        <a:t>rotate3d(</a:t>
                      </a:r>
                      <a:r>
                        <a:rPr lang="en-IN" sz="1400" dirty="0" err="1">
                          <a:effectLst/>
                          <a:latin typeface="Arial" pitchFamily="34" charset="0"/>
                          <a:cs typeface="Arial" pitchFamily="34" charset="0"/>
                        </a:rPr>
                        <a:t>x,y,z</a:t>
                      </a:r>
                      <a:r>
                        <a:rPr lang="en-IN" sz="1400" dirty="0">
                          <a:effectLst/>
                          <a:latin typeface="Arial" pitchFamily="34" charset="0"/>
                          <a:cs typeface="Arial" pitchFamily="34" charset="0"/>
                        </a:rPr>
                        <a:t>, a)</a:t>
                      </a:r>
                      <a:endParaRPr lang="en-IN" sz="1400" dirty="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Rotates the element in 3D space by the angle specified in the last parameter, around the [x,y,z] direction vector.</a:t>
                      </a:r>
                      <a:endParaRPr lang="en-IN" sz="140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rotateX(a)</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dirty="0">
                          <a:effectLst/>
                          <a:latin typeface="Arial" pitchFamily="34" charset="0"/>
                          <a:cs typeface="Arial" pitchFamily="34" charset="0"/>
                        </a:rPr>
                        <a:t>Rotates the element by the given angle around the X-axis.</a:t>
                      </a:r>
                      <a:endParaRPr lang="en-IN" sz="1400" dirty="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rotateY(a)</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dirty="0">
                          <a:effectLst/>
                          <a:latin typeface="Arial" pitchFamily="34" charset="0"/>
                          <a:cs typeface="Arial" pitchFamily="34" charset="0"/>
                        </a:rPr>
                        <a:t>Rotates the element by the given angle around the Y-axis.</a:t>
                      </a:r>
                      <a:endParaRPr lang="en-IN" sz="1400" dirty="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rotateZ(a)</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Rotates the element by the given angle around the Z-axis.</a:t>
                      </a:r>
                      <a:endParaRPr lang="en-IN" sz="1400">
                        <a:solidFill>
                          <a:schemeClr val="tx1"/>
                        </a:solidFill>
                        <a:effectLst/>
                        <a:latin typeface="Arial" pitchFamily="34" charset="0"/>
                        <a:cs typeface="Arial" pitchFamily="34" charset="0"/>
                      </a:endParaRPr>
                    </a:p>
                  </a:txBody>
                  <a:tcPr marL="38712" marR="38712" marT="27651" marB="27651" anchor="ctr"/>
                </a:tc>
              </a:tr>
              <a:tr h="376558">
                <a:tc>
                  <a:txBody>
                    <a:bodyPr/>
                    <a:lstStyle/>
                    <a:p>
                      <a:pPr algn="l" fontAlgn="t"/>
                      <a:r>
                        <a:rPr lang="en-IN" sz="1400" dirty="0">
                          <a:effectLst/>
                          <a:latin typeface="Arial" pitchFamily="34" charset="0"/>
                          <a:cs typeface="Arial" pitchFamily="34" charset="0"/>
                        </a:rPr>
                        <a:t>scale3d(</a:t>
                      </a:r>
                      <a:r>
                        <a:rPr lang="en-IN" sz="1400" dirty="0" err="1">
                          <a:effectLst/>
                          <a:latin typeface="Arial" pitchFamily="34" charset="0"/>
                          <a:cs typeface="Arial" pitchFamily="34" charset="0"/>
                        </a:rPr>
                        <a:t>sx,sy,sz</a:t>
                      </a:r>
                      <a:r>
                        <a:rPr lang="en-IN" sz="1400" dirty="0">
                          <a:effectLst/>
                          <a:latin typeface="Arial" pitchFamily="34" charset="0"/>
                          <a:cs typeface="Arial" pitchFamily="34" charset="0"/>
                        </a:rPr>
                        <a:t>)</a:t>
                      </a:r>
                      <a:endParaRPr lang="en-IN" sz="1400" dirty="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Scales the element by the given amount along the X, Y and Z-axis. The function scale3d(1,1,1) has no effect.</a:t>
                      </a:r>
                      <a:endParaRPr lang="en-IN" sz="140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scaleX(sx)</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dirty="0">
                          <a:effectLst/>
                          <a:latin typeface="Arial" pitchFamily="34" charset="0"/>
                          <a:cs typeface="Arial" pitchFamily="34" charset="0"/>
                        </a:rPr>
                        <a:t>Scales the element along the X-axis.</a:t>
                      </a:r>
                      <a:endParaRPr lang="en-IN" sz="1400" dirty="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scaleY(sy)</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dirty="0">
                          <a:effectLst/>
                          <a:latin typeface="Arial" pitchFamily="34" charset="0"/>
                          <a:cs typeface="Arial" pitchFamily="34" charset="0"/>
                        </a:rPr>
                        <a:t>Scales the element along the Y-axis.</a:t>
                      </a:r>
                      <a:endParaRPr lang="en-IN" sz="1400" dirty="0">
                        <a:solidFill>
                          <a:schemeClr val="tx1"/>
                        </a:solidFill>
                        <a:effectLst/>
                        <a:latin typeface="Arial" pitchFamily="34" charset="0"/>
                        <a:cs typeface="Arial" pitchFamily="34" charset="0"/>
                      </a:endParaRPr>
                    </a:p>
                  </a:txBody>
                  <a:tcPr marL="38712" marR="38712" marT="27651" marB="27651" anchor="ctr"/>
                </a:tc>
              </a:tr>
              <a:tr h="282526">
                <a:tc>
                  <a:txBody>
                    <a:bodyPr/>
                    <a:lstStyle/>
                    <a:p>
                      <a:pPr algn="l" fontAlgn="t"/>
                      <a:r>
                        <a:rPr lang="en-IN" sz="1400">
                          <a:effectLst/>
                          <a:latin typeface="Arial" pitchFamily="34" charset="0"/>
                          <a:cs typeface="Arial" pitchFamily="34" charset="0"/>
                        </a:rPr>
                        <a:t>scaleZ(sz)</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a:effectLst/>
                          <a:latin typeface="Arial" pitchFamily="34" charset="0"/>
                          <a:cs typeface="Arial" pitchFamily="34" charset="0"/>
                        </a:rPr>
                        <a:t>Scales the element along the Z-axis.</a:t>
                      </a:r>
                      <a:endParaRPr lang="en-IN" sz="1400">
                        <a:solidFill>
                          <a:schemeClr val="tx1"/>
                        </a:solidFill>
                        <a:effectLst/>
                        <a:latin typeface="Arial" pitchFamily="34" charset="0"/>
                        <a:cs typeface="Arial" pitchFamily="34" charset="0"/>
                      </a:endParaRPr>
                    </a:p>
                  </a:txBody>
                  <a:tcPr marL="38712" marR="38712" marT="27651" marB="27651" anchor="ctr"/>
                </a:tc>
              </a:tr>
              <a:tr h="445554">
                <a:tc>
                  <a:txBody>
                    <a:bodyPr/>
                    <a:lstStyle/>
                    <a:p>
                      <a:pPr algn="l" fontAlgn="t"/>
                      <a:r>
                        <a:rPr lang="en-IN" sz="1400">
                          <a:effectLst/>
                          <a:latin typeface="Arial" pitchFamily="34" charset="0"/>
                          <a:cs typeface="Arial" pitchFamily="34" charset="0"/>
                        </a:rPr>
                        <a:t>matrix(n,n,n,n,n,n, n,n,n,n,n,n,n,n,n,n)</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dirty="0">
                          <a:effectLst/>
                          <a:latin typeface="Arial" pitchFamily="34" charset="0"/>
                          <a:cs typeface="Arial" pitchFamily="34" charset="0"/>
                        </a:rPr>
                        <a:t>Specifies a 3D transformation in the form of a 4×4 transformation matrix of 16 values.</a:t>
                      </a:r>
                      <a:endParaRPr lang="en-IN" sz="1400" dirty="0">
                        <a:solidFill>
                          <a:schemeClr val="tx1"/>
                        </a:solidFill>
                        <a:effectLst/>
                        <a:latin typeface="Arial" pitchFamily="34" charset="0"/>
                        <a:cs typeface="Arial" pitchFamily="34" charset="0"/>
                      </a:endParaRPr>
                    </a:p>
                  </a:txBody>
                  <a:tcPr marL="38712" marR="38712" marT="27651" marB="27651" anchor="ctr"/>
                </a:tc>
              </a:tr>
              <a:tr h="632371">
                <a:tc>
                  <a:txBody>
                    <a:bodyPr/>
                    <a:lstStyle/>
                    <a:p>
                      <a:pPr algn="l" fontAlgn="t"/>
                      <a:r>
                        <a:rPr lang="en-IN" sz="1400">
                          <a:effectLst/>
                          <a:latin typeface="Arial" pitchFamily="34" charset="0"/>
                          <a:cs typeface="Arial" pitchFamily="34" charset="0"/>
                        </a:rPr>
                        <a:t>perspective(length)</a:t>
                      </a:r>
                      <a:endParaRPr lang="en-IN" sz="1400">
                        <a:solidFill>
                          <a:schemeClr val="tx1"/>
                        </a:solidFill>
                        <a:effectLst/>
                        <a:latin typeface="Arial" pitchFamily="34" charset="0"/>
                        <a:cs typeface="Arial" pitchFamily="34" charset="0"/>
                      </a:endParaRPr>
                    </a:p>
                  </a:txBody>
                  <a:tcPr marL="38712" marR="38712" marT="27651" marB="27651" anchor="ctr"/>
                </a:tc>
                <a:tc>
                  <a:txBody>
                    <a:bodyPr/>
                    <a:lstStyle/>
                    <a:p>
                      <a:pPr algn="l" fontAlgn="t"/>
                      <a:r>
                        <a:rPr lang="en-IN" sz="1400" dirty="0">
                          <a:effectLst/>
                          <a:latin typeface="Arial" pitchFamily="34" charset="0"/>
                          <a:cs typeface="Arial" pitchFamily="34" charset="0"/>
                        </a:rPr>
                        <a:t>Defines a perspective view for a 3D transformed element. In general, as the value of this function increases, the element will appear further away from the viewer.</a:t>
                      </a:r>
                      <a:endParaRPr lang="en-IN" sz="1400" dirty="0">
                        <a:solidFill>
                          <a:schemeClr val="tx1"/>
                        </a:solidFill>
                        <a:effectLst/>
                        <a:latin typeface="Arial" pitchFamily="34" charset="0"/>
                        <a:cs typeface="Arial" pitchFamily="34" charset="0"/>
                      </a:endParaRPr>
                    </a:p>
                  </a:txBody>
                  <a:tcPr marL="38712" marR="38712" marT="27651" marB="27651" anchor="ct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77037400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Arial" pitchFamily="34" charset="0"/>
                <a:cs typeface="Arial" pitchFamily="34" charset="0"/>
              </a:rPr>
              <a:t>Text Transitions</a:t>
            </a:r>
            <a:endParaRPr lang="en-IN"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094311157"/>
              </p:ext>
            </p:extLst>
          </p:nvPr>
        </p:nvGraphicFramePr>
        <p:xfrm>
          <a:off x="323528" y="1340768"/>
          <a:ext cx="8496943" cy="4925696"/>
        </p:xfrm>
        <a:graphic>
          <a:graphicData uri="http://schemas.openxmlformats.org/drawingml/2006/table">
            <a:tbl>
              <a:tblPr/>
              <a:tblGrid>
                <a:gridCol w="2952328"/>
                <a:gridCol w="5544615"/>
              </a:tblGrid>
              <a:tr h="432048">
                <a:tc>
                  <a:txBody>
                    <a:bodyPr/>
                    <a:lstStyle/>
                    <a:p>
                      <a:pPr algn="ctr" fontAlgn="t"/>
                      <a:r>
                        <a:rPr lang="en-IN" dirty="0">
                          <a:solidFill>
                            <a:sysClr val="windowText" lastClr="000000"/>
                          </a:solidFill>
                          <a:effectLst/>
                          <a:latin typeface="Arial" pitchFamily="34" charset="0"/>
                          <a:cs typeface="Arial" pitchFamily="34" charset="0"/>
                        </a:rPr>
                        <a:t>Property</a:t>
                      </a:r>
                    </a:p>
                  </a:txBody>
                  <a:tcPr marL="66675" marR="66675" marT="76200" marB="76200"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ctr" fontAlgn="t"/>
                      <a:r>
                        <a:rPr lang="en-IN" dirty="0">
                          <a:solidFill>
                            <a:sysClr val="windowText" lastClr="000000"/>
                          </a:solidFill>
                          <a:effectLst/>
                          <a:latin typeface="Arial" pitchFamily="34" charset="0"/>
                          <a:cs typeface="Arial" pitchFamily="34" charset="0"/>
                        </a:rPr>
                        <a:t>Description</a:t>
                      </a:r>
                    </a:p>
                  </a:txBody>
                  <a:tcPr marL="66675" marR="66675" marT="76200" marB="76200"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959859">
                <a:tc>
                  <a:txBody>
                    <a:bodyPr/>
                    <a:lstStyle/>
                    <a:p>
                      <a:pPr fontAlgn="t"/>
                      <a:r>
                        <a:rPr lang="en-IN" u="none" strike="noStrike" dirty="0">
                          <a:solidFill>
                            <a:sysClr val="windowText" lastClr="000000"/>
                          </a:solidFill>
                          <a:effectLst/>
                          <a:latin typeface="Arial" pitchFamily="34" charset="0"/>
                          <a:cs typeface="Arial" pitchFamily="34" charset="0"/>
                        </a:rPr>
                        <a:t>transition</a:t>
                      </a:r>
                      <a:endParaRPr lang="en-IN" dirty="0">
                        <a:solidFill>
                          <a:sysClr val="windowText" lastClr="000000"/>
                        </a:solidFill>
                        <a:effectLst/>
                        <a:latin typeface="Arial" pitchFamily="34" charset="0"/>
                        <a:cs typeface="Arial" pitchFamily="34" charset="0"/>
                      </a:endParaRP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a:solidFill>
                            <a:sysClr val="windowText" lastClr="000000"/>
                          </a:solidFill>
                          <a:effectLst/>
                          <a:latin typeface="Arial" pitchFamily="34" charset="0"/>
                          <a:cs typeface="Arial" pitchFamily="34" charset="0"/>
                        </a:rPr>
                        <a:t>A shorthand property for setting all the four individual transition properties in a single declaration.</a:t>
                      </a: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50925">
                <a:tc>
                  <a:txBody>
                    <a:bodyPr/>
                    <a:lstStyle/>
                    <a:p>
                      <a:pPr fontAlgn="t"/>
                      <a:r>
                        <a:rPr lang="en-IN" u="none" strike="noStrike" dirty="0">
                          <a:solidFill>
                            <a:sysClr val="windowText" lastClr="000000"/>
                          </a:solidFill>
                          <a:effectLst/>
                          <a:latin typeface="Arial" pitchFamily="34" charset="0"/>
                          <a:cs typeface="Arial" pitchFamily="34" charset="0"/>
                        </a:rPr>
                        <a:t>transition-delay</a:t>
                      </a:r>
                      <a:endParaRPr lang="en-IN" dirty="0">
                        <a:solidFill>
                          <a:sysClr val="windowText" lastClr="000000"/>
                        </a:solidFill>
                        <a:effectLst/>
                        <a:latin typeface="Arial" pitchFamily="34" charset="0"/>
                        <a:cs typeface="Arial" pitchFamily="34" charset="0"/>
                      </a:endParaRP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a:solidFill>
                            <a:sysClr val="windowText" lastClr="000000"/>
                          </a:solidFill>
                          <a:effectLst/>
                          <a:latin typeface="Arial" pitchFamily="34" charset="0"/>
                          <a:cs typeface="Arial" pitchFamily="34" charset="0"/>
                        </a:rPr>
                        <a:t>Specifies when the transition will start.</a:t>
                      </a: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59859">
                <a:tc>
                  <a:txBody>
                    <a:bodyPr/>
                    <a:lstStyle/>
                    <a:p>
                      <a:pPr fontAlgn="t"/>
                      <a:r>
                        <a:rPr lang="en-IN" u="none" strike="noStrike" dirty="0">
                          <a:solidFill>
                            <a:sysClr val="windowText" lastClr="000000"/>
                          </a:solidFill>
                          <a:effectLst/>
                          <a:latin typeface="Arial" pitchFamily="34" charset="0"/>
                          <a:cs typeface="Arial" pitchFamily="34" charset="0"/>
                        </a:rPr>
                        <a:t>transition-duration</a:t>
                      </a:r>
                      <a:endParaRPr lang="en-IN" dirty="0">
                        <a:solidFill>
                          <a:sysClr val="windowText" lastClr="000000"/>
                        </a:solidFill>
                        <a:effectLst/>
                        <a:latin typeface="Arial" pitchFamily="34" charset="0"/>
                        <a:cs typeface="Arial" pitchFamily="34" charset="0"/>
                      </a:endParaRP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a:solidFill>
                            <a:sysClr val="windowText" lastClr="000000"/>
                          </a:solidFill>
                          <a:effectLst/>
                          <a:latin typeface="Arial" pitchFamily="34" charset="0"/>
                          <a:cs typeface="Arial" pitchFamily="34" charset="0"/>
                        </a:rPr>
                        <a:t>Specifies the number of seconds or milliseconds a transition animation should take to complete.</a:t>
                      </a: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59859">
                <a:tc>
                  <a:txBody>
                    <a:bodyPr/>
                    <a:lstStyle/>
                    <a:p>
                      <a:pPr fontAlgn="t"/>
                      <a:r>
                        <a:rPr lang="en-IN" u="none" strike="noStrike" dirty="0">
                          <a:solidFill>
                            <a:sysClr val="windowText" lastClr="000000"/>
                          </a:solidFill>
                          <a:effectLst/>
                          <a:latin typeface="Arial" pitchFamily="34" charset="0"/>
                          <a:cs typeface="Arial" pitchFamily="34" charset="0"/>
                        </a:rPr>
                        <a:t>transition-property</a:t>
                      </a:r>
                      <a:endParaRPr lang="en-IN" dirty="0">
                        <a:solidFill>
                          <a:sysClr val="windowText" lastClr="000000"/>
                        </a:solidFill>
                        <a:effectLst/>
                        <a:latin typeface="Arial" pitchFamily="34" charset="0"/>
                        <a:cs typeface="Arial" pitchFamily="34" charset="0"/>
                      </a:endParaRP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a:solidFill>
                            <a:sysClr val="windowText" lastClr="000000"/>
                          </a:solidFill>
                          <a:effectLst/>
                          <a:latin typeface="Arial" pitchFamily="34" charset="0"/>
                          <a:cs typeface="Arial" pitchFamily="34" charset="0"/>
                        </a:rPr>
                        <a:t>Specifies the names of the CSS properties to which a transition effect should be applied.</a:t>
                      </a: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063146">
                <a:tc>
                  <a:txBody>
                    <a:bodyPr/>
                    <a:lstStyle/>
                    <a:p>
                      <a:pPr fontAlgn="t"/>
                      <a:r>
                        <a:rPr lang="en-IN" u="none" strike="noStrike" dirty="0">
                          <a:solidFill>
                            <a:sysClr val="windowText" lastClr="000000"/>
                          </a:solidFill>
                          <a:effectLst/>
                          <a:latin typeface="Arial" pitchFamily="34" charset="0"/>
                          <a:cs typeface="Arial" pitchFamily="34" charset="0"/>
                        </a:rPr>
                        <a:t>transition-timing-function</a:t>
                      </a:r>
                      <a:endParaRPr lang="en-IN" dirty="0">
                        <a:solidFill>
                          <a:sysClr val="windowText" lastClr="000000"/>
                        </a:solidFill>
                        <a:effectLst/>
                        <a:latin typeface="Arial" pitchFamily="34" charset="0"/>
                        <a:cs typeface="Arial" pitchFamily="34" charset="0"/>
                      </a:endParaRP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dirty="0">
                          <a:solidFill>
                            <a:sysClr val="windowText" lastClr="000000"/>
                          </a:solidFill>
                          <a:effectLst/>
                          <a:latin typeface="Arial" pitchFamily="34" charset="0"/>
                          <a:cs typeface="Arial" pitchFamily="34" charset="0"/>
                        </a:rPr>
                        <a:t>Specifies how the intermediate values of the CSS properties being affected by a transition will be calculated.</a:t>
                      </a:r>
                    </a:p>
                  </a:txBody>
                  <a:tcPr marL="66675" marR="66675" marT="47625" marB="4762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50810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Website</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Arial" pitchFamily="34" charset="0"/>
                <a:cs typeface="Arial" pitchFamily="34" charset="0"/>
              </a:rPr>
              <a:t>Multiple web resources with a </a:t>
            </a:r>
            <a:r>
              <a:rPr lang="en-US" sz="2000" b="1" i="1" dirty="0" smtClean="0">
                <a:latin typeface="Arial" pitchFamily="34" charset="0"/>
                <a:cs typeface="Arial" pitchFamily="34" charset="0"/>
              </a:rPr>
              <a:t>common theme</a:t>
            </a:r>
            <a:r>
              <a:rPr lang="en-US" sz="2000" dirty="0" smtClean="0">
                <a:latin typeface="Arial" pitchFamily="34" charset="0"/>
                <a:cs typeface="Arial" pitchFamily="34" charset="0"/>
              </a:rPr>
              <a:t> and usually a common domain name make up a website</a:t>
            </a:r>
          </a:p>
          <a:p>
            <a:pPr algn="just">
              <a:lnSpc>
                <a:spcPct val="150000"/>
              </a:lnSpc>
            </a:pPr>
            <a:r>
              <a:rPr lang="en-US" sz="2000" dirty="0" smtClean="0">
                <a:latin typeface="Arial" pitchFamily="34" charset="0"/>
                <a:cs typeface="Arial" pitchFamily="34" charset="0"/>
              </a:rPr>
              <a:t>Websites are stored in computers that are running a web server, which is a program that responds to requests made over the Internet from web browsers running on a user's computer </a:t>
            </a:r>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fontAlgn="base"/>
            <a:r>
              <a:rPr lang="en-IN" sz="4000" dirty="0">
                <a:latin typeface="Arial" pitchFamily="34" charset="0"/>
                <a:cs typeface="Arial" pitchFamily="34" charset="0"/>
              </a:rPr>
              <a:t>CSS3 </a:t>
            </a:r>
            <a:r>
              <a:rPr lang="en-IN" sz="4000" dirty="0" smtClean="0">
                <a:latin typeface="Arial" pitchFamily="34" charset="0"/>
                <a:cs typeface="Arial" pitchFamily="34" charset="0"/>
              </a:rPr>
              <a:t>Animation</a:t>
            </a:r>
            <a:endParaRPr lang="en-IN"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IN" sz="2400" dirty="0">
                <a:latin typeface="Arial" pitchFamily="34" charset="0"/>
                <a:cs typeface="Arial" pitchFamily="34" charset="0"/>
              </a:rPr>
              <a:t>An animation lets an element gradually change from one style to another.</a:t>
            </a:r>
          </a:p>
          <a:p>
            <a:pPr algn="just"/>
            <a:r>
              <a:rPr lang="en-IN" sz="2400" dirty="0">
                <a:latin typeface="Arial" pitchFamily="34" charset="0"/>
                <a:cs typeface="Arial" pitchFamily="34" charset="0"/>
              </a:rPr>
              <a:t>You can change as many CSS properties you want, as many times you want.</a:t>
            </a:r>
          </a:p>
          <a:p>
            <a:pPr algn="just"/>
            <a:r>
              <a:rPr lang="en-IN" sz="2400" dirty="0">
                <a:latin typeface="Arial" pitchFamily="34" charset="0"/>
                <a:cs typeface="Arial" pitchFamily="34" charset="0"/>
              </a:rPr>
              <a:t>To use CSS animation, you must first specify some </a:t>
            </a:r>
            <a:r>
              <a:rPr lang="en-IN" sz="2400" dirty="0" err="1">
                <a:latin typeface="Arial" pitchFamily="34" charset="0"/>
                <a:cs typeface="Arial" pitchFamily="34" charset="0"/>
              </a:rPr>
              <a:t>keyframes</a:t>
            </a:r>
            <a:r>
              <a:rPr lang="en-IN" sz="2400" dirty="0">
                <a:latin typeface="Arial" pitchFamily="34" charset="0"/>
                <a:cs typeface="Arial" pitchFamily="34" charset="0"/>
              </a:rPr>
              <a:t> for the animation.</a:t>
            </a:r>
          </a:p>
          <a:p>
            <a:pPr algn="just"/>
            <a:r>
              <a:rPr lang="en-IN" sz="2400" dirty="0" err="1">
                <a:latin typeface="Arial" pitchFamily="34" charset="0"/>
                <a:cs typeface="Arial" pitchFamily="34" charset="0"/>
              </a:rPr>
              <a:t>Keyframes</a:t>
            </a:r>
            <a:r>
              <a:rPr lang="en-IN" sz="2400" dirty="0">
                <a:latin typeface="Arial" pitchFamily="34" charset="0"/>
                <a:cs typeface="Arial" pitchFamily="34" charset="0"/>
              </a:rPr>
              <a:t> hold what styles the element will have at certain times.</a:t>
            </a:r>
          </a:p>
          <a:p>
            <a:pPr algn="just"/>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7039697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fontAlgn="base"/>
            <a:r>
              <a:rPr lang="en-IN" sz="4000" dirty="0">
                <a:latin typeface="Arial" pitchFamily="34" charset="0"/>
                <a:cs typeface="Arial" pitchFamily="34" charset="0"/>
              </a:rPr>
              <a:t>CSS3 </a:t>
            </a:r>
            <a:r>
              <a:rPr lang="en-IN" sz="4000" dirty="0" smtClean="0">
                <a:latin typeface="Arial" pitchFamily="34" charset="0"/>
                <a:cs typeface="Arial" pitchFamily="34" charset="0"/>
              </a:rPr>
              <a:t>Animation</a:t>
            </a:r>
            <a:endParaRPr lang="en-IN"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IN" sz="2400" dirty="0" smtClean="0">
                <a:solidFill>
                  <a:srgbClr val="0070C0"/>
                </a:solidFill>
                <a:latin typeface="Arial" pitchFamily="34" charset="0"/>
                <a:cs typeface="Arial" pitchFamily="34" charset="0"/>
              </a:rPr>
              <a:t>@</a:t>
            </a:r>
            <a:r>
              <a:rPr lang="en-IN" sz="2400" dirty="0" err="1" smtClean="0">
                <a:solidFill>
                  <a:srgbClr val="0070C0"/>
                </a:solidFill>
                <a:latin typeface="Arial" pitchFamily="34" charset="0"/>
                <a:cs typeface="Arial" pitchFamily="34" charset="0"/>
              </a:rPr>
              <a:t>keyframe</a:t>
            </a:r>
            <a:r>
              <a:rPr lang="en-IN" sz="2400" dirty="0" smtClean="0">
                <a:solidFill>
                  <a:srgbClr val="0070C0"/>
                </a:solidFill>
                <a:latin typeface="Arial" pitchFamily="34" charset="0"/>
                <a:cs typeface="Arial" pitchFamily="34" charset="0"/>
              </a:rPr>
              <a:t> </a:t>
            </a:r>
            <a:r>
              <a:rPr lang="en-IN" sz="2400" i="1" dirty="0" smtClean="0">
                <a:latin typeface="Arial" pitchFamily="34" charset="0"/>
                <a:cs typeface="Arial" pitchFamily="34" charset="0"/>
              </a:rPr>
              <a:t>animation-name</a:t>
            </a:r>
          </a:p>
          <a:p>
            <a:pPr marL="0" indent="0" algn="just">
              <a:buNone/>
            </a:pPr>
            <a:r>
              <a:rPr lang="en-IN" sz="2400" i="1" dirty="0">
                <a:latin typeface="Arial" pitchFamily="34" charset="0"/>
                <a:cs typeface="Arial" pitchFamily="34" charset="0"/>
              </a:rPr>
              <a:t>	</a:t>
            </a:r>
            <a:r>
              <a:rPr lang="en-IN" sz="2400" dirty="0">
                <a:latin typeface="Arial" pitchFamily="34" charset="0"/>
                <a:cs typeface="Arial" pitchFamily="34" charset="0"/>
              </a:rPr>
              <a:t>When you specify CSS styles inside </a:t>
            </a:r>
            <a:r>
              <a:rPr lang="en-IN" sz="2400" dirty="0" smtClean="0">
                <a:latin typeface="Arial" pitchFamily="34" charset="0"/>
                <a:cs typeface="Arial" pitchFamily="34" charset="0"/>
              </a:rPr>
              <a:t>	the @</a:t>
            </a:r>
            <a:r>
              <a:rPr lang="en-IN" sz="2400" dirty="0" err="1" smtClean="0">
                <a:latin typeface="Arial" pitchFamily="34" charset="0"/>
                <a:cs typeface="Arial" pitchFamily="34" charset="0"/>
              </a:rPr>
              <a:t>keyframes</a:t>
            </a:r>
            <a:r>
              <a:rPr lang="en-IN" sz="2400" dirty="0" smtClean="0">
                <a:latin typeface="Arial" pitchFamily="34" charset="0"/>
                <a:cs typeface="Arial" pitchFamily="34" charset="0"/>
              </a:rPr>
              <a:t> rule, 	the animation will 	gradually change from the current 	style to the 	new style at certain times.</a:t>
            </a:r>
            <a:endParaRPr lang="en-IN" sz="2400" i="1" dirty="0" smtClean="0">
              <a:latin typeface="Arial" pitchFamily="34" charset="0"/>
              <a:cs typeface="Arial" pitchFamily="34" charset="0"/>
            </a:endParaRPr>
          </a:p>
          <a:p>
            <a:pPr algn="just"/>
            <a:r>
              <a:rPr lang="en-IN" sz="2400" dirty="0" smtClean="0">
                <a:solidFill>
                  <a:srgbClr val="FF0000"/>
                </a:solidFill>
                <a:latin typeface="Arial" pitchFamily="34" charset="0"/>
                <a:cs typeface="Arial" pitchFamily="34" charset="0"/>
              </a:rPr>
              <a:t>animation-name</a:t>
            </a:r>
          </a:p>
          <a:p>
            <a:pPr lvl="1" algn="just"/>
            <a:r>
              <a:rPr lang="en-IN" sz="2000" dirty="0" smtClean="0">
                <a:latin typeface="Arial" pitchFamily="34" charset="0"/>
                <a:cs typeface="Arial" pitchFamily="34" charset="0"/>
              </a:rPr>
              <a:t>Defines the name of the animation specified in the @</a:t>
            </a:r>
            <a:r>
              <a:rPr lang="en-IN" sz="2000" dirty="0" err="1" smtClean="0">
                <a:latin typeface="Arial" pitchFamily="34" charset="0"/>
                <a:cs typeface="Arial" pitchFamily="34" charset="0"/>
              </a:rPr>
              <a:t>keyframe</a:t>
            </a:r>
            <a:endParaRPr lang="en-IN" sz="2000" dirty="0" smtClean="0">
              <a:latin typeface="Arial" pitchFamily="34" charset="0"/>
              <a:cs typeface="Arial" pitchFamily="34" charset="0"/>
            </a:endParaRPr>
          </a:p>
          <a:p>
            <a:pPr algn="just"/>
            <a:r>
              <a:rPr lang="en-IN" sz="2400" dirty="0" smtClean="0">
                <a:solidFill>
                  <a:srgbClr val="FF0000"/>
                </a:solidFill>
                <a:latin typeface="Arial" pitchFamily="34" charset="0"/>
                <a:cs typeface="Arial" pitchFamily="34" charset="0"/>
              </a:rPr>
              <a:t>animation-duration</a:t>
            </a:r>
          </a:p>
          <a:p>
            <a:pPr lvl="1" algn="just"/>
            <a:r>
              <a:rPr lang="en-IN" sz="2000" dirty="0">
                <a:latin typeface="Arial" pitchFamily="34" charset="0"/>
                <a:cs typeface="Arial" pitchFamily="34" charset="0"/>
              </a:rPr>
              <a:t>defines how long time an animation should take to </a:t>
            </a:r>
            <a:r>
              <a:rPr lang="en-IN" sz="2000" dirty="0" smtClean="0">
                <a:latin typeface="Arial" pitchFamily="34" charset="0"/>
                <a:cs typeface="Arial" pitchFamily="34" charset="0"/>
              </a:rPr>
              <a:t>complete</a:t>
            </a:r>
          </a:p>
          <a:p>
            <a:pPr lvl="1" algn="just"/>
            <a:r>
              <a:rPr lang="en-IN" sz="2000" dirty="0">
                <a:latin typeface="Arial" pitchFamily="34" charset="0"/>
                <a:cs typeface="Arial" pitchFamily="34" charset="0"/>
              </a:rPr>
              <a:t>If the animation-duration property is not specified, no animation will occur, because the default value is 0s</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1114713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8229600" cy="850106"/>
          </a:xfrm>
        </p:spPr>
        <p:txBody>
          <a:bodyPr>
            <a:normAutofit/>
          </a:bodyPr>
          <a:lstStyle/>
          <a:p>
            <a:pPr fontAlgn="base"/>
            <a:r>
              <a:rPr lang="en-IN" sz="4000" dirty="0">
                <a:latin typeface="Arial" pitchFamily="34" charset="0"/>
                <a:cs typeface="Arial" pitchFamily="34" charset="0"/>
              </a:rPr>
              <a:t>CSS3 </a:t>
            </a:r>
            <a:r>
              <a:rPr lang="en-IN" sz="4000" dirty="0" smtClean="0">
                <a:latin typeface="Arial" pitchFamily="34" charset="0"/>
                <a:cs typeface="Arial" pitchFamily="34" charset="0"/>
              </a:rPr>
              <a:t>Animation Example</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980728"/>
            <a:ext cx="8229600" cy="5760640"/>
          </a:xfrm>
        </p:spPr>
        <p:txBody>
          <a:bodyPr>
            <a:normAutofit fontScale="55000" lnSpcReduction="20000"/>
          </a:bodyPr>
          <a:lstStyle/>
          <a:p>
            <a:pPr marL="0" indent="0" algn="just">
              <a:buNone/>
            </a:pPr>
            <a:r>
              <a:rPr lang="en-IN" sz="2400" dirty="0">
                <a:latin typeface="Arial" pitchFamily="34" charset="0"/>
                <a:cs typeface="Arial" pitchFamily="34" charset="0"/>
              </a:rPr>
              <a:t>&lt;!DOCTYPE html&gt;</a:t>
            </a:r>
          </a:p>
          <a:p>
            <a:pPr marL="0" indent="0" algn="just">
              <a:buNone/>
            </a:pPr>
            <a:r>
              <a:rPr lang="en-IN" sz="2400" dirty="0">
                <a:latin typeface="Arial" pitchFamily="34" charset="0"/>
                <a:cs typeface="Arial" pitchFamily="34" charset="0"/>
              </a:rPr>
              <a:t>&lt;html&gt;</a:t>
            </a:r>
          </a:p>
          <a:p>
            <a:pPr marL="0" indent="0" algn="just">
              <a:buNone/>
            </a:pPr>
            <a:r>
              <a:rPr lang="en-IN" sz="2400" dirty="0">
                <a:latin typeface="Arial" pitchFamily="34" charset="0"/>
                <a:cs typeface="Arial" pitchFamily="34" charset="0"/>
              </a:rPr>
              <a:t>	&lt;head&gt;</a:t>
            </a:r>
          </a:p>
          <a:p>
            <a:pPr marL="0" indent="0" algn="just">
              <a:buNone/>
            </a:pPr>
            <a:r>
              <a:rPr lang="en-IN" sz="2400" dirty="0">
                <a:latin typeface="Arial" pitchFamily="34" charset="0"/>
                <a:cs typeface="Arial" pitchFamily="34" charset="0"/>
              </a:rPr>
              <a:t>		&lt;title&gt;Animation Example&lt;/title&gt;</a:t>
            </a:r>
          </a:p>
          <a:p>
            <a:pPr marL="0" indent="0" algn="just">
              <a:buNone/>
            </a:pPr>
            <a:r>
              <a:rPr lang="en-IN" sz="2400" dirty="0">
                <a:latin typeface="Arial" pitchFamily="34" charset="0"/>
                <a:cs typeface="Arial" pitchFamily="34" charset="0"/>
              </a:rPr>
              <a:t>		&lt;style&gt;</a:t>
            </a:r>
          </a:p>
          <a:p>
            <a:pPr marL="0" indent="0" algn="just">
              <a:buNone/>
            </a:pPr>
            <a:r>
              <a:rPr lang="en-IN" sz="2400" dirty="0">
                <a:latin typeface="Arial" pitchFamily="34" charset="0"/>
                <a:cs typeface="Arial" pitchFamily="34" charset="0"/>
              </a:rPr>
              <a:t>		h1,h2</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a:t>
            </a:r>
            <a:r>
              <a:rPr lang="en-IN" sz="2400" dirty="0" err="1">
                <a:latin typeface="Arial" pitchFamily="34" charset="0"/>
                <a:cs typeface="Arial" pitchFamily="34" charset="0"/>
              </a:rPr>
              <a:t>text-align:center</a:t>
            </a:r>
            <a:r>
              <a:rPr lang="en-IN" sz="2400" dirty="0">
                <a:latin typeface="Arial" pitchFamily="34" charset="0"/>
                <a:cs typeface="Arial" pitchFamily="34" charset="0"/>
              </a:rPr>
              <a:t>;</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a:t>
            </a:r>
            <a:r>
              <a:rPr lang="en-IN" sz="2400" dirty="0" err="1">
                <a:latin typeface="Arial" pitchFamily="34" charset="0"/>
                <a:cs typeface="Arial" pitchFamily="34" charset="0"/>
              </a:rPr>
              <a:t>keyframes</a:t>
            </a:r>
            <a:r>
              <a:rPr lang="en-IN" sz="2400" dirty="0">
                <a:latin typeface="Arial" pitchFamily="34" charset="0"/>
                <a:cs typeface="Arial" pitchFamily="34" charset="0"/>
              </a:rPr>
              <a:t> example </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from {font-size: 20px;}</a:t>
            </a:r>
          </a:p>
          <a:p>
            <a:pPr marL="0" indent="0" algn="just">
              <a:buNone/>
            </a:pPr>
            <a:r>
              <a:rPr lang="en-IN" sz="2400" dirty="0">
                <a:latin typeface="Arial" pitchFamily="34" charset="0"/>
                <a:cs typeface="Arial" pitchFamily="34" charset="0"/>
              </a:rPr>
              <a:t>			to {font-size:40px;}</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h1</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a:t>
            </a:r>
            <a:r>
              <a:rPr lang="en-IN" sz="2400" dirty="0" err="1">
                <a:latin typeface="Arial" pitchFamily="34" charset="0"/>
                <a:cs typeface="Arial" pitchFamily="34" charset="0"/>
              </a:rPr>
              <a:t>animation-name:example</a:t>
            </a:r>
            <a:r>
              <a:rPr lang="en-IN" sz="2400" dirty="0">
                <a:latin typeface="Arial" pitchFamily="34" charset="0"/>
                <a:cs typeface="Arial" pitchFamily="34" charset="0"/>
              </a:rPr>
              <a:t>;</a:t>
            </a:r>
          </a:p>
          <a:p>
            <a:pPr marL="0" indent="0" algn="just">
              <a:buNone/>
            </a:pPr>
            <a:r>
              <a:rPr lang="en-IN" sz="2400" dirty="0">
                <a:latin typeface="Arial" pitchFamily="34" charset="0"/>
                <a:cs typeface="Arial" pitchFamily="34" charset="0"/>
              </a:rPr>
              <a:t>			animation-duration: 4s;</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&lt;/style&gt;</a:t>
            </a:r>
          </a:p>
          <a:p>
            <a:pPr marL="0" indent="0" algn="just">
              <a:buNone/>
            </a:pPr>
            <a:r>
              <a:rPr lang="en-IN" sz="2400" dirty="0">
                <a:latin typeface="Arial" pitchFamily="34" charset="0"/>
                <a:cs typeface="Arial" pitchFamily="34" charset="0"/>
              </a:rPr>
              <a:t>	&lt;/head&gt;</a:t>
            </a:r>
          </a:p>
          <a:p>
            <a:pPr marL="0" indent="0" algn="just">
              <a:buNone/>
            </a:pPr>
            <a:r>
              <a:rPr lang="en-IN" sz="2400" dirty="0">
                <a:latin typeface="Arial" pitchFamily="34" charset="0"/>
                <a:cs typeface="Arial" pitchFamily="34" charset="0"/>
              </a:rPr>
              <a:t>	&lt;body&gt;</a:t>
            </a:r>
          </a:p>
          <a:p>
            <a:pPr marL="0" indent="0" algn="just">
              <a:buNone/>
            </a:pPr>
            <a:r>
              <a:rPr lang="en-IN" sz="2400" dirty="0">
                <a:latin typeface="Arial" pitchFamily="34" charset="0"/>
                <a:cs typeface="Arial" pitchFamily="34" charset="0"/>
              </a:rPr>
              <a:t>		&lt;h1&gt;K.RAMAKRISHNAN COLLEGE OF TECHNOLOGY&lt;/h1&gt;</a:t>
            </a:r>
          </a:p>
          <a:p>
            <a:pPr marL="0" indent="0" algn="just">
              <a:buNone/>
            </a:pPr>
            <a:r>
              <a:rPr lang="en-IN" sz="2400" dirty="0">
                <a:latin typeface="Arial" pitchFamily="34" charset="0"/>
                <a:cs typeface="Arial" pitchFamily="34" charset="0"/>
              </a:rPr>
              <a:t>		&lt;h2&gt;SAMAYAPURAM, TRICHY&lt;/h2&gt;</a:t>
            </a:r>
          </a:p>
          <a:p>
            <a:pPr marL="0" indent="0" algn="just">
              <a:buNone/>
            </a:pPr>
            <a:r>
              <a:rPr lang="en-IN" sz="2400" dirty="0">
                <a:latin typeface="Arial" pitchFamily="34" charset="0"/>
                <a:cs typeface="Arial" pitchFamily="34" charset="0"/>
              </a:rPr>
              <a:t>		&lt;</a:t>
            </a:r>
            <a:r>
              <a:rPr lang="en-IN" sz="2400" dirty="0" err="1">
                <a:latin typeface="Arial" pitchFamily="34" charset="0"/>
                <a:cs typeface="Arial" pitchFamily="34" charset="0"/>
              </a:rPr>
              <a:t>hr</a:t>
            </a:r>
            <a:r>
              <a:rPr lang="en-IN" sz="2400" dirty="0">
                <a:latin typeface="Arial" pitchFamily="34" charset="0"/>
                <a:cs typeface="Arial" pitchFamily="34" charset="0"/>
              </a:rPr>
              <a:t>&gt;</a:t>
            </a:r>
          </a:p>
          <a:p>
            <a:pPr marL="0" indent="0" algn="just">
              <a:buNone/>
            </a:pPr>
            <a:r>
              <a:rPr lang="en-IN" sz="2400" dirty="0">
                <a:latin typeface="Arial" pitchFamily="34" charset="0"/>
                <a:cs typeface="Arial" pitchFamily="34" charset="0"/>
              </a:rPr>
              <a:t>	&lt;/body&gt;</a:t>
            </a:r>
          </a:p>
          <a:p>
            <a:pPr marL="0" indent="0" algn="just">
              <a:buNone/>
            </a:pPr>
            <a:r>
              <a:rPr lang="en-IN" sz="2400" dirty="0">
                <a:latin typeface="Arial" pitchFamily="34" charset="0"/>
                <a:cs typeface="Arial" pitchFamily="34" charset="0"/>
              </a:rPr>
              <a:t>&lt;/html&gt;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673762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fontAlgn="base"/>
            <a:r>
              <a:rPr lang="en-IN" sz="4000" dirty="0">
                <a:latin typeface="Arial" pitchFamily="34" charset="0"/>
                <a:cs typeface="Arial" pitchFamily="34" charset="0"/>
              </a:rPr>
              <a:t>CSS3 Animation </a:t>
            </a:r>
            <a:r>
              <a:rPr lang="en-IN" sz="4000" dirty="0" smtClean="0">
                <a:latin typeface="Arial" pitchFamily="34" charset="0"/>
                <a:cs typeface="Arial" pitchFamily="34" charset="0"/>
              </a:rPr>
              <a:t>Properties</a:t>
            </a:r>
            <a:endParaRPr lang="en-IN" sz="40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80429217"/>
              </p:ext>
            </p:extLst>
          </p:nvPr>
        </p:nvGraphicFramePr>
        <p:xfrm>
          <a:off x="179512" y="1340767"/>
          <a:ext cx="8568952" cy="5393310"/>
        </p:xfrm>
        <a:graphic>
          <a:graphicData uri="http://schemas.openxmlformats.org/drawingml/2006/table">
            <a:tbl>
              <a:tblPr/>
              <a:tblGrid>
                <a:gridCol w="2309891"/>
                <a:gridCol w="6259061"/>
              </a:tblGrid>
              <a:tr h="328314">
                <a:tc>
                  <a:txBody>
                    <a:bodyPr/>
                    <a:lstStyle/>
                    <a:p>
                      <a:pPr algn="l" fontAlgn="t"/>
                      <a:r>
                        <a:rPr lang="en-IN" sz="1400" dirty="0">
                          <a:solidFill>
                            <a:schemeClr val="tx1"/>
                          </a:solidFill>
                          <a:effectLst/>
                          <a:latin typeface="Arial" pitchFamily="34" charset="0"/>
                          <a:cs typeface="Arial" pitchFamily="34" charset="0"/>
                        </a:rPr>
                        <a:t>Property</a:t>
                      </a:r>
                    </a:p>
                  </a:txBody>
                  <a:tcPr marL="43954" marR="43954" marT="50233" marB="50233"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sz="1400">
                          <a:solidFill>
                            <a:schemeClr val="tx1"/>
                          </a:solidFill>
                          <a:effectLst/>
                          <a:latin typeface="Arial" pitchFamily="34" charset="0"/>
                          <a:cs typeface="Arial" pitchFamily="34" charset="0"/>
                        </a:rPr>
                        <a:t>Description</a:t>
                      </a:r>
                    </a:p>
                  </a:txBody>
                  <a:tcPr marL="43954" marR="43954" marT="50233" marB="50233"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animation</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A shorthand property for setting all the animation properties in single declaration.</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animation-name</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the name of @keyframes defined animations that should be applied to the selected element.</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0277">
                <a:tc>
                  <a:txBody>
                    <a:bodyPr/>
                    <a:lstStyle/>
                    <a:p>
                      <a:pPr fontAlgn="t"/>
                      <a:r>
                        <a:rPr lang="en-IN" sz="1400" u="none" strike="noStrike" dirty="0">
                          <a:solidFill>
                            <a:schemeClr val="tx1"/>
                          </a:solidFill>
                          <a:effectLst/>
                          <a:latin typeface="Arial" pitchFamily="34" charset="0"/>
                          <a:cs typeface="Arial" pitchFamily="34" charset="0"/>
                        </a:rPr>
                        <a:t>animation-duration</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dirty="0">
                          <a:solidFill>
                            <a:schemeClr val="tx1"/>
                          </a:solidFill>
                          <a:effectLst/>
                          <a:latin typeface="Arial" pitchFamily="34" charset="0"/>
                          <a:cs typeface="Arial" pitchFamily="34" charset="0"/>
                        </a:rPr>
                        <a:t>Specifies how many seconds or milliseconds that an animation takes to complete one cycle of the animation.</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animation-timing-function</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how the animation will progress over the duration of each cycle i.e. the easing functions.</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288898">
                <a:tc>
                  <a:txBody>
                    <a:bodyPr/>
                    <a:lstStyle/>
                    <a:p>
                      <a:pPr fontAlgn="t"/>
                      <a:r>
                        <a:rPr lang="en-IN" sz="1400" u="none" strike="noStrike" dirty="0">
                          <a:solidFill>
                            <a:schemeClr val="tx1"/>
                          </a:solidFill>
                          <a:effectLst/>
                          <a:latin typeface="Arial" pitchFamily="34" charset="0"/>
                          <a:cs typeface="Arial" pitchFamily="34" charset="0"/>
                        </a:rPr>
                        <a:t>animation-delay</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when the animation will start.</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animation-iteration-count</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the number of times an animation cycle should be played before stopping.</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animation-direction</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whether or not the animation should play in reverse on alternate cycles.</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animation-fill-mode</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how a CSS animation should apply styles to its target before and after it is executing.</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91065">
                <a:tc>
                  <a:txBody>
                    <a:bodyPr/>
                    <a:lstStyle/>
                    <a:p>
                      <a:pPr fontAlgn="t"/>
                      <a:r>
                        <a:rPr lang="en-IN" sz="1400" u="none" strike="noStrike" dirty="0">
                          <a:solidFill>
                            <a:schemeClr val="tx1"/>
                          </a:solidFill>
                          <a:effectLst/>
                          <a:latin typeface="Arial" pitchFamily="34" charset="0"/>
                          <a:cs typeface="Arial" pitchFamily="34" charset="0"/>
                        </a:rPr>
                        <a:t>animation-play-state</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a:solidFill>
                            <a:schemeClr val="tx1"/>
                          </a:solidFill>
                          <a:effectLst/>
                          <a:latin typeface="Arial" pitchFamily="34" charset="0"/>
                          <a:cs typeface="Arial" pitchFamily="34" charset="0"/>
                        </a:rPr>
                        <a:t>Specifies whether the animation is running or paused.</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12108">
                <a:tc>
                  <a:txBody>
                    <a:bodyPr/>
                    <a:lstStyle/>
                    <a:p>
                      <a:pPr fontAlgn="t"/>
                      <a:r>
                        <a:rPr lang="en-IN" sz="1400" u="none" strike="noStrike" dirty="0">
                          <a:solidFill>
                            <a:schemeClr val="tx1"/>
                          </a:solidFill>
                          <a:effectLst/>
                          <a:latin typeface="Arial" pitchFamily="34" charset="0"/>
                          <a:cs typeface="Arial" pitchFamily="34" charset="0"/>
                        </a:rPr>
                        <a:t>@</a:t>
                      </a:r>
                      <a:r>
                        <a:rPr lang="en-IN" sz="1400" u="none" strike="noStrike" dirty="0" err="1">
                          <a:solidFill>
                            <a:schemeClr val="tx1"/>
                          </a:solidFill>
                          <a:effectLst/>
                          <a:latin typeface="Arial" pitchFamily="34" charset="0"/>
                          <a:cs typeface="Arial" pitchFamily="34" charset="0"/>
                        </a:rPr>
                        <a:t>keyframes</a:t>
                      </a:r>
                      <a:endParaRPr lang="en-IN" sz="1400" dirty="0">
                        <a:solidFill>
                          <a:schemeClr val="tx1"/>
                        </a:solidFill>
                        <a:effectLst/>
                        <a:latin typeface="Arial" pitchFamily="34" charset="0"/>
                        <a:cs typeface="Arial" pitchFamily="34" charset="0"/>
                      </a:endParaRP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IN" sz="1400" dirty="0">
                          <a:solidFill>
                            <a:schemeClr val="tx1"/>
                          </a:solidFill>
                          <a:effectLst/>
                          <a:latin typeface="Arial" pitchFamily="34" charset="0"/>
                          <a:cs typeface="Arial" pitchFamily="34" charset="0"/>
                        </a:rPr>
                        <a:t>Specifies the values for the animating properties at various points during the animation.</a:t>
                      </a:r>
                    </a:p>
                  </a:txBody>
                  <a:tcPr marL="43954" marR="43954" marT="31395" marB="31395" anchor="ctr">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4841743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100" dirty="0" smtClean="0">
                <a:latin typeface="Arial" pitchFamily="34" charset="0"/>
                <a:cs typeface="Arial" pitchFamily="34" charset="0"/>
              </a:rPr>
              <a:t>&lt;!DOCTYPE html&gt;</a:t>
            </a:r>
          </a:p>
          <a:p>
            <a:pPr>
              <a:buNone/>
            </a:pPr>
            <a:r>
              <a:rPr lang="en-US" sz="1100" dirty="0" smtClean="0">
                <a:latin typeface="Arial" pitchFamily="34" charset="0"/>
                <a:cs typeface="Arial" pitchFamily="34" charset="0"/>
              </a:rPr>
              <a:t>&lt;html&gt;</a:t>
            </a:r>
          </a:p>
          <a:p>
            <a:pPr>
              <a:buNone/>
            </a:pPr>
            <a:r>
              <a:rPr lang="en-US" sz="1100" dirty="0" smtClean="0">
                <a:latin typeface="Arial" pitchFamily="34" charset="0"/>
                <a:cs typeface="Arial" pitchFamily="34" charset="0"/>
              </a:rPr>
              <a:t>&lt;head&gt;</a:t>
            </a:r>
          </a:p>
          <a:p>
            <a:pPr>
              <a:buNone/>
            </a:pPr>
            <a:r>
              <a:rPr lang="en-US" sz="1100" dirty="0" smtClean="0">
                <a:latin typeface="Arial" pitchFamily="34" charset="0"/>
                <a:cs typeface="Arial" pitchFamily="34" charset="0"/>
              </a:rPr>
              <a:t>&lt;style&gt; </a:t>
            </a:r>
          </a:p>
          <a:p>
            <a:pPr>
              <a:buNone/>
            </a:pPr>
            <a:r>
              <a:rPr lang="en-US" sz="1100" dirty="0" smtClean="0">
                <a:latin typeface="Arial" pitchFamily="34" charset="0"/>
                <a:cs typeface="Arial" pitchFamily="34" charset="0"/>
              </a:rPr>
              <a:t>div </a:t>
            </a:r>
          </a:p>
          <a:p>
            <a:pPr>
              <a:buNone/>
            </a:pPr>
            <a:r>
              <a:rPr lang="en-US" sz="1100" dirty="0" smtClean="0">
                <a:latin typeface="Arial" pitchFamily="34" charset="0"/>
                <a:cs typeface="Arial" pitchFamily="34" charset="0"/>
              </a:rPr>
              <a:t>{</a:t>
            </a:r>
          </a:p>
          <a:p>
            <a:pPr>
              <a:buNone/>
            </a:pPr>
            <a:r>
              <a:rPr lang="en-US" sz="1100" dirty="0" smtClean="0">
                <a:latin typeface="Arial" pitchFamily="34" charset="0"/>
                <a:cs typeface="Arial" pitchFamily="34" charset="0"/>
              </a:rPr>
              <a:t>	width: </a:t>
            </a:r>
            <a:r>
              <a:rPr lang="en-US" sz="1100" dirty="0" smtClean="0">
                <a:latin typeface="Arial" pitchFamily="34" charset="0"/>
                <a:cs typeface="Arial" pitchFamily="34" charset="0"/>
              </a:rPr>
              <a:t>200px</a:t>
            </a:r>
            <a:r>
              <a:rPr lang="en-US" sz="1100" dirty="0" smtClean="0">
                <a:latin typeface="Arial" pitchFamily="34" charset="0"/>
                <a:cs typeface="Arial" pitchFamily="34" charset="0"/>
              </a:rPr>
              <a:t>;</a:t>
            </a:r>
          </a:p>
          <a:p>
            <a:pPr>
              <a:buNone/>
            </a:pPr>
            <a:r>
              <a:rPr lang="en-US" sz="1100" dirty="0" smtClean="0">
                <a:latin typeface="Arial" pitchFamily="34" charset="0"/>
                <a:cs typeface="Arial" pitchFamily="34" charset="0"/>
              </a:rPr>
              <a:t>	height: 100px;</a:t>
            </a:r>
          </a:p>
          <a:p>
            <a:pPr>
              <a:buNone/>
            </a:pPr>
            <a:r>
              <a:rPr lang="en-US" sz="1100" dirty="0" smtClean="0">
                <a:latin typeface="Arial" pitchFamily="34" charset="0"/>
                <a:cs typeface="Arial" pitchFamily="34" charset="0"/>
              </a:rPr>
              <a:t>	background-color: red;</a:t>
            </a:r>
          </a:p>
          <a:p>
            <a:pPr>
              <a:buNone/>
            </a:pPr>
            <a:r>
              <a:rPr lang="en-US" sz="1100" dirty="0" smtClean="0">
                <a:latin typeface="Arial" pitchFamily="34" charset="0"/>
                <a:cs typeface="Arial" pitchFamily="34" charset="0"/>
              </a:rPr>
              <a:t>	color: yellow;</a:t>
            </a:r>
          </a:p>
          <a:p>
            <a:pPr>
              <a:buNone/>
            </a:pPr>
            <a:r>
              <a:rPr lang="en-US" sz="1100" dirty="0" smtClean="0">
                <a:latin typeface="Arial" pitchFamily="34" charset="0"/>
                <a:cs typeface="Arial" pitchFamily="34" charset="0"/>
              </a:rPr>
              <a:t>	position: relative;</a:t>
            </a:r>
          </a:p>
          <a:p>
            <a:pPr>
              <a:buNone/>
            </a:pPr>
            <a:r>
              <a:rPr lang="en-US" sz="1100" dirty="0" smtClean="0">
                <a:latin typeface="Arial" pitchFamily="34" charset="0"/>
                <a:cs typeface="Arial" pitchFamily="34" charset="0"/>
              </a:rPr>
              <a:t>	animation-name: example;</a:t>
            </a:r>
          </a:p>
          <a:p>
            <a:pPr>
              <a:buNone/>
            </a:pPr>
            <a:r>
              <a:rPr lang="en-US" sz="1100" dirty="0" smtClean="0">
                <a:latin typeface="Arial" pitchFamily="34" charset="0"/>
                <a:cs typeface="Arial" pitchFamily="34" charset="0"/>
              </a:rPr>
              <a:t>	animation-duration: 4s;</a:t>
            </a:r>
          </a:p>
          <a:p>
            <a:pPr>
              <a:buNone/>
            </a:pPr>
            <a:r>
              <a:rPr lang="en-US" sz="1100" dirty="0" smtClean="0">
                <a:latin typeface="Arial" pitchFamily="34" charset="0"/>
                <a:cs typeface="Arial" pitchFamily="34" charset="0"/>
              </a:rPr>
              <a:t>	animation-delay: </a:t>
            </a:r>
            <a:r>
              <a:rPr lang="en-US" sz="1100" dirty="0" smtClean="0">
                <a:latin typeface="Arial" pitchFamily="34" charset="0"/>
                <a:cs typeface="Arial" pitchFamily="34" charset="0"/>
              </a:rPr>
              <a:t>2s</a:t>
            </a:r>
            <a:r>
              <a:rPr lang="en-US" sz="1100" dirty="0" smtClean="0">
                <a:latin typeface="Arial" pitchFamily="34" charset="0"/>
                <a:cs typeface="Arial" pitchFamily="34" charset="0"/>
              </a:rPr>
              <a:t>;</a:t>
            </a:r>
          </a:p>
          <a:p>
            <a:pPr>
              <a:buNone/>
            </a:pPr>
            <a:r>
              <a:rPr lang="en-US" sz="1100" dirty="0" smtClean="0">
                <a:latin typeface="Arial" pitchFamily="34" charset="0"/>
                <a:cs typeface="Arial" pitchFamily="34" charset="0"/>
              </a:rPr>
              <a:t>}</a:t>
            </a:r>
          </a:p>
          <a:p>
            <a:pPr>
              <a:buNone/>
            </a:pPr>
            <a:endParaRPr lang="en-US" sz="1100" dirty="0" smtClean="0">
              <a:latin typeface="Arial" pitchFamily="34" charset="0"/>
              <a:cs typeface="Arial" pitchFamily="34" charset="0"/>
            </a:endParaRPr>
          </a:p>
          <a:p>
            <a:pPr>
              <a:buNone/>
            </a:pPr>
            <a:r>
              <a:rPr lang="en-US" sz="1100" dirty="0" smtClean="0">
                <a:latin typeface="Arial" pitchFamily="34" charset="0"/>
                <a:cs typeface="Arial" pitchFamily="34" charset="0"/>
              </a:rPr>
              <a:t>@</a:t>
            </a:r>
            <a:r>
              <a:rPr lang="en-US" sz="1100" dirty="0" err="1" smtClean="0">
                <a:latin typeface="Arial" pitchFamily="34" charset="0"/>
                <a:cs typeface="Arial" pitchFamily="34" charset="0"/>
              </a:rPr>
              <a:t>keyframes</a:t>
            </a:r>
            <a:r>
              <a:rPr lang="en-US" sz="1100" dirty="0" smtClean="0">
                <a:latin typeface="Arial" pitchFamily="34" charset="0"/>
                <a:cs typeface="Arial" pitchFamily="34" charset="0"/>
              </a:rPr>
              <a:t> example </a:t>
            </a:r>
          </a:p>
          <a:p>
            <a:pPr>
              <a:buNone/>
            </a:pPr>
            <a:r>
              <a:rPr lang="en-US" sz="1100" dirty="0" smtClean="0">
                <a:latin typeface="Arial" pitchFamily="34" charset="0"/>
                <a:cs typeface="Arial" pitchFamily="34" charset="0"/>
              </a:rPr>
              <a:t>{</a:t>
            </a:r>
          </a:p>
          <a:p>
            <a:pPr>
              <a:buNone/>
            </a:pPr>
            <a:r>
              <a:rPr lang="en-US" sz="1100" dirty="0" smtClean="0">
                <a:latin typeface="Arial" pitchFamily="34" charset="0"/>
                <a:cs typeface="Arial" pitchFamily="34" charset="0"/>
              </a:rPr>
              <a:t>  	0%   {background-</a:t>
            </a:r>
            <a:r>
              <a:rPr lang="en-US" sz="1100" dirty="0" err="1" smtClean="0">
                <a:latin typeface="Arial" pitchFamily="34" charset="0"/>
                <a:cs typeface="Arial" pitchFamily="34" charset="0"/>
              </a:rPr>
              <a:t>color:red</a:t>
            </a:r>
            <a:r>
              <a:rPr lang="en-US" sz="1100" dirty="0" smtClean="0">
                <a:latin typeface="Arial" pitchFamily="34" charset="0"/>
                <a:cs typeface="Arial" pitchFamily="34" charset="0"/>
              </a:rPr>
              <a:t>; left:0px; top:0px;}</a:t>
            </a:r>
          </a:p>
          <a:p>
            <a:pPr>
              <a:buNone/>
            </a:pPr>
            <a:r>
              <a:rPr lang="en-US" sz="1100" dirty="0" smtClean="0">
                <a:latin typeface="Arial" pitchFamily="34" charset="0"/>
                <a:cs typeface="Arial" pitchFamily="34" charset="0"/>
              </a:rPr>
              <a:t>  	25%  {background-</a:t>
            </a:r>
            <a:r>
              <a:rPr lang="en-US" sz="1100" dirty="0" err="1" smtClean="0">
                <a:latin typeface="Arial" pitchFamily="34" charset="0"/>
                <a:cs typeface="Arial" pitchFamily="34" charset="0"/>
              </a:rPr>
              <a:t>color:yellow</a:t>
            </a:r>
            <a:r>
              <a:rPr lang="en-US" sz="1100" dirty="0" smtClean="0">
                <a:latin typeface="Arial" pitchFamily="34" charset="0"/>
                <a:cs typeface="Arial" pitchFamily="34" charset="0"/>
              </a:rPr>
              <a:t>; left:200px; top:0px;}</a:t>
            </a:r>
          </a:p>
          <a:p>
            <a:pPr>
              <a:buNone/>
            </a:pPr>
            <a:r>
              <a:rPr lang="en-US" sz="1100" dirty="0" smtClean="0">
                <a:latin typeface="Arial" pitchFamily="34" charset="0"/>
                <a:cs typeface="Arial" pitchFamily="34" charset="0"/>
              </a:rPr>
              <a:t>  	50%  {background-</a:t>
            </a:r>
            <a:r>
              <a:rPr lang="en-US" sz="1100" dirty="0" err="1" smtClean="0">
                <a:latin typeface="Arial" pitchFamily="34" charset="0"/>
                <a:cs typeface="Arial" pitchFamily="34" charset="0"/>
              </a:rPr>
              <a:t>color:blue</a:t>
            </a:r>
            <a:r>
              <a:rPr lang="en-US" sz="1100" dirty="0" smtClean="0">
                <a:latin typeface="Arial" pitchFamily="34" charset="0"/>
                <a:cs typeface="Arial" pitchFamily="34" charset="0"/>
              </a:rPr>
              <a:t>; left:200px; top:200px;}</a:t>
            </a:r>
          </a:p>
          <a:p>
            <a:pPr>
              <a:buNone/>
            </a:pPr>
            <a:r>
              <a:rPr lang="en-US" sz="1100" dirty="0" smtClean="0">
                <a:latin typeface="Arial" pitchFamily="34" charset="0"/>
                <a:cs typeface="Arial" pitchFamily="34" charset="0"/>
              </a:rPr>
              <a:t>  	75%  {background-</a:t>
            </a:r>
            <a:r>
              <a:rPr lang="en-US" sz="1100" dirty="0" err="1" smtClean="0">
                <a:latin typeface="Arial" pitchFamily="34" charset="0"/>
                <a:cs typeface="Arial" pitchFamily="34" charset="0"/>
              </a:rPr>
              <a:t>color:green</a:t>
            </a:r>
            <a:r>
              <a:rPr lang="en-US" sz="1100" dirty="0" smtClean="0">
                <a:latin typeface="Arial" pitchFamily="34" charset="0"/>
                <a:cs typeface="Arial" pitchFamily="34" charset="0"/>
              </a:rPr>
              <a:t>; left:0px; top:200px;}</a:t>
            </a:r>
          </a:p>
          <a:p>
            <a:pPr>
              <a:buNone/>
            </a:pPr>
            <a:r>
              <a:rPr lang="en-US" sz="1100" dirty="0" smtClean="0">
                <a:latin typeface="Arial" pitchFamily="34" charset="0"/>
                <a:cs typeface="Arial" pitchFamily="34" charset="0"/>
              </a:rPr>
              <a:t>  	100% {background-</a:t>
            </a:r>
            <a:r>
              <a:rPr lang="en-US" sz="1100" dirty="0" err="1" smtClean="0">
                <a:latin typeface="Arial" pitchFamily="34" charset="0"/>
                <a:cs typeface="Arial" pitchFamily="34" charset="0"/>
              </a:rPr>
              <a:t>color:red</a:t>
            </a:r>
            <a:r>
              <a:rPr lang="en-US" sz="1100" dirty="0" smtClean="0">
                <a:latin typeface="Arial" pitchFamily="34" charset="0"/>
                <a:cs typeface="Arial" pitchFamily="34" charset="0"/>
              </a:rPr>
              <a:t>; left:0px; top:0px;}</a:t>
            </a:r>
          </a:p>
          <a:p>
            <a:pPr>
              <a:buNone/>
            </a:pPr>
            <a:r>
              <a:rPr lang="en-US" sz="1100" dirty="0" smtClean="0">
                <a:latin typeface="Arial" pitchFamily="34" charset="0"/>
                <a:cs typeface="Arial" pitchFamily="34" charset="0"/>
              </a:rPr>
              <a:t>}</a:t>
            </a:r>
          </a:p>
          <a:p>
            <a:pPr>
              <a:buNone/>
            </a:pPr>
            <a:r>
              <a:rPr lang="en-US" sz="1100" dirty="0" smtClean="0">
                <a:latin typeface="Arial" pitchFamily="34" charset="0"/>
                <a:cs typeface="Arial" pitchFamily="34" charset="0"/>
              </a:rPr>
              <a:t>&lt;/style&gt;</a:t>
            </a:r>
          </a:p>
          <a:p>
            <a:pPr>
              <a:buNone/>
            </a:pPr>
            <a:r>
              <a:rPr lang="en-US" sz="1100" dirty="0" smtClean="0">
                <a:latin typeface="Arial" pitchFamily="34" charset="0"/>
                <a:cs typeface="Arial" pitchFamily="34" charset="0"/>
              </a:rPr>
              <a:t>&lt;/head&gt;</a:t>
            </a:r>
          </a:p>
          <a:p>
            <a:pPr>
              <a:buNone/>
            </a:pPr>
            <a:r>
              <a:rPr lang="en-US" sz="1100" dirty="0" smtClean="0">
                <a:latin typeface="Arial" pitchFamily="34" charset="0"/>
                <a:cs typeface="Arial" pitchFamily="34" charset="0"/>
              </a:rPr>
              <a:t>&lt;body&gt;</a:t>
            </a:r>
          </a:p>
          <a:p>
            <a:pPr>
              <a:buNone/>
            </a:pPr>
            <a:r>
              <a:rPr lang="en-US" sz="1100" dirty="0" smtClean="0">
                <a:latin typeface="Arial" pitchFamily="34" charset="0"/>
                <a:cs typeface="Arial" pitchFamily="34" charset="0"/>
              </a:rPr>
              <a:t>&lt;h1&gt;Animation Example&lt;/h1&gt;</a:t>
            </a:r>
          </a:p>
          <a:p>
            <a:pPr>
              <a:buNone/>
            </a:pPr>
            <a:r>
              <a:rPr lang="en-US" sz="1100" dirty="0" smtClean="0">
                <a:latin typeface="Arial" pitchFamily="34" charset="0"/>
                <a:cs typeface="Arial" pitchFamily="34" charset="0"/>
              </a:rPr>
              <a:t>&lt;div&gt;Welcome to CSS Animation&lt;/div&gt;</a:t>
            </a:r>
          </a:p>
          <a:p>
            <a:pPr>
              <a:buNone/>
            </a:pPr>
            <a:r>
              <a:rPr lang="en-US" sz="1100" dirty="0" smtClean="0">
                <a:latin typeface="Arial" pitchFamily="34" charset="0"/>
                <a:cs typeface="Arial" pitchFamily="34" charset="0"/>
              </a:rPr>
              <a:t>&lt;/body&gt;</a:t>
            </a:r>
          </a:p>
          <a:p>
            <a:pPr>
              <a:buNone/>
            </a:pPr>
            <a:r>
              <a:rPr lang="en-US" sz="1100" dirty="0" smtClean="0">
                <a:latin typeface="Arial" pitchFamily="34" charset="0"/>
                <a:cs typeface="Arial" pitchFamily="34" charset="0"/>
              </a:rPr>
              <a:t>&lt;/html&gt;</a:t>
            </a:r>
          </a:p>
          <a:p>
            <a:pPr>
              <a:buNone/>
            </a:pPr>
            <a:endParaRPr lang="en-US" sz="11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2</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1143000"/>
          </a:xfrm>
        </p:spPr>
        <p:txBody>
          <a:bodyPr>
            <a:normAutofit/>
          </a:bodyPr>
          <a:lstStyle/>
          <a:p>
            <a:r>
              <a:rPr lang="en-IN" sz="4000" dirty="0" smtClean="0">
                <a:latin typeface="Arial" pitchFamily="34" charset="0"/>
                <a:cs typeface="Arial" pitchFamily="34" charset="0"/>
              </a:rPr>
              <a:t>HTTP</a:t>
            </a:r>
            <a:endParaRPr lang="en-IN"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b="1" dirty="0">
                <a:latin typeface="Arial" pitchFamily="34" charset="0"/>
                <a:cs typeface="Arial" pitchFamily="34" charset="0"/>
              </a:rPr>
              <a:t>HTTP</a:t>
            </a:r>
            <a:r>
              <a:rPr lang="en-IN" sz="2000" dirty="0">
                <a:latin typeface="Arial" pitchFamily="34" charset="0"/>
                <a:cs typeface="Arial" pitchFamily="34" charset="0"/>
              </a:rPr>
              <a:t> is a  client-server </a:t>
            </a:r>
            <a:r>
              <a:rPr lang="en-IN" sz="2000" dirty="0" smtClean="0">
                <a:latin typeface="Arial" pitchFamily="34" charset="0"/>
                <a:cs typeface="Arial" pitchFamily="34" charset="0"/>
              </a:rPr>
              <a:t> protocol</a:t>
            </a:r>
            <a:r>
              <a:rPr lang="en-IN" sz="2000" dirty="0">
                <a:latin typeface="Arial" pitchFamily="34" charset="0"/>
                <a:cs typeface="Arial" pitchFamily="34" charset="0"/>
              </a:rPr>
              <a:t> which allows the fetching of resources, such as HTML </a:t>
            </a:r>
            <a:r>
              <a:rPr lang="en-IN" sz="2000" dirty="0" smtClean="0">
                <a:latin typeface="Arial" pitchFamily="34" charset="0"/>
                <a:cs typeface="Arial" pitchFamily="34" charset="0"/>
              </a:rPr>
              <a:t>documents</a:t>
            </a:r>
          </a:p>
          <a:p>
            <a:pPr algn="just">
              <a:lnSpc>
                <a:spcPct val="150000"/>
              </a:lnSpc>
            </a:pPr>
            <a:r>
              <a:rPr lang="en-IN" sz="2000" dirty="0">
                <a:latin typeface="Arial" pitchFamily="34" charset="0"/>
                <a:cs typeface="Arial" pitchFamily="34" charset="0"/>
              </a:rPr>
              <a:t>It is the foundation of any data exchange on the </a:t>
            </a:r>
            <a:r>
              <a:rPr lang="en-IN" sz="2000" dirty="0" smtClean="0">
                <a:latin typeface="Arial" pitchFamily="34" charset="0"/>
                <a:cs typeface="Arial" pitchFamily="34" charset="0"/>
              </a:rPr>
              <a:t>Web</a:t>
            </a:r>
          </a:p>
          <a:p>
            <a:pPr algn="just">
              <a:lnSpc>
                <a:spcPct val="150000"/>
              </a:lnSpc>
            </a:pPr>
            <a:r>
              <a:rPr lang="en-IN" sz="2000" dirty="0">
                <a:latin typeface="Arial" pitchFamily="34" charset="0"/>
                <a:cs typeface="Arial" pitchFamily="34" charset="0"/>
              </a:rPr>
              <a:t>Clients and servers communicate by exchanging individual </a:t>
            </a:r>
            <a:r>
              <a:rPr lang="en-IN" sz="2000" dirty="0" smtClean="0">
                <a:latin typeface="Arial" pitchFamily="34" charset="0"/>
                <a:cs typeface="Arial" pitchFamily="34" charset="0"/>
              </a:rPr>
              <a:t>messages</a:t>
            </a:r>
          </a:p>
          <a:p>
            <a:pPr algn="just">
              <a:lnSpc>
                <a:spcPct val="150000"/>
              </a:lnSpc>
            </a:pPr>
            <a:r>
              <a:rPr lang="en-IN" sz="2000" dirty="0">
                <a:latin typeface="Arial" pitchFamily="34" charset="0"/>
                <a:cs typeface="Arial" pitchFamily="34" charset="0"/>
              </a:rPr>
              <a:t>The messages sent by the client, usually a Web browser, are called </a:t>
            </a:r>
            <a:r>
              <a:rPr lang="en-IN" sz="2000" i="1" dirty="0">
                <a:latin typeface="Arial" pitchFamily="34" charset="0"/>
                <a:cs typeface="Arial" pitchFamily="34" charset="0"/>
              </a:rPr>
              <a:t>requests</a:t>
            </a:r>
            <a:r>
              <a:rPr lang="en-IN" sz="2000" dirty="0">
                <a:latin typeface="Arial" pitchFamily="34" charset="0"/>
                <a:cs typeface="Arial" pitchFamily="34" charset="0"/>
              </a:rPr>
              <a:t> and the messages sent by the server as an answer are called </a:t>
            </a:r>
            <a:r>
              <a:rPr lang="en-IN" sz="2000" i="1" dirty="0">
                <a:latin typeface="Arial" pitchFamily="34" charset="0"/>
                <a:cs typeface="Arial" pitchFamily="34" charset="0"/>
              </a:rPr>
              <a:t>responses</a:t>
            </a:r>
            <a:r>
              <a:rPr lang="en-IN" sz="2000" dirty="0">
                <a:latin typeface="Arial" pitchFamily="34" charset="0"/>
                <a:cs typeface="Arial" pitchFamily="34" charset="0"/>
              </a:rPr>
              <a:t>.</a:t>
            </a:r>
            <a:endParaRPr lang="en-IN" sz="2000" dirty="0" smtClean="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520272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1143000"/>
          </a:xfrm>
        </p:spPr>
        <p:txBody>
          <a:bodyPr>
            <a:normAutofit/>
          </a:bodyPr>
          <a:lstStyle/>
          <a:p>
            <a:r>
              <a:rPr lang="en-IN" sz="4000" dirty="0" smtClean="0">
                <a:latin typeface="Arial" pitchFamily="34" charset="0"/>
                <a:cs typeface="Arial" pitchFamily="34" charset="0"/>
              </a:rPr>
              <a:t>HTTP in Network</a:t>
            </a:r>
            <a:endParaRPr lang="en-IN" sz="4000" dirty="0">
              <a:latin typeface="Arial" pitchFamily="34" charset="0"/>
              <a:cs typeface="Arial" pitchFamily="34" charset="0"/>
            </a:endParaRPr>
          </a:p>
        </p:txBody>
      </p:sp>
      <p:pic>
        <p:nvPicPr>
          <p:cNvPr id="7170" name="Picture 2" descr="HTTP as an application layer protocol, on top of TCP (transport layer) and IP (network layer) and below the presentation laye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43608" y="1318317"/>
            <a:ext cx="7245336" cy="5193399"/>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473085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IN" dirty="0">
                <a:latin typeface="Arial" pitchFamily="34" charset="0"/>
                <a:cs typeface="Arial" pitchFamily="34" charset="0"/>
              </a:rPr>
              <a:t>Components of HTTP-based </a:t>
            </a:r>
            <a:r>
              <a:rPr lang="en-IN" dirty="0" smtClean="0">
                <a:latin typeface="Arial" pitchFamily="34" charset="0"/>
                <a:cs typeface="Arial" pitchFamily="34" charset="0"/>
              </a:rPr>
              <a:t>systems</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1447800"/>
            <a:ext cx="8229600" cy="4243536"/>
          </a:xfrm>
        </p:spPr>
        <p:txBody>
          <a:bodyPr>
            <a:noAutofit/>
          </a:bodyPr>
          <a:lstStyle/>
          <a:p>
            <a:pPr>
              <a:lnSpc>
                <a:spcPct val="150000"/>
              </a:lnSpc>
            </a:pPr>
            <a:r>
              <a:rPr lang="en-IN" sz="2400" b="1" dirty="0" smtClean="0">
                <a:latin typeface="Arial" pitchFamily="34" charset="0"/>
                <a:cs typeface="Arial" pitchFamily="34" charset="0"/>
              </a:rPr>
              <a:t>Proxy</a:t>
            </a:r>
          </a:p>
          <a:p>
            <a:pPr lvl="1" algn="just">
              <a:lnSpc>
                <a:spcPct val="150000"/>
              </a:lnSpc>
            </a:pPr>
            <a:r>
              <a:rPr lang="en-IN" sz="1800" dirty="0">
                <a:latin typeface="Arial" pitchFamily="34" charset="0"/>
                <a:cs typeface="Arial" pitchFamily="34" charset="0"/>
              </a:rPr>
              <a:t>Between the client and the server there are numerous entities, collectively called proxies, which perform different operations and act as gateways or </a:t>
            </a:r>
            <a:r>
              <a:rPr lang="en-IN" sz="1800" dirty="0" smtClean="0">
                <a:latin typeface="Arial" pitchFamily="34" charset="0"/>
                <a:cs typeface="Arial" pitchFamily="34" charset="0"/>
              </a:rPr>
              <a:t>caches</a:t>
            </a:r>
          </a:p>
          <a:p>
            <a:pPr lvl="1" algn="just">
              <a:lnSpc>
                <a:spcPct val="150000"/>
              </a:lnSpc>
            </a:pPr>
            <a:r>
              <a:rPr lang="en-IN" sz="1800" dirty="0">
                <a:latin typeface="Arial" pitchFamily="34" charset="0"/>
                <a:cs typeface="Arial" pitchFamily="34" charset="0"/>
              </a:rPr>
              <a:t>Proxies may perform numerous functions</a:t>
            </a:r>
            <a:r>
              <a:rPr lang="en-IN" sz="1800" dirty="0" smtClean="0">
                <a:latin typeface="Arial" pitchFamily="34" charset="0"/>
                <a:cs typeface="Arial" pitchFamily="34" charset="0"/>
              </a:rPr>
              <a:t>:</a:t>
            </a:r>
          </a:p>
          <a:p>
            <a:pPr lvl="2">
              <a:lnSpc>
                <a:spcPct val="150000"/>
              </a:lnSpc>
            </a:pPr>
            <a:r>
              <a:rPr lang="en-IN" sz="1800" dirty="0">
                <a:latin typeface="Arial" pitchFamily="34" charset="0"/>
                <a:cs typeface="Arial" pitchFamily="34" charset="0"/>
              </a:rPr>
              <a:t>caching </a:t>
            </a:r>
            <a:endParaRPr lang="en-IN" sz="1800" dirty="0" smtClean="0">
              <a:latin typeface="Arial" pitchFamily="34" charset="0"/>
              <a:cs typeface="Arial" pitchFamily="34" charset="0"/>
            </a:endParaRPr>
          </a:p>
          <a:p>
            <a:pPr lvl="2">
              <a:lnSpc>
                <a:spcPct val="150000"/>
              </a:lnSpc>
            </a:pPr>
            <a:r>
              <a:rPr lang="en-IN" sz="1800" dirty="0" smtClean="0">
                <a:latin typeface="Arial" pitchFamily="34" charset="0"/>
                <a:cs typeface="Arial" pitchFamily="34" charset="0"/>
              </a:rPr>
              <a:t>filtering </a:t>
            </a:r>
            <a:r>
              <a:rPr lang="en-IN" sz="1800" dirty="0">
                <a:latin typeface="Arial" pitchFamily="34" charset="0"/>
                <a:cs typeface="Arial" pitchFamily="34" charset="0"/>
              </a:rPr>
              <a:t>(like an antivirus scan or parental controls)</a:t>
            </a:r>
          </a:p>
          <a:p>
            <a:pPr lvl="2">
              <a:lnSpc>
                <a:spcPct val="150000"/>
              </a:lnSpc>
            </a:pPr>
            <a:r>
              <a:rPr lang="en-IN" sz="1800" dirty="0">
                <a:latin typeface="Arial" pitchFamily="34" charset="0"/>
                <a:cs typeface="Arial" pitchFamily="34" charset="0"/>
              </a:rPr>
              <a:t>load balancing (to allow multiple servers to serve the different requests)</a:t>
            </a:r>
          </a:p>
          <a:p>
            <a:pPr lvl="2">
              <a:lnSpc>
                <a:spcPct val="150000"/>
              </a:lnSpc>
            </a:pPr>
            <a:r>
              <a:rPr lang="en-IN" sz="1800" dirty="0">
                <a:latin typeface="Arial" pitchFamily="34" charset="0"/>
                <a:cs typeface="Arial" pitchFamily="34" charset="0"/>
              </a:rPr>
              <a:t>authentication (to control access to different resources)</a:t>
            </a:r>
          </a:p>
          <a:p>
            <a:pPr lvl="2">
              <a:lnSpc>
                <a:spcPct val="150000"/>
              </a:lnSpc>
            </a:pPr>
            <a:r>
              <a:rPr lang="en-IN" sz="1800" dirty="0">
                <a:latin typeface="Arial" pitchFamily="34" charset="0"/>
                <a:cs typeface="Arial" pitchFamily="34" charset="0"/>
              </a:rPr>
              <a:t>logging (allowing the storage of historical information)</a:t>
            </a:r>
          </a:p>
          <a:p>
            <a:pPr lvl="2" algn="just">
              <a:lnSpc>
                <a:spcPct val="150000"/>
              </a:lnSpc>
            </a:pPr>
            <a:endParaRPr lang="en-IN" sz="1800" dirty="0">
              <a:latin typeface="Arial" pitchFamily="34" charset="0"/>
              <a:cs typeface="Arial" pitchFamily="34" charset="0"/>
            </a:endParaRPr>
          </a:p>
        </p:txBody>
      </p:sp>
      <p:pic>
        <p:nvPicPr>
          <p:cNvPr id="8194" name="Picture 2" descr="Client server chain"/>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914400"/>
            <a:ext cx="6324600" cy="93440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735576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i="1" dirty="0" smtClean="0">
                <a:latin typeface="Arial" pitchFamily="34" charset="0"/>
                <a:cs typeface="Arial" pitchFamily="34" charset="0"/>
              </a:rPr>
              <a:t>HTTP Messages</a:t>
            </a:r>
            <a:endParaRPr lang="en-IN" sz="4000" i="1"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6154" y="1556792"/>
            <a:ext cx="8455025" cy="435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7005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i="1" dirty="0" smtClean="0">
                <a:latin typeface="Arial" pitchFamily="34" charset="0"/>
                <a:cs typeface="Arial" pitchFamily="34" charset="0"/>
              </a:rPr>
              <a:t>HTTP Request Messages</a:t>
            </a:r>
            <a:endParaRPr lang="en-IN" sz="4000" i="1" dirty="0">
              <a:latin typeface="Arial" pitchFamily="34" charset="0"/>
              <a:cs typeface="Arial" pitchFamily="34" charset="0"/>
            </a:endParaRPr>
          </a:p>
        </p:txBody>
      </p:sp>
      <p:sp>
        <p:nvSpPr>
          <p:cNvPr id="3" name="Content Placeholder 2"/>
          <p:cNvSpPr>
            <a:spLocks noGrp="1"/>
          </p:cNvSpPr>
          <p:nvPr>
            <p:ph idx="1"/>
          </p:nvPr>
        </p:nvSpPr>
        <p:spPr/>
        <p:txBody>
          <a:bodyPr/>
          <a:lstStyle/>
          <a:p>
            <a:endParaRPr lang="en-IN"/>
          </a:p>
        </p:txBody>
      </p:sp>
      <p:pic>
        <p:nvPicPr>
          <p:cNvPr id="9218" name="Picture 2" descr="Image result for http request line format"/>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6676" t="22194" r="13211" b="18792"/>
          <a:stretch/>
        </p:blipFill>
        <p:spPr bwMode="auto">
          <a:xfrm>
            <a:off x="179512" y="1556792"/>
            <a:ext cx="7813963" cy="43170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410067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HTTP Request Messages</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endParaRPr lang="en-IN" sz="2400" dirty="0"/>
          </a:p>
        </p:txBody>
      </p:sp>
      <p:pic>
        <p:nvPicPr>
          <p:cNvPr id="1028" name="Picture 4" descr="Image result for HTTP Request Mess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3333" y="1844824"/>
            <a:ext cx="8593587" cy="381642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757670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HTTP Response Messages</a:t>
            </a:r>
            <a:endParaRPr lang="en-IN" dirty="0">
              <a:latin typeface="Arial" pitchFamily="34" charset="0"/>
              <a:cs typeface="Arial" pitchFamily="34" charset="0"/>
            </a:endParaRPr>
          </a:p>
        </p:txBody>
      </p:sp>
      <p:sp>
        <p:nvSpPr>
          <p:cNvPr id="4" name="AutoShape 2" descr="Image result for http response message format"/>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http response message format"/>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Content Placeholder 6"/>
          <p:cNvSpPr>
            <a:spLocks noGrp="1"/>
          </p:cNvSpPr>
          <p:nvPr>
            <p:ph idx="1"/>
          </p:nvPr>
        </p:nvSpPr>
        <p:spPr/>
        <p:txBody>
          <a:bodyPr/>
          <a:lstStyle/>
          <a:p>
            <a:endParaRPr lang="en-IN"/>
          </a:p>
        </p:txBody>
      </p:sp>
      <p:pic>
        <p:nvPicPr>
          <p:cNvPr id="10246" name="Picture 6" descr="Related imag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9028" t="24969" r="15972" b="15834"/>
          <a:stretch/>
        </p:blipFill>
        <p:spPr bwMode="auto">
          <a:xfrm>
            <a:off x="612775" y="1609863"/>
            <a:ext cx="7640017" cy="452270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840258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7086600" cy="457200"/>
          </a:xfrm>
        </p:spPr>
        <p:txBody>
          <a:bodyPr>
            <a:noAutofit/>
          </a:bodyPr>
          <a:lstStyle/>
          <a:p>
            <a:r>
              <a:rPr lang="en-US" sz="2800" b="1" dirty="0" smtClean="0">
                <a:latin typeface="Arial" pitchFamily="34" charset="0"/>
                <a:ea typeface="Times New Roman"/>
                <a:cs typeface="Arial" pitchFamily="34" charset="0"/>
              </a:rPr>
              <a:t>COURSE  OUTCOMES (CO)</a:t>
            </a:r>
            <a:endParaRPr lang="en-US" sz="2800" dirty="0">
              <a:latin typeface="Arial" pitchFamily="34" charset="0"/>
              <a:cs typeface="Arial" pitchFamily="34" charset="0"/>
            </a:endParaRPr>
          </a:p>
        </p:txBody>
      </p:sp>
      <p:graphicFrame>
        <p:nvGraphicFramePr>
          <p:cNvPr id="4" name="Content Placeholder 3"/>
          <p:cNvGraphicFramePr>
            <a:graphicFrameLocks noGrp="1"/>
          </p:cNvGraphicFramePr>
          <p:nvPr>
            <p:ph idx="1"/>
          </p:nvPr>
        </p:nvGraphicFramePr>
        <p:xfrm>
          <a:off x="381000" y="3276600"/>
          <a:ext cx="8458200" cy="3154680"/>
        </p:xfrm>
        <a:graphic>
          <a:graphicData uri="http://schemas.openxmlformats.org/drawingml/2006/table">
            <a:tbl>
              <a:tblPr/>
              <a:tblGrid>
                <a:gridCol w="762000"/>
                <a:gridCol w="7696200"/>
              </a:tblGrid>
              <a:tr h="405130">
                <a:tc>
                  <a:txBody>
                    <a:bodyPr/>
                    <a:lstStyle/>
                    <a:p>
                      <a:pPr marL="0" marR="0" algn="ctr">
                        <a:lnSpc>
                          <a:spcPct val="115000"/>
                        </a:lnSpc>
                        <a:spcBef>
                          <a:spcPts val="0"/>
                        </a:spcBef>
                        <a:spcAft>
                          <a:spcPts val="0"/>
                        </a:spcAft>
                      </a:pPr>
                      <a:r>
                        <a:rPr lang="en-US" sz="1800" b="1" dirty="0">
                          <a:latin typeface="Arial" pitchFamily="34" charset="0"/>
                          <a:ea typeface="Times New Roman"/>
                          <a:cs typeface="Arial" pitchFamily="34" charset="0"/>
                        </a:rPr>
                        <a:t>CO </a:t>
                      </a:r>
                      <a:r>
                        <a:rPr lang="en-US" sz="1800" b="1" dirty="0" smtClean="0">
                          <a:latin typeface="Arial" pitchFamily="34" charset="0"/>
                          <a:ea typeface="Times New Roman"/>
                          <a:cs typeface="Arial" pitchFamily="34" charset="0"/>
                        </a:rPr>
                        <a:t>1</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Students will be able to construct a basic website using HTML and Cascading Style Sheets. </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275">
                <a:tc>
                  <a:txBody>
                    <a:bodyPr/>
                    <a:lstStyle/>
                    <a:p>
                      <a:pPr marL="0" marR="0" algn="ctr">
                        <a:lnSpc>
                          <a:spcPct val="115000"/>
                        </a:lnSpc>
                        <a:spcBef>
                          <a:spcPts val="0"/>
                        </a:spcBef>
                        <a:spcAft>
                          <a:spcPts val="0"/>
                        </a:spcAft>
                      </a:pPr>
                      <a:r>
                        <a:rPr lang="en-US" sz="1800" b="1" dirty="0">
                          <a:latin typeface="Arial" pitchFamily="34" charset="0"/>
                          <a:ea typeface="Times New Roman"/>
                          <a:cs typeface="Arial" pitchFamily="34" charset="0"/>
                        </a:rPr>
                        <a:t>CO </a:t>
                      </a:r>
                      <a:r>
                        <a:rPr lang="en-US" sz="1800" b="1" dirty="0" smtClean="0">
                          <a:latin typeface="Arial" pitchFamily="34" charset="0"/>
                          <a:ea typeface="Times New Roman"/>
                          <a:cs typeface="Arial" pitchFamily="34" charset="0"/>
                        </a:rPr>
                        <a:t>2</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Students will be able to build dynamic web page with validation using Java Script objects and by applying different event handling mechanisms. </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marL="0" marR="0" algn="ctr">
                        <a:lnSpc>
                          <a:spcPct val="115000"/>
                        </a:lnSpc>
                        <a:spcBef>
                          <a:spcPts val="0"/>
                        </a:spcBef>
                        <a:spcAft>
                          <a:spcPts val="0"/>
                        </a:spcAft>
                      </a:pPr>
                      <a:r>
                        <a:rPr lang="en-US" sz="1800" b="1" dirty="0">
                          <a:latin typeface="Arial" pitchFamily="34" charset="0"/>
                          <a:ea typeface="Times New Roman"/>
                          <a:cs typeface="Arial" pitchFamily="34" charset="0"/>
                        </a:rPr>
                        <a:t>CO </a:t>
                      </a:r>
                      <a:r>
                        <a:rPr lang="en-US" sz="1800" b="1" dirty="0" smtClean="0">
                          <a:latin typeface="Arial" pitchFamily="34" charset="0"/>
                          <a:ea typeface="Times New Roman"/>
                          <a:cs typeface="Arial" pitchFamily="34" charset="0"/>
                        </a:rPr>
                        <a:t>3</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Students will be able to develop server side programs using Servlets and JSP. </a:t>
                      </a:r>
                      <a:endParaRPr lang="en-US" sz="180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marL="0" marR="0" algn="ctr">
                        <a:lnSpc>
                          <a:spcPct val="115000"/>
                        </a:lnSpc>
                        <a:spcBef>
                          <a:spcPts val="0"/>
                        </a:spcBef>
                        <a:spcAft>
                          <a:spcPts val="0"/>
                        </a:spcAft>
                      </a:pPr>
                      <a:r>
                        <a:rPr lang="en-US" sz="1800" b="1" dirty="0">
                          <a:latin typeface="Arial" pitchFamily="34" charset="0"/>
                          <a:ea typeface="Times New Roman"/>
                          <a:cs typeface="Arial" pitchFamily="34" charset="0"/>
                        </a:rPr>
                        <a:t>CO </a:t>
                      </a:r>
                      <a:r>
                        <a:rPr lang="en-US" sz="1800" b="1" dirty="0" smtClean="0">
                          <a:latin typeface="Arial" pitchFamily="34" charset="0"/>
                          <a:ea typeface="Times New Roman"/>
                          <a:cs typeface="Arial" pitchFamily="34" charset="0"/>
                        </a:rPr>
                        <a:t>4</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Arial" pitchFamily="34" charset="0"/>
                          <a:ea typeface="Times New Roman"/>
                          <a:cs typeface="Arial" pitchFamily="34" charset="0"/>
                        </a:rPr>
                        <a:t>Students will be able to construct simple web pages in PHP and to represent data in XML format. </a:t>
                      </a:r>
                      <a:endParaRPr lang="en-US" sz="180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marL="0" marR="0" algn="ctr">
                        <a:lnSpc>
                          <a:spcPct val="115000"/>
                        </a:lnSpc>
                        <a:spcBef>
                          <a:spcPts val="0"/>
                        </a:spcBef>
                        <a:spcAft>
                          <a:spcPts val="0"/>
                        </a:spcAft>
                      </a:pPr>
                      <a:r>
                        <a:rPr lang="en-US" sz="1800" b="1" dirty="0">
                          <a:latin typeface="Arial" pitchFamily="34" charset="0"/>
                          <a:ea typeface="Times New Roman"/>
                          <a:cs typeface="Arial" pitchFamily="34" charset="0"/>
                        </a:rPr>
                        <a:t>CO </a:t>
                      </a:r>
                      <a:r>
                        <a:rPr lang="en-US" sz="1800" b="1" dirty="0" smtClean="0">
                          <a:latin typeface="Arial" pitchFamily="34" charset="0"/>
                          <a:ea typeface="Times New Roman"/>
                          <a:cs typeface="Arial" pitchFamily="34" charset="0"/>
                        </a:rPr>
                        <a:t>5</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Arial" pitchFamily="34" charset="0"/>
                          <a:ea typeface="Times New Roman"/>
                          <a:cs typeface="Arial" pitchFamily="34" charset="0"/>
                        </a:rPr>
                        <a:t>Students will be able to use AJAX and web services to develop interactive web applications</a:t>
                      </a:r>
                      <a:endParaRPr lang="en-US" sz="18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762000" y="304800"/>
            <a:ext cx="7086600" cy="457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ea typeface="Times New Roman"/>
                <a:cs typeface="Arial" pitchFamily="34" charset="0"/>
              </a:rPr>
              <a:t>COURSE OBJECTIVES</a:t>
            </a:r>
            <a:endParaRPr kumimoji="0" lang="en-US" sz="2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025" name="Rectangle 1"/>
          <p:cNvSpPr>
            <a:spLocks noChangeArrowheads="1"/>
          </p:cNvSpPr>
          <p:nvPr/>
        </p:nvSpPr>
        <p:spPr bwMode="auto">
          <a:xfrm>
            <a:off x="914400" y="838200"/>
            <a:ext cx="7315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1. To understand different Internet Technologies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2. To learn java-specific web services architecture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HTTP Response Message</a:t>
            </a:r>
          </a:p>
        </p:txBody>
      </p:sp>
      <p:sp>
        <p:nvSpPr>
          <p:cNvPr id="3" name="Content Placeholder 2"/>
          <p:cNvSpPr>
            <a:spLocks noGrp="1"/>
          </p:cNvSpPr>
          <p:nvPr>
            <p:ph idx="1"/>
          </p:nvPr>
        </p:nvSpPr>
        <p:spPr/>
        <p:txBody>
          <a:bodyPr>
            <a:noAutofit/>
          </a:bodyPr>
          <a:lstStyle/>
          <a:p>
            <a:endParaRPr lang="en-IN" sz="2400" dirty="0"/>
          </a:p>
        </p:txBody>
      </p:sp>
      <p:pic>
        <p:nvPicPr>
          <p:cNvPr id="2050" name="Picture 2" descr="Image result for HTTP Response Mess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7544" y="1628800"/>
            <a:ext cx="8401744" cy="374441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08567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 xmlns:a14="http://schemas.microsoft.com/office/drawing/2010/main">
                <a:solidFill>
                  <a:srgbClr val="00CC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dirty="0" smtClean="0">
                <a:latin typeface="Arial" pitchFamily="34" charset="0"/>
                <a:cs typeface="Arial" pitchFamily="34" charset="0"/>
              </a:rPr>
              <a:t>HTTP </a:t>
            </a:r>
            <a:r>
              <a:rPr lang="en-US" altLang="en-US" sz="3200" dirty="0">
                <a:latin typeface="Arial" pitchFamily="34" charset="0"/>
                <a:cs typeface="Arial" pitchFamily="34" charset="0"/>
              </a:rPr>
              <a:t>transaction</a:t>
            </a:r>
          </a:p>
        </p:txBody>
      </p:sp>
      <p:sp>
        <p:nvSpPr>
          <p:cNvPr id="5724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24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24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24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24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24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24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72427"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1519238"/>
            <a:ext cx="7751763" cy="3662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72428" name="Picture 1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2000" y="2078038"/>
            <a:ext cx="7085013" cy="2024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72429" name="Picture 1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031875" y="4054475"/>
            <a:ext cx="7121525" cy="204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Footer Placeholder 1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05973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2428"/>
                                        </p:tgtEl>
                                        <p:attrNameLst>
                                          <p:attrName>style.visibility</p:attrName>
                                        </p:attrNameLst>
                                      </p:cBhvr>
                                      <p:to>
                                        <p:strVal val="visible"/>
                                      </p:to>
                                    </p:set>
                                    <p:animEffect transition="in" filter="wipe(left)">
                                      <p:cBhvr>
                                        <p:cTn id="7" dur="2000"/>
                                        <p:tgtEl>
                                          <p:spTgt spid="572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72429"/>
                                        </p:tgtEl>
                                        <p:attrNameLst>
                                          <p:attrName>style.visibility</p:attrName>
                                        </p:attrNameLst>
                                      </p:cBhvr>
                                      <p:to>
                                        <p:strVal val="visible"/>
                                      </p:to>
                                    </p:set>
                                    <p:animEffect transition="in" filter="wipe(right)">
                                      <p:cBhvr>
                                        <p:cTn id="12" dur="2000"/>
                                        <p:tgtEl>
                                          <p:spTgt spid="572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latin typeface="Arial" pitchFamily="34" charset="0"/>
                <a:cs typeface="Arial" pitchFamily="34" charset="0"/>
              </a:rPr>
              <a:t>Web Clients</a:t>
            </a:r>
          </a:p>
        </p:txBody>
      </p:sp>
      <p:sp>
        <p:nvSpPr>
          <p:cNvPr id="3" name="Content Placeholder 2"/>
          <p:cNvSpPr>
            <a:spLocks noGrp="1"/>
          </p:cNvSpPr>
          <p:nvPr>
            <p:ph idx="1"/>
          </p:nvPr>
        </p:nvSpPr>
        <p:spPr>
          <a:xfrm>
            <a:off x="457200" y="1143000"/>
            <a:ext cx="8229600" cy="4983163"/>
          </a:xfrm>
        </p:spPr>
        <p:txBody>
          <a:bodyPr>
            <a:noAutofit/>
          </a:bodyPr>
          <a:lstStyle/>
          <a:p>
            <a:pPr algn="just">
              <a:lnSpc>
                <a:spcPct val="150000"/>
              </a:lnSpc>
            </a:pPr>
            <a:r>
              <a:rPr lang="en-IN" sz="2000" dirty="0">
                <a:latin typeface="Arial" pitchFamily="34" charset="0"/>
                <a:cs typeface="Arial" pitchFamily="34" charset="0"/>
              </a:rPr>
              <a:t>The Web client is a client-side </a:t>
            </a:r>
            <a:r>
              <a:rPr lang="en-IN" sz="2000" dirty="0" smtClean="0">
                <a:latin typeface="Arial" pitchFamily="34" charset="0"/>
                <a:cs typeface="Arial" pitchFamily="34" charset="0"/>
              </a:rPr>
              <a:t>component</a:t>
            </a:r>
          </a:p>
          <a:p>
            <a:pPr algn="just">
              <a:lnSpc>
                <a:spcPct val="150000"/>
              </a:lnSpc>
            </a:pPr>
            <a:r>
              <a:rPr lang="en-IN" sz="2000" dirty="0">
                <a:latin typeface="Arial" pitchFamily="34" charset="0"/>
                <a:cs typeface="Arial" pitchFamily="34" charset="0"/>
              </a:rPr>
              <a:t>Client-side components are typically computer applications running on a user's computer and connect to a </a:t>
            </a:r>
            <a:r>
              <a:rPr lang="en-IN" sz="2000" dirty="0" smtClean="0">
                <a:latin typeface="Arial" pitchFamily="34" charset="0"/>
                <a:cs typeface="Arial" pitchFamily="34" charset="0"/>
              </a:rPr>
              <a:t>server</a:t>
            </a:r>
          </a:p>
          <a:p>
            <a:pPr algn="just">
              <a:lnSpc>
                <a:spcPct val="150000"/>
              </a:lnSpc>
            </a:pPr>
            <a:r>
              <a:rPr lang="en-IN" sz="2000" dirty="0">
                <a:latin typeface="Arial" pitchFamily="34" charset="0"/>
                <a:cs typeface="Arial" pitchFamily="34" charset="0"/>
              </a:rPr>
              <a:t>A </a:t>
            </a:r>
            <a:r>
              <a:rPr lang="en-IN" sz="2000" i="1" dirty="0">
                <a:latin typeface="Arial" pitchFamily="34" charset="0"/>
                <a:cs typeface="Arial" pitchFamily="34" charset="0"/>
              </a:rPr>
              <a:t>web client</a:t>
            </a:r>
            <a:r>
              <a:rPr lang="en-IN" sz="2000" dirty="0">
                <a:latin typeface="Arial" pitchFamily="34" charset="0"/>
                <a:cs typeface="Arial" pitchFamily="34" charset="0"/>
              </a:rPr>
              <a:t> consists of two parts</a:t>
            </a:r>
            <a:r>
              <a:rPr lang="en-IN" sz="2000" dirty="0" smtClean="0">
                <a:latin typeface="Arial" pitchFamily="34" charset="0"/>
                <a:cs typeface="Arial" pitchFamily="34" charset="0"/>
              </a:rPr>
              <a:t>:</a:t>
            </a:r>
          </a:p>
          <a:p>
            <a:pPr marL="914400" lvl="1" indent="-457200" algn="just">
              <a:lnSpc>
                <a:spcPct val="150000"/>
              </a:lnSpc>
              <a:buFont typeface="+mj-lt"/>
              <a:buAutoNum type="arabicPeriod"/>
            </a:pPr>
            <a:r>
              <a:rPr lang="en-IN" sz="2000" dirty="0">
                <a:latin typeface="Arial" pitchFamily="34" charset="0"/>
                <a:cs typeface="Arial" pitchFamily="34" charset="0"/>
              </a:rPr>
              <a:t>Dynamic web pages containing various types of </a:t>
            </a:r>
            <a:r>
              <a:rPr lang="en-IN" sz="2000" dirty="0" err="1">
                <a:latin typeface="Arial" pitchFamily="34" charset="0"/>
                <a:cs typeface="Arial" pitchFamily="34" charset="0"/>
              </a:rPr>
              <a:t>markup</a:t>
            </a:r>
            <a:r>
              <a:rPr lang="en-IN" sz="2000" dirty="0">
                <a:latin typeface="Arial" pitchFamily="34" charset="0"/>
                <a:cs typeface="Arial" pitchFamily="34" charset="0"/>
              </a:rPr>
              <a:t> language (HTML, XML, and so on), which are generated by web components running in the web tier</a:t>
            </a:r>
          </a:p>
          <a:p>
            <a:pPr marL="914400" lvl="1" indent="-457200" algn="just">
              <a:lnSpc>
                <a:spcPct val="150000"/>
              </a:lnSpc>
              <a:buFont typeface="+mj-lt"/>
              <a:buAutoNum type="arabicPeriod"/>
            </a:pPr>
            <a:r>
              <a:rPr lang="en-IN" sz="2000" dirty="0">
                <a:latin typeface="Arial" pitchFamily="34" charset="0"/>
                <a:cs typeface="Arial" pitchFamily="34" charset="0"/>
              </a:rPr>
              <a:t>A web browser, which renders the pages received from the server</a:t>
            </a:r>
          </a:p>
          <a:p>
            <a:pPr algn="just">
              <a:lnSpc>
                <a:spcPct val="150000"/>
              </a:lnSpc>
            </a:pPr>
            <a:r>
              <a:rPr lang="en-IN" sz="2000" dirty="0">
                <a:latin typeface="Arial" pitchFamily="34" charset="0"/>
                <a:cs typeface="Arial" pitchFamily="34" charset="0"/>
              </a:rPr>
              <a:t>A web client is sometimes called a </a:t>
            </a:r>
            <a:r>
              <a:rPr lang="en-IN" sz="2000" i="1" dirty="0">
                <a:latin typeface="Arial" pitchFamily="34" charset="0"/>
                <a:cs typeface="Arial" pitchFamily="34" charset="0"/>
              </a:rPr>
              <a:t>thin client</a:t>
            </a:r>
            <a:endParaRPr lang="en-IN"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154685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Web </a:t>
            </a:r>
            <a:r>
              <a:rPr lang="en-IN" dirty="0" smtClean="0">
                <a:latin typeface="Arial" pitchFamily="34" charset="0"/>
                <a:cs typeface="Arial" pitchFamily="34" charset="0"/>
              </a:rPr>
              <a:t>Servers</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Arial" pitchFamily="34" charset="0"/>
                <a:cs typeface="Arial" pitchFamily="34" charset="0"/>
              </a:rPr>
              <a:t>A </a:t>
            </a:r>
            <a:r>
              <a:rPr lang="en-IN" sz="2000" b="1" dirty="0">
                <a:latin typeface="Arial" pitchFamily="34" charset="0"/>
                <a:cs typeface="Arial" pitchFamily="34" charset="0"/>
              </a:rPr>
              <a:t>web server</a:t>
            </a:r>
            <a:r>
              <a:rPr lang="en-IN" sz="2000" dirty="0">
                <a:latin typeface="Arial" pitchFamily="34" charset="0"/>
                <a:cs typeface="Arial" pitchFamily="34" charset="0"/>
              </a:rPr>
              <a:t> is server software, or hardware dedicated to </a:t>
            </a:r>
            <a:r>
              <a:rPr lang="en-IN" sz="2000" dirty="0" smtClean="0">
                <a:latin typeface="Arial" pitchFamily="34" charset="0"/>
                <a:cs typeface="Arial" pitchFamily="34" charset="0"/>
              </a:rPr>
              <a:t>run the server software </a:t>
            </a:r>
            <a:r>
              <a:rPr lang="en-IN" sz="2000" dirty="0">
                <a:latin typeface="Arial" pitchFamily="34" charset="0"/>
                <a:cs typeface="Arial" pitchFamily="34" charset="0"/>
              </a:rPr>
              <a:t>that can satisfy </a:t>
            </a:r>
            <a:r>
              <a:rPr lang="en-IN" sz="2000" dirty="0" smtClean="0">
                <a:latin typeface="Arial" pitchFamily="34" charset="0"/>
                <a:cs typeface="Arial" pitchFamily="34" charset="0"/>
              </a:rPr>
              <a:t>web</a:t>
            </a:r>
            <a:r>
              <a:rPr lang="en-IN" sz="2000" dirty="0">
                <a:latin typeface="Arial" pitchFamily="34" charset="0"/>
                <a:cs typeface="Arial" pitchFamily="34" charset="0"/>
              </a:rPr>
              <a:t> client </a:t>
            </a:r>
            <a:r>
              <a:rPr lang="en-IN" sz="2000" dirty="0" smtClean="0">
                <a:latin typeface="Arial" pitchFamily="34" charset="0"/>
                <a:cs typeface="Arial" pitchFamily="34" charset="0"/>
              </a:rPr>
              <a:t>requests</a:t>
            </a:r>
          </a:p>
          <a:p>
            <a:pPr algn="just">
              <a:lnSpc>
                <a:spcPct val="150000"/>
              </a:lnSpc>
            </a:pPr>
            <a:r>
              <a:rPr lang="en-IN" sz="2000" dirty="0">
                <a:latin typeface="Arial" pitchFamily="34" charset="0"/>
                <a:cs typeface="Arial" pitchFamily="34" charset="0"/>
              </a:rPr>
              <a:t>A web server </a:t>
            </a:r>
            <a:r>
              <a:rPr lang="en-IN" sz="2000" dirty="0" smtClean="0">
                <a:latin typeface="Arial" pitchFamily="34" charset="0"/>
                <a:cs typeface="Arial" pitchFamily="34" charset="0"/>
              </a:rPr>
              <a:t>can contain </a:t>
            </a:r>
            <a:r>
              <a:rPr lang="en-IN" sz="2000" dirty="0">
                <a:latin typeface="Arial" pitchFamily="34" charset="0"/>
                <a:cs typeface="Arial" pitchFamily="34" charset="0"/>
              </a:rPr>
              <a:t>one or more </a:t>
            </a:r>
            <a:r>
              <a:rPr lang="en-IN" sz="2000" dirty="0" smtClean="0">
                <a:latin typeface="Arial" pitchFamily="34" charset="0"/>
                <a:cs typeface="Arial" pitchFamily="34" charset="0"/>
              </a:rPr>
              <a:t>websites</a:t>
            </a:r>
          </a:p>
          <a:p>
            <a:pPr algn="just">
              <a:lnSpc>
                <a:spcPct val="150000"/>
              </a:lnSpc>
            </a:pPr>
            <a:r>
              <a:rPr lang="en-IN" sz="2000" dirty="0" smtClean="0">
                <a:latin typeface="Arial" pitchFamily="34" charset="0"/>
                <a:cs typeface="Arial" pitchFamily="34" charset="0"/>
              </a:rPr>
              <a:t>Stores, processes </a:t>
            </a:r>
            <a:r>
              <a:rPr lang="en-IN" sz="2000" dirty="0">
                <a:latin typeface="Arial" pitchFamily="34" charset="0"/>
                <a:cs typeface="Arial" pitchFamily="34" charset="0"/>
              </a:rPr>
              <a:t>and </a:t>
            </a:r>
            <a:r>
              <a:rPr lang="en-IN" sz="2000" dirty="0" smtClean="0">
                <a:latin typeface="Arial" pitchFamily="34" charset="0"/>
                <a:cs typeface="Arial" pitchFamily="34" charset="0"/>
              </a:rPr>
              <a:t>delivers</a:t>
            </a:r>
            <a:r>
              <a:rPr lang="en-IN" sz="2000" dirty="0">
                <a:latin typeface="Arial" pitchFamily="34" charset="0"/>
                <a:cs typeface="Arial" pitchFamily="34" charset="0"/>
              </a:rPr>
              <a:t> web pages to </a:t>
            </a:r>
            <a:r>
              <a:rPr lang="en-IN" sz="2000" dirty="0" smtClean="0">
                <a:latin typeface="Arial" pitchFamily="34" charset="0"/>
                <a:cs typeface="Arial" pitchFamily="34" charset="0"/>
              </a:rPr>
              <a:t>the clients</a:t>
            </a:r>
          </a:p>
          <a:p>
            <a:pPr algn="just">
              <a:lnSpc>
                <a:spcPct val="150000"/>
              </a:lnSpc>
            </a:pPr>
            <a:r>
              <a:rPr lang="en-IN" sz="2000" dirty="0">
                <a:latin typeface="Arial" pitchFamily="34" charset="0"/>
                <a:cs typeface="Arial" pitchFamily="34" charset="0"/>
              </a:rPr>
              <a:t>The communication between client and server takes place using the Hypertext Transfer Protocol (HTTP</a:t>
            </a:r>
            <a:r>
              <a:rPr lang="en-IN" sz="2000" dirty="0" smtClean="0">
                <a:latin typeface="Arial" pitchFamily="34" charset="0"/>
                <a:cs typeface="Arial" pitchFamily="34" charset="0"/>
              </a:rPr>
              <a:t>)</a:t>
            </a:r>
          </a:p>
          <a:p>
            <a:pPr algn="just">
              <a:lnSpc>
                <a:spcPct val="150000"/>
              </a:lnSpc>
            </a:pPr>
            <a:endParaRPr lang="en-IN"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614830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Web hosting</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pPr algn="just"/>
            <a:r>
              <a:rPr lang="en-IN" dirty="0" smtClean="0">
                <a:latin typeface="Arial" pitchFamily="34" charset="0"/>
                <a:cs typeface="Arial" pitchFamily="34" charset="0"/>
              </a:rPr>
              <a:t>Purchase Domain and IP </a:t>
            </a:r>
          </a:p>
          <a:p>
            <a:pPr algn="just"/>
            <a:r>
              <a:rPr lang="en-IN" dirty="0" err="1" smtClean="0">
                <a:latin typeface="Arial" pitchFamily="34" charset="0"/>
                <a:cs typeface="Arial" pitchFamily="34" charset="0"/>
              </a:rPr>
              <a:t>Filezilla</a:t>
            </a:r>
            <a:r>
              <a:rPr lang="en-IN" dirty="0" smtClean="0">
                <a:latin typeface="Arial" pitchFamily="34" charset="0"/>
                <a:cs typeface="Arial" pitchFamily="34" charset="0"/>
              </a:rPr>
              <a:t> or </a:t>
            </a:r>
            <a:r>
              <a:rPr lang="en-IN" dirty="0" err="1" smtClean="0">
                <a:latin typeface="Arial" pitchFamily="34" charset="0"/>
                <a:cs typeface="Arial" pitchFamily="34" charset="0"/>
              </a:rPr>
              <a:t>smartFTP</a:t>
            </a:r>
            <a:r>
              <a:rPr lang="en-IN" dirty="0" smtClean="0">
                <a:latin typeface="Arial" pitchFamily="34" charset="0"/>
                <a:cs typeface="Arial" pitchFamily="34" charset="0"/>
              </a:rPr>
              <a:t>… </a:t>
            </a:r>
            <a:r>
              <a:rPr lang="en-IN" dirty="0" smtClean="0">
                <a:latin typeface="Arial" pitchFamily="34" charset="0"/>
                <a:cs typeface="Arial" pitchFamily="34" charset="0"/>
                <a:sym typeface="Wingdings" pitchFamily="2" charset="2"/>
              </a:rPr>
              <a:t> </a:t>
            </a:r>
            <a:r>
              <a:rPr lang="en-IN" dirty="0" err="1" smtClean="0">
                <a:latin typeface="Arial" pitchFamily="34" charset="0"/>
                <a:cs typeface="Arial" pitchFamily="34" charset="0"/>
                <a:sym typeface="Wingdings" pitchFamily="2" charset="2"/>
              </a:rPr>
              <a:t>httpdocs</a:t>
            </a:r>
            <a:endParaRPr lang="en-IN" dirty="0" smtClean="0">
              <a:latin typeface="Arial" pitchFamily="34" charset="0"/>
              <a:cs typeface="Arial" pitchFamily="34" charset="0"/>
              <a:sym typeface="Wingdings" pitchFamily="2" charset="2"/>
            </a:endParaRPr>
          </a:p>
          <a:p>
            <a:pPr algn="just"/>
            <a:r>
              <a:rPr lang="en-IN" dirty="0" smtClean="0">
                <a:latin typeface="Arial" pitchFamily="34" charset="0"/>
                <a:cs typeface="Arial" pitchFamily="34" charset="0"/>
                <a:sym typeface="Wingdings" pitchFamily="2" charset="2"/>
              </a:rPr>
              <a:t>index.html / index.jsp / index.php</a:t>
            </a:r>
          </a:p>
          <a:p>
            <a:pPr algn="just"/>
            <a:r>
              <a:rPr lang="en-IN" dirty="0" smtClean="0">
                <a:latin typeface="Arial" pitchFamily="34" charset="0"/>
                <a:cs typeface="Arial" pitchFamily="34" charset="0"/>
                <a:sym typeface="Wingdings" pitchFamily="2" charset="2"/>
                <a:hlinkClick r:id="rId2"/>
              </a:rPr>
              <a:t>http://www.ramsoft.com</a:t>
            </a:r>
            <a:r>
              <a:rPr lang="en-IN" dirty="0" smtClean="0">
                <a:latin typeface="Arial" pitchFamily="34" charset="0"/>
                <a:cs typeface="Arial" pitchFamily="34" charset="0"/>
                <a:sym typeface="Wingdings" pitchFamily="2" charset="2"/>
              </a:rPr>
              <a:t>/cse/about.html</a:t>
            </a:r>
          </a:p>
          <a:p>
            <a:pPr algn="just"/>
            <a:r>
              <a:rPr lang="en-IN" dirty="0" smtClean="0">
                <a:latin typeface="Arial" pitchFamily="34" charset="0"/>
                <a:cs typeface="Arial" pitchFamily="34" charset="0"/>
                <a:sym typeface="Wingdings" pitchFamily="2" charset="2"/>
              </a:rPr>
              <a:t>Apache tomcat - Freeware</a:t>
            </a:r>
          </a:p>
          <a:p>
            <a:pPr algn="just"/>
            <a:r>
              <a:rPr lang="en-IN" dirty="0" smtClean="0">
                <a:latin typeface="Arial" pitchFamily="34" charset="0"/>
                <a:cs typeface="Arial" pitchFamily="34" charset="0"/>
                <a:sym typeface="Wingdings" pitchFamily="2" charset="2"/>
              </a:rPr>
              <a:t>IIS</a:t>
            </a:r>
          </a:p>
          <a:p>
            <a:pPr algn="just"/>
            <a:endParaRPr lang="en-US" dirty="0"/>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3</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HTML5</a:t>
            </a:r>
            <a:endParaRPr lang="en-IN" dirty="0"/>
          </a:p>
        </p:txBody>
      </p:sp>
      <p:sp>
        <p:nvSpPr>
          <p:cNvPr id="3" name="Content Placeholder 2"/>
          <p:cNvSpPr>
            <a:spLocks noGrp="1"/>
          </p:cNvSpPr>
          <p:nvPr>
            <p:ph idx="1"/>
          </p:nvPr>
        </p:nvSpPr>
        <p:spPr/>
        <p:txBody>
          <a:bodyPr>
            <a:normAutofit lnSpcReduction="10000"/>
          </a:bodyPr>
          <a:lstStyle/>
          <a:p>
            <a:r>
              <a:rPr lang="en-IN" dirty="0" smtClean="0">
                <a:latin typeface="Arial" pitchFamily="34" charset="0"/>
                <a:cs typeface="Arial" pitchFamily="34" charset="0"/>
              </a:rPr>
              <a:t>Tables</a:t>
            </a:r>
          </a:p>
          <a:p>
            <a:r>
              <a:rPr lang="en-IN" dirty="0" smtClean="0">
                <a:latin typeface="Arial" pitchFamily="34" charset="0"/>
                <a:cs typeface="Arial" pitchFamily="34" charset="0"/>
              </a:rPr>
              <a:t>Lists</a:t>
            </a:r>
          </a:p>
          <a:p>
            <a:r>
              <a:rPr lang="en-IN" dirty="0" smtClean="0">
                <a:latin typeface="Arial" pitchFamily="34" charset="0"/>
                <a:cs typeface="Arial" pitchFamily="34" charset="0"/>
              </a:rPr>
              <a:t>Image</a:t>
            </a:r>
          </a:p>
          <a:p>
            <a:r>
              <a:rPr lang="en-IN" dirty="0" smtClean="0">
                <a:latin typeface="Arial" pitchFamily="34" charset="0"/>
                <a:cs typeface="Arial" pitchFamily="34" charset="0"/>
              </a:rPr>
              <a:t>HTML5 </a:t>
            </a:r>
            <a:r>
              <a:rPr lang="en-IN" dirty="0">
                <a:latin typeface="Arial" pitchFamily="34" charset="0"/>
                <a:cs typeface="Arial" pitchFamily="34" charset="0"/>
              </a:rPr>
              <a:t>control </a:t>
            </a:r>
            <a:r>
              <a:rPr lang="en-IN" dirty="0" smtClean="0">
                <a:latin typeface="Arial" pitchFamily="34" charset="0"/>
                <a:cs typeface="Arial" pitchFamily="34" charset="0"/>
              </a:rPr>
              <a:t>elements</a:t>
            </a:r>
          </a:p>
          <a:p>
            <a:r>
              <a:rPr lang="en-IN" dirty="0" smtClean="0">
                <a:latin typeface="Arial" pitchFamily="34" charset="0"/>
                <a:cs typeface="Arial" pitchFamily="34" charset="0"/>
              </a:rPr>
              <a:t>Semantic elements</a:t>
            </a:r>
          </a:p>
          <a:p>
            <a:r>
              <a:rPr lang="en-IN" dirty="0" smtClean="0">
                <a:latin typeface="Arial" pitchFamily="34" charset="0"/>
                <a:cs typeface="Arial" pitchFamily="34" charset="0"/>
              </a:rPr>
              <a:t>Drag </a:t>
            </a:r>
            <a:r>
              <a:rPr lang="en-IN" dirty="0">
                <a:latin typeface="Arial" pitchFamily="34" charset="0"/>
                <a:cs typeface="Arial" pitchFamily="34" charset="0"/>
              </a:rPr>
              <a:t>and </a:t>
            </a:r>
            <a:r>
              <a:rPr lang="en-IN" dirty="0" smtClean="0">
                <a:latin typeface="Arial" pitchFamily="34" charset="0"/>
                <a:cs typeface="Arial" pitchFamily="34" charset="0"/>
              </a:rPr>
              <a:t>Drop</a:t>
            </a:r>
          </a:p>
          <a:p>
            <a:r>
              <a:rPr lang="en-IN" dirty="0" smtClean="0">
                <a:latin typeface="Arial" pitchFamily="34" charset="0"/>
                <a:cs typeface="Arial" pitchFamily="34" charset="0"/>
              </a:rPr>
              <a:t>Audio</a:t>
            </a:r>
          </a:p>
          <a:p>
            <a:r>
              <a:rPr lang="en-IN" dirty="0" smtClean="0">
                <a:latin typeface="Arial" pitchFamily="34" charset="0"/>
                <a:cs typeface="Arial" pitchFamily="34" charset="0"/>
              </a:rPr>
              <a:t>Video </a:t>
            </a:r>
            <a:r>
              <a:rPr lang="en-IN" dirty="0">
                <a:latin typeface="Arial" pitchFamily="34" charset="0"/>
                <a:cs typeface="Arial" pitchFamily="34" charset="0"/>
              </a:rPr>
              <a:t>controls</a:t>
            </a:r>
            <a:endParaRPr lang="en-IN" dirty="0"/>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633626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4000" dirty="0" smtClean="0">
                <a:latin typeface="Arial" pitchFamily="34" charset="0"/>
                <a:cs typeface="Arial" pitchFamily="34" charset="0"/>
              </a:rPr>
              <a:t>HTML</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IN" sz="2000" b="1" dirty="0" smtClean="0">
                <a:solidFill>
                  <a:srgbClr val="C00000"/>
                </a:solidFill>
                <a:latin typeface="Arial" pitchFamily="34" charset="0"/>
                <a:cs typeface="Arial" pitchFamily="34" charset="0"/>
              </a:rPr>
              <a:t>Standard</a:t>
            </a:r>
            <a:r>
              <a:rPr lang="en-IN" sz="2000" b="1" dirty="0">
                <a:solidFill>
                  <a:srgbClr val="C00000"/>
                </a:solidFill>
                <a:latin typeface="Arial" pitchFamily="34" charset="0"/>
                <a:cs typeface="Arial" pitchFamily="34" charset="0"/>
              </a:rPr>
              <a:t> </a:t>
            </a:r>
            <a:r>
              <a:rPr lang="en-IN" sz="2000" b="1" dirty="0" err="1" smtClean="0">
                <a:solidFill>
                  <a:srgbClr val="C00000"/>
                </a:solidFill>
                <a:latin typeface="Arial" pitchFamily="34" charset="0"/>
                <a:cs typeface="Arial" pitchFamily="34" charset="0"/>
              </a:rPr>
              <a:t>Markup</a:t>
            </a:r>
            <a:r>
              <a:rPr lang="en-IN" sz="2000" b="1" dirty="0" smtClean="0">
                <a:solidFill>
                  <a:srgbClr val="C00000"/>
                </a:solidFill>
                <a:latin typeface="Arial" pitchFamily="34" charset="0"/>
                <a:cs typeface="Arial" pitchFamily="34" charset="0"/>
              </a:rPr>
              <a:t> Language</a:t>
            </a:r>
            <a:r>
              <a:rPr lang="en-IN" sz="2000" dirty="0">
                <a:latin typeface="Arial" pitchFamily="34" charset="0"/>
                <a:cs typeface="Arial" pitchFamily="34" charset="0"/>
              </a:rPr>
              <a:t> for documents designed to be displayed in a web </a:t>
            </a:r>
            <a:r>
              <a:rPr lang="en-IN" sz="2000" dirty="0" smtClean="0">
                <a:latin typeface="Arial" pitchFamily="34" charset="0"/>
                <a:cs typeface="Arial" pitchFamily="34" charset="0"/>
              </a:rPr>
              <a:t>browser</a:t>
            </a:r>
          </a:p>
          <a:p>
            <a:pPr algn="just">
              <a:lnSpc>
                <a:spcPct val="150000"/>
              </a:lnSpc>
            </a:pPr>
            <a:r>
              <a:rPr lang="en-IN" sz="2000" dirty="0" smtClean="0">
                <a:latin typeface="Arial" pitchFamily="34" charset="0"/>
                <a:cs typeface="Arial" pitchFamily="34" charset="0"/>
              </a:rPr>
              <a:t>Assisted </a:t>
            </a:r>
            <a:r>
              <a:rPr lang="en-IN" sz="2000" dirty="0">
                <a:latin typeface="Arial" pitchFamily="34" charset="0"/>
                <a:cs typeface="Arial" pitchFamily="34" charset="0"/>
              </a:rPr>
              <a:t>by technologies such as </a:t>
            </a:r>
            <a:r>
              <a:rPr lang="en-IN" sz="2000" b="1" dirty="0">
                <a:solidFill>
                  <a:srgbClr val="C00000"/>
                </a:solidFill>
                <a:latin typeface="Arial" pitchFamily="34" charset="0"/>
                <a:cs typeface="Arial" pitchFamily="34" charset="0"/>
              </a:rPr>
              <a:t>Cascading Style Sheets</a:t>
            </a:r>
            <a:r>
              <a:rPr lang="en-IN" sz="2000" dirty="0">
                <a:latin typeface="Arial" pitchFamily="34" charset="0"/>
                <a:cs typeface="Arial" pitchFamily="34" charset="0"/>
              </a:rPr>
              <a:t> (CSS) and scripting languages such as </a:t>
            </a:r>
            <a:r>
              <a:rPr lang="en-IN" sz="2000" b="1" dirty="0" smtClean="0">
                <a:solidFill>
                  <a:srgbClr val="C00000"/>
                </a:solidFill>
                <a:latin typeface="Arial" pitchFamily="34" charset="0"/>
                <a:cs typeface="Arial" pitchFamily="34" charset="0"/>
              </a:rPr>
              <a:t>JavaScript</a:t>
            </a:r>
          </a:p>
          <a:p>
            <a:pPr algn="just">
              <a:lnSpc>
                <a:spcPct val="150000"/>
              </a:lnSpc>
            </a:pPr>
            <a:r>
              <a:rPr lang="en-IN" sz="2000" dirty="0" smtClean="0">
                <a:latin typeface="Arial" pitchFamily="34" charset="0"/>
                <a:cs typeface="Arial" pitchFamily="34" charset="0"/>
              </a:rPr>
              <a:t>Describes </a:t>
            </a:r>
            <a:r>
              <a:rPr lang="en-IN" sz="2000" dirty="0">
                <a:latin typeface="Arial" pitchFamily="34" charset="0"/>
                <a:cs typeface="Arial" pitchFamily="34" charset="0"/>
              </a:rPr>
              <a:t>the structure of a web page </a:t>
            </a:r>
            <a:r>
              <a:rPr lang="en-IN" sz="2000" dirty="0" smtClean="0">
                <a:latin typeface="Arial" pitchFamily="34" charset="0"/>
                <a:cs typeface="Arial" pitchFamily="34" charset="0"/>
              </a:rPr>
              <a:t>semantically</a:t>
            </a:r>
          </a:p>
          <a:p>
            <a:pPr algn="just">
              <a:lnSpc>
                <a:spcPct val="150000"/>
              </a:lnSpc>
            </a:pPr>
            <a:r>
              <a:rPr lang="en-IN" sz="2000" b="1" dirty="0">
                <a:solidFill>
                  <a:srgbClr val="C00000"/>
                </a:solidFill>
                <a:latin typeface="Arial" pitchFamily="34" charset="0"/>
                <a:cs typeface="Arial" pitchFamily="34" charset="0"/>
              </a:rPr>
              <a:t>HTML </a:t>
            </a:r>
            <a:r>
              <a:rPr lang="en-IN" sz="2000" b="1" dirty="0" smtClean="0">
                <a:solidFill>
                  <a:srgbClr val="C00000"/>
                </a:solidFill>
                <a:latin typeface="Arial" pitchFamily="34" charset="0"/>
                <a:cs typeface="Arial" pitchFamily="34" charset="0"/>
              </a:rPr>
              <a:t>Elements</a:t>
            </a:r>
            <a:r>
              <a:rPr lang="en-IN" sz="2000" b="1" dirty="0">
                <a:solidFill>
                  <a:srgbClr val="C00000"/>
                </a:solidFill>
                <a:latin typeface="Arial" pitchFamily="34" charset="0"/>
                <a:cs typeface="Arial" pitchFamily="34" charset="0"/>
              </a:rPr>
              <a:t> </a:t>
            </a:r>
            <a:r>
              <a:rPr lang="en-IN" sz="2000" b="1" dirty="0" smtClean="0">
                <a:solidFill>
                  <a:srgbClr val="C00000"/>
                </a:solidFill>
                <a:latin typeface="Arial" pitchFamily="34" charset="0"/>
                <a:cs typeface="Arial" pitchFamily="34" charset="0"/>
              </a:rPr>
              <a:t>or Tags</a:t>
            </a:r>
            <a:r>
              <a:rPr lang="en-IN" sz="2000" dirty="0" smtClean="0">
                <a:latin typeface="Arial" pitchFamily="34" charset="0"/>
                <a:cs typeface="Arial" pitchFamily="34" charset="0"/>
              </a:rPr>
              <a:t> are </a:t>
            </a:r>
            <a:r>
              <a:rPr lang="en-IN" sz="2000" dirty="0">
                <a:latin typeface="Arial" pitchFamily="34" charset="0"/>
                <a:cs typeface="Arial" pitchFamily="34" charset="0"/>
              </a:rPr>
              <a:t>the building blocks of HTML </a:t>
            </a:r>
            <a:r>
              <a:rPr lang="en-IN" sz="2000" dirty="0" smtClean="0">
                <a:latin typeface="Arial" pitchFamily="34" charset="0"/>
                <a:cs typeface="Arial" pitchFamily="34" charset="0"/>
              </a:rPr>
              <a:t>pages</a:t>
            </a:r>
          </a:p>
          <a:p>
            <a:pPr algn="just">
              <a:lnSpc>
                <a:spcPct val="150000"/>
              </a:lnSpc>
            </a:pPr>
            <a:r>
              <a:rPr lang="en-IN" sz="2000" dirty="0" smtClean="0">
                <a:latin typeface="Arial" pitchFamily="34" charset="0"/>
                <a:cs typeface="Arial" pitchFamily="34" charset="0"/>
              </a:rPr>
              <a:t>Provides </a:t>
            </a:r>
            <a:r>
              <a:rPr lang="en-IN" sz="2000" dirty="0">
                <a:latin typeface="Arial" pitchFamily="34" charset="0"/>
                <a:cs typeface="Arial" pitchFamily="34" charset="0"/>
              </a:rPr>
              <a:t>a means to create </a:t>
            </a:r>
            <a:r>
              <a:rPr lang="en-IN" sz="2000" b="1" dirty="0">
                <a:solidFill>
                  <a:srgbClr val="C00000"/>
                </a:solidFill>
                <a:latin typeface="Arial" pitchFamily="34" charset="0"/>
                <a:cs typeface="Arial" pitchFamily="34" charset="0"/>
              </a:rPr>
              <a:t>structured </a:t>
            </a:r>
            <a:r>
              <a:rPr lang="en-IN" sz="2000" b="1" dirty="0" smtClean="0">
                <a:solidFill>
                  <a:srgbClr val="C00000"/>
                </a:solidFill>
                <a:latin typeface="Arial" pitchFamily="34" charset="0"/>
                <a:cs typeface="Arial" pitchFamily="34" charset="0"/>
              </a:rPr>
              <a:t>documents</a:t>
            </a:r>
          </a:p>
          <a:p>
            <a:pPr algn="just">
              <a:lnSpc>
                <a:spcPct val="150000"/>
              </a:lnSpc>
            </a:pPr>
            <a:r>
              <a:rPr lang="en-IN" sz="2000" dirty="0">
                <a:latin typeface="Arial" pitchFamily="34" charset="0"/>
                <a:cs typeface="Arial" pitchFamily="34" charset="0"/>
              </a:rPr>
              <a:t>HTML can </a:t>
            </a:r>
            <a:r>
              <a:rPr lang="en-IN" sz="2000" b="1" dirty="0">
                <a:solidFill>
                  <a:srgbClr val="C00000"/>
                </a:solidFill>
                <a:latin typeface="Arial" pitchFamily="34" charset="0"/>
                <a:cs typeface="Arial" pitchFamily="34" charset="0"/>
              </a:rPr>
              <a:t>embed programs </a:t>
            </a:r>
            <a:r>
              <a:rPr lang="en-IN" sz="2000" dirty="0">
                <a:latin typeface="Arial" pitchFamily="34" charset="0"/>
                <a:cs typeface="Arial" pitchFamily="34" charset="0"/>
              </a:rPr>
              <a:t>written in a scripting language such as JavaScript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21991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INTERNET PROGRAMMING </a:t>
            </a:r>
            <a:endParaRPr lang="en-IN"/>
          </a:p>
        </p:txBody>
      </p:sp>
      <p:graphicFrame>
        <p:nvGraphicFramePr>
          <p:cNvPr id="6" name="Diagram 5"/>
          <p:cNvGraphicFramePr/>
          <p:nvPr/>
        </p:nvGraphicFramePr>
        <p:xfrm>
          <a:off x="0" y="0"/>
          <a:ext cx="9144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457200"/>
            <a:ext cx="8229600" cy="914400"/>
          </a:xfrm>
        </p:spPr>
        <p:txBody>
          <a:bodyPr/>
          <a:lstStyle/>
          <a:p>
            <a:pPr algn="ctr"/>
            <a:r>
              <a:rPr lang="en-US" sz="4000" dirty="0" smtClean="0">
                <a:latin typeface="Arial" pitchFamily="34" charset="0"/>
                <a:cs typeface="Arial" pitchFamily="34" charset="0"/>
              </a:rPr>
              <a:t>History of HTML</a:t>
            </a:r>
          </a:p>
        </p:txBody>
      </p:sp>
      <p:sp>
        <p:nvSpPr>
          <p:cNvPr id="32" name="Footer Placeholder 31"/>
          <p:cNvSpPr>
            <a:spLocks noGrp="1"/>
          </p:cNvSpPr>
          <p:nvPr>
            <p:ph type="ftr" sz="quarter" idx="11"/>
          </p:nvPr>
        </p:nvSpPr>
        <p:spPr/>
        <p:txBody>
          <a:bodyPr/>
          <a:lstStyle/>
          <a:p>
            <a:r>
              <a:rPr lang="en-IN" smtClean="0"/>
              <a:t>INTERNET PROGRAMMING </a:t>
            </a:r>
            <a:endParaRPr lang="en-IN"/>
          </a:p>
        </p:txBody>
      </p:sp>
      <p:graphicFrame>
        <p:nvGraphicFramePr>
          <p:cNvPr id="33" name="Diagram 32"/>
          <p:cNvGraphicFramePr/>
          <p:nvPr/>
        </p:nvGraphicFramePr>
        <p:xfrm>
          <a:off x="228600" y="2286000"/>
          <a:ext cx="85344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991449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762000"/>
            <a:ext cx="8496944" cy="457200"/>
          </a:xfrm>
        </p:spPr>
        <p:txBody>
          <a:bodyPr>
            <a:noAutofit/>
          </a:bodyPr>
          <a:lstStyle/>
          <a:p>
            <a:r>
              <a:rPr lang="en-US" sz="2000" b="1" dirty="0" smtClean="0">
                <a:solidFill>
                  <a:schemeClr val="tx1"/>
                </a:solidFill>
                <a:latin typeface="Arial" pitchFamily="34" charset="0"/>
                <a:cs typeface="Arial" pitchFamily="34" charset="0"/>
              </a:rPr>
              <a:t>UNIT II CLIENT SIDE PROGRAMMING </a:t>
            </a:r>
          </a:p>
          <a:p>
            <a:endParaRPr lang="en-IN" sz="1800" dirty="0">
              <a:solidFill>
                <a:schemeClr val="tx1"/>
              </a:solidFill>
              <a:latin typeface="Arial" pitchFamily="34" charset="0"/>
              <a:cs typeface="Arial" pitchFamily="34" charset="0"/>
            </a:endParaRPr>
          </a:p>
          <a:p>
            <a:pPr algn="just"/>
            <a:endParaRPr lang="en-IN" sz="1800" dirty="0">
              <a:solidFill>
                <a:schemeClr val="tx1"/>
              </a:solidFill>
              <a:latin typeface="Arial" pitchFamily="34" charset="0"/>
              <a:cs typeface="Arial" pitchFamily="34" charset="0"/>
            </a:endParaRPr>
          </a:p>
        </p:txBody>
      </p:sp>
      <p:graphicFrame>
        <p:nvGraphicFramePr>
          <p:cNvPr id="5" name="Table 4"/>
          <p:cNvGraphicFramePr>
            <a:graphicFrameLocks noGrp="1"/>
          </p:cNvGraphicFramePr>
          <p:nvPr/>
        </p:nvGraphicFramePr>
        <p:xfrm>
          <a:off x="304800" y="1219200"/>
          <a:ext cx="8305800" cy="5475120"/>
        </p:xfrm>
        <a:graphic>
          <a:graphicData uri="http://schemas.openxmlformats.org/drawingml/2006/table">
            <a:tbl>
              <a:tblPr firstRow="1" bandRow="1">
                <a:tableStyleId>{5C22544A-7EE6-4342-B048-85BDC9FD1C3A}</a:tableStyleId>
              </a:tblPr>
              <a:tblGrid>
                <a:gridCol w="1038225"/>
                <a:gridCol w="7267575"/>
              </a:tblGrid>
              <a:tr h="438000">
                <a:tc>
                  <a:txBody>
                    <a:bodyPr/>
                    <a:lstStyle/>
                    <a:p>
                      <a:pPr algn="ctr"/>
                      <a:r>
                        <a:rPr lang="en-US" sz="1600" dirty="0" smtClean="0">
                          <a:latin typeface="Arial" pitchFamily="34" charset="0"/>
                          <a:cs typeface="Arial" pitchFamily="34" charset="0"/>
                        </a:rPr>
                        <a:t>Session #</a:t>
                      </a:r>
                      <a:endParaRPr lang="en-US" sz="1600" dirty="0">
                        <a:latin typeface="Arial" pitchFamily="34" charset="0"/>
                        <a:cs typeface="Arial" pitchFamily="34" charset="0"/>
                      </a:endParaRPr>
                    </a:p>
                  </a:txBody>
                  <a:tcPr anchor="ctr"/>
                </a:tc>
                <a:tc>
                  <a:txBody>
                    <a:bodyPr/>
                    <a:lstStyle/>
                    <a:p>
                      <a:pPr algn="ctr"/>
                      <a:r>
                        <a:rPr lang="en-US" sz="1600" dirty="0" smtClean="0">
                          <a:latin typeface="Arial" pitchFamily="34" charset="0"/>
                          <a:cs typeface="Arial" pitchFamily="34" charset="0"/>
                        </a:rPr>
                        <a:t>Topic</a:t>
                      </a:r>
                      <a:endParaRPr lang="en-US" sz="1600" dirty="0">
                        <a:latin typeface="Arial" pitchFamily="34" charset="0"/>
                        <a:cs typeface="Arial" pitchFamily="34" charset="0"/>
                      </a:endParaRPr>
                    </a:p>
                  </a:txBody>
                  <a:tcPr anchor="ctr"/>
                </a:tc>
              </a:tr>
              <a:tr h="756000">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hlinkClick r:id="rId2" action="ppaction://hlinksldjump"/>
                        </a:rPr>
                        <a:t>Web Essentials: Clients, Servers and Communication – The Internet – Basic Internet protocols – World wide web</a:t>
                      </a:r>
                      <a:endParaRPr lang="en-US" sz="1600" dirty="0">
                        <a:latin typeface="Arial" pitchFamily="34" charset="0"/>
                        <a:cs typeface="Arial" pitchFamily="34" charset="0"/>
                      </a:endParaRPr>
                    </a:p>
                  </a:txBody>
                  <a:tcPr anchor="ctr"/>
                </a:tc>
              </a:tr>
              <a:tr h="756000">
                <a:tc>
                  <a:txBody>
                    <a:bodyPr/>
                    <a:lstStyle/>
                    <a:p>
                      <a:pPr algn="ctr"/>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hlinkClick r:id="rId3" action="ppaction://hlinksldjump"/>
                        </a:rPr>
                        <a:t>HTTP Request Message – HTTP Response Message – Web Clients – Web Servers.</a:t>
                      </a:r>
                      <a:endParaRPr lang="en-US" sz="1600" dirty="0">
                        <a:latin typeface="Arial" pitchFamily="34" charset="0"/>
                        <a:cs typeface="Arial" pitchFamily="34" charset="0"/>
                      </a:endParaRPr>
                    </a:p>
                  </a:txBody>
                  <a:tcPr anchor="ctr"/>
                </a:tc>
              </a:tr>
              <a:tr h="438000">
                <a:tc>
                  <a:txBody>
                    <a:bodyPr/>
                    <a:lstStyle/>
                    <a:p>
                      <a:pPr algn="ctr"/>
                      <a:r>
                        <a:rPr lang="en-US" sz="1600" dirty="0" smtClean="0">
                          <a:latin typeface="Arial" pitchFamily="34" charset="0"/>
                          <a:cs typeface="Arial" pitchFamily="34" charset="0"/>
                        </a:rPr>
                        <a:t>3</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hlinkClick r:id="rId4" action="ppaction://hlinksldjump"/>
                        </a:rPr>
                        <a:t>HTML5 – Tables </a:t>
                      </a:r>
                      <a:endParaRPr lang="en-US" sz="1600" dirty="0">
                        <a:latin typeface="Arial" pitchFamily="34" charset="0"/>
                        <a:cs typeface="Arial" pitchFamily="34" charset="0"/>
                      </a:endParaRPr>
                    </a:p>
                  </a:txBody>
                  <a:tcPr anchor="ctr"/>
                </a:tc>
              </a:tr>
              <a:tr h="438000">
                <a:tc>
                  <a:txBody>
                    <a:bodyPr/>
                    <a:lstStyle/>
                    <a:p>
                      <a:pPr algn="ctr"/>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hlinkClick r:id="rId5" action="ppaction://hlinksldjump"/>
                        </a:rPr>
                        <a:t>Lists </a:t>
                      </a:r>
                      <a:r>
                        <a:rPr lang="en-IN" sz="1600" dirty="0" smtClean="0">
                          <a:solidFill>
                            <a:schemeClr val="tx1"/>
                          </a:solidFill>
                          <a:latin typeface="Arial" pitchFamily="34" charset="0"/>
                          <a:cs typeface="Arial" pitchFamily="34" charset="0"/>
                        </a:rPr>
                        <a:t>– </a:t>
                      </a:r>
                      <a:r>
                        <a:rPr lang="en-IN" sz="1600" dirty="0" smtClean="0">
                          <a:solidFill>
                            <a:schemeClr val="tx1"/>
                          </a:solidFill>
                          <a:latin typeface="Arial" pitchFamily="34" charset="0"/>
                          <a:cs typeface="Arial" pitchFamily="34" charset="0"/>
                          <a:hlinkClick r:id="rId6" action="ppaction://hlinksldjump"/>
                        </a:rPr>
                        <a:t>Image</a:t>
                      </a:r>
                      <a:endParaRPr lang="en-US" sz="1600" dirty="0">
                        <a:latin typeface="Arial" pitchFamily="34" charset="0"/>
                        <a:cs typeface="Arial" pitchFamily="34" charset="0"/>
                      </a:endParaRPr>
                    </a:p>
                  </a:txBody>
                  <a:tcPr anchor="ctr"/>
                </a:tc>
              </a:tr>
              <a:tr h="438000">
                <a:tc>
                  <a:txBody>
                    <a:bodyPr/>
                    <a:lstStyle/>
                    <a:p>
                      <a:pPr algn="ctr"/>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rPr>
                        <a:t>HTML5 control elements – Semantic elements</a:t>
                      </a:r>
                      <a:endParaRPr lang="en-US" sz="1600" dirty="0">
                        <a:latin typeface="Arial" pitchFamily="34" charset="0"/>
                        <a:cs typeface="Arial" pitchFamily="34" charset="0"/>
                      </a:endParaRPr>
                    </a:p>
                  </a:txBody>
                  <a:tcPr anchor="ctr"/>
                </a:tc>
              </a:tr>
              <a:tr h="438000">
                <a:tc>
                  <a:txBody>
                    <a:bodyPr/>
                    <a:lstStyle/>
                    <a:p>
                      <a:pPr algn="ctr"/>
                      <a:r>
                        <a:rPr lang="en-US" sz="1600" dirty="0" smtClean="0">
                          <a:latin typeface="Arial" pitchFamily="34" charset="0"/>
                          <a:cs typeface="Arial" pitchFamily="34" charset="0"/>
                        </a:rPr>
                        <a:t>6</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rPr>
                        <a:t>Drag and Drop – Audio – Video controls</a:t>
                      </a:r>
                      <a:endParaRPr lang="en-US" sz="1600" dirty="0">
                        <a:latin typeface="Arial" pitchFamily="34" charset="0"/>
                        <a:cs typeface="Arial" pitchFamily="34" charset="0"/>
                      </a:endParaRPr>
                    </a:p>
                  </a:txBody>
                  <a:tcPr anchor="ctr"/>
                </a:tc>
              </a:tr>
              <a:tr h="438000">
                <a:tc>
                  <a:txBody>
                    <a:bodyPr/>
                    <a:lstStyle/>
                    <a:p>
                      <a:pPr algn="ctr"/>
                      <a:r>
                        <a:rPr lang="en-US" sz="1600" dirty="0" smtClean="0">
                          <a:latin typeface="Arial" pitchFamily="34" charset="0"/>
                          <a:cs typeface="Arial" pitchFamily="34" charset="0"/>
                        </a:rPr>
                        <a:t>7</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rPr>
                        <a:t>CSS3 – Inline, embedded and external style sheets</a:t>
                      </a:r>
                      <a:endParaRPr lang="en-US" sz="1600" dirty="0">
                        <a:latin typeface="Arial" pitchFamily="34" charset="0"/>
                        <a:cs typeface="Arial" pitchFamily="34" charset="0"/>
                      </a:endParaRPr>
                    </a:p>
                  </a:txBody>
                  <a:tcPr anchor="ctr"/>
                </a:tc>
              </a:tr>
              <a:tr h="756000">
                <a:tc>
                  <a:txBody>
                    <a:bodyPr/>
                    <a:lstStyle/>
                    <a:p>
                      <a:pPr algn="ctr"/>
                      <a:r>
                        <a:rPr lang="en-US" sz="1600" dirty="0" smtClean="0">
                          <a:latin typeface="Arial" pitchFamily="34" charset="0"/>
                          <a:cs typeface="Arial" pitchFamily="34" charset="0"/>
                        </a:rPr>
                        <a:t>8</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rPr>
                        <a:t>Rule cascading – Inheritance – Backgrounds –Border Images – </a:t>
                      </a:r>
                      <a:r>
                        <a:rPr lang="en-IN" sz="1600" dirty="0" err="1" smtClean="0">
                          <a:solidFill>
                            <a:schemeClr val="tx1"/>
                          </a:solidFill>
                          <a:latin typeface="Arial" pitchFamily="34" charset="0"/>
                          <a:cs typeface="Arial" pitchFamily="34" charset="0"/>
                        </a:rPr>
                        <a:t>Colors</a:t>
                      </a:r>
                      <a:r>
                        <a:rPr lang="en-IN" sz="1600" dirty="0" smtClean="0">
                          <a:solidFill>
                            <a:schemeClr val="tx1"/>
                          </a:solidFill>
                          <a:latin typeface="Arial" pitchFamily="34" charset="0"/>
                          <a:cs typeface="Arial" pitchFamily="34" charset="0"/>
                        </a:rPr>
                        <a:t> -  Shadows</a:t>
                      </a:r>
                      <a:endParaRPr lang="en-US" sz="1600" dirty="0">
                        <a:latin typeface="Arial" pitchFamily="34" charset="0"/>
                        <a:cs typeface="Arial" pitchFamily="34" charset="0"/>
                      </a:endParaRPr>
                    </a:p>
                  </a:txBody>
                  <a:tcPr anchor="ctr"/>
                </a:tc>
              </a:tr>
              <a:tr h="438000">
                <a:tc>
                  <a:txBody>
                    <a:bodyPr/>
                    <a:lstStyle/>
                    <a:p>
                      <a:pPr algn="ctr"/>
                      <a:r>
                        <a:rPr lang="en-US" sz="1600" dirty="0" smtClean="0">
                          <a:latin typeface="Arial" pitchFamily="34" charset="0"/>
                          <a:cs typeface="Arial" pitchFamily="34" charset="0"/>
                        </a:rPr>
                        <a:t>9</a:t>
                      </a:r>
                      <a:endParaRPr lang="en-US" sz="1600" dirty="0">
                        <a:latin typeface="Arial" pitchFamily="34" charset="0"/>
                        <a:cs typeface="Arial" pitchFamily="34" charset="0"/>
                      </a:endParaRPr>
                    </a:p>
                  </a:txBody>
                  <a:tcPr anchor="ctr"/>
                </a:tc>
                <a:tc>
                  <a:txBody>
                    <a:bodyPr/>
                    <a:lstStyle/>
                    <a:p>
                      <a:r>
                        <a:rPr lang="en-IN" sz="1600" dirty="0" smtClean="0">
                          <a:solidFill>
                            <a:schemeClr val="tx1"/>
                          </a:solidFill>
                          <a:latin typeface="Arial" pitchFamily="34" charset="0"/>
                          <a:cs typeface="Arial" pitchFamily="34" charset="0"/>
                        </a:rPr>
                        <a:t>Text – Transformations – Transitions – Animations. </a:t>
                      </a:r>
                      <a:endParaRPr lang="en-US" sz="1600" dirty="0">
                        <a:latin typeface="Arial" pitchFamily="34" charset="0"/>
                        <a:cs typeface="Arial" pitchFamily="34" charset="0"/>
                      </a:endParaRPr>
                    </a:p>
                  </a:txBody>
                  <a:tcPr anchor="ctr"/>
                </a:tc>
              </a:tr>
            </a:tbl>
          </a:graphicData>
        </a:graphic>
      </p:graphicFrame>
      <p:sp>
        <p:nvSpPr>
          <p:cNvPr id="6" name="TextBox 5"/>
          <p:cNvSpPr txBox="1"/>
          <p:nvPr/>
        </p:nvSpPr>
        <p:spPr>
          <a:xfrm>
            <a:off x="0" y="228600"/>
            <a:ext cx="9144000" cy="523220"/>
          </a:xfrm>
          <a:prstGeom prst="rect">
            <a:avLst/>
          </a:prstGeom>
          <a:noFill/>
        </p:spPr>
        <p:txBody>
          <a:bodyPr wrap="square" rtlCol="0">
            <a:spAutoFit/>
          </a:bodyPr>
          <a:lstStyle/>
          <a:p>
            <a:pPr algn="ctr"/>
            <a:r>
              <a:rPr lang="en-US" sz="2800" b="1" dirty="0" smtClean="0">
                <a:latin typeface="Arial" pitchFamily="34" charset="0"/>
                <a:cs typeface="Arial" pitchFamily="34" charset="0"/>
              </a:rPr>
              <a:t>Course Delivery Plan</a:t>
            </a:r>
            <a:endParaRPr lang="en-US" sz="2800" b="1" dirty="0">
              <a:latin typeface="Arial" pitchFamily="34" charset="0"/>
              <a:cs typeface="Arial" pitchFamily="34" charset="0"/>
            </a:endParaRPr>
          </a:p>
        </p:txBody>
      </p:sp>
      <p:sp>
        <p:nvSpPr>
          <p:cNvPr id="7" name="Footer Placeholder 6"/>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923248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dirty="0" smtClean="0">
                <a:latin typeface="Arial" pitchFamily="34" charset="0"/>
                <a:cs typeface="Arial" pitchFamily="34" charset="0"/>
              </a:rPr>
              <a:t>Basic HTML Tags</a:t>
            </a:r>
            <a:endParaRPr lang="en-US" dirty="0">
              <a:latin typeface="Arial" pitchFamily="34" charset="0"/>
              <a:cs typeface="Arial" pitchFamily="34" charset="0"/>
            </a:endParaRPr>
          </a:p>
        </p:txBody>
      </p:sp>
      <p:graphicFrame>
        <p:nvGraphicFramePr>
          <p:cNvPr id="5" name="Content Placeholder 4"/>
          <p:cNvGraphicFramePr>
            <a:graphicFrameLocks noGrp="1"/>
          </p:cNvGraphicFramePr>
          <p:nvPr>
            <p:ph idx="1"/>
          </p:nvPr>
        </p:nvGraphicFramePr>
        <p:xfrm>
          <a:off x="304800" y="609600"/>
          <a:ext cx="8458200" cy="6080760"/>
        </p:xfrm>
        <a:graphic>
          <a:graphicData uri="http://schemas.openxmlformats.org/drawingml/2006/table">
            <a:tbl>
              <a:tblPr firstRow="1" bandRow="1">
                <a:tableStyleId>{5C22544A-7EE6-4342-B048-85BDC9FD1C3A}</a:tableStyleId>
              </a:tblPr>
              <a:tblGrid>
                <a:gridCol w="1295400"/>
                <a:gridCol w="1447800"/>
                <a:gridCol w="5715000"/>
              </a:tblGrid>
              <a:tr h="370840">
                <a:tc>
                  <a:txBody>
                    <a:bodyPr/>
                    <a:lstStyle/>
                    <a:p>
                      <a:pPr algn="l"/>
                      <a:r>
                        <a:rPr lang="en-US" sz="1400" dirty="0" smtClean="0">
                          <a:latin typeface="Arial" pitchFamily="34" charset="0"/>
                          <a:cs typeface="Arial" pitchFamily="34" charset="0"/>
                        </a:rPr>
                        <a:t>Opening Tag</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Closing Tag</a:t>
                      </a:r>
                      <a:endParaRPr lang="en-US" sz="1400" dirty="0">
                        <a:latin typeface="Arial" pitchFamily="34" charset="0"/>
                        <a:cs typeface="Arial" pitchFamily="34" charset="0"/>
                      </a:endParaRPr>
                    </a:p>
                  </a:txBody>
                  <a:tcPr anchor="ctr"/>
                </a:tc>
                <a:tc>
                  <a:txBody>
                    <a:bodyPr/>
                    <a:lstStyle/>
                    <a:p>
                      <a:pPr algn="l"/>
                      <a:r>
                        <a:rPr lang="en-US" sz="1400" dirty="0" smtClean="0">
                          <a:latin typeface="Arial" pitchFamily="34" charset="0"/>
                          <a:cs typeface="Arial" pitchFamily="34" charset="0"/>
                        </a:rPr>
                        <a:t>Description</a:t>
                      </a:r>
                      <a:endParaRPr lang="en-US" sz="1400" dirty="0">
                        <a:latin typeface="Arial" pitchFamily="34" charset="0"/>
                        <a:cs typeface="Arial" pitchFamily="34" charset="0"/>
                      </a:endParaRPr>
                    </a:p>
                  </a:txBody>
                  <a:tcPr/>
                </a:tc>
              </a:tr>
              <a:tr h="370840">
                <a:tc>
                  <a:txBody>
                    <a:bodyPr/>
                    <a:lstStyle/>
                    <a:p>
                      <a:pPr algn="ctr"/>
                      <a:r>
                        <a:rPr lang="en-US" sz="1800" b="0" i="0" kern="1200" dirty="0" smtClean="0">
                          <a:solidFill>
                            <a:schemeClr val="dk1"/>
                          </a:solidFill>
                          <a:latin typeface="Arial" pitchFamily="34" charset="0"/>
                          <a:ea typeface="+mn-ea"/>
                          <a:cs typeface="Arial" pitchFamily="34" charset="0"/>
                        </a:rPr>
                        <a:t>&lt;html&gt;</a:t>
                      </a:r>
                      <a:endParaRPr lang="en-US" sz="1800" dirty="0">
                        <a:latin typeface="Arial" pitchFamily="34" charset="0"/>
                        <a:cs typeface="Arial" pitchFamily="34" charset="0"/>
                      </a:endParaRPr>
                    </a:p>
                  </a:txBody>
                  <a:tcPr anchor="ctr"/>
                </a:tc>
                <a:tc>
                  <a:txBody>
                    <a:bodyPr/>
                    <a:lstStyle/>
                    <a:p>
                      <a:pPr algn="ctr"/>
                      <a:r>
                        <a:rPr lang="en-US" sz="1800" dirty="0" smtClean="0">
                          <a:latin typeface="Arial" pitchFamily="34" charset="0"/>
                          <a:cs typeface="Arial" pitchFamily="34" charset="0"/>
                        </a:rPr>
                        <a:t>&lt;/html&gt;</a:t>
                      </a:r>
                      <a:endParaRPr lang="en-US" sz="1800" dirty="0">
                        <a:latin typeface="Arial" pitchFamily="34" charset="0"/>
                        <a:cs typeface="Arial" pitchFamily="34" charset="0"/>
                      </a:endParaRPr>
                    </a:p>
                  </a:txBody>
                  <a:tcPr anchor="ctr"/>
                </a:tc>
                <a:tc>
                  <a:txBody>
                    <a:bodyPr/>
                    <a:lstStyle/>
                    <a:p>
                      <a:pPr algn="l"/>
                      <a:r>
                        <a:rPr lang="en-US" sz="1400" b="0" i="0" kern="1200" dirty="0" smtClean="0">
                          <a:solidFill>
                            <a:schemeClr val="dk1"/>
                          </a:solidFill>
                          <a:latin typeface="Arial" pitchFamily="34" charset="0"/>
                          <a:ea typeface="+mn-ea"/>
                          <a:cs typeface="Arial" pitchFamily="34" charset="0"/>
                        </a:rPr>
                        <a:t> beginning and end of an HTML file</a:t>
                      </a:r>
                      <a:endParaRPr lang="en-US" sz="1400" dirty="0">
                        <a:latin typeface="Arial" pitchFamily="34" charset="0"/>
                        <a:cs typeface="Arial" pitchFamily="34" charset="0"/>
                      </a:endParaRPr>
                    </a:p>
                  </a:txBody>
                  <a:tcPr/>
                </a:tc>
              </a:tr>
              <a:tr h="370840">
                <a:tc>
                  <a:txBody>
                    <a:bodyPr/>
                    <a:lstStyle/>
                    <a:p>
                      <a:pPr algn="ctr"/>
                      <a:r>
                        <a:rPr lang="en-US" sz="1800" dirty="0">
                          <a:latin typeface="Arial" pitchFamily="34" charset="0"/>
                          <a:cs typeface="Arial" pitchFamily="34" charset="0"/>
                        </a:rPr>
                        <a:t>&lt;head&gt;</a:t>
                      </a:r>
                    </a:p>
                  </a:txBody>
                  <a:tcPr anchor="ctr"/>
                </a:tc>
                <a:tc>
                  <a:txBody>
                    <a:bodyPr/>
                    <a:lstStyle/>
                    <a:p>
                      <a:pPr algn="ctr"/>
                      <a:r>
                        <a:rPr lang="en-US" sz="1800" dirty="0">
                          <a:latin typeface="Arial" pitchFamily="34" charset="0"/>
                          <a:cs typeface="Arial" pitchFamily="34" charset="0"/>
                        </a:rPr>
                        <a:t>&lt;/head&gt;</a:t>
                      </a:r>
                    </a:p>
                  </a:txBody>
                  <a:tcPr anchor="ctr"/>
                </a:tc>
                <a:tc>
                  <a:txBody>
                    <a:bodyPr/>
                    <a:lstStyle/>
                    <a:p>
                      <a:pPr algn="l"/>
                      <a:r>
                        <a:rPr lang="en-US" sz="1400" b="0" i="0" kern="1200" dirty="0" smtClean="0">
                          <a:solidFill>
                            <a:schemeClr val="dk1"/>
                          </a:solidFill>
                          <a:latin typeface="Arial" pitchFamily="34" charset="0"/>
                          <a:ea typeface="+mn-ea"/>
                          <a:cs typeface="Arial" pitchFamily="34" charset="0"/>
                        </a:rPr>
                        <a:t>Includes information including title, meta tags, content type, links to external pages like CSS and JavaScript</a:t>
                      </a:r>
                      <a:endParaRPr lang="en-US" sz="1400" dirty="0">
                        <a:latin typeface="Arial" pitchFamily="34" charset="0"/>
                        <a:cs typeface="Arial" pitchFamily="34" charset="0"/>
                      </a:endParaRPr>
                    </a:p>
                  </a:txBody>
                  <a:tcPr/>
                </a:tc>
              </a:tr>
              <a:tr h="370840">
                <a:tc>
                  <a:txBody>
                    <a:bodyPr/>
                    <a:lstStyle/>
                    <a:p>
                      <a:pPr algn="ctr"/>
                      <a:r>
                        <a:rPr lang="en-US" sz="1800" dirty="0">
                          <a:latin typeface="Arial" pitchFamily="34" charset="0"/>
                          <a:cs typeface="Arial" pitchFamily="34" charset="0"/>
                        </a:rPr>
                        <a:t>&lt;title&gt;</a:t>
                      </a:r>
                    </a:p>
                  </a:txBody>
                  <a:tcPr anchor="ctr"/>
                </a:tc>
                <a:tc>
                  <a:txBody>
                    <a:bodyPr/>
                    <a:lstStyle/>
                    <a:p>
                      <a:pPr algn="ctr"/>
                      <a:r>
                        <a:rPr lang="en-US" sz="1800" dirty="0">
                          <a:latin typeface="Arial" pitchFamily="34" charset="0"/>
                          <a:cs typeface="Arial" pitchFamily="34" charset="0"/>
                        </a:rPr>
                        <a:t>&lt;/title&gt;</a:t>
                      </a:r>
                    </a:p>
                  </a:txBody>
                  <a:tcPr anchor="ctr"/>
                </a:tc>
                <a:tc>
                  <a:txBody>
                    <a:bodyPr/>
                    <a:lstStyle/>
                    <a:p>
                      <a:pPr algn="l"/>
                      <a:r>
                        <a:rPr lang="en-US" sz="1400" dirty="0">
                          <a:latin typeface="Arial" pitchFamily="34" charset="0"/>
                          <a:cs typeface="Arial" pitchFamily="34" charset="0"/>
                        </a:rPr>
                        <a:t>This is the text that goes in the title bar or the browser window</a:t>
                      </a:r>
                    </a:p>
                  </a:txBody>
                  <a:tcPr anchor="ctr"/>
                </a:tc>
              </a:tr>
              <a:tr h="370840">
                <a:tc>
                  <a:txBody>
                    <a:bodyPr/>
                    <a:lstStyle/>
                    <a:p>
                      <a:pPr algn="ctr"/>
                      <a:r>
                        <a:rPr lang="en-US" sz="1800" dirty="0">
                          <a:latin typeface="Arial" pitchFamily="34" charset="0"/>
                          <a:cs typeface="Arial" pitchFamily="34" charset="0"/>
                        </a:rPr>
                        <a:t>&lt;body&gt;</a:t>
                      </a:r>
                    </a:p>
                  </a:txBody>
                  <a:tcPr anchor="ctr"/>
                </a:tc>
                <a:tc>
                  <a:txBody>
                    <a:bodyPr/>
                    <a:lstStyle/>
                    <a:p>
                      <a:pPr algn="ctr"/>
                      <a:r>
                        <a:rPr lang="en-US" sz="1800" dirty="0">
                          <a:latin typeface="Arial" pitchFamily="34" charset="0"/>
                          <a:cs typeface="Arial" pitchFamily="34" charset="0"/>
                        </a:rPr>
                        <a:t>&lt;/body&gt;</a:t>
                      </a:r>
                    </a:p>
                  </a:txBody>
                  <a:tcPr anchor="ctr"/>
                </a:tc>
                <a:tc>
                  <a:txBody>
                    <a:bodyPr/>
                    <a:lstStyle/>
                    <a:p>
                      <a:pPr algn="l"/>
                      <a:r>
                        <a:rPr lang="en-US" sz="1400" dirty="0">
                          <a:latin typeface="Arial" pitchFamily="34" charset="0"/>
                          <a:cs typeface="Arial" pitchFamily="34" charset="0"/>
                        </a:rPr>
                        <a:t>This contains the contents of the document</a:t>
                      </a:r>
                    </a:p>
                  </a:txBody>
                  <a:tcPr anchor="ctr"/>
                </a:tc>
              </a:tr>
              <a:tr h="370840">
                <a:tc>
                  <a:txBody>
                    <a:bodyPr/>
                    <a:lstStyle/>
                    <a:p>
                      <a:pPr algn="ctr"/>
                      <a:r>
                        <a:rPr lang="en-US" sz="1800">
                          <a:latin typeface="Arial" pitchFamily="34" charset="0"/>
                          <a:cs typeface="Arial" pitchFamily="34" charset="0"/>
                        </a:rPr>
                        <a:t>&lt;p&gt;</a:t>
                      </a:r>
                    </a:p>
                  </a:txBody>
                  <a:tcPr anchor="ctr"/>
                </a:tc>
                <a:tc>
                  <a:txBody>
                    <a:bodyPr/>
                    <a:lstStyle/>
                    <a:p>
                      <a:pPr algn="ctr"/>
                      <a:r>
                        <a:rPr lang="en-US" sz="1800" dirty="0">
                          <a:latin typeface="Arial" pitchFamily="34" charset="0"/>
                          <a:cs typeface="Arial" pitchFamily="34" charset="0"/>
                        </a:rPr>
                        <a:t>&lt;/p&gt;</a:t>
                      </a:r>
                    </a:p>
                  </a:txBody>
                  <a:tcPr anchor="ctr"/>
                </a:tc>
                <a:tc>
                  <a:txBody>
                    <a:bodyPr/>
                    <a:lstStyle/>
                    <a:p>
                      <a:pPr algn="l"/>
                      <a:r>
                        <a:rPr lang="en-US" sz="1400" dirty="0">
                          <a:latin typeface="Arial" pitchFamily="34" charset="0"/>
                          <a:cs typeface="Arial" pitchFamily="34" charset="0"/>
                        </a:rPr>
                        <a:t>This tag allows you to create paragraphs</a:t>
                      </a:r>
                    </a:p>
                  </a:txBody>
                  <a:tcPr anchor="ctr"/>
                </a:tc>
              </a:tr>
              <a:tr h="370840">
                <a:tc>
                  <a:txBody>
                    <a:bodyPr/>
                    <a:lstStyle/>
                    <a:p>
                      <a:pPr algn="ctr"/>
                      <a:r>
                        <a:rPr lang="en-US" sz="1800">
                          <a:latin typeface="Arial" pitchFamily="34" charset="0"/>
                          <a:cs typeface="Arial" pitchFamily="34" charset="0"/>
                        </a:rPr>
                        <a:t>&lt;h1&gt;</a:t>
                      </a:r>
                    </a:p>
                  </a:txBody>
                  <a:tcPr anchor="ctr"/>
                </a:tc>
                <a:tc>
                  <a:txBody>
                    <a:bodyPr/>
                    <a:lstStyle/>
                    <a:p>
                      <a:pPr algn="ctr"/>
                      <a:r>
                        <a:rPr lang="en-US" sz="1800" dirty="0">
                          <a:latin typeface="Arial" pitchFamily="34" charset="0"/>
                          <a:cs typeface="Arial" pitchFamily="34" charset="0"/>
                        </a:rPr>
                        <a:t>&lt;/h1&gt;</a:t>
                      </a:r>
                    </a:p>
                  </a:txBody>
                  <a:tcPr anchor="ctr"/>
                </a:tc>
                <a:tc>
                  <a:txBody>
                    <a:bodyPr/>
                    <a:lstStyle/>
                    <a:p>
                      <a:pPr algn="l"/>
                      <a:r>
                        <a:rPr lang="en-US" sz="1400" dirty="0">
                          <a:latin typeface="Arial" pitchFamily="34" charset="0"/>
                          <a:cs typeface="Arial" pitchFamily="34" charset="0"/>
                        </a:rPr>
                        <a:t>This is the largest heading</a:t>
                      </a:r>
                    </a:p>
                  </a:txBody>
                  <a:tcPr anchor="ctr"/>
                </a:tc>
              </a:tr>
              <a:tr h="370840">
                <a:tc>
                  <a:txBody>
                    <a:bodyPr/>
                    <a:lstStyle/>
                    <a:p>
                      <a:pPr algn="ctr"/>
                      <a:r>
                        <a:rPr lang="en-US" sz="1800">
                          <a:latin typeface="Arial" pitchFamily="34" charset="0"/>
                          <a:cs typeface="Arial" pitchFamily="34" charset="0"/>
                        </a:rPr>
                        <a:t>&lt;h2&gt;</a:t>
                      </a:r>
                    </a:p>
                  </a:txBody>
                  <a:tcPr anchor="ctr"/>
                </a:tc>
                <a:tc>
                  <a:txBody>
                    <a:bodyPr/>
                    <a:lstStyle/>
                    <a:p>
                      <a:pPr algn="ctr"/>
                      <a:r>
                        <a:rPr lang="en-US" sz="1800" dirty="0">
                          <a:latin typeface="Arial" pitchFamily="34" charset="0"/>
                          <a:cs typeface="Arial" pitchFamily="34" charset="0"/>
                        </a:rPr>
                        <a:t>&lt;/h2&gt;</a:t>
                      </a:r>
                    </a:p>
                  </a:txBody>
                  <a:tcPr anchor="ctr"/>
                </a:tc>
                <a:tc>
                  <a:txBody>
                    <a:bodyPr/>
                    <a:lstStyle/>
                    <a:p>
                      <a:pPr algn="l"/>
                      <a:r>
                        <a:rPr lang="en-US" sz="1400" dirty="0">
                          <a:latin typeface="Arial" pitchFamily="34" charset="0"/>
                          <a:cs typeface="Arial" pitchFamily="34" charset="0"/>
                        </a:rPr>
                        <a:t>This is second biggest heading</a:t>
                      </a:r>
                    </a:p>
                  </a:txBody>
                  <a:tcPr anchor="ctr"/>
                </a:tc>
              </a:tr>
              <a:tr h="370840">
                <a:tc>
                  <a:txBody>
                    <a:bodyPr/>
                    <a:lstStyle/>
                    <a:p>
                      <a:pPr algn="ctr"/>
                      <a:r>
                        <a:rPr lang="en-US" sz="1800">
                          <a:latin typeface="Arial" pitchFamily="34" charset="0"/>
                          <a:cs typeface="Arial" pitchFamily="34" charset="0"/>
                        </a:rPr>
                        <a:t>&lt;h3&gt;</a:t>
                      </a:r>
                    </a:p>
                  </a:txBody>
                  <a:tcPr anchor="ctr"/>
                </a:tc>
                <a:tc>
                  <a:txBody>
                    <a:bodyPr/>
                    <a:lstStyle/>
                    <a:p>
                      <a:pPr algn="ctr"/>
                      <a:r>
                        <a:rPr lang="en-US" sz="1800" dirty="0">
                          <a:latin typeface="Arial" pitchFamily="34" charset="0"/>
                          <a:cs typeface="Arial" pitchFamily="34" charset="0"/>
                        </a:rPr>
                        <a:t>&lt;/h3&gt;</a:t>
                      </a:r>
                    </a:p>
                  </a:txBody>
                  <a:tcPr anchor="ctr"/>
                </a:tc>
                <a:tc>
                  <a:txBody>
                    <a:bodyPr/>
                    <a:lstStyle/>
                    <a:p>
                      <a:pPr algn="l"/>
                      <a:r>
                        <a:rPr lang="en-US" sz="1400" dirty="0">
                          <a:latin typeface="Arial" pitchFamily="34" charset="0"/>
                          <a:cs typeface="Arial" pitchFamily="34" charset="0"/>
                        </a:rPr>
                        <a:t>This is the next heading</a:t>
                      </a:r>
                    </a:p>
                  </a:txBody>
                  <a:tcPr anchor="ctr"/>
                </a:tc>
              </a:tr>
              <a:tr h="370840">
                <a:tc>
                  <a:txBody>
                    <a:bodyPr/>
                    <a:lstStyle/>
                    <a:p>
                      <a:pPr algn="ctr"/>
                      <a:r>
                        <a:rPr lang="en-US" sz="1800">
                          <a:latin typeface="Arial" pitchFamily="34" charset="0"/>
                          <a:cs typeface="Arial" pitchFamily="34" charset="0"/>
                        </a:rPr>
                        <a:t>&lt;h4&gt;</a:t>
                      </a:r>
                    </a:p>
                  </a:txBody>
                  <a:tcPr anchor="ctr"/>
                </a:tc>
                <a:tc>
                  <a:txBody>
                    <a:bodyPr/>
                    <a:lstStyle/>
                    <a:p>
                      <a:pPr algn="ctr"/>
                      <a:r>
                        <a:rPr lang="en-US" sz="1800" dirty="0">
                          <a:latin typeface="Arial" pitchFamily="34" charset="0"/>
                          <a:cs typeface="Arial" pitchFamily="34" charset="0"/>
                        </a:rPr>
                        <a:t>&lt;/h4&gt;</a:t>
                      </a:r>
                    </a:p>
                  </a:txBody>
                  <a:tcPr anchor="ctr"/>
                </a:tc>
                <a:tc>
                  <a:txBody>
                    <a:bodyPr/>
                    <a:lstStyle/>
                    <a:p>
                      <a:pPr algn="l"/>
                      <a:r>
                        <a:rPr lang="en-US" sz="1400" dirty="0">
                          <a:latin typeface="Arial" pitchFamily="34" charset="0"/>
                          <a:cs typeface="Arial" pitchFamily="34" charset="0"/>
                        </a:rPr>
                        <a:t>This is another heading</a:t>
                      </a:r>
                    </a:p>
                  </a:txBody>
                  <a:tcPr anchor="ctr"/>
                </a:tc>
              </a:tr>
              <a:tr h="370840">
                <a:tc>
                  <a:txBody>
                    <a:bodyPr/>
                    <a:lstStyle/>
                    <a:p>
                      <a:pPr algn="ctr"/>
                      <a:r>
                        <a:rPr lang="en-US" sz="1800">
                          <a:latin typeface="Arial" pitchFamily="34" charset="0"/>
                          <a:cs typeface="Arial" pitchFamily="34" charset="0"/>
                        </a:rPr>
                        <a:t>&lt;h5&gt;</a:t>
                      </a:r>
                    </a:p>
                  </a:txBody>
                  <a:tcPr anchor="ctr"/>
                </a:tc>
                <a:tc>
                  <a:txBody>
                    <a:bodyPr/>
                    <a:lstStyle/>
                    <a:p>
                      <a:pPr algn="ctr"/>
                      <a:r>
                        <a:rPr lang="en-US" sz="1800" dirty="0">
                          <a:latin typeface="Arial" pitchFamily="34" charset="0"/>
                          <a:cs typeface="Arial" pitchFamily="34" charset="0"/>
                        </a:rPr>
                        <a:t>&lt;/h5&gt;</a:t>
                      </a:r>
                    </a:p>
                  </a:txBody>
                  <a:tcPr anchor="ctr"/>
                </a:tc>
                <a:tc>
                  <a:txBody>
                    <a:bodyPr/>
                    <a:lstStyle/>
                    <a:p>
                      <a:pPr algn="l"/>
                      <a:r>
                        <a:rPr lang="en-US" sz="1400" dirty="0">
                          <a:latin typeface="Arial" pitchFamily="34" charset="0"/>
                          <a:cs typeface="Arial" pitchFamily="34" charset="0"/>
                        </a:rPr>
                        <a:t>This is the second smallest heading</a:t>
                      </a:r>
                    </a:p>
                  </a:txBody>
                  <a:tcPr anchor="ctr"/>
                </a:tc>
              </a:tr>
              <a:tr h="370840">
                <a:tc>
                  <a:txBody>
                    <a:bodyPr/>
                    <a:lstStyle/>
                    <a:p>
                      <a:pPr algn="ctr"/>
                      <a:r>
                        <a:rPr lang="en-US" sz="1800">
                          <a:latin typeface="Arial" pitchFamily="34" charset="0"/>
                          <a:cs typeface="Arial" pitchFamily="34" charset="0"/>
                        </a:rPr>
                        <a:t>&lt;h6&gt;</a:t>
                      </a:r>
                    </a:p>
                  </a:txBody>
                  <a:tcPr anchor="ctr"/>
                </a:tc>
                <a:tc>
                  <a:txBody>
                    <a:bodyPr/>
                    <a:lstStyle/>
                    <a:p>
                      <a:pPr algn="ctr"/>
                      <a:r>
                        <a:rPr lang="en-US" sz="1800" dirty="0">
                          <a:latin typeface="Arial" pitchFamily="34" charset="0"/>
                          <a:cs typeface="Arial" pitchFamily="34" charset="0"/>
                        </a:rPr>
                        <a:t>&lt;/h6&gt;</a:t>
                      </a:r>
                    </a:p>
                  </a:txBody>
                  <a:tcPr anchor="ctr"/>
                </a:tc>
                <a:tc>
                  <a:txBody>
                    <a:bodyPr/>
                    <a:lstStyle/>
                    <a:p>
                      <a:pPr algn="l"/>
                      <a:r>
                        <a:rPr lang="en-US" sz="1400" dirty="0">
                          <a:latin typeface="Arial" pitchFamily="34" charset="0"/>
                          <a:cs typeface="Arial" pitchFamily="34" charset="0"/>
                        </a:rPr>
                        <a:t>This is the smallest heading</a:t>
                      </a:r>
                    </a:p>
                  </a:txBody>
                  <a:tcPr anchor="ctr"/>
                </a:tc>
              </a:tr>
              <a:tr h="370840">
                <a:tc>
                  <a:txBody>
                    <a:bodyPr/>
                    <a:lstStyle/>
                    <a:p>
                      <a:pPr algn="ctr"/>
                      <a:r>
                        <a:rPr lang="en-US" sz="1800">
                          <a:latin typeface="Arial" pitchFamily="34" charset="0"/>
                          <a:cs typeface="Arial" pitchFamily="34" charset="0"/>
                        </a:rPr>
                        <a:t>&lt;hr &gt;</a:t>
                      </a:r>
                    </a:p>
                  </a:txBody>
                  <a:tcPr anchor="ctr"/>
                </a:tc>
                <a:tc>
                  <a:txBody>
                    <a:bodyPr/>
                    <a:lstStyle/>
                    <a:p>
                      <a:pPr algn="ctr"/>
                      <a:r>
                        <a:rPr lang="en-US" sz="1800" dirty="0">
                          <a:latin typeface="Arial" pitchFamily="34" charset="0"/>
                          <a:cs typeface="Arial" pitchFamily="34" charset="0"/>
                        </a:rPr>
                        <a:t>n/a</a:t>
                      </a:r>
                    </a:p>
                  </a:txBody>
                  <a:tcPr anchor="ctr"/>
                </a:tc>
                <a:tc>
                  <a:txBody>
                    <a:bodyPr/>
                    <a:lstStyle/>
                    <a:p>
                      <a:pPr algn="l"/>
                      <a:r>
                        <a:rPr lang="en-US" sz="1400" dirty="0">
                          <a:latin typeface="Arial" pitchFamily="34" charset="0"/>
                          <a:cs typeface="Arial" pitchFamily="34" charset="0"/>
                        </a:rPr>
                        <a:t>This is a horizontal line. You can use width and size attributes</a:t>
                      </a:r>
                    </a:p>
                  </a:txBody>
                  <a:tcPr anchor="ctr"/>
                </a:tc>
              </a:tr>
              <a:tr h="370840">
                <a:tc>
                  <a:txBody>
                    <a:bodyPr/>
                    <a:lstStyle/>
                    <a:p>
                      <a:pPr algn="ctr"/>
                      <a:r>
                        <a:rPr lang="en-US" sz="1800"/>
                        <a:t>&lt;b&gt;</a:t>
                      </a:r>
                    </a:p>
                  </a:txBody>
                  <a:tcPr anchor="ctr"/>
                </a:tc>
                <a:tc>
                  <a:txBody>
                    <a:bodyPr/>
                    <a:lstStyle/>
                    <a:p>
                      <a:pPr algn="ctr"/>
                      <a:r>
                        <a:rPr lang="en-US" sz="1800" dirty="0"/>
                        <a:t>&lt;/b&gt;</a:t>
                      </a:r>
                    </a:p>
                  </a:txBody>
                  <a:tcPr anchor="ctr"/>
                </a:tc>
                <a:tc>
                  <a:txBody>
                    <a:bodyPr/>
                    <a:lstStyle/>
                    <a:p>
                      <a:pPr algn="l"/>
                      <a:r>
                        <a:rPr lang="en-US" sz="1400" dirty="0"/>
                        <a:t>This makes text bold</a:t>
                      </a:r>
                    </a:p>
                  </a:txBody>
                  <a:tcPr anchor="ctr"/>
                </a:tc>
              </a:tr>
              <a:tr h="370840">
                <a:tc>
                  <a:txBody>
                    <a:bodyPr/>
                    <a:lstStyle/>
                    <a:p>
                      <a:pPr algn="ctr"/>
                      <a:r>
                        <a:rPr lang="en-US" sz="1800" dirty="0"/>
                        <a:t>&lt;</a:t>
                      </a:r>
                      <a:r>
                        <a:rPr lang="en-US" sz="1800" dirty="0" err="1"/>
                        <a:t>i</a:t>
                      </a:r>
                      <a:r>
                        <a:rPr lang="en-US" sz="1800" dirty="0"/>
                        <a:t>&gt;</a:t>
                      </a:r>
                    </a:p>
                  </a:txBody>
                  <a:tcPr anchor="ctr"/>
                </a:tc>
                <a:tc>
                  <a:txBody>
                    <a:bodyPr/>
                    <a:lstStyle/>
                    <a:p>
                      <a:pPr algn="ctr"/>
                      <a:r>
                        <a:rPr lang="en-US" sz="1800" dirty="0"/>
                        <a:t>&lt;/</a:t>
                      </a:r>
                      <a:r>
                        <a:rPr lang="en-US" sz="1800" dirty="0" err="1"/>
                        <a:t>i</a:t>
                      </a:r>
                      <a:r>
                        <a:rPr lang="en-US" sz="1800" dirty="0"/>
                        <a:t>&gt;</a:t>
                      </a:r>
                    </a:p>
                  </a:txBody>
                  <a:tcPr anchor="ctr"/>
                </a:tc>
                <a:tc>
                  <a:txBody>
                    <a:bodyPr/>
                    <a:lstStyle/>
                    <a:p>
                      <a:pPr algn="l"/>
                      <a:r>
                        <a:rPr lang="en-US" sz="1400" dirty="0"/>
                        <a:t>This makes text italic</a:t>
                      </a:r>
                    </a:p>
                  </a:txBody>
                  <a:tcPr anchor="ctr"/>
                </a:tc>
              </a:tr>
              <a:tr h="370840">
                <a:tc>
                  <a:txBody>
                    <a:bodyPr/>
                    <a:lstStyle/>
                    <a:p>
                      <a:pPr algn="ctr"/>
                      <a:r>
                        <a:rPr lang="en-US" sz="1800"/>
                        <a:t>&lt;br /&gt;</a:t>
                      </a:r>
                    </a:p>
                  </a:txBody>
                  <a:tcPr anchor="ctr"/>
                </a:tc>
                <a:tc>
                  <a:txBody>
                    <a:bodyPr/>
                    <a:lstStyle/>
                    <a:p>
                      <a:pPr algn="ctr"/>
                      <a:r>
                        <a:rPr lang="en-US" sz="1800" dirty="0"/>
                        <a:t>n/a</a:t>
                      </a:r>
                    </a:p>
                  </a:txBody>
                  <a:tcPr anchor="ctr"/>
                </a:tc>
                <a:tc>
                  <a:txBody>
                    <a:bodyPr/>
                    <a:lstStyle/>
                    <a:p>
                      <a:pPr algn="l"/>
                      <a:r>
                        <a:rPr lang="en-US" sz="1400" dirty="0"/>
                        <a:t>This tag allows you to insert line breaks</a:t>
                      </a:r>
                    </a:p>
                  </a:txBody>
                  <a:tcPr anchor="ctr"/>
                </a:tc>
              </a:tr>
            </a:tbl>
          </a:graphicData>
        </a:graphic>
      </p:graphicFrame>
      <p:sp>
        <p:nvSpPr>
          <p:cNvPr id="4" name="Footer Placeholder 3"/>
          <p:cNvSpPr>
            <a:spLocks noGrp="1"/>
          </p:cNvSpPr>
          <p:nvPr>
            <p:ph type="ftr" sz="quarter" idx="11"/>
          </p:nvPr>
        </p:nvSpPr>
        <p:spPr/>
        <p:txBody>
          <a:bodyPr/>
          <a:lstStyle/>
          <a:p>
            <a:r>
              <a:rPr lang="en-IN" dirty="0" smtClean="0"/>
              <a:t>INTERN	ET PROGRAMMING </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r>
              <a:rPr lang="en-IN" sz="4000" dirty="0" smtClean="0">
                <a:latin typeface="Arial" pitchFamily="34" charset="0"/>
                <a:cs typeface="Arial" pitchFamily="34" charset="0"/>
              </a:rPr>
              <a:t>HTML elements(Tags)</a:t>
            </a:r>
            <a:endParaRPr lang="en-IN" sz="40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731253213"/>
              </p:ext>
            </p:extLst>
          </p:nvPr>
        </p:nvGraphicFramePr>
        <p:xfrm>
          <a:off x="457200" y="764704"/>
          <a:ext cx="8229600" cy="4915275"/>
        </p:xfrm>
        <a:graphic>
          <a:graphicData uri="http://schemas.openxmlformats.org/drawingml/2006/table">
            <a:tbl>
              <a:tblPr firstRow="1" bandRow="1">
                <a:tableStyleId>{5940675A-B579-460E-94D1-54222C63F5DA}</a:tableStyleId>
              </a:tblPr>
              <a:tblGrid>
                <a:gridCol w="2890664"/>
                <a:gridCol w="5338936"/>
              </a:tblGrid>
              <a:tr h="501885">
                <a:tc>
                  <a:txBody>
                    <a:bodyPr/>
                    <a:lstStyle/>
                    <a:p>
                      <a:pPr algn="ctr"/>
                      <a:r>
                        <a:rPr lang="en-IN" sz="2000" dirty="0" smtClean="0">
                          <a:latin typeface="Arial" pitchFamily="34" charset="0"/>
                          <a:cs typeface="Arial" pitchFamily="34" charset="0"/>
                        </a:rPr>
                        <a:t>Tag</a:t>
                      </a:r>
                      <a:r>
                        <a:rPr lang="en-IN" sz="2000" baseline="0" dirty="0" smtClean="0">
                          <a:latin typeface="Arial" pitchFamily="34" charset="0"/>
                          <a:cs typeface="Arial" pitchFamily="34" charset="0"/>
                        </a:rPr>
                        <a:t> Name</a:t>
                      </a:r>
                      <a:endParaRPr lang="en-IN" sz="2000" dirty="0">
                        <a:latin typeface="Arial" pitchFamily="34" charset="0"/>
                        <a:cs typeface="Arial" pitchFamily="34" charset="0"/>
                      </a:endParaRPr>
                    </a:p>
                  </a:txBody>
                  <a:tcPr/>
                </a:tc>
                <a:tc>
                  <a:txBody>
                    <a:bodyPr/>
                    <a:lstStyle/>
                    <a:p>
                      <a:pPr algn="ctr"/>
                      <a:r>
                        <a:rPr lang="en-IN" sz="2000" dirty="0" smtClean="0">
                          <a:latin typeface="Arial" pitchFamily="34" charset="0"/>
                          <a:cs typeface="Arial" pitchFamily="34" charset="0"/>
                        </a:rPr>
                        <a:t>Purpose</a:t>
                      </a:r>
                      <a:endParaRPr lang="en-IN" sz="2000" dirty="0">
                        <a:latin typeface="Arial" pitchFamily="34" charset="0"/>
                        <a:cs typeface="Arial" pitchFamily="34" charset="0"/>
                      </a:endParaRPr>
                    </a:p>
                  </a:txBody>
                  <a:tcPr/>
                </a:tc>
              </a:tr>
              <a:tr h="501885">
                <a:tc>
                  <a:txBody>
                    <a:bodyPr/>
                    <a:lstStyle/>
                    <a:p>
                      <a:pPr algn="ctr"/>
                      <a:r>
                        <a:rPr lang="en-IN" sz="2000" dirty="0" smtClean="0">
                          <a:latin typeface="Arial" pitchFamily="34" charset="0"/>
                          <a:cs typeface="Arial" pitchFamily="34" charset="0"/>
                        </a:rPr>
                        <a:t>&lt;table&gt;,&lt;</a:t>
                      </a:r>
                      <a:r>
                        <a:rPr lang="en-IN" sz="2000" dirty="0" err="1" smtClean="0">
                          <a:latin typeface="Arial" pitchFamily="34" charset="0"/>
                          <a:cs typeface="Arial" pitchFamily="34" charset="0"/>
                        </a:rPr>
                        <a:t>tr</a:t>
                      </a:r>
                      <a:r>
                        <a:rPr lang="en-IN" sz="2000" dirty="0" smtClean="0">
                          <a:latin typeface="Arial" pitchFamily="34" charset="0"/>
                          <a:cs typeface="Arial" pitchFamily="34" charset="0"/>
                        </a:rPr>
                        <a:t>&gt;,&lt;td&gt;&lt;</a:t>
                      </a:r>
                      <a:r>
                        <a:rPr lang="en-IN" sz="2000" dirty="0" err="1" smtClean="0">
                          <a:latin typeface="Arial" pitchFamily="34" charset="0"/>
                          <a:cs typeface="Arial" pitchFamily="34" charset="0"/>
                        </a:rPr>
                        <a:t>th</a:t>
                      </a:r>
                      <a:r>
                        <a:rPr lang="en-IN" sz="2000" dirty="0" smtClean="0">
                          <a:latin typeface="Arial" pitchFamily="34" charset="0"/>
                          <a:cs typeface="Arial" pitchFamily="34" charset="0"/>
                        </a:rPr>
                        <a:t>&gt;</a:t>
                      </a:r>
                      <a:endParaRPr lang="en-IN" sz="2000" dirty="0">
                        <a:latin typeface="Arial" pitchFamily="34" charset="0"/>
                        <a:cs typeface="Arial" pitchFamily="34" charset="0"/>
                      </a:endParaRPr>
                    </a:p>
                  </a:txBody>
                  <a:tcPr anchor="ct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create a table in html document</a:t>
                      </a:r>
                    </a:p>
                  </a:txBody>
                  <a:tcPr anchor="ctr"/>
                </a:tc>
              </a:tr>
              <a:tr h="501885">
                <a:tc>
                  <a:txBody>
                    <a:bodyPr/>
                    <a:lstStyle/>
                    <a:p>
                      <a:pPr algn="ctr"/>
                      <a:r>
                        <a:rPr lang="en-IN" sz="2000" dirty="0" smtClean="0">
                          <a:latin typeface="Arial" pitchFamily="34" charset="0"/>
                          <a:cs typeface="Arial" pitchFamily="34" charset="0"/>
                        </a:rPr>
                        <a:t>&lt;u&gt; </a:t>
                      </a:r>
                      <a:endParaRPr lang="en-IN" sz="2000" dirty="0">
                        <a:latin typeface="Arial" pitchFamily="34" charset="0"/>
                        <a:cs typeface="Arial"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set the content underline</a:t>
                      </a:r>
                    </a:p>
                  </a:txBody>
                  <a:tcPr anchor="ctr"/>
                </a:tc>
              </a:tr>
              <a:tr h="501885">
                <a:tc>
                  <a:txBody>
                    <a:bodyPr/>
                    <a:lstStyle/>
                    <a:p>
                      <a:pPr algn="ctr"/>
                      <a:r>
                        <a:rPr lang="en-IN" sz="2000" dirty="0" smtClean="0">
                          <a:latin typeface="Arial" pitchFamily="34" charset="0"/>
                          <a:cs typeface="Arial" pitchFamily="34" charset="0"/>
                        </a:rPr>
                        <a:t>&lt;a&gt;</a:t>
                      </a:r>
                      <a:endParaRPr lang="en-IN" sz="2000" dirty="0">
                        <a:latin typeface="Arial" pitchFamily="34" charset="0"/>
                        <a:cs typeface="Arial"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link one page to another page</a:t>
                      </a:r>
                    </a:p>
                  </a:txBody>
                  <a:tcPr anchor="ctr"/>
                </a:tc>
              </a:tr>
              <a:tr h="501885">
                <a:tc>
                  <a:txBody>
                    <a:bodyPr/>
                    <a:lstStyle/>
                    <a:p>
                      <a:pPr algn="ctr"/>
                      <a:r>
                        <a:rPr lang="en-IN" sz="2000" dirty="0" smtClean="0">
                          <a:latin typeface="Arial" pitchFamily="34" charset="0"/>
                          <a:cs typeface="Arial" pitchFamily="34" charset="0"/>
                        </a:rPr>
                        <a:t>&lt;</a:t>
                      </a:r>
                      <a:r>
                        <a:rPr lang="en-IN" sz="2000" dirty="0" err="1" smtClean="0">
                          <a:latin typeface="Arial" pitchFamily="34" charset="0"/>
                          <a:cs typeface="Arial" pitchFamily="34" charset="0"/>
                        </a:rPr>
                        <a:t>ol</a:t>
                      </a:r>
                      <a:r>
                        <a:rPr lang="en-IN" sz="2000" dirty="0" smtClean="0">
                          <a:latin typeface="Arial" pitchFamily="34" charset="0"/>
                          <a:cs typeface="Arial" pitchFamily="34" charset="0"/>
                        </a:rPr>
                        <a:t>&gt;, &lt;</a:t>
                      </a:r>
                      <a:r>
                        <a:rPr lang="en-IN" sz="2000" dirty="0" err="1" smtClean="0">
                          <a:latin typeface="Arial" pitchFamily="34" charset="0"/>
                          <a:cs typeface="Arial" pitchFamily="34" charset="0"/>
                        </a:rPr>
                        <a:t>ul</a:t>
                      </a:r>
                      <a:r>
                        <a:rPr lang="en-IN" sz="2000" dirty="0" smtClean="0">
                          <a:latin typeface="Arial" pitchFamily="34" charset="0"/>
                          <a:cs typeface="Arial" pitchFamily="34" charset="0"/>
                        </a:rPr>
                        <a:t>&gt;, &lt;li&gt; </a:t>
                      </a:r>
                      <a:endParaRPr lang="en-IN" sz="2000" dirty="0">
                        <a:latin typeface="Arial" pitchFamily="34" charset="0"/>
                        <a:cs typeface="Arial"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list the content(ordered / unordered)</a:t>
                      </a:r>
                    </a:p>
                  </a:txBody>
                  <a:tcPr anchor="ctr"/>
                </a:tc>
              </a:tr>
              <a:tr h="501885">
                <a:tc>
                  <a:txBody>
                    <a:bodyPr/>
                    <a:lstStyle/>
                    <a:p>
                      <a:pPr algn="ctr"/>
                      <a:r>
                        <a:rPr lang="en-IN" sz="2000" dirty="0" smtClean="0">
                          <a:latin typeface="Arial" pitchFamily="34" charset="0"/>
                          <a:cs typeface="Arial" pitchFamily="34" charset="0"/>
                        </a:rPr>
                        <a:t>&lt;</a:t>
                      </a:r>
                      <a:r>
                        <a:rPr lang="en-IN" sz="2000" dirty="0" err="1" smtClean="0">
                          <a:latin typeface="Arial" pitchFamily="34" charset="0"/>
                          <a:cs typeface="Arial" pitchFamily="34" charset="0"/>
                        </a:rPr>
                        <a:t>img</a:t>
                      </a:r>
                      <a:r>
                        <a:rPr lang="en-IN" sz="2000" dirty="0" smtClean="0">
                          <a:latin typeface="Arial" pitchFamily="34" charset="0"/>
                          <a:cs typeface="Arial" pitchFamily="34" charset="0"/>
                        </a:rPr>
                        <a:t>&gt;</a:t>
                      </a:r>
                      <a:endParaRPr lang="en-IN" sz="2000" dirty="0">
                        <a:latin typeface="Arial" pitchFamily="34" charset="0"/>
                        <a:cs typeface="Arial" pitchFamily="34" charset="0"/>
                      </a:endParaRPr>
                    </a:p>
                  </a:txBody>
                  <a:tcPr anchor="ctr"/>
                </a:tc>
                <a:tc>
                  <a:txBody>
                    <a:bodyPr/>
                    <a:lstStyle/>
                    <a:p>
                      <a:pPr algn="just"/>
                      <a:r>
                        <a:rPr lang="en-IN" sz="2000" dirty="0" smtClean="0">
                          <a:latin typeface="Arial" pitchFamily="34" charset="0"/>
                          <a:cs typeface="Arial" pitchFamily="34" charset="0"/>
                        </a:rPr>
                        <a:t>to add image element in html document</a:t>
                      </a:r>
                    </a:p>
                  </a:txBody>
                  <a:tcPr anchor="ctr"/>
                </a:tc>
              </a:tr>
              <a:tr h="501885">
                <a:tc>
                  <a:txBody>
                    <a:bodyPr/>
                    <a:lstStyle/>
                    <a:p>
                      <a:pPr algn="ctr"/>
                      <a:r>
                        <a:rPr lang="en-IN" sz="2000" dirty="0" smtClean="0">
                          <a:latin typeface="Arial" pitchFamily="34" charset="0"/>
                          <a:cs typeface="Arial" pitchFamily="34" charset="0"/>
                        </a:rPr>
                        <a:t>&lt;link&gt;</a:t>
                      </a:r>
                      <a:endParaRPr lang="en-IN" sz="2000" dirty="0">
                        <a:latin typeface="Arial" pitchFamily="34" charset="0"/>
                        <a:cs typeface="Arial"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link the content from external source</a:t>
                      </a:r>
                    </a:p>
                  </a:txBody>
                  <a:tcPr anchor="ctr"/>
                </a:tc>
              </a:tr>
              <a:tr h="501885">
                <a:tc>
                  <a:txBody>
                    <a:bodyPr/>
                    <a:lstStyle/>
                    <a:p>
                      <a:pPr algn="ctr"/>
                      <a:r>
                        <a:rPr lang="en-IN" sz="2000" dirty="0" smtClean="0">
                          <a:latin typeface="Arial" pitchFamily="34" charset="0"/>
                          <a:cs typeface="Arial" pitchFamily="34" charset="0"/>
                        </a:rPr>
                        <a:t>&lt;meta&gt;</a:t>
                      </a:r>
                      <a:endParaRPr lang="en-IN" sz="2000" dirty="0">
                        <a:latin typeface="Arial" pitchFamily="34" charset="0"/>
                        <a:cs typeface="Arial"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specify the page description. For example: last modifier, authors, … etc.</a:t>
                      </a:r>
                    </a:p>
                  </a:txBody>
                  <a:tcPr anchor="ctr"/>
                </a:tc>
              </a:tr>
              <a:tr h="501885">
                <a:tc>
                  <a:txBody>
                    <a:bodyPr/>
                    <a:lstStyle/>
                    <a:p>
                      <a:pPr algn="ctr"/>
                      <a:r>
                        <a:rPr lang="en-IN" sz="2000" dirty="0" smtClean="0">
                          <a:latin typeface="Arial" pitchFamily="34" charset="0"/>
                          <a:cs typeface="Arial" pitchFamily="34" charset="0"/>
                        </a:rPr>
                        <a:t>&lt;form&gt;,&lt;input&gt;,</a:t>
                      </a:r>
                    </a:p>
                    <a:p>
                      <a:pPr algn="ctr"/>
                      <a:r>
                        <a:rPr lang="en-IN" sz="2000" dirty="0" smtClean="0">
                          <a:latin typeface="Arial" pitchFamily="34" charset="0"/>
                          <a:cs typeface="Arial" pitchFamily="34" charset="0"/>
                        </a:rPr>
                        <a:t>&lt;select&gt;,&lt;option&gt;</a:t>
                      </a:r>
                      <a:endParaRPr lang="en-IN" sz="2000" dirty="0">
                        <a:latin typeface="Arial" pitchFamily="34" charset="0"/>
                        <a:cs typeface="Arial" pitchFamily="34" charset="0"/>
                      </a:endParaRPr>
                    </a:p>
                  </a:txBody>
                  <a:tcPr anchor="ct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to create html form </a:t>
                      </a:r>
                    </a:p>
                  </a:txBody>
                  <a:tcPr anchor="ct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487759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457200"/>
            <a:ext cx="8229600" cy="914400"/>
          </a:xfrm>
        </p:spPr>
        <p:txBody>
          <a:bodyPr/>
          <a:lstStyle/>
          <a:p>
            <a:pPr algn="ctr"/>
            <a:r>
              <a:rPr lang="en-US" sz="4000" dirty="0" smtClean="0">
                <a:latin typeface="Arial" pitchFamily="34" charset="0"/>
                <a:cs typeface="Arial" pitchFamily="34" charset="0"/>
              </a:rPr>
              <a:t>What is HTML5?</a:t>
            </a:r>
          </a:p>
        </p:txBody>
      </p:sp>
      <p:sp>
        <p:nvSpPr>
          <p:cNvPr id="4099" name="Rectangle 3"/>
          <p:cNvSpPr>
            <a:spLocks noGrp="1" noChangeArrowheads="1"/>
          </p:cNvSpPr>
          <p:nvPr>
            <p:ph idx="1"/>
          </p:nvPr>
        </p:nvSpPr>
        <p:spPr>
          <a:xfrm>
            <a:off x="457200" y="1752600"/>
            <a:ext cx="8229600" cy="4191000"/>
          </a:xfrm>
        </p:spPr>
        <p:txBody>
          <a:bodyPr>
            <a:normAutofit/>
          </a:bodyPr>
          <a:lstStyle/>
          <a:p>
            <a:pPr algn="just">
              <a:lnSpc>
                <a:spcPct val="150000"/>
              </a:lnSpc>
            </a:pPr>
            <a:r>
              <a:rPr lang="en-US" sz="2000" dirty="0" smtClean="0">
                <a:latin typeface="Arial" pitchFamily="34" charset="0"/>
                <a:cs typeface="Arial" pitchFamily="34" charset="0"/>
              </a:rPr>
              <a:t>HTML5 is the </a:t>
            </a:r>
            <a:r>
              <a:rPr lang="en-US" sz="2000" dirty="0" smtClean="0">
                <a:solidFill>
                  <a:srgbClr val="C00000"/>
                </a:solidFill>
                <a:latin typeface="Arial" pitchFamily="34" charset="0"/>
                <a:cs typeface="Arial" pitchFamily="34" charset="0"/>
              </a:rPr>
              <a:t>newest version of HTML</a:t>
            </a:r>
            <a:r>
              <a:rPr lang="en-US" sz="2000" dirty="0" smtClean="0">
                <a:latin typeface="Arial" pitchFamily="34" charset="0"/>
                <a:cs typeface="Arial" pitchFamily="34" charset="0"/>
              </a:rPr>
              <a:t>, only recently gaining partial support by the makers of web browsers.</a:t>
            </a:r>
          </a:p>
          <a:p>
            <a:pPr algn="just">
              <a:lnSpc>
                <a:spcPct val="150000"/>
              </a:lnSpc>
            </a:pPr>
            <a:r>
              <a:rPr lang="en-US" sz="2000" dirty="0" smtClean="0">
                <a:latin typeface="Arial" pitchFamily="34" charset="0"/>
                <a:cs typeface="Arial" pitchFamily="34" charset="0"/>
              </a:rPr>
              <a:t>It incorporates all features from earlier versions of HTML, including the stricter XHTML.</a:t>
            </a:r>
          </a:p>
          <a:p>
            <a:pPr algn="just">
              <a:lnSpc>
                <a:spcPct val="150000"/>
              </a:lnSpc>
            </a:pPr>
            <a:r>
              <a:rPr lang="en-US" sz="2000" dirty="0" smtClean="0">
                <a:latin typeface="Arial" pitchFamily="34" charset="0"/>
                <a:cs typeface="Arial" pitchFamily="34" charset="0"/>
              </a:rPr>
              <a:t>It adds a diverse set of new tools for the web developer to use.</a:t>
            </a:r>
          </a:p>
          <a:p>
            <a:pPr algn="just">
              <a:lnSpc>
                <a:spcPct val="150000"/>
              </a:lnSpc>
            </a:pPr>
            <a:r>
              <a:rPr lang="en-US" sz="2000" dirty="0" smtClean="0">
                <a:latin typeface="Arial" pitchFamily="34" charset="0"/>
                <a:cs typeface="Arial" pitchFamily="34" charset="0"/>
              </a:rPr>
              <a:t>It is still a work in progress.  No browsers have full HTML5 support</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554494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457200"/>
            <a:ext cx="8229600" cy="838200"/>
          </a:xfrm>
        </p:spPr>
        <p:txBody>
          <a:bodyPr/>
          <a:lstStyle/>
          <a:p>
            <a:pPr algn="ctr"/>
            <a:r>
              <a:rPr lang="en-US" sz="4000" dirty="0" smtClean="0">
                <a:latin typeface="Arial" pitchFamily="34" charset="0"/>
                <a:cs typeface="Arial" pitchFamily="34" charset="0"/>
              </a:rPr>
              <a:t>Goals of HTML5</a:t>
            </a:r>
          </a:p>
        </p:txBody>
      </p:sp>
      <p:sp>
        <p:nvSpPr>
          <p:cNvPr id="38915" name="Rectangle 3"/>
          <p:cNvSpPr>
            <a:spLocks noGrp="1" noChangeArrowheads="1"/>
          </p:cNvSpPr>
          <p:nvPr>
            <p:ph idx="4294967295"/>
          </p:nvPr>
        </p:nvSpPr>
        <p:spPr>
          <a:xfrm>
            <a:off x="0" y="1752600"/>
            <a:ext cx="8229600" cy="4191000"/>
          </a:xfrm>
        </p:spPr>
        <p:txBody>
          <a:bodyPr>
            <a:normAutofit fontScale="92500"/>
          </a:bodyPr>
          <a:lstStyle/>
          <a:p>
            <a:pPr algn="just">
              <a:lnSpc>
                <a:spcPts val="3000"/>
              </a:lnSpc>
            </a:pPr>
            <a:r>
              <a:rPr lang="en-US" sz="2400" dirty="0" smtClean="0">
                <a:latin typeface="Arial" pitchFamily="34" charset="0"/>
                <a:cs typeface="Arial" pitchFamily="34" charset="0"/>
              </a:rPr>
              <a:t>Support all existing web pages.  With HTML5, there is no requirement to go back and revise older websites.</a:t>
            </a:r>
          </a:p>
          <a:p>
            <a:pPr algn="just">
              <a:lnSpc>
                <a:spcPts val="3000"/>
              </a:lnSpc>
            </a:pPr>
            <a:r>
              <a:rPr lang="en-US" sz="2400" dirty="0" smtClean="0">
                <a:latin typeface="Arial" pitchFamily="34" charset="0"/>
                <a:cs typeface="Arial" pitchFamily="34" charset="0"/>
              </a:rPr>
              <a:t>Reduce the need for external plugins and scripts to show website content.</a:t>
            </a:r>
          </a:p>
          <a:p>
            <a:pPr algn="just">
              <a:lnSpc>
                <a:spcPts val="3000"/>
              </a:lnSpc>
            </a:pPr>
            <a:r>
              <a:rPr lang="en-US" sz="2400" dirty="0" smtClean="0">
                <a:latin typeface="Arial" pitchFamily="34" charset="0"/>
                <a:cs typeface="Arial" pitchFamily="34" charset="0"/>
              </a:rPr>
              <a:t>Improve the semantic definition (i.e. meaning and purpose) of page elements.</a:t>
            </a:r>
          </a:p>
          <a:p>
            <a:pPr algn="just">
              <a:lnSpc>
                <a:spcPts val="3000"/>
              </a:lnSpc>
            </a:pPr>
            <a:r>
              <a:rPr lang="en-US" sz="2400" dirty="0" smtClean="0">
                <a:latin typeface="Arial" pitchFamily="34" charset="0"/>
                <a:cs typeface="Arial" pitchFamily="34" charset="0"/>
              </a:rPr>
              <a:t>Make the rendering of web content universal and independent of the device being used.</a:t>
            </a:r>
          </a:p>
          <a:p>
            <a:pPr algn="just">
              <a:lnSpc>
                <a:spcPts val="3000"/>
              </a:lnSpc>
            </a:pPr>
            <a:r>
              <a:rPr lang="en-US" sz="2400" dirty="0" smtClean="0">
                <a:latin typeface="Arial" pitchFamily="34" charset="0"/>
                <a:cs typeface="Arial" pitchFamily="34" charset="0"/>
              </a:rPr>
              <a:t>Handle web documents errors in a better and more consistent fashion.</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63446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457200"/>
            <a:ext cx="8229600" cy="838200"/>
          </a:xfrm>
        </p:spPr>
        <p:txBody>
          <a:bodyPr/>
          <a:lstStyle/>
          <a:p>
            <a:pPr algn="ctr"/>
            <a:r>
              <a:rPr lang="en-US" sz="4000" dirty="0" smtClean="0">
                <a:latin typeface="Arial" pitchFamily="34" charset="0"/>
                <a:cs typeface="Arial" pitchFamily="34" charset="0"/>
              </a:rPr>
              <a:t>Structure of HTML5</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Rectangle 3"/>
          <p:cNvSpPr>
            <a:spLocks noChangeArrowheads="1"/>
          </p:cNvSpPr>
          <p:nvPr/>
        </p:nvSpPr>
        <p:spPr bwMode="auto">
          <a:xfrm>
            <a:off x="457200" y="1628800"/>
            <a:ext cx="8077200" cy="4671392"/>
          </a:xfrm>
          <a:prstGeom prst="rect">
            <a:avLst/>
          </a:prstGeom>
          <a:solidFill>
            <a:schemeClr val="bg1"/>
          </a:solidFill>
          <a:ln w="9525">
            <a:solidFill>
              <a:schemeClr val="bg1"/>
            </a:solidFill>
            <a:miter lim="800000"/>
            <a:headEnd/>
            <a:tailEnd/>
          </a:ln>
        </p:spPr>
        <p:txBody>
          <a:bodyPr/>
          <a:lstStyle/>
          <a:p>
            <a:pPr marL="342900" indent="-342900"/>
            <a:r>
              <a:rPr lang="en-US" sz="2400" b="1" dirty="0">
                <a:latin typeface="Courier New" pitchFamily="49" charset="0"/>
                <a:cs typeface="Courier New" pitchFamily="49" charset="0"/>
              </a:rPr>
              <a:t>&lt;!DOCTYPE html&gt;</a:t>
            </a:r>
          </a:p>
          <a:p>
            <a:pPr marL="342900" indent="-342900" eaLnBrk="1" hangingPunct="1">
              <a:spcBef>
                <a:spcPct val="20000"/>
              </a:spcBef>
              <a:buClr>
                <a:schemeClr val="bg2"/>
              </a:buClr>
              <a:buSzPct val="75000"/>
              <a:buFont typeface="Wingdings" pitchFamily="2" charset="2"/>
              <a:buNone/>
            </a:pPr>
            <a:r>
              <a:rPr lang="en-US" sz="2400" b="1" dirty="0">
                <a:latin typeface="Courier New" pitchFamily="49" charset="0"/>
                <a:cs typeface="Courier New" pitchFamily="49" charset="0"/>
              </a:rPr>
              <a:t>&lt;</a:t>
            </a:r>
            <a:r>
              <a:rPr lang="en-US" sz="2400" b="1" dirty="0" smtClean="0">
                <a:latin typeface="Courier New" pitchFamily="49" charset="0"/>
                <a:cs typeface="Courier New" pitchFamily="49" charset="0"/>
              </a:rPr>
              <a:t>html&gt;</a:t>
            </a:r>
            <a:endParaRPr lang="en-US" sz="2400" b="1" dirty="0">
              <a:latin typeface="Courier New" pitchFamily="49" charset="0"/>
              <a:cs typeface="Courier New" pitchFamily="49" charset="0"/>
            </a:endParaRPr>
          </a:p>
          <a:p>
            <a:pPr marL="342900" indent="-342900"/>
            <a:r>
              <a:rPr lang="en-US" sz="2400" b="1" dirty="0" smtClean="0">
                <a:latin typeface="Courier New" pitchFamily="49" charset="0"/>
                <a:cs typeface="Courier New" pitchFamily="49" charset="0"/>
              </a:rPr>
              <a:t>	&lt;</a:t>
            </a:r>
            <a:r>
              <a:rPr lang="en-US" sz="2400" b="1" dirty="0">
                <a:latin typeface="Courier New" pitchFamily="49" charset="0"/>
                <a:cs typeface="Courier New" pitchFamily="49" charset="0"/>
              </a:rPr>
              <a:t>head</a:t>
            </a:r>
            <a:r>
              <a:rPr lang="en-US" sz="2400" b="1" dirty="0" smtClean="0">
                <a:latin typeface="Courier New" pitchFamily="49" charset="0"/>
                <a:cs typeface="Courier New" pitchFamily="49" charset="0"/>
              </a:rPr>
              <a:t>&gt;</a:t>
            </a:r>
          </a:p>
          <a:p>
            <a:pPr marL="342900" indent="-342900"/>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IN" sz="2400" b="1" dirty="0">
                <a:latin typeface="Courier New" pitchFamily="49" charset="0"/>
                <a:cs typeface="Courier New" pitchFamily="49" charset="0"/>
              </a:rPr>
              <a:t>&lt;meta </a:t>
            </a:r>
            <a:r>
              <a:rPr lang="en-IN" sz="2400" dirty="0">
                <a:latin typeface="Courier New" pitchFamily="49" charset="0"/>
                <a:cs typeface="Courier New" pitchFamily="49" charset="0"/>
              </a:rPr>
              <a:t>charset="UTF-8"&gt;</a:t>
            </a:r>
            <a:endParaRPr lang="en-US" sz="2400" dirty="0">
              <a:latin typeface="Courier New" pitchFamily="49" charset="0"/>
              <a:cs typeface="Courier New" pitchFamily="49" charset="0"/>
            </a:endParaRPr>
          </a:p>
          <a:p>
            <a:pPr marL="342900" indent="-342900">
              <a:spcBef>
                <a:spcPct val="20000"/>
              </a:spcBef>
              <a:buClr>
                <a:schemeClr val="bg2"/>
              </a:buClr>
              <a:buSzPct val="75000"/>
              <a:buFont typeface="Wingdings" pitchFamily="2" charset="2"/>
              <a:buNone/>
            </a:pPr>
            <a:r>
              <a:rPr lang="en-US" sz="2400" b="1" dirty="0" smtClean="0">
                <a:latin typeface="Courier New" pitchFamily="49" charset="0"/>
                <a:cs typeface="Courier New" pitchFamily="49" charset="0"/>
              </a:rPr>
              <a:t>		&lt;title&gt;</a:t>
            </a:r>
            <a:r>
              <a:rPr lang="en-IN" sz="2400" i="1" dirty="0">
                <a:latin typeface="Courier New" pitchFamily="49" charset="0"/>
                <a:cs typeface="Courier New" pitchFamily="49" charset="0"/>
              </a:rPr>
              <a:t>Title of the </a:t>
            </a:r>
            <a:r>
              <a:rPr lang="en-IN" sz="2400" i="1" dirty="0" smtClean="0">
                <a:latin typeface="Courier New" pitchFamily="49" charset="0"/>
                <a:cs typeface="Courier New" pitchFamily="49" charset="0"/>
              </a:rPr>
              <a:t>document</a:t>
            </a:r>
            <a:r>
              <a:rPr lang="en-IN" sz="2400" b="1" dirty="0" smtClean="0">
                <a:latin typeface="Courier New" pitchFamily="49" charset="0"/>
                <a:cs typeface="Courier New" pitchFamily="49" charset="0"/>
              </a:rPr>
              <a:t>&lt;/title&gt;</a:t>
            </a:r>
            <a:endParaRPr lang="en-US" sz="2400" b="1" dirty="0" smtClean="0">
              <a:latin typeface="Courier New" pitchFamily="49" charset="0"/>
              <a:cs typeface="Courier New" pitchFamily="49" charset="0"/>
            </a:endParaRPr>
          </a:p>
          <a:p>
            <a:pPr marL="342900" indent="-342900">
              <a:spcBef>
                <a:spcPct val="20000"/>
              </a:spcBef>
              <a:buClr>
                <a:schemeClr val="bg2"/>
              </a:buClr>
              <a:buSzPct val="75000"/>
              <a:buFont typeface="Wingdings" pitchFamily="2" charset="2"/>
              <a:buNone/>
            </a:pPr>
            <a:r>
              <a:rPr lang="en-US" sz="2400" b="1" dirty="0" smtClean="0">
                <a:latin typeface="Courier New" pitchFamily="49" charset="0"/>
                <a:cs typeface="Courier New" pitchFamily="49" charset="0"/>
              </a:rPr>
              <a:t>	&lt;/</a:t>
            </a:r>
            <a:r>
              <a:rPr lang="en-US" sz="2400" b="1" dirty="0">
                <a:latin typeface="Courier New" pitchFamily="49" charset="0"/>
                <a:cs typeface="Courier New" pitchFamily="49" charset="0"/>
              </a:rPr>
              <a:t>head&gt;</a:t>
            </a:r>
          </a:p>
          <a:p>
            <a:pPr marL="342900" indent="-342900">
              <a:spcBef>
                <a:spcPct val="20000"/>
              </a:spcBef>
              <a:buClr>
                <a:schemeClr val="bg2"/>
              </a:buClr>
              <a:buSzPct val="75000"/>
              <a:buFont typeface="Wingdings" pitchFamily="2" charset="2"/>
              <a:buNone/>
            </a:pPr>
            <a:r>
              <a:rPr lang="en-US" sz="2400" b="1" dirty="0" smtClean="0">
                <a:latin typeface="Courier New" pitchFamily="49" charset="0"/>
                <a:cs typeface="Courier New" pitchFamily="49" charset="0"/>
              </a:rPr>
              <a:t>	&lt;</a:t>
            </a:r>
            <a:r>
              <a:rPr lang="en-US" sz="2400" b="1" dirty="0">
                <a:latin typeface="Courier New" pitchFamily="49" charset="0"/>
                <a:cs typeface="Courier New" pitchFamily="49" charset="0"/>
              </a:rPr>
              <a:t>body</a:t>
            </a:r>
            <a:r>
              <a:rPr lang="en-US" sz="2400" b="1" dirty="0" smtClean="0">
                <a:latin typeface="Courier New" pitchFamily="49" charset="0"/>
                <a:cs typeface="Courier New" pitchFamily="49" charset="0"/>
              </a:rPr>
              <a:t>&gt;</a:t>
            </a:r>
          </a:p>
          <a:p>
            <a:pPr marL="342900" indent="-342900">
              <a:spcBef>
                <a:spcPct val="20000"/>
              </a:spcBef>
              <a:buClr>
                <a:schemeClr val="bg2"/>
              </a:buClr>
              <a:buSzPct val="75000"/>
              <a:buFont typeface="Wingdings" pitchFamily="2" charset="2"/>
              <a:buNone/>
            </a:pPr>
            <a:r>
              <a:rPr lang="en-US" sz="2400" b="1" dirty="0" smtClean="0">
                <a:latin typeface="Courier New" pitchFamily="49" charset="0"/>
                <a:cs typeface="Courier New" pitchFamily="49" charset="0"/>
              </a:rPr>
              <a:t>		//content of the document</a:t>
            </a:r>
            <a:endParaRPr lang="en-US" sz="2400" b="1" dirty="0">
              <a:latin typeface="Courier New" pitchFamily="49" charset="0"/>
              <a:cs typeface="Courier New" pitchFamily="49" charset="0"/>
            </a:endParaRPr>
          </a:p>
          <a:p>
            <a:pPr marL="342900" indent="-342900">
              <a:spcBef>
                <a:spcPct val="20000"/>
              </a:spcBef>
              <a:buClr>
                <a:schemeClr val="bg2"/>
              </a:buClr>
              <a:buSzPct val="75000"/>
              <a:buFont typeface="Wingdings" pitchFamily="2" charset="2"/>
              <a:buNone/>
            </a:pPr>
            <a:r>
              <a:rPr lang="en-US" sz="2400" b="1" dirty="0" smtClean="0">
                <a:latin typeface="Courier New" pitchFamily="49" charset="0"/>
                <a:cs typeface="Courier New" pitchFamily="49" charset="0"/>
              </a:rPr>
              <a:t>	&lt;/</a:t>
            </a:r>
            <a:r>
              <a:rPr lang="en-US" sz="2400" b="1" dirty="0">
                <a:latin typeface="Courier New" pitchFamily="49" charset="0"/>
                <a:cs typeface="Courier New" pitchFamily="49" charset="0"/>
              </a:rPr>
              <a:t>body&gt;</a:t>
            </a:r>
          </a:p>
          <a:p>
            <a:pPr marL="342900" indent="-342900">
              <a:spcBef>
                <a:spcPct val="20000"/>
              </a:spcBef>
              <a:buClr>
                <a:schemeClr val="bg2"/>
              </a:buClr>
              <a:buSzPct val="75000"/>
              <a:buFont typeface="Wingdings" pitchFamily="2" charset="2"/>
              <a:buNone/>
            </a:pPr>
            <a:r>
              <a:rPr lang="en-US" sz="2400" b="1" dirty="0">
                <a:latin typeface="Courier New" pitchFamily="49" charset="0"/>
                <a:cs typeface="Courier New" pitchFamily="49" charset="0"/>
              </a:rPr>
              <a:t>&lt;/html&gt;</a:t>
            </a:r>
          </a:p>
        </p:txBody>
      </p:sp>
      <p:sp>
        <p:nvSpPr>
          <p:cNvPr id="7" name="Footer Placeholder 6"/>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07212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457200"/>
            <a:ext cx="8229600" cy="838200"/>
          </a:xfrm>
        </p:spPr>
        <p:txBody>
          <a:bodyPr/>
          <a:lstStyle/>
          <a:p>
            <a:pPr algn="ctr"/>
            <a:r>
              <a:rPr lang="en-US" sz="4000" dirty="0" smtClean="0">
                <a:latin typeface="Arial" pitchFamily="34" charset="0"/>
                <a:cs typeface="Arial" pitchFamily="34" charset="0"/>
              </a:rPr>
              <a:t>Basic HTML5 Web Page</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51208" name="Rectangle 3"/>
          <p:cNvSpPr>
            <a:spLocks noChangeArrowheads="1"/>
          </p:cNvSpPr>
          <p:nvPr/>
        </p:nvSpPr>
        <p:spPr bwMode="auto">
          <a:xfrm>
            <a:off x="457200" y="1484784"/>
            <a:ext cx="8077200" cy="4824536"/>
          </a:xfrm>
          <a:prstGeom prst="rect">
            <a:avLst/>
          </a:prstGeom>
          <a:solidFill>
            <a:schemeClr val="bg1"/>
          </a:solidFill>
          <a:ln w="9525">
            <a:solidFill>
              <a:schemeClr val="bg1"/>
            </a:solidFill>
            <a:miter lim="800000"/>
            <a:headEnd/>
            <a:tailEnd/>
          </a:ln>
        </p:spPr>
        <p:txBody>
          <a:bodyPr/>
          <a:lstStyle/>
          <a:p>
            <a:pPr marL="342900" indent="-342900"/>
            <a:r>
              <a:rPr lang="en-US" sz="2400" b="1" dirty="0">
                <a:latin typeface="Courier New" pitchFamily="49" charset="0"/>
              </a:rPr>
              <a:t>&lt;!DOCTYPE html&gt;</a:t>
            </a:r>
          </a:p>
          <a:p>
            <a:pPr marL="342900" indent="-342900" eaLnBrk="1" hangingPunct="1">
              <a:spcBef>
                <a:spcPct val="20000"/>
              </a:spcBef>
              <a:buClr>
                <a:schemeClr val="bg2"/>
              </a:buClr>
              <a:buSzPct val="75000"/>
              <a:buFont typeface="Wingdings" pitchFamily="2" charset="2"/>
              <a:buNone/>
            </a:pPr>
            <a:r>
              <a:rPr lang="en-US" sz="2400" b="1" dirty="0">
                <a:latin typeface="Courier New" pitchFamily="49" charset="0"/>
              </a:rPr>
              <a:t>&lt;html </a:t>
            </a:r>
            <a:r>
              <a:rPr lang="en-US" sz="2400" b="1" dirty="0" err="1">
                <a:latin typeface="Courier New" pitchFamily="49" charset="0"/>
              </a:rPr>
              <a:t>lang</a:t>
            </a:r>
            <a:r>
              <a:rPr lang="en-US" sz="2400" b="1" dirty="0">
                <a:latin typeface="Courier New" pitchFamily="49" charset="0"/>
              </a:rPr>
              <a:t>="en"&gt;</a:t>
            </a:r>
          </a:p>
          <a:p>
            <a:pPr marL="342900" indent="-342900"/>
            <a:r>
              <a:rPr lang="en-US" sz="2400" b="1" dirty="0">
                <a:latin typeface="Courier New" pitchFamily="49" charset="0"/>
              </a:rPr>
              <a:t>&lt;head&gt;</a:t>
            </a:r>
          </a:p>
          <a:p>
            <a:pPr marL="342900" indent="-342900">
              <a:spcBef>
                <a:spcPct val="20000"/>
              </a:spcBef>
              <a:buClr>
                <a:schemeClr val="bg2"/>
              </a:buClr>
              <a:buSzPct val="75000"/>
              <a:buFont typeface="Wingdings" pitchFamily="2" charset="2"/>
              <a:buNone/>
            </a:pPr>
            <a:r>
              <a:rPr lang="en-US" sz="2400" b="1" dirty="0">
                <a:latin typeface="Courier New" pitchFamily="49" charset="0"/>
              </a:rPr>
              <a:t>  &lt;meta charset="utf-8"&gt;</a:t>
            </a:r>
          </a:p>
          <a:p>
            <a:pPr marL="342900" indent="-342900">
              <a:spcBef>
                <a:spcPct val="20000"/>
              </a:spcBef>
              <a:buClr>
                <a:schemeClr val="bg2"/>
              </a:buClr>
              <a:buSzPct val="75000"/>
              <a:buFont typeface="Wingdings" pitchFamily="2" charset="2"/>
              <a:buNone/>
            </a:pPr>
            <a:r>
              <a:rPr lang="en-US" sz="2400" b="1" dirty="0">
                <a:latin typeface="Courier New" pitchFamily="49" charset="0"/>
              </a:rPr>
              <a:t>  &lt;title&gt;My First HTML5 Page&lt;/title&gt;</a:t>
            </a:r>
          </a:p>
          <a:p>
            <a:pPr marL="342900" indent="-342900">
              <a:spcBef>
                <a:spcPct val="20000"/>
              </a:spcBef>
              <a:buClr>
                <a:schemeClr val="bg2"/>
              </a:buClr>
              <a:buSzPct val="75000"/>
              <a:buFont typeface="Wingdings" pitchFamily="2" charset="2"/>
              <a:buNone/>
            </a:pPr>
            <a:r>
              <a:rPr lang="en-US" sz="2400" b="1" dirty="0">
                <a:latin typeface="Courier New" pitchFamily="49" charset="0"/>
              </a:rPr>
              <a:t>  &lt;link </a:t>
            </a:r>
            <a:r>
              <a:rPr lang="en-US" sz="2400" b="1" dirty="0" err="1">
                <a:latin typeface="Courier New" pitchFamily="49" charset="0"/>
              </a:rPr>
              <a:t>rel</a:t>
            </a:r>
            <a:r>
              <a:rPr lang="en-US" sz="2400" b="1" dirty="0">
                <a:latin typeface="Courier New" pitchFamily="49" charset="0"/>
              </a:rPr>
              <a:t>="</a:t>
            </a:r>
            <a:r>
              <a:rPr lang="en-US" sz="2400" b="1" dirty="0" err="1">
                <a:latin typeface="Courier New" pitchFamily="49" charset="0"/>
              </a:rPr>
              <a:t>stylesheet</a:t>
            </a:r>
            <a:r>
              <a:rPr lang="en-US" sz="2400" b="1" dirty="0">
                <a:latin typeface="Courier New" pitchFamily="49" charset="0"/>
              </a:rPr>
              <a:t>" </a:t>
            </a:r>
            <a:r>
              <a:rPr lang="en-US" sz="2400" b="1" dirty="0" err="1">
                <a:latin typeface="Courier New" pitchFamily="49" charset="0"/>
              </a:rPr>
              <a:t>href</a:t>
            </a:r>
            <a:r>
              <a:rPr lang="en-US" sz="2400" b="1" dirty="0">
                <a:latin typeface="Courier New" pitchFamily="49" charset="0"/>
              </a:rPr>
              <a:t>="style.css"&gt;</a:t>
            </a:r>
          </a:p>
          <a:p>
            <a:pPr marL="342900" indent="-342900">
              <a:spcBef>
                <a:spcPct val="20000"/>
              </a:spcBef>
              <a:buClr>
                <a:schemeClr val="bg2"/>
              </a:buClr>
              <a:buSzPct val="75000"/>
              <a:buFont typeface="Wingdings" pitchFamily="2" charset="2"/>
              <a:buNone/>
            </a:pPr>
            <a:r>
              <a:rPr lang="en-US" sz="2400" b="1" dirty="0">
                <a:latin typeface="Courier New" pitchFamily="49" charset="0"/>
              </a:rPr>
              <a:t>&lt;/head&gt;</a:t>
            </a:r>
          </a:p>
          <a:p>
            <a:pPr marL="342900" indent="-342900">
              <a:spcBef>
                <a:spcPct val="20000"/>
              </a:spcBef>
              <a:buClr>
                <a:schemeClr val="bg2"/>
              </a:buClr>
              <a:buSzPct val="75000"/>
              <a:buFont typeface="Wingdings" pitchFamily="2" charset="2"/>
              <a:buNone/>
            </a:pPr>
            <a:r>
              <a:rPr lang="en-US" sz="2400" b="1" dirty="0">
                <a:latin typeface="Courier New" pitchFamily="49" charset="0"/>
              </a:rPr>
              <a:t>&lt;body&gt;</a:t>
            </a:r>
          </a:p>
          <a:p>
            <a:pPr marL="342900" indent="-342900">
              <a:spcBef>
                <a:spcPct val="20000"/>
              </a:spcBef>
              <a:buClr>
                <a:schemeClr val="bg2"/>
              </a:buClr>
              <a:buSzPct val="75000"/>
              <a:buFont typeface="Wingdings" pitchFamily="2" charset="2"/>
              <a:buNone/>
            </a:pPr>
            <a:r>
              <a:rPr lang="en-US" sz="2400" b="1" dirty="0">
                <a:latin typeface="Courier New" pitchFamily="49" charset="0"/>
              </a:rPr>
              <a:t>  &lt;p&gt;HTML5 is fun!&lt;/p&gt;</a:t>
            </a:r>
          </a:p>
          <a:p>
            <a:pPr marL="342900" indent="-342900">
              <a:spcBef>
                <a:spcPct val="20000"/>
              </a:spcBef>
              <a:buClr>
                <a:schemeClr val="bg2"/>
              </a:buClr>
              <a:buSzPct val="75000"/>
              <a:buFont typeface="Wingdings" pitchFamily="2" charset="2"/>
              <a:buNone/>
            </a:pPr>
            <a:r>
              <a:rPr lang="en-US" sz="2400" b="1" dirty="0">
                <a:latin typeface="Courier New" pitchFamily="49" charset="0"/>
              </a:rPr>
              <a:t>&lt;/body&gt;</a:t>
            </a:r>
          </a:p>
          <a:p>
            <a:pPr marL="342900" indent="-342900">
              <a:spcBef>
                <a:spcPct val="20000"/>
              </a:spcBef>
              <a:buClr>
                <a:schemeClr val="bg2"/>
              </a:buClr>
              <a:buSzPct val="75000"/>
              <a:buFont typeface="Wingdings" pitchFamily="2" charset="2"/>
              <a:buNone/>
            </a:pPr>
            <a:r>
              <a:rPr lang="en-US" sz="2400" b="1" dirty="0">
                <a:latin typeface="Courier New" pitchFamily="49" charset="0"/>
              </a:rPr>
              <a:t>&lt;/html&gt;</a:t>
            </a:r>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144660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457200"/>
            <a:ext cx="8229600" cy="838200"/>
          </a:xfrm>
        </p:spPr>
        <p:txBody>
          <a:bodyPr/>
          <a:lstStyle/>
          <a:p>
            <a:pPr algn="ctr"/>
            <a:r>
              <a:rPr lang="en-US" sz="4000" dirty="0" smtClean="0">
                <a:latin typeface="Arial" pitchFamily="34" charset="0"/>
                <a:cs typeface="Arial" pitchFamily="34" charset="0"/>
              </a:rPr>
              <a:t>Other New Features in HTML5</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3016" name="Rectangle 3"/>
          <p:cNvSpPr>
            <a:spLocks noChangeArrowheads="1"/>
          </p:cNvSpPr>
          <p:nvPr/>
        </p:nvSpPr>
        <p:spPr bwMode="auto">
          <a:xfrm>
            <a:off x="609600" y="1676400"/>
            <a:ext cx="822960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just">
              <a:lnSpc>
                <a:spcPts val="3000"/>
              </a:lnSpc>
              <a:spcBef>
                <a:spcPct val="20000"/>
              </a:spcBef>
              <a:buClr>
                <a:schemeClr val="bg2"/>
              </a:buClr>
              <a:buSzPct val="75000"/>
              <a:buFont typeface="Wingdings" pitchFamily="2" charset="2"/>
              <a:buChar char="n"/>
            </a:pPr>
            <a:r>
              <a:rPr lang="en-US" sz="2400" dirty="0">
                <a:latin typeface="Arial" pitchFamily="34" charset="0"/>
                <a:cs typeface="Arial" pitchFamily="34" charset="0"/>
              </a:rPr>
              <a:t>Built-in audio and video support (without plugins)</a:t>
            </a:r>
          </a:p>
          <a:p>
            <a:pPr marL="342900" indent="-342900" algn="just">
              <a:lnSpc>
                <a:spcPts val="3000"/>
              </a:lnSpc>
              <a:spcBef>
                <a:spcPct val="20000"/>
              </a:spcBef>
              <a:buClr>
                <a:schemeClr val="bg2"/>
              </a:buClr>
              <a:buSzPct val="75000"/>
              <a:buFont typeface="Wingdings" pitchFamily="2" charset="2"/>
              <a:buChar char="n"/>
            </a:pPr>
            <a:r>
              <a:rPr lang="en-US" sz="2400" dirty="0">
                <a:latin typeface="Arial" pitchFamily="34" charset="0"/>
                <a:cs typeface="Arial" pitchFamily="34" charset="0"/>
              </a:rPr>
              <a:t>Enhanced form controls and attributes</a:t>
            </a:r>
          </a:p>
          <a:p>
            <a:pPr marL="342900" indent="-342900" algn="just">
              <a:lnSpc>
                <a:spcPts val="3000"/>
              </a:lnSpc>
              <a:spcBef>
                <a:spcPct val="20000"/>
              </a:spcBef>
              <a:buClr>
                <a:schemeClr val="bg2"/>
              </a:buClr>
              <a:buSzPct val="75000"/>
              <a:buFont typeface="Wingdings" pitchFamily="2" charset="2"/>
              <a:buChar char="n"/>
            </a:pPr>
            <a:r>
              <a:rPr lang="en-US" sz="2400" dirty="0">
                <a:latin typeface="Arial" pitchFamily="34" charset="0"/>
                <a:cs typeface="Arial" pitchFamily="34" charset="0"/>
              </a:rPr>
              <a:t>The Canvas (a way to draw directly on a web page)</a:t>
            </a:r>
          </a:p>
          <a:p>
            <a:pPr marL="342900" indent="-342900" algn="just">
              <a:lnSpc>
                <a:spcPts val="3000"/>
              </a:lnSpc>
              <a:spcBef>
                <a:spcPct val="20000"/>
              </a:spcBef>
              <a:buClr>
                <a:schemeClr val="bg2"/>
              </a:buClr>
              <a:buSzPct val="75000"/>
              <a:buFont typeface="Wingdings" pitchFamily="2" charset="2"/>
              <a:buChar char="n"/>
            </a:pPr>
            <a:r>
              <a:rPr lang="en-US" sz="2400" dirty="0">
                <a:latin typeface="Arial" pitchFamily="34" charset="0"/>
                <a:cs typeface="Arial" pitchFamily="34" charset="0"/>
              </a:rPr>
              <a:t>Drag and Drop functionality</a:t>
            </a:r>
          </a:p>
          <a:p>
            <a:pPr marL="342900" indent="-342900" algn="just">
              <a:lnSpc>
                <a:spcPts val="3000"/>
              </a:lnSpc>
              <a:spcBef>
                <a:spcPct val="20000"/>
              </a:spcBef>
              <a:buClr>
                <a:schemeClr val="bg2"/>
              </a:buClr>
              <a:buSzPct val="75000"/>
              <a:buFont typeface="Wingdings" pitchFamily="2" charset="2"/>
              <a:buChar char="n"/>
            </a:pPr>
            <a:r>
              <a:rPr lang="en-US" sz="2400" dirty="0">
                <a:latin typeface="Arial" pitchFamily="34" charset="0"/>
                <a:cs typeface="Arial" pitchFamily="34" charset="0"/>
              </a:rPr>
              <a:t>Support for CSS3 (the newer and more powerful version of CSS)</a:t>
            </a:r>
          </a:p>
          <a:p>
            <a:pPr marL="342900" indent="-342900" algn="just">
              <a:lnSpc>
                <a:spcPts val="3000"/>
              </a:lnSpc>
              <a:spcBef>
                <a:spcPct val="20000"/>
              </a:spcBef>
              <a:buClr>
                <a:schemeClr val="bg2"/>
              </a:buClr>
              <a:buSzPct val="75000"/>
              <a:buFont typeface="Wingdings" pitchFamily="2" charset="2"/>
              <a:buChar char="n"/>
            </a:pPr>
            <a:r>
              <a:rPr lang="en-US" sz="2400" dirty="0">
                <a:latin typeface="Arial" pitchFamily="34" charset="0"/>
                <a:cs typeface="Arial" pitchFamily="34" charset="0"/>
              </a:rPr>
              <a:t>More advanced features for web developers, such as data storage and offline applications.</a:t>
            </a:r>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3621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Tables</a:t>
            </a:r>
            <a:endParaRPr lang="en-IN" dirty="0"/>
          </a:p>
        </p:txBody>
      </p:sp>
      <p:sp>
        <p:nvSpPr>
          <p:cNvPr id="3" name="Content Placeholder 2"/>
          <p:cNvSpPr>
            <a:spLocks noGrp="1"/>
          </p:cNvSpPr>
          <p:nvPr>
            <p:ph idx="1"/>
          </p:nvPr>
        </p:nvSpPr>
        <p:spPr/>
        <p:txBody>
          <a:bodyPr>
            <a:normAutofit/>
          </a:bodyPr>
          <a:lstStyle/>
          <a:p>
            <a:r>
              <a:rPr lang="en-IN" sz="2400" dirty="0" smtClean="0">
                <a:latin typeface="Arial" pitchFamily="34" charset="0"/>
                <a:cs typeface="Arial" pitchFamily="34" charset="0"/>
              </a:rPr>
              <a:t>&lt;table&gt;</a:t>
            </a:r>
          </a:p>
          <a:p>
            <a:pPr lvl="1"/>
            <a:r>
              <a:rPr lang="en-IN" sz="2000" dirty="0" smtClean="0">
                <a:latin typeface="Arial" pitchFamily="34" charset="0"/>
                <a:cs typeface="Arial" pitchFamily="34" charset="0"/>
              </a:rPr>
              <a:t>&lt;td&gt;</a:t>
            </a:r>
          </a:p>
          <a:p>
            <a:pPr lvl="1"/>
            <a:r>
              <a:rPr lang="en-IN" sz="2000" dirty="0" smtClean="0">
                <a:latin typeface="Arial" pitchFamily="34" charset="0"/>
                <a:cs typeface="Arial" pitchFamily="34" charset="0"/>
              </a:rPr>
              <a:t>&lt;</a:t>
            </a:r>
            <a:r>
              <a:rPr lang="en-IN" sz="2000" dirty="0" err="1" smtClean="0">
                <a:latin typeface="Arial" pitchFamily="34" charset="0"/>
                <a:cs typeface="Arial" pitchFamily="34" charset="0"/>
              </a:rPr>
              <a:t>tr</a:t>
            </a:r>
            <a:r>
              <a:rPr lang="en-IN" sz="2000" dirty="0" smtClean="0">
                <a:latin typeface="Arial" pitchFamily="34" charset="0"/>
                <a:cs typeface="Arial" pitchFamily="34" charset="0"/>
              </a:rPr>
              <a:t>&gt;</a:t>
            </a:r>
          </a:p>
          <a:p>
            <a:pPr lvl="1"/>
            <a:r>
              <a:rPr lang="en-IN" sz="2000" dirty="0" smtClean="0">
                <a:latin typeface="Arial" pitchFamily="34" charset="0"/>
                <a:cs typeface="Arial" pitchFamily="34" charset="0"/>
              </a:rPr>
              <a:t>&lt;</a:t>
            </a:r>
            <a:r>
              <a:rPr lang="en-IN" sz="2000" dirty="0" err="1" smtClean="0">
                <a:latin typeface="Arial" pitchFamily="34" charset="0"/>
                <a:cs typeface="Arial" pitchFamily="34" charset="0"/>
              </a:rPr>
              <a:t>th</a:t>
            </a:r>
            <a:r>
              <a:rPr lang="en-IN" sz="2000" dirty="0" smtClean="0">
                <a:latin typeface="Arial" pitchFamily="34" charset="0"/>
                <a:cs typeface="Arial" pitchFamily="34" charset="0"/>
              </a:rPr>
              <a:t>&gt;</a:t>
            </a:r>
          </a:p>
          <a:p>
            <a:pPr lvl="1"/>
            <a:r>
              <a:rPr lang="en-IN" sz="2000" dirty="0">
                <a:latin typeface="Arial" pitchFamily="34" charset="0"/>
                <a:cs typeface="Arial" pitchFamily="34" charset="0"/>
              </a:rPr>
              <a:t>&lt;caption&gt;</a:t>
            </a:r>
          </a:p>
          <a:p>
            <a:pPr lvl="1"/>
            <a:r>
              <a:rPr lang="en-IN" sz="2000" dirty="0">
                <a:latin typeface="Arial" pitchFamily="34" charset="0"/>
                <a:cs typeface="Arial" pitchFamily="34" charset="0"/>
              </a:rPr>
              <a:t>&lt;</a:t>
            </a:r>
            <a:r>
              <a:rPr lang="en-IN" sz="2000" dirty="0" err="1">
                <a:latin typeface="Arial" pitchFamily="34" charset="0"/>
                <a:cs typeface="Arial" pitchFamily="34" charset="0"/>
              </a:rPr>
              <a:t>tbody</a:t>
            </a:r>
            <a:r>
              <a:rPr lang="en-IN" sz="2000" dirty="0" smtClean="0">
                <a:latin typeface="Arial" pitchFamily="34" charset="0"/>
                <a:cs typeface="Arial" pitchFamily="34" charset="0"/>
              </a:rPr>
              <a:t>&gt;</a:t>
            </a:r>
          </a:p>
          <a:p>
            <a:pPr lvl="1"/>
            <a:r>
              <a:rPr lang="en-IN" sz="2000" dirty="0" smtClean="0">
                <a:latin typeface="Arial" pitchFamily="34" charset="0"/>
                <a:cs typeface="Arial" pitchFamily="34" charset="0"/>
              </a:rPr>
              <a:t>&lt;</a:t>
            </a:r>
            <a:r>
              <a:rPr lang="en-IN" sz="2000" dirty="0" err="1" smtClean="0">
                <a:latin typeface="Arial" pitchFamily="34" charset="0"/>
                <a:cs typeface="Arial" pitchFamily="34" charset="0"/>
              </a:rPr>
              <a:t>thead</a:t>
            </a:r>
            <a:r>
              <a:rPr lang="en-IN" sz="2000" dirty="0" smtClean="0">
                <a:latin typeface="Arial" pitchFamily="34" charset="0"/>
                <a:cs typeface="Arial" pitchFamily="34" charset="0"/>
              </a:rPr>
              <a:t>&gt;</a:t>
            </a:r>
          </a:p>
          <a:p>
            <a:pPr lvl="1"/>
            <a:r>
              <a:rPr lang="en-IN" sz="2000" dirty="0" smtClean="0">
                <a:latin typeface="Arial" pitchFamily="34" charset="0"/>
                <a:cs typeface="Arial" pitchFamily="34" charset="0"/>
              </a:rPr>
              <a:t>&lt;</a:t>
            </a:r>
            <a:r>
              <a:rPr lang="en-IN" sz="2000" dirty="0" err="1" smtClean="0">
                <a:latin typeface="Arial" pitchFamily="34" charset="0"/>
                <a:cs typeface="Arial" pitchFamily="34" charset="0"/>
              </a:rPr>
              <a:t>tfoot</a:t>
            </a:r>
            <a:r>
              <a:rPr lang="en-IN" sz="2000" dirty="0" smtClean="0">
                <a:latin typeface="Arial" pitchFamily="34" charset="0"/>
                <a:cs typeface="Arial" pitchFamily="34" charset="0"/>
              </a:rPr>
              <a:t>&gt;</a:t>
            </a:r>
          </a:p>
          <a:p>
            <a:endParaRPr lang="en-IN" dirty="0"/>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215292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66"/>
            <a:ext cx="8229600" cy="634082"/>
          </a:xfrm>
        </p:spPr>
        <p:txBody>
          <a:bodyPr>
            <a:normAutofit fontScale="90000"/>
          </a:bodyPr>
          <a:lstStyle/>
          <a:p>
            <a:r>
              <a:rPr lang="en-IN" dirty="0">
                <a:latin typeface="Arial" pitchFamily="34" charset="0"/>
                <a:cs typeface="Arial" pitchFamily="34" charset="0"/>
              </a:rPr>
              <a:t>Tables</a:t>
            </a:r>
            <a:endParaRPr lang="en-IN" dirty="0"/>
          </a:p>
        </p:txBody>
      </p:sp>
      <p:sp>
        <p:nvSpPr>
          <p:cNvPr id="3" name="Content Placeholder 2"/>
          <p:cNvSpPr>
            <a:spLocks noGrp="1"/>
          </p:cNvSpPr>
          <p:nvPr>
            <p:ph idx="1"/>
          </p:nvPr>
        </p:nvSpPr>
        <p:spPr>
          <a:xfrm>
            <a:off x="457199" y="692696"/>
            <a:ext cx="5770985" cy="5976664"/>
          </a:xfrm>
        </p:spPr>
        <p:txBody>
          <a:bodyPr>
            <a:noAutofit/>
          </a:bodyPr>
          <a:lstStyle/>
          <a:p>
            <a:pPr marL="0" indent="0">
              <a:spcBef>
                <a:spcPts val="0"/>
              </a:spcBef>
              <a:buNone/>
            </a:pPr>
            <a:r>
              <a:rPr lang="en-IN" sz="1400" dirty="0">
                <a:latin typeface="Arial" pitchFamily="34" charset="0"/>
                <a:ea typeface="Verdana" pitchFamily="34" charset="0"/>
                <a:cs typeface="Arial" pitchFamily="34" charset="0"/>
              </a:rPr>
              <a:t>&lt;!DOCTYPE html&gt;</a:t>
            </a:r>
          </a:p>
          <a:p>
            <a:pPr marL="0" indent="0">
              <a:spcBef>
                <a:spcPts val="0"/>
              </a:spcBef>
              <a:buNone/>
            </a:pPr>
            <a:r>
              <a:rPr lang="en-IN" sz="1400" dirty="0">
                <a:latin typeface="Arial" pitchFamily="34" charset="0"/>
                <a:ea typeface="Verdana" pitchFamily="34" charset="0"/>
                <a:cs typeface="Arial" pitchFamily="34" charset="0"/>
              </a:rPr>
              <a:t>&lt;html&gt;</a:t>
            </a:r>
          </a:p>
          <a:p>
            <a:pPr marL="0" indent="0">
              <a:spcBef>
                <a:spcPts val="0"/>
              </a:spcBef>
              <a:buNone/>
            </a:pP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head&gt;</a:t>
            </a:r>
          </a:p>
          <a:p>
            <a:pPr marL="0" indent="0">
              <a:spcBef>
                <a:spcPts val="0"/>
              </a:spcBef>
              <a:buNone/>
            </a:pP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title&gt;Table Example&lt;/title&gt;</a:t>
            </a:r>
          </a:p>
          <a:p>
            <a:pPr marL="0" indent="0">
              <a:spcBef>
                <a:spcPts val="0"/>
              </a:spcBef>
              <a:buNone/>
            </a:pP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head&gt;</a:t>
            </a:r>
          </a:p>
          <a:p>
            <a:pPr marL="0" indent="0">
              <a:spcBef>
                <a:spcPts val="0"/>
              </a:spcBef>
              <a:buNone/>
            </a:pP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body&gt;</a:t>
            </a:r>
          </a:p>
          <a:p>
            <a:pPr marL="0" indent="0">
              <a:spcBef>
                <a:spcPts val="0"/>
              </a:spcBef>
              <a:buNone/>
            </a:pPr>
            <a:r>
              <a:rPr lang="en-IN" sz="1400" dirty="0" smtClean="0">
                <a:latin typeface="Arial" pitchFamily="34" charset="0"/>
                <a:ea typeface="Verdana" pitchFamily="34" charset="0"/>
                <a:cs typeface="Arial" pitchFamily="34" charset="0"/>
              </a:rPr>
              <a:t> </a:t>
            </a:r>
            <a:r>
              <a:rPr lang="en-IN" sz="1400" dirty="0">
                <a:latin typeface="Arial" pitchFamily="34" charset="0"/>
                <a:ea typeface="Verdana" pitchFamily="34" charset="0"/>
                <a:cs typeface="Arial" pitchFamily="34" charset="0"/>
              </a:rPr>
              <a:t>	&lt;table border="1"&gt;</a:t>
            </a:r>
          </a:p>
          <a:p>
            <a:pPr marL="0" indent="0">
              <a:spcBef>
                <a:spcPts val="0"/>
              </a:spcBef>
              <a:buNone/>
            </a:pPr>
            <a:r>
              <a:rPr lang="en-IN" sz="1400" dirty="0" smtClean="0">
                <a:latin typeface="Arial" pitchFamily="34" charset="0"/>
                <a:ea typeface="Verdana" pitchFamily="34" charset="0"/>
                <a:cs typeface="Arial" pitchFamily="34" charset="0"/>
              </a:rPr>
              <a:t>            </a:t>
            </a: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caption&gt;Name List&lt;/caption&gt;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td&gt;101&lt;/td&gt;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td&gt;Raja&lt;/td&gt;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td&gt;102&lt;/td&gt;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a:t>
            </a:r>
            <a:r>
              <a:rPr lang="en-IN" sz="1400" dirty="0" err="1">
                <a:latin typeface="Arial" pitchFamily="34" charset="0"/>
                <a:ea typeface="Verdana" pitchFamily="34" charset="0"/>
                <a:cs typeface="Arial" pitchFamily="34" charset="0"/>
              </a:rPr>
              <a:t>Madhan</a:t>
            </a:r>
            <a:r>
              <a:rPr lang="en-IN" sz="1400" dirty="0">
                <a:latin typeface="Arial" pitchFamily="34" charset="0"/>
                <a:ea typeface="Verdana" pitchFamily="34" charset="0"/>
                <a:cs typeface="Arial" pitchFamily="34" charset="0"/>
              </a:rPr>
              <a:t>&lt;/td&gt;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td&gt;103&lt;/td&gt;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a:t>
            </a:r>
            <a:r>
              <a:rPr lang="en-IN" sz="1400" dirty="0" err="1">
                <a:latin typeface="Arial" pitchFamily="34" charset="0"/>
                <a:ea typeface="Verdana" pitchFamily="34" charset="0"/>
                <a:cs typeface="Arial" pitchFamily="34" charset="0"/>
              </a:rPr>
              <a:t>Muthu</a:t>
            </a:r>
            <a:r>
              <a:rPr lang="en-IN" sz="1400" dirty="0">
                <a:latin typeface="Arial" pitchFamily="34" charset="0"/>
                <a:ea typeface="Verdana" pitchFamily="34" charset="0"/>
                <a:cs typeface="Arial" pitchFamily="34" charset="0"/>
              </a:rPr>
              <a:t>&lt;/td&gt;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td&gt;104&lt;/td&gt;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td&gt;Naveen&lt;/td&gt;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err="1">
                <a:latin typeface="Arial" pitchFamily="34" charset="0"/>
                <a:ea typeface="Verdana" pitchFamily="34" charset="0"/>
                <a:cs typeface="Arial" pitchFamily="34" charset="0"/>
              </a:rPr>
              <a:t>tr</a:t>
            </a:r>
            <a:r>
              <a:rPr lang="en-IN" sz="1400" dirty="0">
                <a:latin typeface="Arial" pitchFamily="34" charset="0"/>
                <a:ea typeface="Verdana" pitchFamily="34" charset="0"/>
                <a:cs typeface="Arial" pitchFamily="34" charset="0"/>
              </a:rPr>
              <a:t>&gt;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&lt;/</a:t>
            </a:r>
            <a:r>
              <a:rPr lang="en-IN" sz="1400" dirty="0">
                <a:latin typeface="Arial" pitchFamily="34" charset="0"/>
                <a:ea typeface="Verdana" pitchFamily="34" charset="0"/>
                <a:cs typeface="Arial" pitchFamily="34" charset="0"/>
              </a:rPr>
              <a:t>table&gt;</a:t>
            </a:r>
          </a:p>
          <a:p>
            <a:pPr marL="0" indent="0">
              <a:spcBef>
                <a:spcPts val="0"/>
              </a:spcBef>
              <a:buNone/>
            </a:pPr>
            <a:r>
              <a:rPr lang="en-IN" sz="1400" dirty="0">
                <a:latin typeface="Arial" pitchFamily="34" charset="0"/>
                <a:ea typeface="Verdana" pitchFamily="34" charset="0"/>
                <a:cs typeface="Arial" pitchFamily="34" charset="0"/>
              </a:rPr>
              <a:t> </a:t>
            </a:r>
            <a:r>
              <a:rPr lang="en-IN" sz="1400" dirty="0" smtClean="0">
                <a:latin typeface="Arial" pitchFamily="34" charset="0"/>
                <a:ea typeface="Verdana" pitchFamily="34" charset="0"/>
                <a:cs typeface="Arial" pitchFamily="34" charset="0"/>
              </a:rPr>
              <a:t>      &lt;/</a:t>
            </a:r>
            <a:r>
              <a:rPr lang="en-IN" sz="1400" dirty="0">
                <a:latin typeface="Arial" pitchFamily="34" charset="0"/>
                <a:ea typeface="Verdana" pitchFamily="34" charset="0"/>
                <a:cs typeface="Arial" pitchFamily="34" charset="0"/>
              </a:rPr>
              <a:t>body&gt;</a:t>
            </a:r>
          </a:p>
          <a:p>
            <a:pPr marL="0" indent="0">
              <a:spcBef>
                <a:spcPts val="0"/>
              </a:spcBef>
              <a:buNone/>
            </a:pPr>
            <a:r>
              <a:rPr lang="en-IN" sz="1400" dirty="0">
                <a:latin typeface="Arial" pitchFamily="34" charset="0"/>
                <a:ea typeface="Verdana" pitchFamily="34" charset="0"/>
                <a:cs typeface="Arial" pitchFamily="34" charset="0"/>
              </a:rPr>
              <a:t>&lt;/html&gt;</a:t>
            </a:r>
          </a:p>
          <a:p>
            <a:pPr marL="0" indent="0">
              <a:spcBef>
                <a:spcPts val="0"/>
              </a:spcBef>
              <a:buNone/>
            </a:pPr>
            <a:endParaRPr lang="en-IN" sz="1400" dirty="0">
              <a:latin typeface="Arial" pitchFamily="34" charset="0"/>
              <a:ea typeface="Verdana" pitchFamily="34" charset="0"/>
              <a:cs typeface="Arial" pitchFamily="34" charset="0"/>
            </a:endParaRPr>
          </a:p>
        </p:txBody>
      </p:sp>
      <p:sp>
        <p:nvSpPr>
          <p:cNvPr id="8" name="Rectangle 1"/>
          <p:cNvSpPr>
            <a:spLocks noChangeArrowheads="1"/>
          </p:cNvSpPr>
          <p:nvPr/>
        </p:nvSpPr>
        <p:spPr bwMode="auto">
          <a:xfrm>
            <a:off x="7643351" y="1996480"/>
            <a:ext cx="94128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chemeClr val="tx1"/>
                </a:solidFill>
                <a:effectLst/>
                <a:latin typeface="Arial" charset="0"/>
                <a:cs typeface="Arial" charset="0"/>
              </a:rPr>
              <a:t>Output</a:t>
            </a:r>
          </a:p>
        </p:txBody>
      </p:sp>
      <p:graphicFrame>
        <p:nvGraphicFramePr>
          <p:cNvPr id="10" name="Table 9"/>
          <p:cNvGraphicFramePr>
            <a:graphicFrameLocks noGrp="1"/>
          </p:cNvGraphicFramePr>
          <p:nvPr>
            <p:extLst>
              <p:ext uri="{D42A27DB-BD31-4B8C-83A1-F6EECF244321}">
                <p14:modId xmlns="" xmlns:p14="http://schemas.microsoft.com/office/powerpoint/2010/main" val="1887139503"/>
              </p:ext>
            </p:extLst>
          </p:nvPr>
        </p:nvGraphicFramePr>
        <p:xfrm>
          <a:off x="6253336" y="3429000"/>
          <a:ext cx="2890664" cy="1463040"/>
        </p:xfrm>
        <a:graphic>
          <a:graphicData uri="http://schemas.openxmlformats.org/drawingml/2006/table">
            <a:tbl>
              <a:tblPr>
                <a:tableStyleId>{5940675A-B579-460E-94D1-54222C63F5DA}</a:tableStyleId>
              </a:tblPr>
              <a:tblGrid>
                <a:gridCol w="1445332"/>
                <a:gridCol w="1445332"/>
              </a:tblGrid>
              <a:tr h="0">
                <a:tc>
                  <a:txBody>
                    <a:bodyPr/>
                    <a:lstStyle/>
                    <a:p>
                      <a:r>
                        <a:rPr lang="en-IN" dirty="0">
                          <a:latin typeface="Arial" pitchFamily="34" charset="0"/>
                          <a:cs typeface="Arial" pitchFamily="34" charset="0"/>
                        </a:rPr>
                        <a:t>101</a:t>
                      </a:r>
                    </a:p>
                  </a:txBody>
                  <a:tcPr anchor="ctr"/>
                </a:tc>
                <a:tc>
                  <a:txBody>
                    <a:bodyPr/>
                    <a:lstStyle/>
                    <a:p>
                      <a:r>
                        <a:rPr lang="en-IN">
                          <a:latin typeface="Arial" pitchFamily="34" charset="0"/>
                          <a:cs typeface="Arial" pitchFamily="34" charset="0"/>
                        </a:rPr>
                        <a:t>Raja</a:t>
                      </a:r>
                    </a:p>
                  </a:txBody>
                  <a:tcPr anchor="ctr"/>
                </a:tc>
              </a:tr>
              <a:tr h="0">
                <a:tc>
                  <a:txBody>
                    <a:bodyPr/>
                    <a:lstStyle/>
                    <a:p>
                      <a:r>
                        <a:rPr lang="en-IN" dirty="0">
                          <a:latin typeface="Arial" pitchFamily="34" charset="0"/>
                          <a:cs typeface="Arial" pitchFamily="34" charset="0"/>
                        </a:rPr>
                        <a:t>102</a:t>
                      </a:r>
                    </a:p>
                  </a:txBody>
                  <a:tcPr anchor="ctr"/>
                </a:tc>
                <a:tc>
                  <a:txBody>
                    <a:bodyPr/>
                    <a:lstStyle/>
                    <a:p>
                      <a:r>
                        <a:rPr lang="en-IN" dirty="0" err="1">
                          <a:latin typeface="Arial" pitchFamily="34" charset="0"/>
                          <a:cs typeface="Arial" pitchFamily="34" charset="0"/>
                        </a:rPr>
                        <a:t>Madhan</a:t>
                      </a:r>
                      <a:endParaRPr lang="en-IN" dirty="0">
                        <a:latin typeface="Arial" pitchFamily="34" charset="0"/>
                        <a:cs typeface="Arial" pitchFamily="34" charset="0"/>
                      </a:endParaRPr>
                    </a:p>
                  </a:txBody>
                  <a:tcPr anchor="ctr"/>
                </a:tc>
              </a:tr>
              <a:tr h="0">
                <a:tc>
                  <a:txBody>
                    <a:bodyPr/>
                    <a:lstStyle/>
                    <a:p>
                      <a:r>
                        <a:rPr lang="en-IN">
                          <a:latin typeface="Arial" pitchFamily="34" charset="0"/>
                          <a:cs typeface="Arial" pitchFamily="34" charset="0"/>
                        </a:rPr>
                        <a:t>103</a:t>
                      </a:r>
                    </a:p>
                  </a:txBody>
                  <a:tcPr anchor="ctr"/>
                </a:tc>
                <a:tc>
                  <a:txBody>
                    <a:bodyPr/>
                    <a:lstStyle/>
                    <a:p>
                      <a:r>
                        <a:rPr lang="en-IN" dirty="0" err="1">
                          <a:latin typeface="Arial" pitchFamily="34" charset="0"/>
                          <a:cs typeface="Arial" pitchFamily="34" charset="0"/>
                        </a:rPr>
                        <a:t>Muthu</a:t>
                      </a:r>
                      <a:endParaRPr lang="en-IN" dirty="0">
                        <a:latin typeface="Arial" pitchFamily="34" charset="0"/>
                        <a:cs typeface="Arial" pitchFamily="34" charset="0"/>
                      </a:endParaRPr>
                    </a:p>
                  </a:txBody>
                  <a:tcPr anchor="ctr"/>
                </a:tc>
              </a:tr>
              <a:tr h="0">
                <a:tc>
                  <a:txBody>
                    <a:bodyPr/>
                    <a:lstStyle/>
                    <a:p>
                      <a:r>
                        <a:rPr lang="en-IN">
                          <a:latin typeface="Arial" pitchFamily="34" charset="0"/>
                          <a:cs typeface="Arial" pitchFamily="34" charset="0"/>
                        </a:rPr>
                        <a:t>104</a:t>
                      </a:r>
                    </a:p>
                  </a:txBody>
                  <a:tcPr anchor="ctr"/>
                </a:tc>
                <a:tc>
                  <a:txBody>
                    <a:bodyPr/>
                    <a:lstStyle/>
                    <a:p>
                      <a:r>
                        <a:rPr lang="en-IN" dirty="0">
                          <a:latin typeface="Arial" pitchFamily="34" charset="0"/>
                          <a:cs typeface="Arial" pitchFamily="34" charset="0"/>
                        </a:rPr>
                        <a:t>Naveen</a:t>
                      </a:r>
                    </a:p>
                  </a:txBody>
                  <a:tcPr anchor="ctr"/>
                </a:tc>
              </a:tr>
            </a:tbl>
          </a:graphicData>
        </a:graphic>
      </p:graphicFrame>
      <p:sp>
        <p:nvSpPr>
          <p:cNvPr id="11" name="Rectangle 3"/>
          <p:cNvSpPr>
            <a:spLocks noChangeArrowheads="1"/>
          </p:cNvSpPr>
          <p:nvPr/>
        </p:nvSpPr>
        <p:spPr bwMode="auto">
          <a:xfrm>
            <a:off x="7103398" y="2973841"/>
            <a:ext cx="12234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Name List</a:t>
            </a:r>
          </a:p>
        </p:txBody>
      </p:sp>
      <p:sp>
        <p:nvSpPr>
          <p:cNvPr id="7" name="Footer Placeholder 6"/>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7783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116632"/>
            <a:ext cx="5061248" cy="778098"/>
          </a:xfrm>
        </p:spPr>
        <p:txBody>
          <a:bodyPr/>
          <a:lstStyle/>
          <a:p>
            <a:r>
              <a:rPr lang="en-IN" dirty="0" smtClean="0">
                <a:latin typeface="Arial" pitchFamily="34" charset="0"/>
                <a:cs typeface="Arial" pitchFamily="34" charset="0"/>
              </a:rPr>
              <a:t>Tables - Example</a:t>
            </a:r>
            <a:endParaRPr lang="en-IN" dirty="0"/>
          </a:p>
        </p:txBody>
      </p:sp>
      <p:sp>
        <p:nvSpPr>
          <p:cNvPr id="3" name="Content Placeholder 2"/>
          <p:cNvSpPr>
            <a:spLocks noGrp="1"/>
          </p:cNvSpPr>
          <p:nvPr>
            <p:ph idx="1"/>
          </p:nvPr>
        </p:nvSpPr>
        <p:spPr>
          <a:xfrm>
            <a:off x="251520" y="-27384"/>
            <a:ext cx="3528392" cy="6741368"/>
          </a:xfrm>
        </p:spPr>
        <p:txBody>
          <a:bodyPr>
            <a:noAutofit/>
          </a:bodyPr>
          <a:lstStyle/>
          <a:p>
            <a:pPr marL="0" indent="0">
              <a:buNone/>
            </a:pPr>
            <a:r>
              <a:rPr lang="en-IN" sz="1350" dirty="0">
                <a:latin typeface="Arial" pitchFamily="34" charset="0"/>
                <a:cs typeface="Arial" pitchFamily="34" charset="0"/>
              </a:rPr>
              <a:t>&lt;</a:t>
            </a:r>
            <a:r>
              <a:rPr lang="en-IN" sz="1350" dirty="0" smtClean="0">
                <a:latin typeface="Arial" pitchFamily="34" charset="0"/>
                <a:cs typeface="Arial" pitchFamily="34" charset="0"/>
              </a:rPr>
              <a:t>table border=“1”&gt;</a:t>
            </a:r>
            <a:endParaRPr lang="en-IN" sz="1350" dirty="0">
              <a:latin typeface="Arial" pitchFamily="34" charset="0"/>
              <a:cs typeface="Arial" pitchFamily="34" charset="0"/>
            </a:endParaRP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thead</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th</a:t>
            </a:r>
            <a:r>
              <a:rPr lang="en-IN" sz="1350" dirty="0">
                <a:latin typeface="Arial" pitchFamily="34" charset="0"/>
                <a:cs typeface="Arial" pitchFamily="34" charset="0"/>
              </a:rPr>
              <a:t>&gt;Name&lt;/</a:t>
            </a:r>
            <a:r>
              <a:rPr lang="en-IN" sz="1350" dirty="0" err="1">
                <a:latin typeface="Arial" pitchFamily="34" charset="0"/>
                <a:cs typeface="Arial" pitchFamily="34" charset="0"/>
              </a:rPr>
              <a:t>th</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th</a:t>
            </a:r>
            <a:r>
              <a:rPr lang="en-IN" sz="1350" dirty="0">
                <a:latin typeface="Arial" pitchFamily="34" charset="0"/>
                <a:cs typeface="Arial" pitchFamily="34" charset="0"/>
              </a:rPr>
              <a:t>&gt;Instrument&lt;/</a:t>
            </a:r>
            <a:r>
              <a:rPr lang="en-IN" sz="1350" dirty="0" err="1">
                <a:latin typeface="Arial" pitchFamily="34" charset="0"/>
                <a:cs typeface="Arial" pitchFamily="34" charset="0"/>
              </a:rPr>
              <a:t>th</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thead</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tfoot</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th</a:t>
            </a:r>
            <a:r>
              <a:rPr lang="en-IN" sz="1350" dirty="0">
                <a:latin typeface="Arial" pitchFamily="34" charset="0"/>
                <a:cs typeface="Arial" pitchFamily="34" charset="0"/>
              </a:rPr>
              <a:t>&gt;Name&lt;/</a:t>
            </a:r>
            <a:r>
              <a:rPr lang="en-IN" sz="1350" dirty="0" err="1">
                <a:latin typeface="Arial" pitchFamily="34" charset="0"/>
                <a:cs typeface="Arial" pitchFamily="34" charset="0"/>
              </a:rPr>
              <a:t>th</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th</a:t>
            </a:r>
            <a:r>
              <a:rPr lang="en-IN" sz="1350" dirty="0">
                <a:latin typeface="Arial" pitchFamily="34" charset="0"/>
                <a:cs typeface="Arial" pitchFamily="34" charset="0"/>
              </a:rPr>
              <a:t>&gt;Instrument&lt;/</a:t>
            </a:r>
            <a:r>
              <a:rPr lang="en-IN" sz="1350" dirty="0" err="1">
                <a:latin typeface="Arial" pitchFamily="34" charset="0"/>
                <a:cs typeface="Arial" pitchFamily="34" charset="0"/>
              </a:rPr>
              <a:t>th</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tfoot</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tbody</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&lt;td&gt;John Lennon&lt;/td&gt;</a:t>
            </a:r>
          </a:p>
          <a:p>
            <a:pPr marL="0" indent="0">
              <a:buNone/>
            </a:pPr>
            <a:r>
              <a:rPr lang="en-IN" sz="1350" dirty="0">
                <a:latin typeface="Arial" pitchFamily="34" charset="0"/>
                <a:cs typeface="Arial" pitchFamily="34" charset="0"/>
              </a:rPr>
              <a:t>      &lt;td&gt;Rhythm Guitar&lt;/td&gt;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&lt;td&gt;Paul McCartney&lt;/td&gt;</a:t>
            </a:r>
          </a:p>
          <a:p>
            <a:pPr marL="0" indent="0">
              <a:buNone/>
            </a:pPr>
            <a:r>
              <a:rPr lang="en-IN" sz="1350" dirty="0">
                <a:latin typeface="Arial" pitchFamily="34" charset="0"/>
                <a:cs typeface="Arial" pitchFamily="34" charset="0"/>
              </a:rPr>
              <a:t>      &lt;td&gt;Bass&lt;/td&gt;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      &lt;td&gt;George Harrison&lt;/td&gt;</a:t>
            </a:r>
          </a:p>
          <a:p>
            <a:pPr marL="0" indent="0">
              <a:buNone/>
            </a:pPr>
            <a:r>
              <a:rPr lang="en-IN" sz="1350" dirty="0">
                <a:latin typeface="Arial" pitchFamily="34" charset="0"/>
                <a:cs typeface="Arial" pitchFamily="34" charset="0"/>
              </a:rPr>
              <a:t>      &lt;td&gt;Lead Guitar&lt;/td&gt;</a:t>
            </a:r>
          </a:p>
          <a:p>
            <a:pPr marL="0" indent="0">
              <a:buNone/>
            </a:pPr>
            <a:r>
              <a:rPr lang="en-IN" sz="1350" dirty="0">
                <a:latin typeface="Arial" pitchFamily="34" charset="0"/>
                <a:cs typeface="Arial" pitchFamily="34" charset="0"/>
              </a:rPr>
              <a:t>    &lt;/</a:t>
            </a:r>
            <a:r>
              <a:rPr lang="en-IN" sz="1350" dirty="0" err="1">
                <a:latin typeface="Arial" pitchFamily="34" charset="0"/>
                <a:cs typeface="Arial" pitchFamily="34" charset="0"/>
              </a:rPr>
              <a:t>tr</a:t>
            </a:r>
            <a:r>
              <a:rPr lang="en-IN" sz="1350" dirty="0">
                <a:latin typeface="Arial" pitchFamily="34" charset="0"/>
                <a:cs typeface="Arial" pitchFamily="34" charset="0"/>
              </a:rPr>
              <a:t>&gt;</a:t>
            </a:r>
          </a:p>
          <a:p>
            <a:pPr marL="0" indent="0">
              <a:buNone/>
            </a:pPr>
            <a:r>
              <a:rPr lang="en-IN" sz="1350" dirty="0" smtClean="0">
                <a:latin typeface="Arial" pitchFamily="34" charset="0"/>
                <a:cs typeface="Arial" pitchFamily="34" charset="0"/>
              </a:rPr>
              <a:t>&lt;/</a:t>
            </a:r>
            <a:r>
              <a:rPr lang="en-IN" sz="1350" dirty="0" err="1">
                <a:latin typeface="Arial" pitchFamily="34" charset="0"/>
                <a:cs typeface="Arial" pitchFamily="34" charset="0"/>
              </a:rPr>
              <a:t>tbody</a:t>
            </a:r>
            <a:r>
              <a:rPr lang="en-IN" sz="1350" dirty="0">
                <a:latin typeface="Arial" pitchFamily="34" charset="0"/>
                <a:cs typeface="Arial" pitchFamily="34" charset="0"/>
              </a:rPr>
              <a:t>&gt;</a:t>
            </a:r>
          </a:p>
          <a:p>
            <a:pPr marL="0" indent="0">
              <a:buNone/>
            </a:pPr>
            <a:r>
              <a:rPr lang="en-IN" sz="1350" dirty="0">
                <a:latin typeface="Arial" pitchFamily="34" charset="0"/>
                <a:cs typeface="Arial" pitchFamily="34" charset="0"/>
              </a:rPr>
              <a:t>&lt;/table&gt;</a:t>
            </a:r>
          </a:p>
        </p:txBody>
      </p:sp>
      <p:graphicFrame>
        <p:nvGraphicFramePr>
          <p:cNvPr id="4" name="Table 3"/>
          <p:cNvGraphicFramePr>
            <a:graphicFrameLocks noGrp="1"/>
          </p:cNvGraphicFramePr>
          <p:nvPr>
            <p:extLst>
              <p:ext uri="{D42A27DB-BD31-4B8C-83A1-F6EECF244321}">
                <p14:modId xmlns="" xmlns:p14="http://schemas.microsoft.com/office/powerpoint/2010/main" val="453475104"/>
              </p:ext>
            </p:extLst>
          </p:nvPr>
        </p:nvGraphicFramePr>
        <p:xfrm>
          <a:off x="4850757" y="4725144"/>
          <a:ext cx="4258816" cy="1828800"/>
        </p:xfrm>
        <a:graphic>
          <a:graphicData uri="http://schemas.openxmlformats.org/drawingml/2006/table">
            <a:tbl>
              <a:tblPr>
                <a:tableStyleId>{5940675A-B579-460E-94D1-54222C63F5DA}</a:tableStyleId>
              </a:tblPr>
              <a:tblGrid>
                <a:gridCol w="2129408"/>
                <a:gridCol w="2129408"/>
              </a:tblGrid>
              <a:tr h="0">
                <a:tc>
                  <a:txBody>
                    <a:bodyPr/>
                    <a:lstStyle/>
                    <a:p>
                      <a:r>
                        <a:rPr lang="en-IN" dirty="0"/>
                        <a:t>Name</a:t>
                      </a:r>
                    </a:p>
                  </a:txBody>
                  <a:tcPr anchor="ctr"/>
                </a:tc>
                <a:tc>
                  <a:txBody>
                    <a:bodyPr/>
                    <a:lstStyle/>
                    <a:p>
                      <a:r>
                        <a:rPr lang="en-IN" dirty="0"/>
                        <a:t>Instrument</a:t>
                      </a:r>
                    </a:p>
                  </a:txBody>
                  <a:tcPr anchor="ctr"/>
                </a:tc>
              </a:tr>
              <a:tr h="0">
                <a:tc>
                  <a:txBody>
                    <a:bodyPr/>
                    <a:lstStyle/>
                    <a:p>
                      <a:r>
                        <a:rPr lang="en-IN" dirty="0"/>
                        <a:t>John Lennon</a:t>
                      </a:r>
                    </a:p>
                  </a:txBody>
                  <a:tcPr anchor="ctr"/>
                </a:tc>
                <a:tc>
                  <a:txBody>
                    <a:bodyPr/>
                    <a:lstStyle/>
                    <a:p>
                      <a:r>
                        <a:rPr lang="en-IN"/>
                        <a:t>Rhythm Guitar</a:t>
                      </a:r>
                    </a:p>
                  </a:txBody>
                  <a:tcPr anchor="ctr"/>
                </a:tc>
              </a:tr>
              <a:tr h="0">
                <a:tc>
                  <a:txBody>
                    <a:bodyPr/>
                    <a:lstStyle/>
                    <a:p>
                      <a:r>
                        <a:rPr lang="en-IN" dirty="0"/>
                        <a:t>Paul McCartney</a:t>
                      </a:r>
                    </a:p>
                  </a:txBody>
                  <a:tcPr anchor="ctr"/>
                </a:tc>
                <a:tc>
                  <a:txBody>
                    <a:bodyPr/>
                    <a:lstStyle/>
                    <a:p>
                      <a:r>
                        <a:rPr lang="en-IN"/>
                        <a:t>Bass</a:t>
                      </a:r>
                    </a:p>
                  </a:txBody>
                  <a:tcPr anchor="ctr"/>
                </a:tc>
              </a:tr>
              <a:tr h="0">
                <a:tc>
                  <a:txBody>
                    <a:bodyPr/>
                    <a:lstStyle/>
                    <a:p>
                      <a:r>
                        <a:rPr lang="en-IN"/>
                        <a:t>George Harrison</a:t>
                      </a:r>
                    </a:p>
                  </a:txBody>
                  <a:tcPr anchor="ctr"/>
                </a:tc>
                <a:tc>
                  <a:txBody>
                    <a:bodyPr/>
                    <a:lstStyle/>
                    <a:p>
                      <a:r>
                        <a:rPr lang="en-IN" dirty="0"/>
                        <a:t>Lead Guitar</a:t>
                      </a:r>
                    </a:p>
                  </a:txBody>
                  <a:tcPr anchor="ctr"/>
                </a:tc>
              </a:tr>
              <a:tr h="0">
                <a:tc>
                  <a:txBody>
                    <a:bodyPr/>
                    <a:lstStyle/>
                    <a:p>
                      <a:r>
                        <a:rPr lang="en-IN" dirty="0"/>
                        <a:t>Name</a:t>
                      </a:r>
                    </a:p>
                  </a:txBody>
                  <a:tcPr anchor="ctr"/>
                </a:tc>
                <a:tc>
                  <a:txBody>
                    <a:bodyPr/>
                    <a:lstStyle/>
                    <a:p>
                      <a:r>
                        <a:rPr lang="en-IN" dirty="0"/>
                        <a:t>Instrument</a:t>
                      </a:r>
                    </a:p>
                  </a:txBody>
                  <a:tcPr anchor="ctr"/>
                </a:tc>
              </a:tr>
            </a:tbl>
          </a:graphicData>
        </a:graphic>
      </p:graphicFrame>
      <p:sp>
        <p:nvSpPr>
          <p:cNvPr id="5" name="TextBox 4"/>
          <p:cNvSpPr txBox="1"/>
          <p:nvPr/>
        </p:nvSpPr>
        <p:spPr>
          <a:xfrm>
            <a:off x="5436096" y="4077072"/>
            <a:ext cx="2448272" cy="369332"/>
          </a:xfrm>
          <a:prstGeom prst="rect">
            <a:avLst/>
          </a:prstGeom>
          <a:noFill/>
        </p:spPr>
        <p:txBody>
          <a:bodyPr wrap="square" rtlCol="0">
            <a:spAutoFit/>
          </a:bodyPr>
          <a:lstStyle/>
          <a:p>
            <a:r>
              <a:rPr lang="en-IN" b="1" u="sng" dirty="0" smtClean="0"/>
              <a:t>Output:</a:t>
            </a:r>
            <a:endParaRPr lang="en-IN" b="1" u="sng" dirty="0"/>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670670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1</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4</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Lists</a:t>
            </a:r>
          </a:p>
        </p:txBody>
      </p:sp>
      <p:sp>
        <p:nvSpPr>
          <p:cNvPr id="3" name="Content Placeholder 2"/>
          <p:cNvSpPr>
            <a:spLocks noGrp="1"/>
          </p:cNvSpPr>
          <p:nvPr>
            <p:ph idx="1"/>
          </p:nvPr>
        </p:nvSpPr>
        <p:spPr/>
        <p:txBody>
          <a:bodyPr>
            <a:normAutofit/>
          </a:bodyPr>
          <a:lstStyle/>
          <a:p>
            <a:r>
              <a:rPr lang="en-IN" sz="2400" dirty="0" smtClean="0">
                <a:latin typeface="Arial" pitchFamily="34" charset="0"/>
                <a:cs typeface="Arial" pitchFamily="34" charset="0"/>
              </a:rPr>
              <a:t>&lt;dl&gt; - define List</a:t>
            </a:r>
          </a:p>
          <a:p>
            <a:pPr lvl="1"/>
            <a:r>
              <a:rPr lang="en-IN" sz="2400" dirty="0" smtClean="0">
                <a:latin typeface="Arial" pitchFamily="34" charset="0"/>
                <a:cs typeface="Arial" pitchFamily="34" charset="0"/>
              </a:rPr>
              <a:t>&lt;</a:t>
            </a:r>
            <a:r>
              <a:rPr lang="en-IN" sz="2400" dirty="0" err="1" smtClean="0">
                <a:latin typeface="Arial" pitchFamily="34" charset="0"/>
                <a:cs typeface="Arial" pitchFamily="34" charset="0"/>
              </a:rPr>
              <a:t>dt</a:t>
            </a:r>
            <a:r>
              <a:rPr lang="en-IN" sz="2400" dirty="0" smtClean="0">
                <a:latin typeface="Arial" pitchFamily="34" charset="0"/>
                <a:cs typeface="Arial" pitchFamily="34" charset="0"/>
              </a:rPr>
              <a:t>&gt; - Define Terms</a:t>
            </a:r>
          </a:p>
          <a:p>
            <a:pPr lvl="1"/>
            <a:r>
              <a:rPr lang="en-IN" sz="2400" dirty="0">
                <a:latin typeface="Arial" pitchFamily="34" charset="0"/>
                <a:cs typeface="Arial" pitchFamily="34" charset="0"/>
              </a:rPr>
              <a:t>&lt;</a:t>
            </a:r>
            <a:r>
              <a:rPr lang="en-IN" sz="2400" dirty="0" err="1">
                <a:latin typeface="Arial" pitchFamily="34" charset="0"/>
                <a:cs typeface="Arial" pitchFamily="34" charset="0"/>
              </a:rPr>
              <a:t>dd</a:t>
            </a:r>
            <a:r>
              <a:rPr lang="en-IN" sz="2400" dirty="0" smtClean="0">
                <a:latin typeface="Arial" pitchFamily="34" charset="0"/>
                <a:cs typeface="Arial" pitchFamily="34" charset="0"/>
              </a:rPr>
              <a:t>&gt; - Definition</a:t>
            </a:r>
            <a:endParaRPr lang="en-IN" sz="2400" dirty="0">
              <a:latin typeface="Arial" pitchFamily="34" charset="0"/>
              <a:cs typeface="Arial" pitchFamily="34" charset="0"/>
            </a:endParaRPr>
          </a:p>
          <a:p>
            <a:r>
              <a:rPr lang="en-IN" sz="2400" dirty="0" smtClean="0">
                <a:latin typeface="Arial" pitchFamily="34" charset="0"/>
                <a:cs typeface="Arial" pitchFamily="34" charset="0"/>
              </a:rPr>
              <a:t>&lt;</a:t>
            </a:r>
            <a:r>
              <a:rPr lang="en-IN" sz="2400" dirty="0" err="1" smtClean="0">
                <a:latin typeface="Arial" pitchFamily="34" charset="0"/>
                <a:cs typeface="Arial" pitchFamily="34" charset="0"/>
              </a:rPr>
              <a:t>ol</a:t>
            </a:r>
            <a:r>
              <a:rPr lang="en-IN" sz="2400" dirty="0" smtClean="0">
                <a:latin typeface="Arial" pitchFamily="34" charset="0"/>
                <a:cs typeface="Arial" pitchFamily="34" charset="0"/>
              </a:rPr>
              <a:t>&gt; - Ordered List</a:t>
            </a:r>
          </a:p>
          <a:p>
            <a:pPr lvl="1"/>
            <a:r>
              <a:rPr lang="en-IN" sz="2400" dirty="0">
                <a:latin typeface="Arial" pitchFamily="34" charset="0"/>
                <a:cs typeface="Arial" pitchFamily="34" charset="0"/>
              </a:rPr>
              <a:t>&lt;li&gt;  - List </a:t>
            </a:r>
            <a:r>
              <a:rPr lang="en-IN" sz="2400" dirty="0" smtClean="0">
                <a:latin typeface="Arial" pitchFamily="34" charset="0"/>
                <a:cs typeface="Arial" pitchFamily="34" charset="0"/>
              </a:rPr>
              <a:t>Item</a:t>
            </a:r>
          </a:p>
          <a:p>
            <a:pPr lvl="1"/>
            <a:r>
              <a:rPr lang="en-IN" sz="2400" dirty="0" smtClean="0">
                <a:latin typeface="Arial" pitchFamily="34" charset="0"/>
                <a:cs typeface="Arial" pitchFamily="34" charset="0"/>
              </a:rPr>
              <a:t>Attribute: type=“1”</a:t>
            </a:r>
            <a:endParaRPr lang="en-IN" sz="2400" dirty="0">
              <a:latin typeface="Arial" pitchFamily="34" charset="0"/>
              <a:cs typeface="Arial" pitchFamily="34" charset="0"/>
            </a:endParaRPr>
          </a:p>
          <a:p>
            <a:r>
              <a:rPr lang="en-IN" sz="2400" dirty="0" smtClean="0">
                <a:latin typeface="Arial" pitchFamily="34" charset="0"/>
                <a:cs typeface="Arial" pitchFamily="34" charset="0"/>
              </a:rPr>
              <a:t>&lt;</a:t>
            </a:r>
            <a:r>
              <a:rPr lang="en-IN" sz="2400" dirty="0" err="1" smtClean="0">
                <a:latin typeface="Arial" pitchFamily="34" charset="0"/>
                <a:cs typeface="Arial" pitchFamily="34" charset="0"/>
              </a:rPr>
              <a:t>ul</a:t>
            </a:r>
            <a:r>
              <a:rPr lang="en-IN" sz="2400" dirty="0" smtClean="0">
                <a:latin typeface="Arial" pitchFamily="34" charset="0"/>
                <a:cs typeface="Arial" pitchFamily="34" charset="0"/>
              </a:rPr>
              <a:t>&gt; - Unordered List</a:t>
            </a:r>
          </a:p>
          <a:p>
            <a:pPr lvl="1"/>
            <a:r>
              <a:rPr lang="en-IN" sz="2400" dirty="0">
                <a:latin typeface="Arial" pitchFamily="34" charset="0"/>
                <a:cs typeface="Arial" pitchFamily="34" charset="0"/>
              </a:rPr>
              <a:t>&lt;li&gt;  - List Item</a:t>
            </a:r>
          </a:p>
          <a:p>
            <a:pPr lvl="1"/>
            <a:r>
              <a:rPr lang="en-IN" sz="2400" dirty="0" smtClean="0">
                <a:latin typeface="Arial" pitchFamily="34" charset="0"/>
                <a:cs typeface="Arial" pitchFamily="34" charset="0"/>
              </a:rPr>
              <a:t>Attribute: style</a:t>
            </a:r>
            <a:r>
              <a:rPr lang="en-IN" sz="2400" dirty="0">
                <a:latin typeface="Arial" pitchFamily="34" charset="0"/>
                <a:cs typeface="Arial" pitchFamily="34" charset="0"/>
              </a:rPr>
              <a:t>="</a:t>
            </a:r>
            <a:r>
              <a:rPr lang="en-IN" sz="2400" dirty="0" err="1">
                <a:latin typeface="Arial" pitchFamily="34" charset="0"/>
                <a:cs typeface="Arial" pitchFamily="34" charset="0"/>
              </a:rPr>
              <a:t>list-style-type:disc</a:t>
            </a:r>
            <a:r>
              <a:rPr lang="en-IN" sz="2400" dirty="0" smtClean="0">
                <a:latin typeface="Arial" pitchFamily="34" charset="0"/>
                <a:cs typeface="Arial" pitchFamily="34" charset="0"/>
              </a:rPr>
              <a:t>"</a:t>
            </a: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29026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4368" y="11266"/>
            <a:ext cx="1162472" cy="6514078"/>
          </a:xfrm>
        </p:spPr>
        <p:txBody>
          <a:bodyPr vert="wordArtVert">
            <a:normAutofit fontScale="90000"/>
          </a:bodyPr>
          <a:lstStyle/>
          <a:p>
            <a:r>
              <a:rPr lang="en-IN" dirty="0" smtClean="0">
                <a:latin typeface="Arial" pitchFamily="34" charset="0"/>
                <a:cs typeface="Arial" pitchFamily="34" charset="0"/>
              </a:rPr>
              <a:t>Lists Example</a:t>
            </a:r>
            <a:endParaRPr lang="en-IN" dirty="0">
              <a:latin typeface="Arial" pitchFamily="34" charset="0"/>
              <a:cs typeface="Arial"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0597" t="34458" r="12803" b="41825"/>
          <a:stretch/>
        </p:blipFill>
        <p:spPr bwMode="auto">
          <a:xfrm>
            <a:off x="-5471" y="7640"/>
            <a:ext cx="6737711" cy="2382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20749" t="26191" r="32399" b="20635"/>
          <a:stretch/>
        </p:blipFill>
        <p:spPr bwMode="auto">
          <a:xfrm>
            <a:off x="0" y="2562191"/>
            <a:ext cx="6732240" cy="42958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225385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Image</a:t>
            </a:r>
          </a:p>
        </p:txBody>
      </p:sp>
      <p:sp>
        <p:nvSpPr>
          <p:cNvPr id="3" name="Content Placeholder 2"/>
          <p:cNvSpPr>
            <a:spLocks noGrp="1"/>
          </p:cNvSpPr>
          <p:nvPr>
            <p:ph idx="1"/>
          </p:nvPr>
        </p:nvSpPr>
        <p:spPr/>
        <p:txBody>
          <a:bodyPr>
            <a:normAutofit/>
          </a:bodyPr>
          <a:lstStyle/>
          <a:p>
            <a:pPr marL="0" indent="0">
              <a:buNone/>
            </a:pPr>
            <a:r>
              <a:rPr lang="en-IN" sz="2000" b="1" dirty="0" smtClean="0">
                <a:latin typeface="Arial" pitchFamily="34" charset="0"/>
                <a:cs typeface="Arial" pitchFamily="34" charset="0"/>
              </a:rPr>
              <a:t>&lt;</a:t>
            </a:r>
            <a:r>
              <a:rPr lang="en-IN" sz="2000" dirty="0" err="1">
                <a:latin typeface="Arial" pitchFamily="34" charset="0"/>
                <a:cs typeface="Arial" pitchFamily="34" charset="0"/>
              </a:rPr>
              <a:t>img</a:t>
            </a:r>
            <a:r>
              <a:rPr lang="en-IN" sz="2000" dirty="0">
                <a:latin typeface="Arial" pitchFamily="34" charset="0"/>
                <a:cs typeface="Arial" pitchFamily="34" charset="0"/>
              </a:rPr>
              <a:t> </a:t>
            </a:r>
            <a:r>
              <a:rPr lang="en-IN" sz="2000" dirty="0" err="1">
                <a:solidFill>
                  <a:srgbClr val="FF0000"/>
                </a:solidFill>
                <a:latin typeface="Arial" pitchFamily="34" charset="0"/>
                <a:cs typeface="Arial" pitchFamily="34" charset="0"/>
              </a:rPr>
              <a:t>src</a:t>
            </a:r>
            <a:r>
              <a:rPr lang="en-IN" sz="2000" dirty="0">
                <a:latin typeface="Arial" pitchFamily="34" charset="0"/>
                <a:cs typeface="Arial" pitchFamily="34" charset="0"/>
              </a:rPr>
              <a:t>="/images/sunset-360.jpg"</a:t>
            </a:r>
          </a:p>
          <a:p>
            <a:pPr marL="0" indent="0">
              <a:buNone/>
            </a:pPr>
            <a:r>
              <a:rPr lang="en-IN" sz="2000" dirty="0">
                <a:latin typeface="Arial" pitchFamily="34" charset="0"/>
                <a:cs typeface="Arial" pitchFamily="34" charset="0"/>
              </a:rPr>
              <a:t>  </a:t>
            </a:r>
            <a:r>
              <a:rPr lang="en-IN" sz="2000" dirty="0">
                <a:solidFill>
                  <a:srgbClr val="FF0000"/>
                </a:solidFill>
                <a:latin typeface="Arial" pitchFamily="34" charset="0"/>
                <a:cs typeface="Arial" pitchFamily="34" charset="0"/>
              </a:rPr>
              <a:t>alt</a:t>
            </a:r>
            <a:r>
              <a:rPr lang="en-IN" sz="2000" dirty="0">
                <a:latin typeface="Arial" pitchFamily="34" charset="0"/>
                <a:cs typeface="Arial" pitchFamily="34" charset="0"/>
              </a:rPr>
              <a:t>="Picture of a Ha Long Bay sunset"</a:t>
            </a:r>
          </a:p>
          <a:p>
            <a:pPr marL="0" indent="0">
              <a:buNone/>
            </a:pPr>
            <a:r>
              <a:rPr lang="en-IN" sz="2000" dirty="0">
                <a:solidFill>
                  <a:srgbClr val="FF0000"/>
                </a:solidFill>
                <a:latin typeface="Arial" pitchFamily="34" charset="0"/>
                <a:cs typeface="Arial" pitchFamily="34" charset="0"/>
              </a:rPr>
              <a:t>  </a:t>
            </a:r>
            <a:r>
              <a:rPr lang="en-IN" sz="2000" dirty="0" err="1">
                <a:solidFill>
                  <a:srgbClr val="FF0000"/>
                </a:solidFill>
                <a:latin typeface="Arial" pitchFamily="34" charset="0"/>
                <a:cs typeface="Arial" pitchFamily="34" charset="0"/>
              </a:rPr>
              <a:t>srcset</a:t>
            </a:r>
            <a:r>
              <a:rPr lang="en-IN" sz="2000" dirty="0">
                <a:latin typeface="Arial" pitchFamily="34" charset="0"/>
                <a:cs typeface="Arial" pitchFamily="34" charset="0"/>
              </a:rPr>
              <a:t>="/images/sunset-360.jpg 360w,</a:t>
            </a:r>
          </a:p>
          <a:p>
            <a:pPr marL="0" indent="0">
              <a:buNone/>
            </a:pPr>
            <a:r>
              <a:rPr lang="en-IN" sz="2000" dirty="0">
                <a:latin typeface="Arial" pitchFamily="34" charset="0"/>
                <a:cs typeface="Arial" pitchFamily="34" charset="0"/>
              </a:rPr>
              <a:t>         </a:t>
            </a:r>
            <a:r>
              <a:rPr lang="en-IN" sz="2000" dirty="0" smtClean="0">
                <a:latin typeface="Arial" pitchFamily="34" charset="0"/>
                <a:cs typeface="Arial" pitchFamily="34" charset="0"/>
              </a:rPr>
              <a:t>	 </a:t>
            </a:r>
            <a:r>
              <a:rPr lang="en-IN" sz="2000" dirty="0">
                <a:latin typeface="Arial" pitchFamily="34" charset="0"/>
                <a:cs typeface="Arial" pitchFamily="34" charset="0"/>
              </a:rPr>
              <a:t>/images/sunset-720.jpg 720w,</a:t>
            </a:r>
          </a:p>
          <a:p>
            <a:pPr marL="0" indent="0">
              <a:buNone/>
            </a:pPr>
            <a:r>
              <a:rPr lang="en-IN" sz="2000" dirty="0">
                <a:latin typeface="Arial" pitchFamily="34" charset="0"/>
                <a:cs typeface="Arial" pitchFamily="34" charset="0"/>
              </a:rPr>
              <a:t>         </a:t>
            </a:r>
            <a:r>
              <a:rPr lang="en-IN" sz="2000" dirty="0" smtClean="0">
                <a:latin typeface="Arial" pitchFamily="34" charset="0"/>
                <a:cs typeface="Arial" pitchFamily="34" charset="0"/>
              </a:rPr>
              <a:t>	 </a:t>
            </a:r>
            <a:r>
              <a:rPr lang="en-IN" sz="2000" dirty="0">
                <a:latin typeface="Arial" pitchFamily="34" charset="0"/>
                <a:cs typeface="Arial" pitchFamily="34" charset="0"/>
              </a:rPr>
              <a:t>/images/sunset-1440.jpg 1440w&gt;"</a:t>
            </a:r>
          </a:p>
          <a:p>
            <a:pPr marL="0" indent="0">
              <a:buNone/>
            </a:pPr>
            <a:r>
              <a:rPr lang="en-IN" sz="2000" dirty="0">
                <a:solidFill>
                  <a:srgbClr val="FF0000"/>
                </a:solidFill>
                <a:latin typeface="Arial" pitchFamily="34" charset="0"/>
                <a:cs typeface="Arial" pitchFamily="34" charset="0"/>
              </a:rPr>
              <a:t>  sizes</a:t>
            </a:r>
            <a:r>
              <a:rPr lang="en-IN" sz="2000" dirty="0">
                <a:latin typeface="Arial" pitchFamily="34" charset="0"/>
                <a:cs typeface="Arial" pitchFamily="34" charset="0"/>
              </a:rPr>
              <a:t>="(min-width: 800px) 720px, </a:t>
            </a:r>
            <a:r>
              <a:rPr lang="en-IN" sz="2000" dirty="0" smtClean="0">
                <a:latin typeface="Arial" pitchFamily="34" charset="0"/>
                <a:cs typeface="Arial" pitchFamily="34" charset="0"/>
              </a:rPr>
              <a:t>360px“ </a:t>
            </a:r>
            <a:r>
              <a:rPr lang="en-IN" sz="2000" dirty="0" smtClean="0">
                <a:solidFill>
                  <a:srgbClr val="FF0000"/>
                </a:solidFill>
                <a:latin typeface="Arial" pitchFamily="34" charset="0"/>
                <a:cs typeface="Arial" pitchFamily="34" charset="0"/>
              </a:rPr>
              <a:t>height</a:t>
            </a:r>
            <a:r>
              <a:rPr lang="en-IN" sz="2000" dirty="0" smtClean="0">
                <a:latin typeface="Arial" pitchFamily="34" charset="0"/>
                <a:cs typeface="Arial" pitchFamily="34" charset="0"/>
              </a:rPr>
              <a:t>=“240” </a:t>
            </a:r>
            <a:r>
              <a:rPr lang="en-IN" sz="2000" dirty="0" smtClean="0">
                <a:solidFill>
                  <a:srgbClr val="FF0000"/>
                </a:solidFill>
                <a:latin typeface="Arial" pitchFamily="34" charset="0"/>
                <a:cs typeface="Arial" pitchFamily="34" charset="0"/>
              </a:rPr>
              <a:t>width</a:t>
            </a:r>
            <a:r>
              <a:rPr lang="en-IN" sz="2000" dirty="0" smtClean="0">
                <a:latin typeface="Arial" pitchFamily="34" charset="0"/>
                <a:cs typeface="Arial" pitchFamily="34" charset="0"/>
              </a:rPr>
              <a:t>=“120”</a:t>
            </a:r>
            <a:r>
              <a:rPr lang="en-IN" sz="2000" b="1" dirty="0" smtClean="0">
                <a:latin typeface="Arial" pitchFamily="34" charset="0"/>
                <a:cs typeface="Arial" pitchFamily="34" charset="0"/>
              </a:rPr>
              <a:t>&gt;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9450604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5</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0"/>
            <a:ext cx="9150959" cy="883599"/>
          </a:xfrm>
        </p:spPr>
        <p:txBody>
          <a:bodyPr>
            <a:normAutofit/>
          </a:bodyPr>
          <a:lstStyle/>
          <a:p>
            <a:r>
              <a:rPr lang="en-IN" sz="4000" dirty="0" smtClean="0">
                <a:latin typeface="Arial" pitchFamily="34" charset="0"/>
                <a:cs typeface="Arial" pitchFamily="34" charset="0"/>
              </a:rPr>
              <a:t>Forms in HTML5</a:t>
            </a:r>
            <a:endParaRPr lang="en-IN" sz="4000" dirty="0">
              <a:latin typeface="Arial" pitchFamily="34" charset="0"/>
              <a:cs typeface="Arial" pitchFamily="34" charset="0"/>
            </a:endParaRPr>
          </a:p>
        </p:txBody>
      </p:sp>
      <p:pic>
        <p:nvPicPr>
          <p:cNvPr id="1026" name="Picture 2" descr="Image result for html forms&quo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1600" y="1052736"/>
            <a:ext cx="7488832" cy="540999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834603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html forms&quo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19672" y="5858"/>
            <a:ext cx="5096247" cy="667859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43512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tml forms&quo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7704" y="44624"/>
            <a:ext cx="4176464" cy="684766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9959293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0"/>
            <a:ext cx="9150959" cy="883599"/>
          </a:xfrm>
        </p:spPr>
        <p:txBody>
          <a:bodyPr>
            <a:normAutofit/>
          </a:bodyPr>
          <a:lstStyle/>
          <a:p>
            <a:r>
              <a:rPr lang="en-IN" sz="4000" dirty="0" smtClean="0">
                <a:latin typeface="Arial" pitchFamily="34" charset="0"/>
                <a:cs typeface="Arial" pitchFamily="34" charset="0"/>
              </a:rPr>
              <a:t>Forms in HTML5</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67543" y="1052736"/>
            <a:ext cx="6588643" cy="5616624"/>
          </a:xfrm>
        </p:spPr>
        <p:txBody>
          <a:bodyPr>
            <a:normAutofit/>
          </a:bodyPr>
          <a:lstStyle/>
          <a:p>
            <a:pPr marL="0" indent="0">
              <a:buNone/>
            </a:pPr>
            <a:r>
              <a:rPr lang="en-IN" sz="2400" dirty="0"/>
              <a:t>Defines an </a:t>
            </a:r>
            <a:r>
              <a:rPr lang="en-IN" sz="2400" b="1" dirty="0"/>
              <a:t>interactive form</a:t>
            </a:r>
            <a:r>
              <a:rPr lang="en-IN" sz="2400" dirty="0"/>
              <a:t> with controls.</a:t>
            </a:r>
            <a:endParaRPr lang="en-IN" sz="2400" dirty="0" smtClean="0">
              <a:latin typeface="Arial" pitchFamily="34" charset="0"/>
              <a:cs typeface="Arial" pitchFamily="34" charset="0"/>
            </a:endParaRPr>
          </a:p>
          <a:p>
            <a:pPr marL="0" indent="0">
              <a:buNone/>
            </a:pPr>
            <a:r>
              <a:rPr lang="en-IN" sz="2400" dirty="0" smtClean="0">
                <a:latin typeface="Arial" pitchFamily="34" charset="0"/>
                <a:cs typeface="Arial" pitchFamily="34" charset="0"/>
              </a:rPr>
              <a:t>&lt;form&gt;</a:t>
            </a:r>
          </a:p>
          <a:p>
            <a:pPr marL="457200" lvl="1" indent="0">
              <a:buNone/>
            </a:pPr>
            <a:r>
              <a:rPr lang="en-IN" sz="2400" dirty="0" smtClean="0">
                <a:latin typeface="Arial" pitchFamily="34" charset="0"/>
                <a:cs typeface="Arial" pitchFamily="34" charset="0"/>
              </a:rPr>
              <a:t>&lt;</a:t>
            </a:r>
            <a:r>
              <a:rPr lang="en-IN" sz="2400" dirty="0">
                <a:latin typeface="Arial" pitchFamily="34" charset="0"/>
                <a:cs typeface="Arial" pitchFamily="34" charset="0"/>
              </a:rPr>
              <a:t>p</a:t>
            </a:r>
            <a:r>
              <a:rPr lang="en-IN" sz="2400" dirty="0" smtClean="0">
                <a:latin typeface="Arial" pitchFamily="34" charset="0"/>
                <a:cs typeface="Arial" pitchFamily="34" charset="0"/>
              </a:rPr>
              <a:t>&gt;&lt;/p&gt;</a:t>
            </a:r>
            <a:endParaRPr lang="en-IN" sz="2400" dirty="0">
              <a:latin typeface="Arial" pitchFamily="34" charset="0"/>
              <a:cs typeface="Arial" pitchFamily="34" charset="0"/>
            </a:endParaRPr>
          </a:p>
          <a:p>
            <a:pPr marL="457200" lvl="1" indent="0">
              <a:buNone/>
            </a:pPr>
            <a:r>
              <a:rPr lang="en-IN" sz="2400" dirty="0" smtClean="0">
                <a:latin typeface="Arial" pitchFamily="34" charset="0"/>
                <a:cs typeface="Arial" pitchFamily="34" charset="0"/>
              </a:rPr>
              <a:t>&lt;label&gt;&lt;/label&gt;</a:t>
            </a:r>
          </a:p>
          <a:p>
            <a:pPr marL="457200" lvl="1" indent="0">
              <a:buNone/>
            </a:pPr>
            <a:r>
              <a:rPr lang="en-IN" sz="2400" dirty="0" smtClean="0">
                <a:latin typeface="Arial" pitchFamily="34" charset="0"/>
                <a:cs typeface="Arial" pitchFamily="34" charset="0"/>
              </a:rPr>
              <a:t>&lt;input&gt;</a:t>
            </a:r>
          </a:p>
          <a:p>
            <a:pPr marL="457200" lvl="1" indent="0">
              <a:buNone/>
            </a:pPr>
            <a:r>
              <a:rPr lang="en-IN" sz="2400" dirty="0">
                <a:latin typeface="Arial" pitchFamily="34" charset="0"/>
                <a:cs typeface="Arial" pitchFamily="34" charset="0"/>
              </a:rPr>
              <a:t>&lt;select&gt;</a:t>
            </a:r>
          </a:p>
          <a:p>
            <a:pPr marL="914400" lvl="2" indent="0">
              <a:buNone/>
            </a:pPr>
            <a:r>
              <a:rPr lang="en-IN" dirty="0" smtClean="0">
                <a:latin typeface="Arial" pitchFamily="34" charset="0"/>
                <a:cs typeface="Arial" pitchFamily="34" charset="0"/>
              </a:rPr>
              <a:t>&lt;</a:t>
            </a:r>
            <a:r>
              <a:rPr lang="en-IN" dirty="0">
                <a:latin typeface="Arial" pitchFamily="34" charset="0"/>
                <a:cs typeface="Arial" pitchFamily="34" charset="0"/>
              </a:rPr>
              <a:t>option</a:t>
            </a:r>
            <a:r>
              <a:rPr lang="en-IN" dirty="0" smtClean="0">
                <a:latin typeface="Arial" pitchFamily="34" charset="0"/>
                <a:cs typeface="Arial" pitchFamily="34" charset="0"/>
              </a:rPr>
              <a:t>&gt;</a:t>
            </a:r>
          </a:p>
          <a:p>
            <a:pPr marL="457200" lvl="1" indent="0">
              <a:buNone/>
            </a:pPr>
            <a:r>
              <a:rPr lang="en-IN" sz="2400" dirty="0" smtClean="0">
                <a:latin typeface="Arial" pitchFamily="34" charset="0"/>
                <a:cs typeface="Arial" pitchFamily="34" charset="0"/>
              </a:rPr>
              <a:t>&lt;/select&gt;</a:t>
            </a:r>
          </a:p>
          <a:p>
            <a:pPr marL="457200" lvl="1" indent="0">
              <a:buNone/>
            </a:pPr>
            <a:r>
              <a:rPr lang="en-IN" sz="2400" dirty="0" smtClean="0">
                <a:latin typeface="Arial" pitchFamily="34" charset="0"/>
                <a:cs typeface="Arial" pitchFamily="34" charset="0"/>
              </a:rPr>
              <a:t>&lt;button&gt;&lt;/button&gt;</a:t>
            </a:r>
          </a:p>
          <a:p>
            <a:pPr marL="0" indent="0">
              <a:buNone/>
            </a:pPr>
            <a:r>
              <a:rPr lang="en-IN" sz="2400" dirty="0" smtClean="0">
                <a:latin typeface="Arial" pitchFamily="34" charset="0"/>
                <a:cs typeface="Arial" pitchFamily="34" charset="0"/>
              </a:rPr>
              <a:t>&lt;/form&gt;</a:t>
            </a:r>
            <a:endParaRPr lang="en-IN" sz="2400" dirty="0">
              <a:latin typeface="Arial" pitchFamily="34" charset="0"/>
              <a:cs typeface="Arial" pitchFamily="34" charset="0"/>
            </a:endParaRPr>
          </a:p>
        </p:txBody>
      </p:sp>
      <p:pic>
        <p:nvPicPr>
          <p:cNvPr id="3074"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1022" t="27976" r="56159" b="16072"/>
          <a:stretch/>
        </p:blipFill>
        <p:spPr bwMode="auto">
          <a:xfrm>
            <a:off x="3851920" y="1772816"/>
            <a:ext cx="5184398" cy="50851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991288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1"/>
            <a:ext cx="9150959" cy="634082"/>
          </a:xfrm>
        </p:spPr>
        <p:txBody>
          <a:bodyPr>
            <a:normAutofit fontScale="90000"/>
          </a:bodyPr>
          <a:lstStyle/>
          <a:p>
            <a:r>
              <a:rPr lang="en-IN" sz="4000" dirty="0" smtClean="0">
                <a:latin typeface="Arial" pitchFamily="34" charset="0"/>
                <a:cs typeface="Arial" pitchFamily="34" charset="0"/>
              </a:rPr>
              <a:t>Forms in HTML5</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908720"/>
            <a:ext cx="8075240" cy="5544616"/>
          </a:xfrm>
        </p:spPr>
        <p:txBody>
          <a:bodyPr>
            <a:normAutofit/>
          </a:bodyPr>
          <a:lstStyle/>
          <a:p>
            <a:pPr marL="0" indent="0">
              <a:buNone/>
            </a:pPr>
            <a:r>
              <a:rPr lang="en-IN" sz="1800" dirty="0">
                <a:latin typeface="Arial" pitchFamily="34" charset="0"/>
                <a:cs typeface="Arial" pitchFamily="34" charset="0"/>
              </a:rPr>
              <a:t>&lt;</a:t>
            </a:r>
            <a:r>
              <a:rPr lang="en-IN" sz="1800" dirty="0">
                <a:solidFill>
                  <a:srgbClr val="0070C0"/>
                </a:solidFill>
                <a:latin typeface="Arial" pitchFamily="34" charset="0"/>
                <a:cs typeface="Arial" pitchFamily="34" charset="0"/>
              </a:rPr>
              <a:t>form</a:t>
            </a:r>
            <a:r>
              <a:rPr lang="en-IN" sz="1800" dirty="0">
                <a:latin typeface="Arial" pitchFamily="34" charset="0"/>
                <a:cs typeface="Arial" pitchFamily="34" charset="0"/>
              </a:rPr>
              <a:t> </a:t>
            </a:r>
            <a:r>
              <a:rPr lang="en-IN" sz="1800" dirty="0">
                <a:solidFill>
                  <a:srgbClr val="FF0000"/>
                </a:solidFill>
                <a:latin typeface="Arial" pitchFamily="34" charset="0"/>
                <a:cs typeface="Arial" pitchFamily="34" charset="0"/>
              </a:rPr>
              <a:t>name</a:t>
            </a:r>
            <a:r>
              <a:rPr lang="en-IN" sz="1800" dirty="0" smtClean="0">
                <a:latin typeface="Arial" pitchFamily="34" charset="0"/>
                <a:cs typeface="Arial" pitchFamily="34" charset="0"/>
              </a:rPr>
              <a:t>=“ ” </a:t>
            </a:r>
            <a:r>
              <a:rPr lang="en-IN" sz="1800" dirty="0">
                <a:solidFill>
                  <a:srgbClr val="FF0000"/>
                </a:solidFill>
                <a:latin typeface="Arial" pitchFamily="34" charset="0"/>
                <a:cs typeface="Arial" pitchFamily="34" charset="0"/>
              </a:rPr>
              <a:t>action</a:t>
            </a:r>
            <a:r>
              <a:rPr lang="en-IN" sz="1800" dirty="0" smtClean="0">
                <a:latin typeface="Arial" pitchFamily="34" charset="0"/>
                <a:cs typeface="Arial" pitchFamily="34" charset="0"/>
              </a:rPr>
              <a:t>=“ ” </a:t>
            </a:r>
            <a:r>
              <a:rPr lang="en-IN" sz="1800" dirty="0" err="1">
                <a:solidFill>
                  <a:srgbClr val="FF0000"/>
                </a:solidFill>
                <a:latin typeface="Arial" pitchFamily="34" charset="0"/>
                <a:cs typeface="Arial" pitchFamily="34" charset="0"/>
              </a:rPr>
              <a:t>onsubmit</a:t>
            </a:r>
            <a:r>
              <a:rPr lang="en-IN" sz="1800" dirty="0" smtClean="0">
                <a:latin typeface="Arial" pitchFamily="34" charset="0"/>
                <a:cs typeface="Arial" pitchFamily="34" charset="0"/>
              </a:rPr>
              <a:t>=“ ” </a:t>
            </a:r>
            <a:r>
              <a:rPr lang="en-IN" sz="1800" dirty="0">
                <a:solidFill>
                  <a:srgbClr val="FF0000"/>
                </a:solidFill>
                <a:latin typeface="Arial" pitchFamily="34" charset="0"/>
                <a:cs typeface="Arial" pitchFamily="34" charset="0"/>
              </a:rPr>
              <a:t>method</a:t>
            </a:r>
            <a:r>
              <a:rPr lang="en-IN" sz="1800" dirty="0" smtClean="0">
                <a:latin typeface="Arial" pitchFamily="34" charset="0"/>
                <a:cs typeface="Arial" pitchFamily="34" charset="0"/>
              </a:rPr>
              <a:t>=“ ” </a:t>
            </a:r>
            <a:r>
              <a:rPr lang="en-IN" sz="1800" dirty="0">
                <a:solidFill>
                  <a:srgbClr val="FF0000"/>
                </a:solidFill>
                <a:latin typeface="Arial" pitchFamily="34" charset="0"/>
                <a:cs typeface="Arial" pitchFamily="34" charset="0"/>
              </a:rPr>
              <a:t>autocomplete</a:t>
            </a:r>
            <a:r>
              <a:rPr lang="en-IN" sz="1800" dirty="0" smtClean="0">
                <a:latin typeface="Arial" pitchFamily="34" charset="0"/>
                <a:cs typeface="Arial" pitchFamily="34" charset="0"/>
              </a:rPr>
              <a:t>=“ ”&gt;</a:t>
            </a:r>
            <a:endParaRPr lang="en-IN" sz="1800" dirty="0">
              <a:latin typeface="Arial" pitchFamily="34" charset="0"/>
              <a:cs typeface="Arial" pitchFamily="34" charset="0"/>
            </a:endParaRPr>
          </a:p>
          <a:p>
            <a:pPr marL="0" indent="0">
              <a:buNone/>
            </a:pPr>
            <a:r>
              <a:rPr lang="en-IN" sz="1800" dirty="0">
                <a:latin typeface="Arial" pitchFamily="34" charset="0"/>
                <a:cs typeface="Arial" pitchFamily="34" charset="0"/>
              </a:rPr>
              <a:t>&lt;/</a:t>
            </a:r>
            <a:r>
              <a:rPr lang="en-IN" sz="1800" dirty="0">
                <a:solidFill>
                  <a:srgbClr val="0070C0"/>
                </a:solidFill>
                <a:latin typeface="Arial" pitchFamily="34" charset="0"/>
                <a:cs typeface="Arial" pitchFamily="34" charset="0"/>
              </a:rPr>
              <a:t>form</a:t>
            </a:r>
            <a:r>
              <a:rPr lang="en-IN" sz="1800" dirty="0">
                <a:latin typeface="Arial" pitchFamily="34" charset="0"/>
                <a:cs typeface="Arial" pitchFamily="34" charset="0"/>
              </a:rPr>
              <a:t>&gt;</a:t>
            </a:r>
          </a:p>
          <a:p>
            <a:pPr marL="0" indent="0" algn="just">
              <a:buNone/>
            </a:pPr>
            <a:endParaRPr lang="en-IN" sz="1800" dirty="0" smtClean="0">
              <a:latin typeface="Arial" pitchFamily="34" charset="0"/>
              <a:cs typeface="Arial" pitchFamily="34" charset="0"/>
            </a:endParaRPr>
          </a:p>
          <a:p>
            <a:pPr algn="just"/>
            <a:r>
              <a:rPr lang="en-IN" sz="1800" dirty="0" smtClean="0">
                <a:latin typeface="Arial" pitchFamily="34" charset="0"/>
                <a:cs typeface="Arial" pitchFamily="34" charset="0"/>
              </a:rPr>
              <a:t>action - </a:t>
            </a:r>
            <a:r>
              <a:rPr lang="en-IN" sz="1800" dirty="0">
                <a:latin typeface="Arial" pitchFamily="34" charset="0"/>
                <a:cs typeface="Arial" pitchFamily="34" charset="0"/>
              </a:rPr>
              <a:t>Defines which URL the form's information is sent to when submitted</a:t>
            </a:r>
            <a:r>
              <a:rPr lang="en-IN" sz="1800" dirty="0" smtClean="0">
                <a:latin typeface="Arial" pitchFamily="34" charset="0"/>
                <a:cs typeface="Arial" pitchFamily="34" charset="0"/>
              </a:rPr>
              <a:t>.</a:t>
            </a:r>
          </a:p>
          <a:p>
            <a:pPr marL="0" indent="0" algn="just">
              <a:buNone/>
            </a:pPr>
            <a:r>
              <a:rPr lang="en-IN" sz="1800" dirty="0">
                <a:latin typeface="Arial" pitchFamily="34" charset="0"/>
                <a:cs typeface="Arial" pitchFamily="34" charset="0"/>
              </a:rPr>
              <a:t>	</a:t>
            </a:r>
            <a:r>
              <a:rPr lang="en-IN" sz="1800" dirty="0" smtClean="0">
                <a:latin typeface="Arial" pitchFamily="34" charset="0"/>
                <a:cs typeface="Arial" pitchFamily="34" charset="0"/>
              </a:rPr>
              <a:t>action=“/contact”</a:t>
            </a:r>
          </a:p>
          <a:p>
            <a:pPr marL="0" indent="0" algn="just">
              <a:buNone/>
            </a:pPr>
            <a:r>
              <a:rPr lang="en-IN" sz="1800" dirty="0">
                <a:latin typeface="Arial" pitchFamily="34" charset="0"/>
                <a:cs typeface="Arial" pitchFamily="34" charset="0"/>
              </a:rPr>
              <a:t>	</a:t>
            </a:r>
            <a:r>
              <a:rPr lang="en-IN" sz="1800" dirty="0" smtClean="0">
                <a:latin typeface="Arial" pitchFamily="34" charset="0"/>
                <a:cs typeface="Arial" pitchFamily="34" charset="0"/>
              </a:rPr>
              <a:t>action =</a:t>
            </a:r>
            <a:r>
              <a:rPr lang="en-IN" sz="1800" dirty="0">
                <a:latin typeface="Arial" pitchFamily="34" charset="0"/>
                <a:cs typeface="Arial" pitchFamily="34" charset="0"/>
              </a:rPr>
              <a:t>"https://</a:t>
            </a:r>
            <a:r>
              <a:rPr lang="en-IN" sz="1800" dirty="0" smtClean="0">
                <a:latin typeface="Arial" pitchFamily="34" charset="0"/>
                <a:cs typeface="Arial" pitchFamily="34" charset="0"/>
              </a:rPr>
              <a:t>htmlreference.io/</a:t>
            </a:r>
            <a:r>
              <a:rPr lang="en-IN" sz="1800" dirty="0" err="1" smtClean="0">
                <a:latin typeface="Arial" pitchFamily="34" charset="0"/>
                <a:cs typeface="Arial" pitchFamily="34" charset="0"/>
              </a:rPr>
              <a:t>contact.jsp</a:t>
            </a:r>
            <a:r>
              <a:rPr lang="en-IN" sz="1800" dirty="0" smtClean="0">
                <a:latin typeface="Arial" pitchFamily="34" charset="0"/>
                <a:cs typeface="Arial" pitchFamily="34" charset="0"/>
              </a:rPr>
              <a:t>"</a:t>
            </a:r>
            <a:endParaRPr lang="en-IN" sz="1800" dirty="0">
              <a:latin typeface="Arial" pitchFamily="34" charset="0"/>
              <a:cs typeface="Arial" pitchFamily="34" charset="0"/>
            </a:endParaRPr>
          </a:p>
          <a:p>
            <a:pPr algn="just"/>
            <a:r>
              <a:rPr lang="en-IN" sz="1800" dirty="0" smtClean="0">
                <a:latin typeface="Arial" pitchFamily="34" charset="0"/>
                <a:cs typeface="Arial" pitchFamily="34" charset="0"/>
              </a:rPr>
              <a:t>method - </a:t>
            </a:r>
            <a:r>
              <a:rPr lang="en-IN" sz="1800" dirty="0">
                <a:latin typeface="Arial" pitchFamily="34" charset="0"/>
                <a:cs typeface="Arial" pitchFamily="34" charset="0"/>
              </a:rPr>
              <a:t>Defines the HTTP method used when submitting the form</a:t>
            </a:r>
            <a:r>
              <a:rPr lang="en-IN" sz="1800" dirty="0" smtClean="0">
                <a:latin typeface="Arial" pitchFamily="34" charset="0"/>
                <a:cs typeface="Arial" pitchFamily="34" charset="0"/>
              </a:rPr>
              <a:t>.</a:t>
            </a:r>
          </a:p>
          <a:p>
            <a:pPr marL="0" indent="0" algn="just">
              <a:buNone/>
            </a:pPr>
            <a:r>
              <a:rPr lang="en-IN" sz="1800" dirty="0">
                <a:latin typeface="Arial" pitchFamily="34" charset="0"/>
                <a:cs typeface="Arial" pitchFamily="34" charset="0"/>
              </a:rPr>
              <a:t>	</a:t>
            </a:r>
            <a:r>
              <a:rPr lang="en-IN" sz="1800" dirty="0" smtClean="0">
                <a:latin typeface="Arial" pitchFamily="34" charset="0"/>
                <a:cs typeface="Arial" pitchFamily="34" charset="0"/>
              </a:rPr>
              <a:t>method= “get”</a:t>
            </a:r>
          </a:p>
          <a:p>
            <a:pPr marL="0" indent="0" algn="just">
              <a:buNone/>
            </a:pPr>
            <a:r>
              <a:rPr lang="en-IN" sz="1800" dirty="0">
                <a:latin typeface="Arial" pitchFamily="34" charset="0"/>
                <a:cs typeface="Arial" pitchFamily="34" charset="0"/>
              </a:rPr>
              <a:t>	</a:t>
            </a:r>
            <a:r>
              <a:rPr lang="en-IN" sz="1800" dirty="0" smtClean="0">
                <a:latin typeface="Arial" pitchFamily="34" charset="0"/>
                <a:cs typeface="Arial" pitchFamily="34" charset="0"/>
              </a:rPr>
              <a:t>method=“post”</a:t>
            </a:r>
          </a:p>
          <a:p>
            <a:pPr algn="just"/>
            <a:r>
              <a:rPr lang="en-IN" sz="1800" dirty="0">
                <a:latin typeface="Arial" pitchFamily="34" charset="0"/>
                <a:cs typeface="Arial" pitchFamily="34" charset="0"/>
              </a:rPr>
              <a:t>n</a:t>
            </a:r>
            <a:r>
              <a:rPr lang="en-IN" sz="1800" dirty="0" smtClean="0">
                <a:latin typeface="Arial" pitchFamily="34" charset="0"/>
                <a:cs typeface="Arial" pitchFamily="34" charset="0"/>
              </a:rPr>
              <a:t>ame - </a:t>
            </a:r>
            <a:r>
              <a:rPr lang="en-IN" sz="1800" dirty="0">
                <a:latin typeface="Arial" pitchFamily="34" charset="0"/>
                <a:cs typeface="Arial" pitchFamily="34" charset="0"/>
              </a:rPr>
              <a:t>The form's name when sent to the server. Useful when multiple forms are present on the same web page</a:t>
            </a:r>
            <a:r>
              <a:rPr lang="en-IN" sz="1800" dirty="0" smtClean="0">
                <a:latin typeface="Arial" pitchFamily="34" charset="0"/>
                <a:cs typeface="Arial" pitchFamily="34" charset="0"/>
              </a:rPr>
              <a:t>.</a:t>
            </a:r>
          </a:p>
          <a:p>
            <a:pPr marL="0" indent="0" algn="just">
              <a:buNone/>
            </a:pPr>
            <a:r>
              <a:rPr lang="en-IN" sz="1800" dirty="0">
                <a:latin typeface="Arial" pitchFamily="34" charset="0"/>
                <a:cs typeface="Arial" pitchFamily="34" charset="0"/>
              </a:rPr>
              <a:t>	</a:t>
            </a:r>
            <a:r>
              <a:rPr lang="en-IN" sz="1800" dirty="0" smtClean="0">
                <a:latin typeface="Arial" pitchFamily="34" charset="0"/>
                <a:cs typeface="Arial" pitchFamily="34" charset="0"/>
              </a:rPr>
              <a:t>name=“</a:t>
            </a:r>
            <a:r>
              <a:rPr lang="en-IN" sz="1800" dirty="0" err="1" smtClean="0">
                <a:latin typeface="Arial" pitchFamily="34" charset="0"/>
                <a:cs typeface="Arial" pitchFamily="34" charset="0"/>
              </a:rPr>
              <a:t>signupform</a:t>
            </a:r>
            <a:r>
              <a:rPr lang="en-IN" sz="1800" dirty="0" smtClean="0">
                <a:latin typeface="Arial" pitchFamily="34" charset="0"/>
                <a:cs typeface="Arial" pitchFamily="34" charset="0"/>
              </a:rPr>
              <a:t>”</a:t>
            </a:r>
          </a:p>
          <a:p>
            <a:pPr algn="just"/>
            <a:r>
              <a:rPr lang="en-IN" sz="1800" dirty="0">
                <a:latin typeface="Arial" pitchFamily="34" charset="0"/>
                <a:cs typeface="Arial" pitchFamily="34" charset="0"/>
              </a:rPr>
              <a:t>a</a:t>
            </a:r>
            <a:r>
              <a:rPr lang="en-IN" sz="1800" dirty="0" smtClean="0">
                <a:latin typeface="Arial" pitchFamily="34" charset="0"/>
                <a:cs typeface="Arial" pitchFamily="34" charset="0"/>
              </a:rPr>
              <a:t>utocomplete - </a:t>
            </a:r>
            <a:r>
              <a:rPr lang="en-IN" sz="1800" dirty="0">
                <a:latin typeface="Arial" pitchFamily="34" charset="0"/>
                <a:cs typeface="Arial" pitchFamily="34" charset="0"/>
              </a:rPr>
              <a:t>Determines if the browser can autocomplete all the form's controls</a:t>
            </a:r>
            <a:r>
              <a:rPr lang="en-IN" sz="1800" dirty="0" smtClean="0">
                <a:latin typeface="Arial" pitchFamily="34" charset="0"/>
                <a:cs typeface="Arial" pitchFamily="34" charset="0"/>
              </a:rPr>
              <a:t>.</a:t>
            </a:r>
          </a:p>
          <a:p>
            <a:pPr marL="0" indent="0" algn="just">
              <a:buNone/>
            </a:pPr>
            <a:r>
              <a:rPr lang="en-IN" sz="1800" dirty="0">
                <a:latin typeface="Arial" pitchFamily="34" charset="0"/>
                <a:cs typeface="Arial" pitchFamily="34" charset="0"/>
              </a:rPr>
              <a:t>	</a:t>
            </a:r>
            <a:r>
              <a:rPr lang="en-IN" sz="1800" dirty="0" smtClean="0">
                <a:latin typeface="Arial" pitchFamily="34" charset="0"/>
                <a:cs typeface="Arial" pitchFamily="34" charset="0"/>
              </a:rPr>
              <a:t>autocomplete=“off”</a:t>
            </a:r>
          </a:p>
          <a:p>
            <a:pPr marL="0" indent="0" algn="just">
              <a:buNone/>
            </a:pPr>
            <a:r>
              <a:rPr lang="en-IN" sz="1800" dirty="0">
                <a:latin typeface="Arial" pitchFamily="34" charset="0"/>
                <a:cs typeface="Arial" pitchFamily="34" charset="0"/>
              </a:rPr>
              <a:t>	autocomplete</a:t>
            </a:r>
            <a:r>
              <a:rPr lang="en-IN" sz="1800" dirty="0" smtClean="0">
                <a:latin typeface="Arial" pitchFamily="34" charset="0"/>
                <a:cs typeface="Arial" pitchFamily="34" charset="0"/>
              </a:rPr>
              <a:t>=“on”</a:t>
            </a:r>
            <a:endParaRPr lang="en-IN" sz="1800" dirty="0">
              <a:latin typeface="Arial" pitchFamily="34" charset="0"/>
              <a:cs typeface="Arial" pitchFamily="34" charset="0"/>
            </a:endParaRPr>
          </a:p>
          <a:p>
            <a:pPr marL="0" indent="0" algn="just">
              <a:buNone/>
            </a:pPr>
            <a:endParaRPr lang="en-IN" sz="1800" dirty="0">
              <a:latin typeface="Arial" pitchFamily="34" charset="0"/>
              <a:cs typeface="Arial" pitchFamily="34" charset="0"/>
            </a:endParaRPr>
          </a:p>
        </p:txBody>
      </p:sp>
      <p:sp>
        <p:nvSpPr>
          <p:cNvPr id="4" name="Content Placeholder 2"/>
          <p:cNvSpPr txBox="1">
            <a:spLocks/>
          </p:cNvSpPr>
          <p:nvPr/>
        </p:nvSpPr>
        <p:spPr>
          <a:xfrm>
            <a:off x="4932040" y="764704"/>
            <a:ext cx="3898776" cy="6093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IN"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367257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Web </a:t>
            </a:r>
            <a:r>
              <a:rPr lang="en-IN" dirty="0" smtClean="0">
                <a:latin typeface="Arial" pitchFamily="34" charset="0"/>
                <a:cs typeface="Arial" pitchFamily="34" charset="0"/>
              </a:rPr>
              <a:t>Essentials</a:t>
            </a:r>
            <a:endParaRPr lang="en-IN" dirty="0"/>
          </a:p>
        </p:txBody>
      </p:sp>
      <p:sp>
        <p:nvSpPr>
          <p:cNvPr id="3" name="Content Placeholder 2"/>
          <p:cNvSpPr>
            <a:spLocks noGrp="1"/>
          </p:cNvSpPr>
          <p:nvPr>
            <p:ph idx="1"/>
          </p:nvPr>
        </p:nvSpPr>
        <p:spPr/>
        <p:txBody>
          <a:bodyPr>
            <a:noAutofit/>
          </a:bodyPr>
          <a:lstStyle/>
          <a:p>
            <a:r>
              <a:rPr lang="en-IN" sz="2400" dirty="0" smtClean="0">
                <a:latin typeface="Arial" pitchFamily="34" charset="0"/>
                <a:cs typeface="Arial" pitchFamily="34" charset="0"/>
              </a:rPr>
              <a:t>Clients, Servers </a:t>
            </a:r>
            <a:r>
              <a:rPr lang="en-IN" sz="2400" dirty="0">
                <a:latin typeface="Arial" pitchFamily="34" charset="0"/>
                <a:cs typeface="Arial" pitchFamily="34" charset="0"/>
              </a:rPr>
              <a:t>and </a:t>
            </a:r>
            <a:r>
              <a:rPr lang="en-IN" sz="2400" dirty="0" smtClean="0">
                <a:latin typeface="Arial" pitchFamily="34" charset="0"/>
                <a:cs typeface="Arial" pitchFamily="34" charset="0"/>
              </a:rPr>
              <a:t>Communication</a:t>
            </a:r>
          </a:p>
          <a:p>
            <a:r>
              <a:rPr lang="en-IN" sz="2400" dirty="0" smtClean="0">
                <a:latin typeface="Arial" pitchFamily="34" charset="0"/>
                <a:cs typeface="Arial" pitchFamily="34" charset="0"/>
              </a:rPr>
              <a:t>The Internet</a:t>
            </a:r>
          </a:p>
          <a:p>
            <a:r>
              <a:rPr lang="en-IN" sz="2400" dirty="0" smtClean="0">
                <a:latin typeface="Arial" pitchFamily="34" charset="0"/>
                <a:cs typeface="Arial" pitchFamily="34" charset="0"/>
              </a:rPr>
              <a:t>Basic </a:t>
            </a:r>
            <a:r>
              <a:rPr lang="en-IN" sz="2400" dirty="0">
                <a:latin typeface="Arial" pitchFamily="34" charset="0"/>
                <a:cs typeface="Arial" pitchFamily="34" charset="0"/>
              </a:rPr>
              <a:t>Internet </a:t>
            </a:r>
            <a:r>
              <a:rPr lang="en-IN" sz="2400" dirty="0" smtClean="0">
                <a:latin typeface="Arial" pitchFamily="34" charset="0"/>
                <a:cs typeface="Arial" pitchFamily="34" charset="0"/>
              </a:rPr>
              <a:t>protocols</a:t>
            </a:r>
          </a:p>
          <a:p>
            <a:r>
              <a:rPr lang="en-IN" sz="2400" dirty="0" smtClean="0">
                <a:latin typeface="Arial" pitchFamily="34" charset="0"/>
                <a:cs typeface="Arial" pitchFamily="34" charset="0"/>
              </a:rPr>
              <a:t>World </a:t>
            </a:r>
            <a:r>
              <a:rPr lang="en-IN" sz="2400" dirty="0">
                <a:latin typeface="Arial" pitchFamily="34" charset="0"/>
                <a:cs typeface="Arial" pitchFamily="34" charset="0"/>
              </a:rPr>
              <a:t>wide </a:t>
            </a:r>
            <a:r>
              <a:rPr lang="en-IN" sz="2400" dirty="0" smtClean="0">
                <a:latin typeface="Arial" pitchFamily="34" charset="0"/>
                <a:cs typeface="Arial" pitchFamily="34" charset="0"/>
              </a:rPr>
              <a:t>web</a:t>
            </a:r>
          </a:p>
          <a:p>
            <a:r>
              <a:rPr lang="en-IN" sz="2400" dirty="0" smtClean="0">
                <a:latin typeface="Arial" pitchFamily="34" charset="0"/>
                <a:cs typeface="Arial" pitchFamily="34" charset="0"/>
              </a:rPr>
              <a:t>HTTP </a:t>
            </a:r>
            <a:r>
              <a:rPr lang="en-IN" sz="2400" dirty="0">
                <a:latin typeface="Arial" pitchFamily="34" charset="0"/>
                <a:cs typeface="Arial" pitchFamily="34" charset="0"/>
              </a:rPr>
              <a:t>Request </a:t>
            </a:r>
            <a:r>
              <a:rPr lang="en-IN" sz="2400" dirty="0" smtClean="0">
                <a:latin typeface="Arial" pitchFamily="34" charset="0"/>
                <a:cs typeface="Arial" pitchFamily="34" charset="0"/>
              </a:rPr>
              <a:t>Message</a:t>
            </a:r>
          </a:p>
          <a:p>
            <a:r>
              <a:rPr lang="en-IN" sz="2400" dirty="0" smtClean="0">
                <a:latin typeface="Arial" pitchFamily="34" charset="0"/>
                <a:cs typeface="Arial" pitchFamily="34" charset="0"/>
              </a:rPr>
              <a:t>HTTP </a:t>
            </a:r>
            <a:r>
              <a:rPr lang="en-IN" sz="2400" dirty="0">
                <a:latin typeface="Arial" pitchFamily="34" charset="0"/>
                <a:cs typeface="Arial" pitchFamily="34" charset="0"/>
              </a:rPr>
              <a:t>Response </a:t>
            </a:r>
            <a:r>
              <a:rPr lang="en-IN" sz="2400" dirty="0" smtClean="0">
                <a:latin typeface="Arial" pitchFamily="34" charset="0"/>
                <a:cs typeface="Arial" pitchFamily="34" charset="0"/>
              </a:rPr>
              <a:t>Message</a:t>
            </a:r>
          </a:p>
          <a:p>
            <a:r>
              <a:rPr lang="en-IN" sz="2400" dirty="0" smtClean="0">
                <a:latin typeface="Arial" pitchFamily="34" charset="0"/>
                <a:cs typeface="Arial" pitchFamily="34" charset="0"/>
              </a:rPr>
              <a:t>Web Clients</a:t>
            </a:r>
          </a:p>
          <a:p>
            <a:r>
              <a:rPr lang="en-IN" sz="2400" dirty="0" smtClean="0">
                <a:latin typeface="Arial" pitchFamily="34" charset="0"/>
                <a:cs typeface="Arial" pitchFamily="34" charset="0"/>
              </a:rPr>
              <a:t>Web </a:t>
            </a:r>
            <a:r>
              <a:rPr lang="en-IN" sz="2400" dirty="0">
                <a:latin typeface="Arial" pitchFamily="34" charset="0"/>
                <a:cs typeface="Arial" pitchFamily="34" charset="0"/>
              </a:rPr>
              <a:t>Servers.</a:t>
            </a:r>
          </a:p>
          <a:p>
            <a:endParaRPr lang="en-IN" sz="2400" dirty="0"/>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158982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pitchFamily="34" charset="0"/>
                <a:cs typeface="Arial" pitchFamily="34" charset="0"/>
              </a:rPr>
              <a:t>Form Elements</a:t>
            </a:r>
            <a:endParaRPr lang="en-IN"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sz="2400" dirty="0" smtClean="0">
                <a:latin typeface="Arial" pitchFamily="34" charset="0"/>
                <a:cs typeface="Arial" pitchFamily="34" charset="0"/>
              </a:rPr>
              <a:t>&lt;input&gt;</a:t>
            </a:r>
          </a:p>
          <a:p>
            <a:r>
              <a:rPr lang="en-IN" sz="2400" dirty="0" smtClean="0">
                <a:latin typeface="Arial" pitchFamily="34" charset="0"/>
                <a:cs typeface="Arial" pitchFamily="34" charset="0"/>
              </a:rPr>
              <a:t>&lt;</a:t>
            </a:r>
            <a:r>
              <a:rPr lang="en-IN" sz="2400" dirty="0">
                <a:latin typeface="Arial" pitchFamily="34" charset="0"/>
                <a:cs typeface="Arial" pitchFamily="34" charset="0"/>
              </a:rPr>
              <a:t>select&gt;</a:t>
            </a:r>
            <a:endParaRPr lang="en-IN" sz="2400" dirty="0" smtClean="0">
              <a:latin typeface="Arial" pitchFamily="34" charset="0"/>
              <a:cs typeface="Arial" pitchFamily="34" charset="0"/>
            </a:endParaRPr>
          </a:p>
          <a:p>
            <a:r>
              <a:rPr lang="en-IN" sz="2400" dirty="0">
                <a:latin typeface="Arial" pitchFamily="34" charset="0"/>
                <a:cs typeface="Arial" pitchFamily="34" charset="0"/>
              </a:rPr>
              <a:t>&lt;</a:t>
            </a:r>
            <a:r>
              <a:rPr lang="en-IN" sz="2400" dirty="0" err="1">
                <a:latin typeface="Arial" pitchFamily="34" charset="0"/>
                <a:cs typeface="Arial" pitchFamily="34" charset="0"/>
              </a:rPr>
              <a:t>textarea</a:t>
            </a:r>
            <a:r>
              <a:rPr lang="en-IN" sz="2400" dirty="0" smtClean="0">
                <a:latin typeface="Arial" pitchFamily="34" charset="0"/>
                <a:cs typeface="Arial" pitchFamily="34" charset="0"/>
              </a:rPr>
              <a:t>&gt;</a:t>
            </a:r>
          </a:p>
          <a:p>
            <a:r>
              <a:rPr lang="en-IN" sz="2400" dirty="0" smtClean="0">
                <a:latin typeface="Arial" pitchFamily="34" charset="0"/>
                <a:cs typeface="Arial" pitchFamily="34" charset="0"/>
              </a:rPr>
              <a:t>&lt;</a:t>
            </a:r>
            <a:r>
              <a:rPr lang="en-IN" sz="2400" dirty="0">
                <a:latin typeface="Arial" pitchFamily="34" charset="0"/>
                <a:cs typeface="Arial" pitchFamily="34" charset="0"/>
              </a:rPr>
              <a:t>button</a:t>
            </a:r>
            <a:r>
              <a:rPr lang="en-IN" sz="2400" dirty="0" smtClean="0">
                <a:latin typeface="Arial" pitchFamily="34" charset="0"/>
                <a:cs typeface="Arial" pitchFamily="34" charset="0"/>
              </a:rPr>
              <a:t>&gt;</a:t>
            </a:r>
          </a:p>
          <a:p>
            <a:r>
              <a:rPr lang="en-IN" sz="2400" dirty="0">
                <a:latin typeface="Arial" pitchFamily="34" charset="0"/>
                <a:cs typeface="Arial" pitchFamily="34" charset="0"/>
              </a:rPr>
              <a:t>&lt;</a:t>
            </a:r>
            <a:r>
              <a:rPr lang="en-IN" sz="2400" dirty="0" err="1">
                <a:latin typeface="Arial" pitchFamily="34" charset="0"/>
                <a:cs typeface="Arial" pitchFamily="34" charset="0"/>
              </a:rPr>
              <a:t>datalist</a:t>
            </a:r>
            <a:r>
              <a:rPr lang="en-IN" sz="2400" dirty="0" smtClean="0">
                <a:latin typeface="Arial" pitchFamily="34" charset="0"/>
                <a:cs typeface="Arial" pitchFamily="34" charset="0"/>
              </a:rPr>
              <a:t>&gt;</a:t>
            </a:r>
          </a:p>
          <a:p>
            <a:r>
              <a:rPr lang="en-IN" sz="2400" dirty="0">
                <a:latin typeface="Arial" pitchFamily="34" charset="0"/>
                <a:cs typeface="Arial" pitchFamily="34" charset="0"/>
              </a:rPr>
              <a:t>&lt;output&gt;</a:t>
            </a:r>
          </a:p>
          <a:p>
            <a:pPr marL="457200" lvl="1" indent="0">
              <a:buNone/>
            </a:pP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369621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pitchFamily="34" charset="0"/>
                <a:cs typeface="Arial" pitchFamily="34" charset="0"/>
              </a:rPr>
              <a:t>Input Types</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179512" y="1600200"/>
            <a:ext cx="4680520" cy="4525963"/>
          </a:xfrm>
        </p:spPr>
        <p:txBody>
          <a:bodyPr>
            <a:normAutofit/>
          </a:bodyPr>
          <a:lstStyle/>
          <a:p>
            <a:r>
              <a:rPr lang="en-IN" sz="2400" dirty="0">
                <a:latin typeface="Arial" pitchFamily="34" charset="0"/>
                <a:cs typeface="Arial" pitchFamily="34" charset="0"/>
              </a:rPr>
              <a:t>&lt;input type="button"&gt;</a:t>
            </a:r>
          </a:p>
          <a:p>
            <a:r>
              <a:rPr lang="en-IN" sz="2400" b="1" dirty="0">
                <a:latin typeface="Arial" pitchFamily="34" charset="0"/>
                <a:cs typeface="Arial" pitchFamily="34" charset="0"/>
              </a:rPr>
              <a:t>&lt;input type="checkbox"&gt;</a:t>
            </a:r>
          </a:p>
          <a:p>
            <a:r>
              <a:rPr lang="en-IN" sz="2400" dirty="0">
                <a:latin typeface="Arial" pitchFamily="34" charset="0"/>
                <a:cs typeface="Arial" pitchFamily="34" charset="0"/>
              </a:rPr>
              <a:t>&lt;input type="</a:t>
            </a:r>
            <a:r>
              <a:rPr lang="en-IN" sz="2400" dirty="0" err="1">
                <a:latin typeface="Arial" pitchFamily="34" charset="0"/>
                <a:cs typeface="Arial" pitchFamily="34" charset="0"/>
              </a:rPr>
              <a:t>color</a:t>
            </a:r>
            <a:r>
              <a:rPr lang="en-IN" sz="2400" dirty="0">
                <a:latin typeface="Arial" pitchFamily="34" charset="0"/>
                <a:cs typeface="Arial" pitchFamily="34" charset="0"/>
              </a:rPr>
              <a:t>"&gt;</a:t>
            </a:r>
          </a:p>
          <a:p>
            <a:r>
              <a:rPr lang="en-IN" sz="2400" dirty="0">
                <a:latin typeface="Arial" pitchFamily="34" charset="0"/>
                <a:cs typeface="Arial" pitchFamily="34" charset="0"/>
              </a:rPr>
              <a:t>&lt;input type="date"&gt;</a:t>
            </a:r>
          </a:p>
          <a:p>
            <a:r>
              <a:rPr lang="en-IN" sz="2400" b="1" dirty="0" smtClean="0">
                <a:latin typeface="Arial" pitchFamily="34" charset="0"/>
                <a:cs typeface="Arial" pitchFamily="34" charset="0"/>
              </a:rPr>
              <a:t>&lt;</a:t>
            </a:r>
            <a:r>
              <a:rPr lang="en-IN" sz="2400" b="1" dirty="0">
                <a:latin typeface="Arial" pitchFamily="34" charset="0"/>
                <a:cs typeface="Arial" pitchFamily="34" charset="0"/>
              </a:rPr>
              <a:t>input type="email"&gt;</a:t>
            </a:r>
          </a:p>
          <a:p>
            <a:r>
              <a:rPr lang="en-IN" sz="2400" dirty="0">
                <a:latin typeface="Arial" pitchFamily="34" charset="0"/>
                <a:cs typeface="Arial" pitchFamily="34" charset="0"/>
              </a:rPr>
              <a:t>&lt;input type="file"&gt;</a:t>
            </a:r>
          </a:p>
          <a:p>
            <a:r>
              <a:rPr lang="en-IN" sz="2400" dirty="0">
                <a:latin typeface="Arial" pitchFamily="34" charset="0"/>
                <a:cs typeface="Arial" pitchFamily="34" charset="0"/>
              </a:rPr>
              <a:t>&lt;input type="hidden"&gt;</a:t>
            </a:r>
          </a:p>
          <a:p>
            <a:r>
              <a:rPr lang="en-IN" sz="2400" dirty="0">
                <a:latin typeface="Arial" pitchFamily="34" charset="0"/>
                <a:cs typeface="Arial" pitchFamily="34" charset="0"/>
              </a:rPr>
              <a:t>&lt;input type="image"&gt;</a:t>
            </a:r>
          </a:p>
          <a:p>
            <a:r>
              <a:rPr lang="en-IN" sz="2400" dirty="0">
                <a:latin typeface="Arial" pitchFamily="34" charset="0"/>
                <a:cs typeface="Arial" pitchFamily="34" charset="0"/>
              </a:rPr>
              <a:t>&lt;input type="month</a:t>
            </a:r>
            <a:r>
              <a:rPr lang="en-IN" sz="2400" dirty="0" smtClean="0">
                <a:latin typeface="Arial" pitchFamily="34" charset="0"/>
                <a:cs typeface="Arial" pitchFamily="34" charset="0"/>
              </a:rPr>
              <a:t>"&gt;</a:t>
            </a:r>
            <a:endParaRPr lang="en-IN" sz="2400" dirty="0">
              <a:latin typeface="Arial" pitchFamily="34" charset="0"/>
              <a:cs typeface="Arial" pitchFamily="34" charset="0"/>
            </a:endParaRPr>
          </a:p>
        </p:txBody>
      </p:sp>
      <p:sp>
        <p:nvSpPr>
          <p:cNvPr id="4" name="Content Placeholder 2"/>
          <p:cNvSpPr txBox="1">
            <a:spLocks/>
          </p:cNvSpPr>
          <p:nvPr/>
        </p:nvSpPr>
        <p:spPr>
          <a:xfrm>
            <a:off x="4860032" y="1711349"/>
            <a:ext cx="41764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000" dirty="0" smtClean="0">
                <a:latin typeface="Arial" pitchFamily="34" charset="0"/>
                <a:cs typeface="Arial" pitchFamily="34" charset="0"/>
              </a:rPr>
              <a:t>&lt;input type="number"&gt;</a:t>
            </a:r>
          </a:p>
          <a:p>
            <a:r>
              <a:rPr lang="en-IN" sz="2000" b="1" dirty="0" smtClean="0">
                <a:latin typeface="Arial" pitchFamily="34" charset="0"/>
                <a:cs typeface="Arial" pitchFamily="34" charset="0"/>
              </a:rPr>
              <a:t>&lt;input type="password"&gt;</a:t>
            </a:r>
          </a:p>
          <a:p>
            <a:r>
              <a:rPr lang="en-IN" sz="2000" b="1" dirty="0" smtClean="0">
                <a:latin typeface="Arial" pitchFamily="34" charset="0"/>
                <a:cs typeface="Arial" pitchFamily="34" charset="0"/>
              </a:rPr>
              <a:t>&lt;input type="radio"&gt;</a:t>
            </a:r>
          </a:p>
          <a:p>
            <a:r>
              <a:rPr lang="en-IN" sz="2000" dirty="0" smtClean="0">
                <a:latin typeface="Arial" pitchFamily="34" charset="0"/>
                <a:cs typeface="Arial" pitchFamily="34" charset="0"/>
              </a:rPr>
              <a:t>&lt;input type="range"&gt;</a:t>
            </a:r>
          </a:p>
          <a:p>
            <a:r>
              <a:rPr lang="en-IN" sz="2000" dirty="0" smtClean="0">
                <a:latin typeface="Arial" pitchFamily="34" charset="0"/>
                <a:cs typeface="Arial" pitchFamily="34" charset="0"/>
              </a:rPr>
              <a:t>&lt;input type="reset"&gt;</a:t>
            </a:r>
          </a:p>
          <a:p>
            <a:r>
              <a:rPr lang="en-IN" sz="2000" dirty="0" smtClean="0">
                <a:latin typeface="Arial" pitchFamily="34" charset="0"/>
                <a:cs typeface="Arial" pitchFamily="34" charset="0"/>
              </a:rPr>
              <a:t>&lt;input type="search"&gt;</a:t>
            </a:r>
          </a:p>
          <a:p>
            <a:r>
              <a:rPr lang="en-IN" sz="2000" b="1" dirty="0" smtClean="0">
                <a:latin typeface="Arial" pitchFamily="34" charset="0"/>
                <a:cs typeface="Arial" pitchFamily="34" charset="0"/>
              </a:rPr>
              <a:t>&lt;input type="submit"&gt;</a:t>
            </a:r>
          </a:p>
          <a:p>
            <a:r>
              <a:rPr lang="en-IN" sz="2000" dirty="0" smtClean="0">
                <a:latin typeface="Arial" pitchFamily="34" charset="0"/>
                <a:cs typeface="Arial" pitchFamily="34" charset="0"/>
              </a:rPr>
              <a:t>&lt;input type="</a:t>
            </a:r>
            <a:r>
              <a:rPr lang="en-IN" sz="2000" dirty="0" err="1" smtClean="0">
                <a:latin typeface="Arial" pitchFamily="34" charset="0"/>
                <a:cs typeface="Arial" pitchFamily="34" charset="0"/>
              </a:rPr>
              <a:t>tel</a:t>
            </a:r>
            <a:r>
              <a:rPr lang="en-IN" sz="2000" dirty="0" smtClean="0">
                <a:latin typeface="Arial" pitchFamily="34" charset="0"/>
                <a:cs typeface="Arial" pitchFamily="34" charset="0"/>
              </a:rPr>
              <a:t>"&gt;</a:t>
            </a:r>
          </a:p>
          <a:p>
            <a:r>
              <a:rPr lang="en-IN" sz="2000" b="1" dirty="0" smtClean="0">
                <a:latin typeface="Arial" pitchFamily="34" charset="0"/>
                <a:cs typeface="Arial" pitchFamily="34" charset="0"/>
              </a:rPr>
              <a:t>&lt;input type="text"&gt;</a:t>
            </a:r>
          </a:p>
          <a:p>
            <a:r>
              <a:rPr lang="en-IN" sz="2000" dirty="0" smtClean="0">
                <a:latin typeface="Arial" pitchFamily="34" charset="0"/>
                <a:cs typeface="Arial" pitchFamily="34" charset="0"/>
              </a:rPr>
              <a:t>&lt;input type="time“&gt;</a:t>
            </a:r>
            <a:endParaRPr lang="en-IN" sz="2000"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700369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Arial" pitchFamily="34" charset="0"/>
                <a:cs typeface="Arial" pitchFamily="34" charset="0"/>
              </a:rPr>
              <a:t>Form Control Elements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143000"/>
            <a:ext cx="8382000" cy="5334000"/>
          </a:xfrm>
        </p:spPr>
        <p:txBody>
          <a:bodyPr>
            <a:normAutofit/>
          </a:bodyPr>
          <a:lstStyle/>
          <a:p>
            <a:r>
              <a:rPr lang="en-US" sz="2000" b="1" dirty="0" smtClean="0">
                <a:latin typeface="Arial" pitchFamily="34" charset="0"/>
                <a:cs typeface="Arial" pitchFamily="34" charset="0"/>
              </a:rPr>
              <a:t>Search field</a:t>
            </a:r>
          </a:p>
          <a:p>
            <a:pPr>
              <a:buNone/>
            </a:pPr>
            <a:r>
              <a:rPr lang="en-US" sz="2000" dirty="0" smtClean="0">
                <a:latin typeface="Arial" pitchFamily="34" charset="0"/>
                <a:cs typeface="Arial" pitchFamily="34" charset="0"/>
              </a:rPr>
              <a:t> 	&lt;input type="search" id="search" name="search"&gt;</a:t>
            </a:r>
          </a:p>
          <a:p>
            <a:r>
              <a:rPr lang="en-US" sz="2000" b="1" dirty="0" smtClean="0">
                <a:latin typeface="Arial" pitchFamily="34" charset="0"/>
                <a:cs typeface="Arial" pitchFamily="34" charset="0"/>
              </a:rPr>
              <a:t>Phone </a:t>
            </a:r>
            <a:r>
              <a:rPr lang="en-US" sz="2000" b="1" dirty="0" err="1" smtClean="0">
                <a:latin typeface="Arial" pitchFamily="34" charset="0"/>
                <a:cs typeface="Arial" pitchFamily="34" charset="0"/>
              </a:rPr>
              <a:t>nmber</a:t>
            </a:r>
            <a:r>
              <a:rPr lang="en-US" sz="2000" b="1" dirty="0" smtClean="0">
                <a:latin typeface="Arial" pitchFamily="34" charset="0"/>
                <a:cs typeface="Arial" pitchFamily="34" charset="0"/>
              </a:rPr>
              <a:t> field</a:t>
            </a:r>
          </a:p>
          <a:p>
            <a:pPr>
              <a:buNone/>
            </a:pPr>
            <a:r>
              <a:rPr lang="en-US" sz="2000" dirty="0" smtClean="0">
                <a:latin typeface="Arial" pitchFamily="34" charset="0"/>
                <a:cs typeface="Arial" pitchFamily="34" charset="0"/>
              </a:rPr>
              <a:t> 	&lt;input type="</a:t>
            </a:r>
            <a:r>
              <a:rPr lang="en-US" sz="2000" dirty="0" err="1" smtClean="0">
                <a:latin typeface="Arial" pitchFamily="34" charset="0"/>
                <a:cs typeface="Arial" pitchFamily="34" charset="0"/>
              </a:rPr>
              <a:t>tel</a:t>
            </a:r>
            <a:r>
              <a:rPr lang="en-US" sz="2000" dirty="0" smtClean="0">
                <a:latin typeface="Arial" pitchFamily="34" charset="0"/>
                <a:cs typeface="Arial" pitchFamily="34" charset="0"/>
              </a:rPr>
              <a:t>" id="</a:t>
            </a:r>
            <a:r>
              <a:rPr lang="en-US" sz="2000" dirty="0" err="1" smtClean="0">
                <a:latin typeface="Arial" pitchFamily="34" charset="0"/>
                <a:cs typeface="Arial" pitchFamily="34" charset="0"/>
              </a:rPr>
              <a:t>tel</a:t>
            </a:r>
            <a:r>
              <a:rPr lang="en-US" sz="2000" dirty="0" smtClean="0">
                <a:latin typeface="Arial" pitchFamily="34" charset="0"/>
                <a:cs typeface="Arial" pitchFamily="34" charset="0"/>
              </a:rPr>
              <a:t>" name="</a:t>
            </a:r>
            <a:r>
              <a:rPr lang="en-US" sz="2000" dirty="0" err="1" smtClean="0">
                <a:latin typeface="Arial" pitchFamily="34" charset="0"/>
                <a:cs typeface="Arial" pitchFamily="34" charset="0"/>
              </a:rPr>
              <a:t>tel</a:t>
            </a:r>
            <a:r>
              <a:rPr lang="en-US" sz="2000" dirty="0" smtClean="0">
                <a:latin typeface="Arial" pitchFamily="34" charset="0"/>
                <a:cs typeface="Arial" pitchFamily="34" charset="0"/>
              </a:rPr>
              <a:t>"&gt;</a:t>
            </a:r>
          </a:p>
          <a:p>
            <a:r>
              <a:rPr lang="en-US" sz="2000" b="1" dirty="0" smtClean="0">
                <a:latin typeface="Arial" pitchFamily="34" charset="0"/>
                <a:cs typeface="Arial" pitchFamily="34" charset="0"/>
              </a:rPr>
              <a:t>URL field</a:t>
            </a:r>
          </a:p>
          <a:p>
            <a:pPr>
              <a:buNone/>
            </a:pPr>
            <a:r>
              <a:rPr lang="en-US" sz="2000" dirty="0" smtClean="0">
                <a:latin typeface="Arial" pitchFamily="34" charset="0"/>
                <a:cs typeface="Arial" pitchFamily="34" charset="0"/>
              </a:rPr>
              <a:t>	&lt;input type="</a:t>
            </a:r>
            <a:r>
              <a:rPr lang="en-US" sz="2000" dirty="0" err="1" smtClean="0">
                <a:latin typeface="Arial" pitchFamily="34" charset="0"/>
                <a:cs typeface="Arial" pitchFamily="34" charset="0"/>
              </a:rPr>
              <a:t>url</a:t>
            </a:r>
            <a:r>
              <a:rPr lang="en-US" sz="2000" dirty="0" smtClean="0">
                <a:latin typeface="Arial" pitchFamily="34" charset="0"/>
                <a:cs typeface="Arial" pitchFamily="34" charset="0"/>
              </a:rPr>
              <a:t>" id="</a:t>
            </a:r>
            <a:r>
              <a:rPr lang="en-US" sz="2000" dirty="0" err="1" smtClean="0">
                <a:latin typeface="Arial" pitchFamily="34" charset="0"/>
                <a:cs typeface="Arial" pitchFamily="34" charset="0"/>
              </a:rPr>
              <a:t>url</a:t>
            </a:r>
            <a:r>
              <a:rPr lang="en-US" sz="2000" dirty="0" smtClean="0">
                <a:latin typeface="Arial" pitchFamily="34" charset="0"/>
                <a:cs typeface="Arial" pitchFamily="34" charset="0"/>
              </a:rPr>
              <a:t>" name="</a:t>
            </a:r>
            <a:r>
              <a:rPr lang="en-US" sz="2000" dirty="0" err="1" smtClean="0">
                <a:latin typeface="Arial" pitchFamily="34" charset="0"/>
                <a:cs typeface="Arial" pitchFamily="34" charset="0"/>
              </a:rPr>
              <a:t>url</a:t>
            </a:r>
            <a:r>
              <a:rPr lang="en-US" sz="2000" dirty="0" smtClean="0">
                <a:latin typeface="Arial" pitchFamily="34" charset="0"/>
                <a:cs typeface="Arial" pitchFamily="34" charset="0"/>
              </a:rPr>
              <a:t>"&gt;</a:t>
            </a:r>
          </a:p>
          <a:p>
            <a:r>
              <a:rPr lang="en-US" sz="2000" dirty="0" smtClean="0">
                <a:latin typeface="Arial" pitchFamily="34" charset="0"/>
                <a:cs typeface="Arial" pitchFamily="34" charset="0"/>
              </a:rPr>
              <a:t> </a:t>
            </a:r>
            <a:r>
              <a:rPr lang="en-US" sz="2000" b="1" dirty="0" smtClean="0">
                <a:latin typeface="Arial" pitchFamily="34" charset="0"/>
                <a:cs typeface="Arial" pitchFamily="34" charset="0"/>
              </a:rPr>
              <a:t>Numeric field</a:t>
            </a:r>
          </a:p>
          <a:p>
            <a:pPr>
              <a:buNone/>
            </a:pPr>
            <a:r>
              <a:rPr lang="en-US" sz="2000" dirty="0" smtClean="0">
                <a:latin typeface="Arial" pitchFamily="34" charset="0"/>
                <a:cs typeface="Arial" pitchFamily="34" charset="0"/>
              </a:rPr>
              <a:t>	 &lt;input type="number" name="age" id="age" min="1" max="10" step="2"&gt;</a:t>
            </a:r>
          </a:p>
          <a:p>
            <a:r>
              <a:rPr lang="en-US" sz="2000" dirty="0" smtClean="0">
                <a:latin typeface="Arial" pitchFamily="34" charset="0"/>
                <a:cs typeface="Arial" pitchFamily="34" charset="0"/>
              </a:rPr>
              <a:t> </a:t>
            </a:r>
            <a:r>
              <a:rPr lang="en-US" sz="2000" b="1" dirty="0" smtClean="0">
                <a:latin typeface="Arial" pitchFamily="34" charset="0"/>
                <a:cs typeface="Arial" pitchFamily="34" charset="0"/>
              </a:rPr>
              <a:t>Slider controls</a:t>
            </a:r>
          </a:p>
          <a:p>
            <a:pPr>
              <a:buNone/>
            </a:pPr>
            <a:r>
              <a:rPr lang="en-US" sz="2000" dirty="0" smtClean="0">
                <a:latin typeface="Arial" pitchFamily="34" charset="0"/>
                <a:cs typeface="Arial" pitchFamily="34" charset="0"/>
              </a:rPr>
              <a:t>	&lt;label for="price"&gt;Choose a maximum house price: &lt;/label&gt; </a:t>
            </a:r>
          </a:p>
          <a:p>
            <a:pPr>
              <a:buNone/>
            </a:pPr>
            <a:r>
              <a:rPr lang="en-US" sz="2000" dirty="0" smtClean="0">
                <a:latin typeface="Arial" pitchFamily="34" charset="0"/>
                <a:cs typeface="Arial" pitchFamily="34" charset="0"/>
              </a:rPr>
              <a:t>	&lt;input type="range" name="price" id="price" min="50000" max="500000" step="100" value="250000"&gt; </a:t>
            </a:r>
          </a:p>
          <a:p>
            <a:pPr>
              <a:buNone/>
            </a:pPr>
            <a:r>
              <a:rPr lang="en-US" sz="2000" dirty="0" smtClean="0">
                <a:latin typeface="Arial" pitchFamily="34" charset="0"/>
                <a:cs typeface="Arial" pitchFamily="34" charset="0"/>
              </a:rPr>
              <a:t>	&lt;output class="price-output" for="price"&gt;&lt;/output&gt;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Arial" pitchFamily="34" charset="0"/>
                <a:cs typeface="Arial" pitchFamily="34" charset="0"/>
              </a:rPr>
              <a:t>Form Control Elements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143000"/>
            <a:ext cx="8382000" cy="5334000"/>
          </a:xfrm>
        </p:spPr>
        <p:txBody>
          <a:bodyPr>
            <a:normAutofit/>
          </a:bodyPr>
          <a:lstStyle/>
          <a:p>
            <a:pPr>
              <a:lnSpc>
                <a:spcPct val="150000"/>
              </a:lnSpc>
            </a:pPr>
            <a:r>
              <a:rPr lang="en-US" sz="2000" b="1" dirty="0" smtClean="0">
                <a:latin typeface="Arial" pitchFamily="34" charset="0"/>
                <a:cs typeface="Arial" pitchFamily="34" charset="0"/>
                <a:hlinkClick r:id="rId2" tooltip="Permalink to Color picker control"/>
              </a:rPr>
              <a:t>Color picker control</a:t>
            </a:r>
            <a:endParaRPr lang="en-US" sz="2000" b="1" dirty="0" smtClean="0">
              <a:latin typeface="Arial" pitchFamily="34" charset="0"/>
              <a:cs typeface="Arial" pitchFamily="34" charset="0"/>
            </a:endParaRPr>
          </a:p>
          <a:p>
            <a:pPr>
              <a:lnSpc>
                <a:spcPct val="150000"/>
              </a:lnSpc>
              <a:buNone/>
            </a:pPr>
            <a:r>
              <a:rPr lang="en-US" sz="2000" dirty="0" smtClean="0">
                <a:latin typeface="Arial" pitchFamily="34" charset="0"/>
                <a:cs typeface="Arial" pitchFamily="34" charset="0"/>
              </a:rPr>
              <a:t>	&lt;input type="color" name="color" id="color"&gt;</a:t>
            </a:r>
          </a:p>
          <a:p>
            <a:pPr>
              <a:lnSpc>
                <a:spcPct val="150000"/>
              </a:lnSpc>
            </a:pPr>
            <a:r>
              <a:rPr lang="en-US" sz="2000" b="1" u="sng" dirty="0" smtClean="0">
                <a:latin typeface="Arial" pitchFamily="34" charset="0"/>
                <a:cs typeface="Arial" pitchFamily="34" charset="0"/>
                <a:hlinkClick r:id="rId2" tooltip="Permalink to Date and time pickers"/>
              </a:rPr>
              <a:t>Date and time pickers</a:t>
            </a:r>
            <a:endParaRPr lang="en-US" sz="2000" b="1" dirty="0" smtClean="0">
              <a:latin typeface="Arial" pitchFamily="34" charset="0"/>
              <a:cs typeface="Arial" pitchFamily="34" charset="0"/>
            </a:endParaRPr>
          </a:p>
          <a:p>
            <a:pPr>
              <a:lnSpc>
                <a:spcPct val="150000"/>
              </a:lnSpc>
              <a:buNone/>
            </a:pPr>
            <a:r>
              <a:rPr lang="en-US" sz="2000" dirty="0" smtClean="0">
                <a:latin typeface="Arial" pitchFamily="34" charset="0"/>
                <a:cs typeface="Arial" pitchFamily="34" charset="0"/>
              </a:rPr>
              <a:t>	&lt;input type="</a:t>
            </a:r>
            <a:r>
              <a:rPr lang="en-US" sz="2000" dirty="0" err="1" smtClean="0">
                <a:latin typeface="Arial" pitchFamily="34" charset="0"/>
                <a:cs typeface="Arial" pitchFamily="34" charset="0"/>
              </a:rPr>
              <a:t>datetime</a:t>
            </a:r>
            <a:r>
              <a:rPr lang="en-US" sz="2000" dirty="0" smtClean="0">
                <a:latin typeface="Arial" pitchFamily="34" charset="0"/>
                <a:cs typeface="Arial" pitchFamily="34" charset="0"/>
              </a:rPr>
              <a:t>-local" name="</a:t>
            </a:r>
            <a:r>
              <a:rPr lang="en-US" sz="2000" dirty="0" err="1" smtClean="0">
                <a:latin typeface="Arial" pitchFamily="34" charset="0"/>
                <a:cs typeface="Arial" pitchFamily="34" charset="0"/>
              </a:rPr>
              <a:t>datetime</a:t>
            </a:r>
            <a:r>
              <a:rPr lang="en-US" sz="2000" dirty="0" smtClean="0">
                <a:latin typeface="Arial" pitchFamily="34" charset="0"/>
                <a:cs typeface="Arial" pitchFamily="34" charset="0"/>
              </a:rPr>
              <a:t>" id="</a:t>
            </a:r>
            <a:r>
              <a:rPr lang="en-US" sz="2000" dirty="0" err="1" smtClean="0">
                <a:latin typeface="Arial" pitchFamily="34" charset="0"/>
                <a:cs typeface="Arial" pitchFamily="34" charset="0"/>
              </a:rPr>
              <a:t>datetime</a:t>
            </a:r>
            <a:r>
              <a:rPr lang="en-US" sz="2000" dirty="0" smtClean="0">
                <a:latin typeface="Arial" pitchFamily="34" charset="0"/>
                <a:cs typeface="Arial" pitchFamily="34" charset="0"/>
              </a:rPr>
              <a:t>"&gt; </a:t>
            </a:r>
          </a:p>
          <a:p>
            <a:pPr>
              <a:lnSpc>
                <a:spcPct val="150000"/>
              </a:lnSpc>
              <a:buNone/>
            </a:pPr>
            <a:r>
              <a:rPr lang="en-US" sz="2000" dirty="0" smtClean="0">
                <a:latin typeface="Arial" pitchFamily="34" charset="0"/>
                <a:cs typeface="Arial" pitchFamily="34" charset="0"/>
              </a:rPr>
              <a:t>	&lt;input type="month" name="month" id="month"&gt;</a:t>
            </a:r>
          </a:p>
          <a:p>
            <a:pPr>
              <a:lnSpc>
                <a:spcPct val="150000"/>
              </a:lnSpc>
              <a:buNone/>
            </a:pPr>
            <a:r>
              <a:rPr lang="en-US" sz="2000" dirty="0" smtClean="0">
                <a:latin typeface="Arial" pitchFamily="34" charset="0"/>
                <a:cs typeface="Arial" pitchFamily="34" charset="0"/>
              </a:rPr>
              <a:t>	&lt;input type="time" name="time" id="time"&gt;</a:t>
            </a:r>
          </a:p>
          <a:p>
            <a:pPr>
              <a:lnSpc>
                <a:spcPct val="150000"/>
              </a:lnSpc>
              <a:buNone/>
            </a:pPr>
            <a:r>
              <a:rPr lang="en-US" sz="2000" dirty="0" smtClean="0">
                <a:latin typeface="Arial" pitchFamily="34" charset="0"/>
                <a:cs typeface="Arial" pitchFamily="34" charset="0"/>
              </a:rPr>
              <a:t>	&lt;input type="week" name="week" id="week"&gt;</a:t>
            </a:r>
          </a:p>
          <a:p>
            <a:pPr>
              <a:lnSpc>
                <a:spcPct val="150000"/>
              </a:lnSpc>
              <a:buNone/>
            </a:pPr>
            <a:r>
              <a:rPr lang="en-US" sz="2000" dirty="0" smtClean="0">
                <a:latin typeface="Arial" pitchFamily="34" charset="0"/>
                <a:cs typeface="Arial" pitchFamily="34" charset="0"/>
              </a:rPr>
              <a:t> </a:t>
            </a:r>
          </a:p>
          <a:p>
            <a:pPr>
              <a:lnSpc>
                <a:spcPct val="150000"/>
              </a:lnSpc>
            </a:pPr>
            <a:endParaRPr lang="en-US" sz="2000" dirty="0" smtClean="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6159" y="25121"/>
            <a:ext cx="4114800" cy="634082"/>
          </a:xfrm>
        </p:spPr>
        <p:txBody>
          <a:bodyPr>
            <a:normAutofit fontScale="90000"/>
          </a:bodyPr>
          <a:lstStyle/>
          <a:p>
            <a:r>
              <a:rPr lang="en-IN" sz="4000" dirty="0" smtClean="0">
                <a:latin typeface="Arial" pitchFamily="34" charset="0"/>
                <a:cs typeface="Arial" pitchFamily="34" charset="0"/>
              </a:rPr>
              <a:t>Forms in HTML5</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188640"/>
            <a:ext cx="3898776" cy="7056784"/>
          </a:xfrm>
        </p:spPr>
        <p:txBody>
          <a:bodyPr>
            <a:normAutofit fontScale="40000" lnSpcReduction="20000"/>
          </a:bodyPr>
          <a:lstStyle/>
          <a:p>
            <a:pPr marL="0" indent="0">
              <a:buNone/>
            </a:pPr>
            <a:r>
              <a:rPr lang="en-IN" dirty="0">
                <a:latin typeface="Arial" pitchFamily="34" charset="0"/>
                <a:cs typeface="Arial" pitchFamily="34" charset="0"/>
              </a:rPr>
              <a:t>&lt;form </a:t>
            </a:r>
            <a:r>
              <a:rPr lang="en-IN" dirty="0" smtClean="0">
                <a:latin typeface="Arial" pitchFamily="34" charset="0"/>
                <a:cs typeface="Arial" pitchFamily="34" charset="0"/>
              </a:rPr>
              <a:t>name=“” action=""  method</a:t>
            </a:r>
            <a:r>
              <a:rPr lang="en-IN" dirty="0">
                <a:latin typeface="Arial" pitchFamily="34" charset="0"/>
                <a:cs typeface="Arial" pitchFamily="34" charset="0"/>
              </a:rPr>
              <a:t>="post"&gt;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&lt;label&gt;Title&lt;/label&gt;&lt;</a:t>
            </a:r>
            <a:r>
              <a:rPr lang="en-IN" dirty="0" err="1">
                <a:latin typeface="Arial" pitchFamily="34" charset="0"/>
                <a:cs typeface="Arial" pitchFamily="34" charset="0"/>
              </a:rPr>
              <a:t>br</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&lt;label&gt;</a:t>
            </a:r>
          </a:p>
          <a:p>
            <a:pPr marL="0" indent="0">
              <a:buNone/>
            </a:pPr>
            <a:r>
              <a:rPr lang="en-IN" dirty="0">
                <a:latin typeface="Arial" pitchFamily="34" charset="0"/>
                <a:cs typeface="Arial" pitchFamily="34" charset="0"/>
              </a:rPr>
              <a:t>      &lt;input type="radio" name="title" value="</a:t>
            </a:r>
            <a:r>
              <a:rPr lang="en-IN" dirty="0" err="1">
                <a:latin typeface="Arial" pitchFamily="34" charset="0"/>
                <a:cs typeface="Arial" pitchFamily="34" charset="0"/>
              </a:rPr>
              <a:t>mr</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Mr</a:t>
            </a:r>
          </a:p>
          <a:p>
            <a:pPr marL="0" indent="0">
              <a:buNone/>
            </a:pPr>
            <a:r>
              <a:rPr lang="en-IN" dirty="0">
                <a:latin typeface="Arial" pitchFamily="34" charset="0"/>
                <a:cs typeface="Arial" pitchFamily="34" charset="0"/>
              </a:rPr>
              <a:t>    &lt;/label&gt;</a:t>
            </a:r>
          </a:p>
          <a:p>
            <a:pPr marL="0" indent="0">
              <a:buNone/>
            </a:pPr>
            <a:r>
              <a:rPr lang="en-IN" dirty="0">
                <a:latin typeface="Arial" pitchFamily="34" charset="0"/>
                <a:cs typeface="Arial" pitchFamily="34" charset="0"/>
              </a:rPr>
              <a:t>    &lt;label&gt;</a:t>
            </a:r>
          </a:p>
          <a:p>
            <a:pPr marL="0" indent="0">
              <a:buNone/>
            </a:pPr>
            <a:r>
              <a:rPr lang="en-IN" dirty="0">
                <a:latin typeface="Arial" pitchFamily="34" charset="0"/>
                <a:cs typeface="Arial" pitchFamily="34" charset="0"/>
              </a:rPr>
              <a:t>      &lt;input type="radio" name="title" value="</a:t>
            </a:r>
            <a:r>
              <a:rPr lang="en-IN" dirty="0" err="1">
                <a:latin typeface="Arial" pitchFamily="34" charset="0"/>
                <a:cs typeface="Arial" pitchFamily="34" charset="0"/>
              </a:rPr>
              <a:t>mrs</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Mrs</a:t>
            </a:r>
          </a:p>
          <a:p>
            <a:pPr marL="0" indent="0">
              <a:buNone/>
            </a:pPr>
            <a:r>
              <a:rPr lang="en-IN" dirty="0">
                <a:latin typeface="Arial" pitchFamily="34" charset="0"/>
                <a:cs typeface="Arial" pitchFamily="34" charset="0"/>
              </a:rPr>
              <a:t>    &lt;/label&gt;</a:t>
            </a:r>
          </a:p>
          <a:p>
            <a:pPr marL="0" indent="0">
              <a:buNone/>
            </a:pPr>
            <a:r>
              <a:rPr lang="en-IN" dirty="0">
                <a:latin typeface="Arial" pitchFamily="34" charset="0"/>
                <a:cs typeface="Arial" pitchFamily="34" charset="0"/>
              </a:rPr>
              <a:t>    &lt;label&gt;</a:t>
            </a:r>
          </a:p>
          <a:p>
            <a:pPr marL="0" indent="0">
              <a:buNone/>
            </a:pPr>
            <a:r>
              <a:rPr lang="en-IN" dirty="0">
                <a:latin typeface="Arial" pitchFamily="34" charset="0"/>
                <a:cs typeface="Arial" pitchFamily="34" charset="0"/>
              </a:rPr>
              <a:t>      &lt;input type="radio" name="title" value="miss"&gt;</a:t>
            </a:r>
          </a:p>
          <a:p>
            <a:pPr marL="0" indent="0">
              <a:buNone/>
            </a:pPr>
            <a:r>
              <a:rPr lang="en-IN" dirty="0">
                <a:latin typeface="Arial" pitchFamily="34" charset="0"/>
                <a:cs typeface="Arial" pitchFamily="34" charset="0"/>
              </a:rPr>
              <a:t>      Miss</a:t>
            </a:r>
          </a:p>
          <a:p>
            <a:pPr marL="0" indent="0">
              <a:buNone/>
            </a:pPr>
            <a:r>
              <a:rPr lang="en-IN" dirty="0">
                <a:latin typeface="Arial" pitchFamily="34" charset="0"/>
                <a:cs typeface="Arial" pitchFamily="34" charset="0"/>
              </a:rPr>
              <a:t>    &lt;/label&gt;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&lt;label&gt;First name&lt;/label&gt;&lt;</a:t>
            </a:r>
            <a:r>
              <a:rPr lang="en-IN" dirty="0" err="1">
                <a:latin typeface="Arial" pitchFamily="34" charset="0"/>
                <a:cs typeface="Arial" pitchFamily="34" charset="0"/>
              </a:rPr>
              <a:t>br</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&lt;input type="text" name="</a:t>
            </a:r>
            <a:r>
              <a:rPr lang="en-IN" dirty="0" err="1">
                <a:latin typeface="Arial" pitchFamily="34" charset="0"/>
                <a:cs typeface="Arial" pitchFamily="34" charset="0"/>
              </a:rPr>
              <a:t>first_name</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&lt;label&gt;Last name&lt;/label&gt;&lt;</a:t>
            </a:r>
            <a:r>
              <a:rPr lang="en-IN" dirty="0" err="1">
                <a:latin typeface="Arial" pitchFamily="34" charset="0"/>
                <a:cs typeface="Arial" pitchFamily="34" charset="0"/>
              </a:rPr>
              <a:t>br</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&lt;input type="text" name="</a:t>
            </a:r>
            <a:r>
              <a:rPr lang="en-IN" dirty="0" err="1">
                <a:latin typeface="Arial" pitchFamily="34" charset="0"/>
                <a:cs typeface="Arial" pitchFamily="34" charset="0"/>
              </a:rPr>
              <a:t>last_name</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&lt;p&gt;</a:t>
            </a:r>
          </a:p>
          <a:p>
            <a:pPr marL="0" indent="0">
              <a:buNone/>
            </a:pPr>
            <a:r>
              <a:rPr lang="en-IN" dirty="0">
                <a:latin typeface="Arial" pitchFamily="34" charset="0"/>
                <a:cs typeface="Arial" pitchFamily="34" charset="0"/>
              </a:rPr>
              <a:t>    &lt;label&gt;Email&lt;/label&gt;&lt;</a:t>
            </a:r>
            <a:r>
              <a:rPr lang="en-IN" dirty="0" err="1">
                <a:latin typeface="Arial" pitchFamily="34" charset="0"/>
                <a:cs typeface="Arial" pitchFamily="34" charset="0"/>
              </a:rPr>
              <a:t>br</a:t>
            </a:r>
            <a:r>
              <a:rPr lang="en-IN" dirty="0">
                <a:latin typeface="Arial" pitchFamily="34" charset="0"/>
                <a:cs typeface="Arial" pitchFamily="34" charset="0"/>
              </a:rPr>
              <a:t>&gt;</a:t>
            </a:r>
          </a:p>
          <a:p>
            <a:pPr marL="0" indent="0">
              <a:buNone/>
            </a:pPr>
            <a:r>
              <a:rPr lang="en-IN" dirty="0">
                <a:latin typeface="Arial" pitchFamily="34" charset="0"/>
                <a:cs typeface="Arial" pitchFamily="34" charset="0"/>
              </a:rPr>
              <a:t>    &lt;input type="email" name="email" required&gt;</a:t>
            </a:r>
          </a:p>
          <a:p>
            <a:pPr marL="0" indent="0">
              <a:buNone/>
            </a:pPr>
            <a:r>
              <a:rPr lang="en-IN" dirty="0">
                <a:latin typeface="Arial" pitchFamily="34" charset="0"/>
                <a:cs typeface="Arial" pitchFamily="34" charset="0"/>
              </a:rPr>
              <a:t>  &lt;/p</a:t>
            </a:r>
            <a:r>
              <a:rPr lang="en-IN" dirty="0" smtClean="0">
                <a:latin typeface="Arial" pitchFamily="34" charset="0"/>
                <a:cs typeface="Arial" pitchFamily="34" charset="0"/>
              </a:rPr>
              <a:t>&gt;</a:t>
            </a:r>
            <a:endParaRPr lang="en-IN" dirty="0">
              <a:latin typeface="Arial" pitchFamily="34" charset="0"/>
              <a:cs typeface="Arial" pitchFamily="34" charset="0"/>
            </a:endParaRPr>
          </a:p>
        </p:txBody>
      </p:sp>
      <p:sp>
        <p:nvSpPr>
          <p:cNvPr id="4" name="Content Placeholder 2"/>
          <p:cNvSpPr txBox="1">
            <a:spLocks/>
          </p:cNvSpPr>
          <p:nvPr/>
        </p:nvSpPr>
        <p:spPr>
          <a:xfrm>
            <a:off x="4932040" y="764704"/>
            <a:ext cx="3898776" cy="6093296"/>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&lt;label&gt;Phone number&lt;/label&gt;&lt;</a:t>
            </a:r>
            <a:r>
              <a:rPr lang="en-IN" dirty="0" err="1" smtClean="0">
                <a:latin typeface="Arial" pitchFamily="34" charset="0"/>
                <a:cs typeface="Arial" pitchFamily="34" charset="0"/>
              </a:rPr>
              <a:t>br</a:t>
            </a:r>
            <a:r>
              <a:rPr lang="en-IN" dirty="0" smtClean="0">
                <a:latin typeface="Arial" pitchFamily="34" charset="0"/>
                <a:cs typeface="Arial" pitchFamily="34" charset="0"/>
              </a:rPr>
              <a:t>&gt;</a:t>
            </a:r>
          </a:p>
          <a:p>
            <a:pPr marL="0" indent="0">
              <a:buFont typeface="Arial" pitchFamily="34" charset="0"/>
              <a:buNone/>
            </a:pPr>
            <a:r>
              <a:rPr lang="en-IN" dirty="0" smtClean="0">
                <a:latin typeface="Arial" pitchFamily="34" charset="0"/>
                <a:cs typeface="Arial" pitchFamily="34" charset="0"/>
              </a:rPr>
              <a:t>    &lt;input type="</a:t>
            </a:r>
            <a:r>
              <a:rPr lang="en-IN" dirty="0" err="1" smtClean="0">
                <a:latin typeface="Arial" pitchFamily="34" charset="0"/>
                <a:cs typeface="Arial" pitchFamily="34" charset="0"/>
              </a:rPr>
              <a:t>tel</a:t>
            </a:r>
            <a:r>
              <a:rPr lang="en-IN" dirty="0" smtClean="0">
                <a:latin typeface="Arial" pitchFamily="34" charset="0"/>
                <a:cs typeface="Arial" pitchFamily="34" charset="0"/>
              </a:rPr>
              <a:t>" name="phone"&gt;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&lt;label&gt;Password&lt;/label&gt;&lt;</a:t>
            </a:r>
            <a:r>
              <a:rPr lang="en-IN" dirty="0" err="1" smtClean="0">
                <a:latin typeface="Arial" pitchFamily="34" charset="0"/>
                <a:cs typeface="Arial" pitchFamily="34" charset="0"/>
              </a:rPr>
              <a:t>br</a:t>
            </a:r>
            <a:r>
              <a:rPr lang="en-IN" dirty="0" smtClean="0">
                <a:latin typeface="Arial" pitchFamily="34" charset="0"/>
                <a:cs typeface="Arial" pitchFamily="34" charset="0"/>
              </a:rPr>
              <a:t>&gt;</a:t>
            </a:r>
          </a:p>
          <a:p>
            <a:pPr marL="0" indent="0">
              <a:buFont typeface="Arial" pitchFamily="34" charset="0"/>
              <a:buNone/>
            </a:pPr>
            <a:r>
              <a:rPr lang="en-IN" dirty="0" smtClean="0">
                <a:latin typeface="Arial" pitchFamily="34" charset="0"/>
                <a:cs typeface="Arial" pitchFamily="34" charset="0"/>
              </a:rPr>
              <a:t>    &lt;input type="password" name="password"&gt;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&lt;label&gt;Country&lt;/label&gt;&lt;</a:t>
            </a:r>
            <a:r>
              <a:rPr lang="en-IN" dirty="0" err="1" smtClean="0">
                <a:latin typeface="Arial" pitchFamily="34" charset="0"/>
                <a:cs typeface="Arial" pitchFamily="34" charset="0"/>
              </a:rPr>
              <a:t>br</a:t>
            </a:r>
            <a:r>
              <a:rPr lang="en-IN" dirty="0" smtClean="0">
                <a:latin typeface="Arial" pitchFamily="34" charset="0"/>
                <a:cs typeface="Arial" pitchFamily="34" charset="0"/>
              </a:rPr>
              <a:t>&gt;</a:t>
            </a:r>
          </a:p>
          <a:p>
            <a:pPr marL="0" indent="0">
              <a:buFont typeface="Arial" pitchFamily="34" charset="0"/>
              <a:buNone/>
            </a:pPr>
            <a:r>
              <a:rPr lang="en-IN" dirty="0" smtClean="0">
                <a:latin typeface="Arial" pitchFamily="34" charset="0"/>
                <a:cs typeface="Arial" pitchFamily="34" charset="0"/>
              </a:rPr>
              <a:t>    &lt;select&gt;</a:t>
            </a:r>
          </a:p>
          <a:p>
            <a:pPr marL="0" indent="0">
              <a:buFont typeface="Arial" pitchFamily="34" charset="0"/>
              <a:buNone/>
            </a:pPr>
            <a:r>
              <a:rPr lang="en-IN" dirty="0" smtClean="0">
                <a:latin typeface="Arial" pitchFamily="34" charset="0"/>
                <a:cs typeface="Arial" pitchFamily="34" charset="0"/>
              </a:rPr>
              <a:t>      &lt;option&gt;China&lt;/option&gt;</a:t>
            </a:r>
          </a:p>
          <a:p>
            <a:pPr marL="0" indent="0">
              <a:buFont typeface="Arial" pitchFamily="34" charset="0"/>
              <a:buNone/>
            </a:pPr>
            <a:r>
              <a:rPr lang="en-IN" dirty="0" smtClean="0">
                <a:latin typeface="Arial" pitchFamily="34" charset="0"/>
                <a:cs typeface="Arial" pitchFamily="34" charset="0"/>
              </a:rPr>
              <a:t>      &lt;option&gt;India&lt;/option&gt;</a:t>
            </a:r>
          </a:p>
          <a:p>
            <a:pPr marL="0" indent="0">
              <a:buFont typeface="Arial" pitchFamily="34" charset="0"/>
              <a:buNone/>
            </a:pPr>
            <a:r>
              <a:rPr lang="en-IN" dirty="0" smtClean="0">
                <a:latin typeface="Arial" pitchFamily="34" charset="0"/>
                <a:cs typeface="Arial" pitchFamily="34" charset="0"/>
              </a:rPr>
              <a:t>      &lt;option&gt;United States&lt;/option&gt;</a:t>
            </a:r>
          </a:p>
          <a:p>
            <a:pPr marL="0" indent="0">
              <a:buFont typeface="Arial" pitchFamily="34" charset="0"/>
              <a:buNone/>
            </a:pPr>
            <a:r>
              <a:rPr lang="en-IN" dirty="0" smtClean="0">
                <a:latin typeface="Arial" pitchFamily="34" charset="0"/>
                <a:cs typeface="Arial" pitchFamily="34" charset="0"/>
              </a:rPr>
              <a:t>      &lt;option&gt;Indonesia&lt;/option&gt;</a:t>
            </a:r>
          </a:p>
          <a:p>
            <a:pPr marL="0" indent="0">
              <a:buFont typeface="Arial" pitchFamily="34" charset="0"/>
              <a:buNone/>
            </a:pPr>
            <a:r>
              <a:rPr lang="en-IN" dirty="0" smtClean="0">
                <a:latin typeface="Arial" pitchFamily="34" charset="0"/>
                <a:cs typeface="Arial" pitchFamily="34" charset="0"/>
              </a:rPr>
              <a:t>      &lt;option&gt;Brazil&lt;/option&gt;</a:t>
            </a:r>
          </a:p>
          <a:p>
            <a:pPr marL="0" indent="0">
              <a:buFont typeface="Arial" pitchFamily="34" charset="0"/>
              <a:buNone/>
            </a:pPr>
            <a:r>
              <a:rPr lang="en-IN" dirty="0" smtClean="0">
                <a:latin typeface="Arial" pitchFamily="34" charset="0"/>
                <a:cs typeface="Arial" pitchFamily="34" charset="0"/>
              </a:rPr>
              <a:t>    &lt;/select&gt;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&lt;label&gt;</a:t>
            </a:r>
          </a:p>
          <a:p>
            <a:pPr marL="0" indent="0">
              <a:buFont typeface="Arial" pitchFamily="34" charset="0"/>
              <a:buNone/>
            </a:pPr>
            <a:r>
              <a:rPr lang="en-IN" dirty="0" smtClean="0">
                <a:latin typeface="Arial" pitchFamily="34" charset="0"/>
                <a:cs typeface="Arial" pitchFamily="34" charset="0"/>
              </a:rPr>
              <a:t>      &lt;input type="checkbox" value="terms"&gt;</a:t>
            </a:r>
          </a:p>
          <a:p>
            <a:pPr marL="0" indent="0">
              <a:buFont typeface="Arial" pitchFamily="34" charset="0"/>
              <a:buNone/>
            </a:pPr>
            <a:r>
              <a:rPr lang="en-IN" dirty="0" smtClean="0">
                <a:latin typeface="Arial" pitchFamily="34" charset="0"/>
                <a:cs typeface="Arial" pitchFamily="34" charset="0"/>
              </a:rPr>
              <a:t>      I agree to the &lt;a </a:t>
            </a:r>
            <a:r>
              <a:rPr lang="en-IN" dirty="0" err="1" smtClean="0">
                <a:latin typeface="Arial" pitchFamily="34" charset="0"/>
                <a:cs typeface="Arial" pitchFamily="34" charset="0"/>
              </a:rPr>
              <a:t>href</a:t>
            </a:r>
            <a:r>
              <a:rPr lang="en-IN" dirty="0" smtClean="0">
                <a:latin typeface="Arial" pitchFamily="34" charset="0"/>
                <a:cs typeface="Arial" pitchFamily="34" charset="0"/>
              </a:rPr>
              <a:t>="/terms"&gt;terms and conditions&lt;/a&gt;</a:t>
            </a:r>
          </a:p>
          <a:p>
            <a:pPr marL="0" indent="0">
              <a:buFont typeface="Arial" pitchFamily="34" charset="0"/>
              <a:buNone/>
            </a:pPr>
            <a:r>
              <a:rPr lang="en-IN" dirty="0" smtClean="0">
                <a:latin typeface="Arial" pitchFamily="34" charset="0"/>
                <a:cs typeface="Arial" pitchFamily="34" charset="0"/>
              </a:rPr>
              <a:t>    &lt;/label&gt;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    &lt;button&gt;Sign up&lt;/button&gt;</a:t>
            </a:r>
          </a:p>
          <a:p>
            <a:pPr marL="0" indent="0">
              <a:buFont typeface="Arial" pitchFamily="34" charset="0"/>
              <a:buNone/>
            </a:pPr>
            <a:r>
              <a:rPr lang="en-IN" dirty="0" smtClean="0">
                <a:latin typeface="Arial" pitchFamily="34" charset="0"/>
                <a:cs typeface="Arial" pitchFamily="34" charset="0"/>
              </a:rPr>
              <a:t>    &lt;button type="reset"&gt;Reset form&lt;/button&gt;</a:t>
            </a:r>
          </a:p>
          <a:p>
            <a:pPr marL="0" indent="0">
              <a:buFont typeface="Arial" pitchFamily="34" charset="0"/>
              <a:buNone/>
            </a:pPr>
            <a:r>
              <a:rPr lang="en-IN" dirty="0" smtClean="0">
                <a:latin typeface="Arial" pitchFamily="34" charset="0"/>
                <a:cs typeface="Arial" pitchFamily="34" charset="0"/>
              </a:rPr>
              <a:t>  &lt;/p&gt;</a:t>
            </a:r>
          </a:p>
          <a:p>
            <a:pPr marL="0" indent="0">
              <a:buFont typeface="Arial" pitchFamily="34" charset="0"/>
              <a:buNone/>
            </a:pPr>
            <a:r>
              <a:rPr lang="en-IN" dirty="0" smtClean="0">
                <a:latin typeface="Arial" pitchFamily="34" charset="0"/>
                <a:cs typeface="Arial" pitchFamily="34" charset="0"/>
              </a:rPr>
              <a:t>&lt;/form&gt;</a:t>
            </a:r>
            <a:endParaRPr lang="en-IN"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6412851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HTML5 Form Attributes</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Arial" pitchFamily="34" charset="0"/>
                <a:cs typeface="Arial" pitchFamily="34" charset="0"/>
              </a:rPr>
              <a:t>placeholder</a:t>
            </a:r>
          </a:p>
          <a:p>
            <a:pPr fontAlgn="base"/>
            <a:r>
              <a:rPr lang="en-US" dirty="0" err="1" smtClean="0">
                <a:latin typeface="Arial" pitchFamily="34" charset="0"/>
                <a:cs typeface="Arial" pitchFamily="34" charset="0"/>
              </a:rPr>
              <a:t>autocomplete</a:t>
            </a:r>
            <a:endParaRPr lang="en-US" dirty="0" smtClean="0">
              <a:latin typeface="Arial" pitchFamily="34" charset="0"/>
              <a:cs typeface="Arial" pitchFamily="34" charset="0"/>
            </a:endParaRPr>
          </a:p>
          <a:p>
            <a:pPr fontAlgn="base"/>
            <a:r>
              <a:rPr lang="en-US" dirty="0" smtClean="0">
                <a:latin typeface="Arial" pitchFamily="34" charset="0"/>
                <a:cs typeface="Arial" pitchFamily="34" charset="0"/>
              </a:rPr>
              <a:t>required</a:t>
            </a:r>
          </a:p>
          <a:p>
            <a:pPr fontAlgn="base">
              <a:buNone/>
            </a:pPr>
            <a:endParaRPr lang="en-US" dirty="0" smtClean="0">
              <a:latin typeface="Arial" pitchFamily="34" charset="0"/>
              <a:cs typeface="Arial" pitchFamily="34" charset="0"/>
            </a:endParaRPr>
          </a:p>
          <a:p>
            <a:pPr fontAlgn="base">
              <a:buNone/>
            </a:pPr>
            <a:r>
              <a:rPr lang="en-US" dirty="0" smtClean="0">
                <a:latin typeface="Arial" pitchFamily="34" charset="0"/>
                <a:cs typeface="Arial" pitchFamily="34" charset="0"/>
              </a:rPr>
              <a:t>Example:</a:t>
            </a:r>
          </a:p>
          <a:p>
            <a:pPr fontAlgn="base">
              <a:buNone/>
            </a:pPr>
            <a:r>
              <a:rPr lang="en-US" dirty="0" smtClean="0">
                <a:latin typeface="Arial" pitchFamily="34" charset="0"/>
                <a:cs typeface="Arial" pitchFamily="34" charset="0"/>
              </a:rPr>
              <a:t>&lt;input type="text" name="</a:t>
            </a:r>
            <a:r>
              <a:rPr lang="en-US" dirty="0" err="1" smtClean="0">
                <a:latin typeface="Arial" pitchFamily="34" charset="0"/>
                <a:cs typeface="Arial" pitchFamily="34" charset="0"/>
              </a:rPr>
              <a:t>empname</a:t>
            </a:r>
            <a:r>
              <a:rPr lang="en-US" dirty="0" smtClean="0">
                <a:latin typeface="Arial" pitchFamily="34" charset="0"/>
                <a:cs typeface="Arial" pitchFamily="34" charset="0"/>
              </a:rPr>
              <a:t>" placeholder="Enter your name" required&gt;</a:t>
            </a:r>
          </a:p>
          <a:p>
            <a:pPr>
              <a:buNone/>
            </a:pPr>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Semantic elements</a:t>
            </a:r>
          </a:p>
        </p:txBody>
      </p:sp>
      <p:sp>
        <p:nvSpPr>
          <p:cNvPr id="3" name="Content Placeholder 2"/>
          <p:cNvSpPr>
            <a:spLocks noGrp="1"/>
          </p:cNvSpPr>
          <p:nvPr>
            <p:ph idx="1"/>
          </p:nvPr>
        </p:nvSpPr>
        <p:spPr/>
        <p:txBody>
          <a:bodyPr>
            <a:normAutofit fontScale="77500" lnSpcReduction="20000"/>
          </a:bodyPr>
          <a:lstStyle/>
          <a:p>
            <a:r>
              <a:rPr lang="en-IN" dirty="0" smtClean="0">
                <a:latin typeface="Arial" pitchFamily="34" charset="0"/>
                <a:cs typeface="Arial" pitchFamily="34" charset="0"/>
              </a:rPr>
              <a:t>&lt;article&gt;</a:t>
            </a:r>
          </a:p>
          <a:p>
            <a:r>
              <a:rPr lang="en-IN" dirty="0" smtClean="0">
                <a:latin typeface="Arial" pitchFamily="34" charset="0"/>
                <a:cs typeface="Arial" pitchFamily="34" charset="0"/>
              </a:rPr>
              <a:t>&lt;aside&gt;</a:t>
            </a:r>
          </a:p>
          <a:p>
            <a:r>
              <a:rPr lang="en-IN" dirty="0" smtClean="0">
                <a:latin typeface="Arial" pitchFamily="34" charset="0"/>
                <a:cs typeface="Arial" pitchFamily="34" charset="0"/>
              </a:rPr>
              <a:t>&lt;figcaption&gt;</a:t>
            </a:r>
          </a:p>
          <a:p>
            <a:r>
              <a:rPr lang="en-IN" dirty="0" smtClean="0">
                <a:latin typeface="Arial" pitchFamily="34" charset="0"/>
                <a:cs typeface="Arial" pitchFamily="34" charset="0"/>
              </a:rPr>
              <a:t>&lt;figure&gt;</a:t>
            </a:r>
          </a:p>
          <a:p>
            <a:r>
              <a:rPr lang="en-IN" dirty="0" smtClean="0">
                <a:latin typeface="Arial" pitchFamily="34" charset="0"/>
                <a:cs typeface="Arial" pitchFamily="34" charset="0"/>
              </a:rPr>
              <a:t>&lt;footer&gt;</a:t>
            </a:r>
          </a:p>
          <a:p>
            <a:r>
              <a:rPr lang="en-IN" dirty="0" smtClean="0">
                <a:latin typeface="Arial" pitchFamily="34" charset="0"/>
                <a:cs typeface="Arial" pitchFamily="34" charset="0"/>
              </a:rPr>
              <a:t>&lt;header&gt;</a:t>
            </a:r>
          </a:p>
          <a:p>
            <a:r>
              <a:rPr lang="en-IN" dirty="0" smtClean="0">
                <a:latin typeface="Arial" pitchFamily="34" charset="0"/>
                <a:cs typeface="Arial" pitchFamily="34" charset="0"/>
              </a:rPr>
              <a:t>&lt;main&gt;</a:t>
            </a:r>
          </a:p>
          <a:p>
            <a:r>
              <a:rPr lang="en-IN" dirty="0" smtClean="0">
                <a:latin typeface="Arial" pitchFamily="34" charset="0"/>
                <a:cs typeface="Arial" pitchFamily="34" charset="0"/>
              </a:rPr>
              <a:t>&lt;mark&gt;</a:t>
            </a:r>
          </a:p>
          <a:p>
            <a:r>
              <a:rPr lang="en-IN" dirty="0" smtClean="0">
                <a:latin typeface="Arial" pitchFamily="34" charset="0"/>
                <a:cs typeface="Arial" pitchFamily="34" charset="0"/>
              </a:rPr>
              <a:t>&lt;nav&gt;</a:t>
            </a:r>
          </a:p>
          <a:p>
            <a:r>
              <a:rPr lang="en-IN" dirty="0" smtClean="0">
                <a:latin typeface="Arial" pitchFamily="34" charset="0"/>
                <a:cs typeface="Arial" pitchFamily="34" charset="0"/>
              </a:rPr>
              <a:t>&lt;section&gt;</a:t>
            </a:r>
          </a:p>
          <a:p>
            <a:r>
              <a:rPr lang="en-IN" dirty="0" smtClean="0">
                <a:latin typeface="Arial" pitchFamily="34" charset="0"/>
                <a:cs typeface="Arial" pitchFamily="34" charset="0"/>
              </a:rPr>
              <a:t>&lt;time&gt;</a:t>
            </a:r>
            <a:endParaRPr lang="en-IN"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934681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8229600" cy="634082"/>
          </a:xfrm>
        </p:spPr>
        <p:txBody>
          <a:bodyPr>
            <a:normAutofit fontScale="90000"/>
          </a:bodyPr>
          <a:lstStyle/>
          <a:p>
            <a:r>
              <a:rPr lang="en-IN" sz="4000" dirty="0" smtClean="0">
                <a:latin typeface="Arial" pitchFamily="34" charset="0"/>
                <a:cs typeface="Arial" pitchFamily="34" charset="0"/>
              </a:rPr>
              <a:t>HTML5 Semantic elements</a:t>
            </a:r>
            <a:endParaRPr lang="en-IN" sz="40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982566057"/>
              </p:ext>
            </p:extLst>
          </p:nvPr>
        </p:nvGraphicFramePr>
        <p:xfrm>
          <a:off x="251520" y="712985"/>
          <a:ext cx="8640960" cy="6017727"/>
        </p:xfrm>
        <a:graphic>
          <a:graphicData uri="http://schemas.openxmlformats.org/drawingml/2006/table">
            <a:tbl>
              <a:tblPr firstRow="1" bandRow="1">
                <a:tableStyleId>{5940675A-B579-460E-94D1-54222C63F5DA}</a:tableStyleId>
              </a:tblPr>
              <a:tblGrid>
                <a:gridCol w="1728192"/>
                <a:gridCol w="6912768"/>
              </a:tblGrid>
              <a:tr h="232493">
                <a:tc>
                  <a:txBody>
                    <a:bodyPr/>
                    <a:lstStyle/>
                    <a:p>
                      <a:pPr algn="ctr"/>
                      <a:r>
                        <a:rPr lang="en-IN" sz="1800" dirty="0" smtClean="0">
                          <a:latin typeface="Arial" pitchFamily="34" charset="0"/>
                          <a:cs typeface="Arial" pitchFamily="34" charset="0"/>
                        </a:rPr>
                        <a:t>Tag</a:t>
                      </a:r>
                      <a:r>
                        <a:rPr lang="en-IN" sz="1800" baseline="0" dirty="0" smtClean="0">
                          <a:latin typeface="Arial" pitchFamily="34" charset="0"/>
                          <a:cs typeface="Arial" pitchFamily="34" charset="0"/>
                        </a:rPr>
                        <a:t> Name</a:t>
                      </a:r>
                      <a:endParaRPr lang="en-IN" sz="1800" dirty="0">
                        <a:latin typeface="Arial" pitchFamily="34" charset="0"/>
                        <a:cs typeface="Arial" pitchFamily="34" charset="0"/>
                      </a:endParaRPr>
                    </a:p>
                  </a:txBody>
                  <a:tcPr/>
                </a:tc>
                <a:tc>
                  <a:txBody>
                    <a:bodyPr/>
                    <a:lstStyle/>
                    <a:p>
                      <a:pPr algn="ctr"/>
                      <a:r>
                        <a:rPr lang="en-IN" sz="1800" dirty="0" smtClean="0">
                          <a:latin typeface="Arial" pitchFamily="34" charset="0"/>
                          <a:cs typeface="Arial" pitchFamily="34" charset="0"/>
                        </a:rPr>
                        <a:t>Purpose</a:t>
                      </a:r>
                      <a:endParaRPr lang="en-IN" sz="1800" dirty="0">
                        <a:latin typeface="Arial" pitchFamily="34" charset="0"/>
                        <a:cs typeface="Arial" pitchFamily="34" charset="0"/>
                      </a:endParaRPr>
                    </a:p>
                  </a:txBody>
                  <a:tcPr/>
                </a:tc>
              </a:tr>
              <a:tr h="370149">
                <a:tc>
                  <a:txBody>
                    <a:bodyPr/>
                    <a:lstStyle/>
                    <a:p>
                      <a:pPr algn="ctr"/>
                      <a:r>
                        <a:rPr lang="en-US" sz="1800" dirty="0" smtClean="0">
                          <a:latin typeface="Arial" pitchFamily="34" charset="0"/>
                          <a:cs typeface="Arial" pitchFamily="34" charset="0"/>
                        </a:rPr>
                        <a:t>&lt;article&gt;</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Arial" pitchFamily="34" charset="0"/>
                          <a:ea typeface="+mn-ea"/>
                          <a:cs typeface="Arial" pitchFamily="34" charset="0"/>
                        </a:rPr>
                        <a:t>Defines an article</a:t>
                      </a:r>
                      <a:endParaRPr lang="en-IN" sz="1800" dirty="0" smtClean="0">
                        <a:latin typeface="Arial" pitchFamily="34" charset="0"/>
                        <a:cs typeface="Arial" pitchFamily="34" charset="0"/>
                      </a:endParaRPr>
                    </a:p>
                  </a:txBody>
                  <a:tcPr anchor="ctr"/>
                </a:tc>
              </a:tr>
              <a:tr h="370149">
                <a:tc>
                  <a:txBody>
                    <a:bodyPr/>
                    <a:lstStyle/>
                    <a:p>
                      <a:pPr algn="ctr"/>
                      <a:r>
                        <a:rPr lang="en-US" sz="1800" dirty="0" smtClean="0">
                          <a:latin typeface="Arial" pitchFamily="34" charset="0"/>
                          <a:cs typeface="Arial" pitchFamily="34" charset="0"/>
                        </a:rPr>
                        <a:t>&lt;aside&gt;</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Arial" pitchFamily="34" charset="0"/>
                          <a:ea typeface="+mn-ea"/>
                          <a:cs typeface="Arial" pitchFamily="34" charset="0"/>
                        </a:rPr>
                        <a:t>Defines content aside from the page content</a:t>
                      </a:r>
                      <a:endParaRPr lang="en-IN" sz="1800" dirty="0" smtClean="0">
                        <a:latin typeface="Arial" pitchFamily="34" charset="0"/>
                        <a:cs typeface="Arial" pitchFamily="34" charset="0"/>
                      </a:endParaRPr>
                    </a:p>
                  </a:txBody>
                  <a:tcPr anchor="ctr"/>
                </a:tc>
              </a:tr>
              <a:tr h="370149">
                <a:tc>
                  <a:txBody>
                    <a:bodyPr/>
                    <a:lstStyle/>
                    <a:p>
                      <a:pPr algn="ctr"/>
                      <a:r>
                        <a:rPr lang="en-IN" sz="1800" b="0" i="0" kern="1200" dirty="0" smtClean="0">
                          <a:solidFill>
                            <a:schemeClr val="tx1"/>
                          </a:solidFill>
                          <a:effectLst/>
                          <a:latin typeface="Arial" pitchFamily="34" charset="0"/>
                          <a:ea typeface="+mn-ea"/>
                          <a:cs typeface="Arial" pitchFamily="34" charset="0"/>
                        </a:rPr>
                        <a:t>&lt;details&gt;</a:t>
                      </a:r>
                      <a:endParaRPr lang="en-US" sz="1800" dirty="0" smtClean="0">
                        <a:latin typeface="Arial" pitchFamily="34" charset="0"/>
                        <a:cs typeface="Arial" pitchFamily="34"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Arial" pitchFamily="34" charset="0"/>
                          <a:ea typeface="+mn-ea"/>
                          <a:cs typeface="Arial" pitchFamily="34" charset="0"/>
                        </a:rPr>
                        <a:t>Defines additional details that the user can view or hide</a:t>
                      </a:r>
                      <a:endParaRPr lang="en-IN" sz="1800" dirty="0" smtClean="0">
                        <a:latin typeface="Arial" pitchFamily="34" charset="0"/>
                        <a:cs typeface="Arial" pitchFamily="34" charset="0"/>
                      </a:endParaRPr>
                    </a:p>
                  </a:txBody>
                  <a:tcPr anchor="ctr"/>
                </a:tc>
              </a:tr>
              <a:tr h="370149">
                <a:tc>
                  <a:txBody>
                    <a:bodyPr/>
                    <a:lstStyle/>
                    <a:p>
                      <a:pPr algn="ctr" fontAlgn="t"/>
                      <a:r>
                        <a:rPr lang="en-IN" sz="1800" dirty="0">
                          <a:effectLst/>
                          <a:latin typeface="Arial" pitchFamily="34" charset="0"/>
                          <a:cs typeface="Arial" pitchFamily="34" charset="0"/>
                        </a:rPr>
                        <a:t>&lt;figcaption&gt;</a:t>
                      </a:r>
                    </a:p>
                  </a:txBody>
                  <a:tcPr marL="152400" marR="76200" marT="76200" marB="7620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Arial" pitchFamily="34" charset="0"/>
                          <a:ea typeface="+mn-ea"/>
                          <a:cs typeface="Arial" pitchFamily="34" charset="0"/>
                        </a:rPr>
                        <a:t>Defines a caption for a &lt;figure&gt; element</a:t>
                      </a:r>
                      <a:endParaRPr lang="en-IN" sz="1800" dirty="0" smtClean="0">
                        <a:latin typeface="Arial" pitchFamily="34" charset="0"/>
                        <a:cs typeface="Arial" pitchFamily="34" charset="0"/>
                      </a:endParaRPr>
                    </a:p>
                  </a:txBody>
                  <a:tcPr anchor="ctr"/>
                </a:tc>
              </a:tr>
              <a:tr h="370149">
                <a:tc>
                  <a:txBody>
                    <a:bodyPr/>
                    <a:lstStyle/>
                    <a:p>
                      <a:pPr algn="ctr" fontAlgn="t"/>
                      <a:r>
                        <a:rPr lang="en-IN" sz="1800" dirty="0">
                          <a:effectLst/>
                          <a:latin typeface="Arial" pitchFamily="34" charset="0"/>
                          <a:cs typeface="Arial" pitchFamily="34" charset="0"/>
                        </a:rPr>
                        <a:t>&lt;figure&gt;</a:t>
                      </a:r>
                    </a:p>
                  </a:txBody>
                  <a:tcPr marL="152400" marR="76200" marT="76200" marB="76200" anchor="ctr"/>
                </a:tc>
                <a:tc>
                  <a:txBody>
                    <a:bodyPr/>
                    <a:lstStyle/>
                    <a:p>
                      <a:pPr algn="l" fontAlgn="t"/>
                      <a:r>
                        <a:rPr lang="en-IN" sz="1800" dirty="0">
                          <a:effectLst/>
                          <a:latin typeface="Arial" pitchFamily="34" charset="0"/>
                          <a:cs typeface="Arial" pitchFamily="34" charset="0"/>
                        </a:rPr>
                        <a:t>Specifies self-contained content, like illustrations, diagrams, photos, code listings, etc.</a:t>
                      </a:r>
                    </a:p>
                  </a:txBody>
                  <a:tcPr marL="76200" marR="76200" marT="76200" marB="76200"/>
                </a:tc>
              </a:tr>
              <a:tr h="232493">
                <a:tc>
                  <a:txBody>
                    <a:bodyPr/>
                    <a:lstStyle/>
                    <a:p>
                      <a:pPr algn="ctr" fontAlgn="t"/>
                      <a:r>
                        <a:rPr lang="en-IN" sz="1800" dirty="0">
                          <a:effectLst/>
                          <a:latin typeface="Arial" pitchFamily="34" charset="0"/>
                          <a:cs typeface="Arial" pitchFamily="34" charset="0"/>
                        </a:rPr>
                        <a:t>&lt;footer&gt;</a:t>
                      </a:r>
                    </a:p>
                  </a:txBody>
                  <a:tcPr marL="152400" marR="76200" marT="76200" marB="76200" anchor="ctr"/>
                </a:tc>
                <a:tc>
                  <a:txBody>
                    <a:bodyPr/>
                    <a:lstStyle/>
                    <a:p>
                      <a:pPr algn="l" fontAlgn="t"/>
                      <a:r>
                        <a:rPr lang="en-IN" sz="1800">
                          <a:effectLst/>
                          <a:latin typeface="Arial" pitchFamily="34" charset="0"/>
                          <a:cs typeface="Arial" pitchFamily="34" charset="0"/>
                        </a:rPr>
                        <a:t>Defines a footer for a document or section</a:t>
                      </a:r>
                    </a:p>
                  </a:txBody>
                  <a:tcPr marL="76200" marR="76200" marT="76200" marB="76200"/>
                </a:tc>
              </a:tr>
              <a:tr h="324750">
                <a:tc>
                  <a:txBody>
                    <a:bodyPr/>
                    <a:lstStyle/>
                    <a:p>
                      <a:pPr algn="ctr" fontAlgn="t"/>
                      <a:r>
                        <a:rPr lang="en-IN" sz="1800" dirty="0">
                          <a:effectLst/>
                          <a:latin typeface="Arial" pitchFamily="34" charset="0"/>
                          <a:cs typeface="Arial" pitchFamily="34" charset="0"/>
                        </a:rPr>
                        <a:t>&lt;header&gt;</a:t>
                      </a:r>
                    </a:p>
                  </a:txBody>
                  <a:tcPr marL="152400" marR="76200" marT="76200" marB="76200" anchor="ctr"/>
                </a:tc>
                <a:tc>
                  <a:txBody>
                    <a:bodyPr/>
                    <a:lstStyle/>
                    <a:p>
                      <a:pPr algn="l" fontAlgn="t"/>
                      <a:r>
                        <a:rPr lang="en-IN" sz="1800" dirty="0">
                          <a:effectLst/>
                          <a:latin typeface="Arial" pitchFamily="34" charset="0"/>
                          <a:cs typeface="Arial" pitchFamily="34" charset="0"/>
                        </a:rPr>
                        <a:t>Specifies a header for a document or section</a:t>
                      </a:r>
                    </a:p>
                  </a:txBody>
                  <a:tcPr marL="76200" marR="76200" marT="76200" marB="76200"/>
                </a:tc>
              </a:tr>
              <a:tr h="370149">
                <a:tc>
                  <a:txBody>
                    <a:bodyPr/>
                    <a:lstStyle/>
                    <a:p>
                      <a:pPr algn="ctr" fontAlgn="t"/>
                      <a:r>
                        <a:rPr lang="en-IN" sz="1800" dirty="0">
                          <a:effectLst/>
                          <a:latin typeface="Arial" pitchFamily="34" charset="0"/>
                          <a:cs typeface="Arial" pitchFamily="34" charset="0"/>
                        </a:rPr>
                        <a:t>&lt;main&gt;</a:t>
                      </a:r>
                    </a:p>
                  </a:txBody>
                  <a:tcPr marL="152400" marR="76200" marT="76200" marB="76200" anchor="ctr"/>
                </a:tc>
                <a:tc>
                  <a:txBody>
                    <a:bodyPr/>
                    <a:lstStyle/>
                    <a:p>
                      <a:pPr algn="l" fontAlgn="t"/>
                      <a:r>
                        <a:rPr lang="en-IN" sz="1800">
                          <a:effectLst/>
                          <a:latin typeface="Arial" pitchFamily="34" charset="0"/>
                          <a:cs typeface="Arial" pitchFamily="34" charset="0"/>
                        </a:rPr>
                        <a:t>Specifies the main content of a document</a:t>
                      </a:r>
                    </a:p>
                  </a:txBody>
                  <a:tcPr marL="76200" marR="76200" marT="76200" marB="76200"/>
                </a:tc>
              </a:tr>
              <a:tr h="0">
                <a:tc>
                  <a:txBody>
                    <a:bodyPr/>
                    <a:lstStyle/>
                    <a:p>
                      <a:pPr algn="ctr" fontAlgn="t"/>
                      <a:r>
                        <a:rPr lang="en-IN" sz="1800" dirty="0">
                          <a:effectLst/>
                          <a:latin typeface="Arial" pitchFamily="34" charset="0"/>
                          <a:cs typeface="Arial" pitchFamily="34" charset="0"/>
                        </a:rPr>
                        <a:t>&lt;mark&gt;</a:t>
                      </a:r>
                    </a:p>
                  </a:txBody>
                  <a:tcPr marL="152400" marR="76200" marT="76200" marB="76200" anchor="ctr"/>
                </a:tc>
                <a:tc>
                  <a:txBody>
                    <a:bodyPr/>
                    <a:lstStyle/>
                    <a:p>
                      <a:pPr algn="l" fontAlgn="t"/>
                      <a:r>
                        <a:rPr lang="en-IN" sz="1800">
                          <a:effectLst/>
                          <a:latin typeface="Arial" pitchFamily="34" charset="0"/>
                          <a:cs typeface="Arial" pitchFamily="34" charset="0"/>
                        </a:rPr>
                        <a:t>Defines marked/highlighted text</a:t>
                      </a:r>
                    </a:p>
                  </a:txBody>
                  <a:tcPr marL="76200" marR="76200" marT="76200" marB="76200"/>
                </a:tc>
              </a:tr>
              <a:tr h="324750">
                <a:tc>
                  <a:txBody>
                    <a:bodyPr/>
                    <a:lstStyle/>
                    <a:p>
                      <a:pPr algn="ctr" fontAlgn="t"/>
                      <a:r>
                        <a:rPr lang="en-IN" sz="1800" dirty="0">
                          <a:effectLst/>
                          <a:latin typeface="Arial" pitchFamily="34" charset="0"/>
                          <a:cs typeface="Arial" pitchFamily="34" charset="0"/>
                        </a:rPr>
                        <a:t>&lt;nav&gt;</a:t>
                      </a:r>
                    </a:p>
                  </a:txBody>
                  <a:tcPr marL="152400" marR="76200" marT="76200" marB="76200" anchor="ctr"/>
                </a:tc>
                <a:tc>
                  <a:txBody>
                    <a:bodyPr/>
                    <a:lstStyle/>
                    <a:p>
                      <a:pPr algn="l" fontAlgn="t"/>
                      <a:r>
                        <a:rPr lang="en-IN" sz="1800" dirty="0">
                          <a:effectLst/>
                          <a:latin typeface="Arial" pitchFamily="34" charset="0"/>
                          <a:cs typeface="Arial" pitchFamily="34" charset="0"/>
                        </a:rPr>
                        <a:t>Defines navigation links</a:t>
                      </a:r>
                    </a:p>
                  </a:txBody>
                  <a:tcPr marL="76200" marR="76200" marT="76200" marB="76200"/>
                </a:tc>
              </a:tr>
              <a:tr h="324750">
                <a:tc>
                  <a:txBody>
                    <a:bodyPr/>
                    <a:lstStyle/>
                    <a:p>
                      <a:pPr algn="ctr" fontAlgn="t"/>
                      <a:r>
                        <a:rPr lang="en-IN" sz="1800" dirty="0">
                          <a:effectLst/>
                          <a:latin typeface="Arial" pitchFamily="34" charset="0"/>
                          <a:cs typeface="Arial" pitchFamily="34" charset="0"/>
                        </a:rPr>
                        <a:t>&lt;section&gt;</a:t>
                      </a:r>
                    </a:p>
                  </a:txBody>
                  <a:tcPr marL="152400" marR="76200" marT="76200" marB="76200" anchor="ctr"/>
                </a:tc>
                <a:tc>
                  <a:txBody>
                    <a:bodyPr/>
                    <a:lstStyle/>
                    <a:p>
                      <a:pPr algn="l" fontAlgn="t"/>
                      <a:r>
                        <a:rPr lang="en-IN" sz="1800" dirty="0">
                          <a:effectLst/>
                          <a:latin typeface="Arial" pitchFamily="34" charset="0"/>
                          <a:cs typeface="Arial" pitchFamily="34" charset="0"/>
                        </a:rPr>
                        <a:t>Defines a section in a document</a:t>
                      </a:r>
                    </a:p>
                  </a:txBody>
                  <a:tcPr marL="76200" marR="76200" marT="76200" marB="76200"/>
                </a:tc>
              </a:tr>
              <a:tr h="324750">
                <a:tc>
                  <a:txBody>
                    <a:bodyPr/>
                    <a:lstStyle/>
                    <a:p>
                      <a:pPr algn="l" fontAlgn="t"/>
                      <a:r>
                        <a:rPr lang="en-IN" sz="1800" dirty="0">
                          <a:effectLst/>
                          <a:latin typeface="Arial" pitchFamily="34" charset="0"/>
                          <a:cs typeface="Arial" pitchFamily="34" charset="0"/>
                        </a:rPr>
                        <a:t>&lt;summary&gt;</a:t>
                      </a:r>
                    </a:p>
                  </a:txBody>
                  <a:tcPr marL="152400" marR="76200" marT="76200" marB="76200"/>
                </a:tc>
                <a:tc>
                  <a:txBody>
                    <a:bodyPr/>
                    <a:lstStyle/>
                    <a:p>
                      <a:pPr algn="l" fontAlgn="t"/>
                      <a:r>
                        <a:rPr lang="en-IN" sz="1800" dirty="0">
                          <a:effectLst/>
                          <a:latin typeface="Arial" pitchFamily="34" charset="0"/>
                          <a:cs typeface="Arial" pitchFamily="34" charset="0"/>
                        </a:rPr>
                        <a:t>Defines a visible heading for a &lt;details&gt; element</a:t>
                      </a:r>
                    </a:p>
                  </a:txBody>
                  <a:tcPr marL="76200" marR="76200" marT="76200" marB="76200"/>
                </a:tc>
              </a:tr>
              <a:tr h="324750">
                <a:tc>
                  <a:txBody>
                    <a:bodyPr/>
                    <a:lstStyle/>
                    <a:p>
                      <a:pPr algn="ctr" fontAlgn="t"/>
                      <a:r>
                        <a:rPr lang="en-IN" sz="1800" dirty="0">
                          <a:effectLst/>
                          <a:latin typeface="Arial" pitchFamily="34" charset="0"/>
                          <a:cs typeface="Arial" pitchFamily="34" charset="0"/>
                        </a:rPr>
                        <a:t>&lt;time&gt;</a:t>
                      </a:r>
                    </a:p>
                  </a:txBody>
                  <a:tcPr marL="152400" marR="76200" marT="76200" marB="76200"/>
                </a:tc>
                <a:tc>
                  <a:txBody>
                    <a:bodyPr/>
                    <a:lstStyle/>
                    <a:p>
                      <a:pPr algn="l" fontAlgn="t"/>
                      <a:r>
                        <a:rPr lang="en-IN" sz="1800" dirty="0">
                          <a:effectLst/>
                          <a:latin typeface="Arial" pitchFamily="34" charset="0"/>
                          <a:cs typeface="Arial" pitchFamily="34" charset="0"/>
                        </a:rPr>
                        <a:t>Defines a date/time</a:t>
                      </a:r>
                    </a:p>
                  </a:txBody>
                  <a:tcPr marL="76200" marR="76200" marT="76200" marB="76200"/>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855113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rial" pitchFamily="34" charset="0"/>
                <a:cs typeface="Arial" pitchFamily="34" charset="0"/>
              </a:rPr>
              <a:t>Structure of Simple HTML5 Document</a:t>
            </a:r>
            <a:endParaRPr lang="en-IN" dirty="0">
              <a:latin typeface="Arial" pitchFamily="34" charset="0"/>
              <a:cs typeface="Arial" pitchFamily="34" charset="0"/>
            </a:endParaRPr>
          </a:p>
        </p:txBody>
      </p:sp>
      <p:pic>
        <p:nvPicPr>
          <p:cNvPr id="5" name="Picture 2" descr="Semantic elements laying out a page by w3school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79712" y="1655943"/>
            <a:ext cx="3672408" cy="441123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6483741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semantic HTML5 not used for design"/>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semantic HTML5 not used for design"/>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ttps://cdn.semrush.com/blog/static/media/cf/a3/cfa391b0c6961710afe56a82e1b26ea0/full-semantic-html5-markup-ok-kalicube.pn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11801"/>
          <a:stretch/>
        </p:blipFill>
        <p:spPr bwMode="auto">
          <a:xfrm>
            <a:off x="132659" y="312738"/>
            <a:ext cx="8994505" cy="59743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6143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dirty="0">
                <a:latin typeface="Arial" pitchFamily="34" charset="0"/>
                <a:cs typeface="Arial" pitchFamily="34" charset="0"/>
              </a:rPr>
              <a:t>Clients, Servers and </a:t>
            </a:r>
            <a:r>
              <a:rPr lang="en-IN" dirty="0" smtClean="0">
                <a:latin typeface="Arial" pitchFamily="34" charset="0"/>
                <a:cs typeface="Arial" pitchFamily="34" charset="0"/>
              </a:rPr>
              <a:t>Communication</a:t>
            </a:r>
            <a:endParaRPr lang="en-IN" dirty="0"/>
          </a:p>
        </p:txBody>
      </p:sp>
      <p:sp>
        <p:nvSpPr>
          <p:cNvPr id="3" name="Content Placeholder 2"/>
          <p:cNvSpPr>
            <a:spLocks noGrp="1"/>
          </p:cNvSpPr>
          <p:nvPr>
            <p:ph idx="1"/>
          </p:nvPr>
        </p:nvSpPr>
        <p:spPr>
          <a:xfrm>
            <a:off x="457200" y="1600201"/>
            <a:ext cx="8077200" cy="2438399"/>
          </a:xfrm>
        </p:spPr>
        <p:txBody>
          <a:bodyPr>
            <a:normAutofit/>
          </a:bodyPr>
          <a:lstStyle/>
          <a:p>
            <a:pPr marL="457200" indent="-457200" algn="just">
              <a:lnSpc>
                <a:spcPct val="150000"/>
              </a:lnSpc>
            </a:pPr>
            <a:r>
              <a:rPr lang="en-IN" sz="2000" dirty="0" smtClean="0">
                <a:latin typeface="Arial" pitchFamily="34" charset="0"/>
                <a:cs typeface="Arial" pitchFamily="34" charset="0"/>
              </a:rPr>
              <a:t>Client: A computer or smart phone or software programs used to connect remote device through network connection</a:t>
            </a:r>
          </a:p>
          <a:p>
            <a:pPr marL="457200" indent="-457200" algn="just">
              <a:lnSpc>
                <a:spcPct val="150000"/>
              </a:lnSpc>
            </a:pPr>
            <a:r>
              <a:rPr lang="en-IN" sz="2000" dirty="0" smtClean="0">
                <a:latin typeface="Arial" pitchFamily="34" charset="0"/>
                <a:cs typeface="Arial" pitchFamily="34" charset="0"/>
              </a:rPr>
              <a:t>Server: A computer or a device or software program used to serve client request</a:t>
            </a:r>
            <a:endParaRPr lang="en-IN" sz="2000" dirty="0">
              <a:latin typeface="Arial" pitchFamily="34" charset="0"/>
              <a:cs typeface="Arial" pitchFamily="34" charset="0"/>
            </a:endParaRPr>
          </a:p>
        </p:txBody>
      </p:sp>
      <p:sp>
        <p:nvSpPr>
          <p:cNvPr id="115714" name="AutoShape 2" descr="Client side vs server-side scrip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clientserver.png"/>
          <p:cNvPicPr>
            <a:picLocks noChangeAspect="1"/>
          </p:cNvPicPr>
          <p:nvPr/>
        </p:nvPicPr>
        <p:blipFill>
          <a:blip r:embed="rId2"/>
          <a:stretch>
            <a:fillRect/>
          </a:stretch>
        </p:blipFill>
        <p:spPr>
          <a:xfrm>
            <a:off x="2438400" y="3810000"/>
            <a:ext cx="4343400" cy="2895600"/>
          </a:xfrm>
          <a:prstGeom prst="rect">
            <a:avLst/>
          </a:prstGeom>
        </p:spPr>
      </p:pic>
      <p:sp>
        <p:nvSpPr>
          <p:cNvPr id="7" name="Footer Placeholder 6"/>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9002088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6</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Drag and Drop</a:t>
            </a:r>
          </a:p>
        </p:txBody>
      </p:sp>
      <p:sp>
        <p:nvSpPr>
          <p:cNvPr id="3" name="Content Placeholder 2"/>
          <p:cNvSpPr>
            <a:spLocks noGrp="1"/>
          </p:cNvSpPr>
          <p:nvPr>
            <p:ph idx="1"/>
          </p:nvPr>
        </p:nvSpPr>
        <p:spPr/>
        <p:txBody>
          <a:bodyPr>
            <a:normAutofit/>
          </a:bodyPr>
          <a:lstStyle/>
          <a:p>
            <a:pPr algn="just">
              <a:lnSpc>
                <a:spcPct val="150000"/>
              </a:lnSpc>
            </a:pPr>
            <a:r>
              <a:rPr lang="en-IN" sz="2400" b="1" dirty="0">
                <a:latin typeface="Arial" pitchFamily="34" charset="0"/>
                <a:cs typeface="Arial" pitchFamily="34" charset="0"/>
              </a:rPr>
              <a:t>HTML Drag and Drop</a:t>
            </a:r>
            <a:r>
              <a:rPr lang="en-IN" sz="2400" dirty="0">
                <a:latin typeface="Arial" pitchFamily="34" charset="0"/>
                <a:cs typeface="Arial" pitchFamily="34" charset="0"/>
              </a:rPr>
              <a:t> interfaces enable applications to use drag-and-drop features in </a:t>
            </a:r>
            <a:r>
              <a:rPr lang="en-IN" sz="2400" dirty="0" smtClean="0">
                <a:latin typeface="Arial" pitchFamily="34" charset="0"/>
                <a:cs typeface="Arial" pitchFamily="34" charset="0"/>
              </a:rPr>
              <a:t>browsers</a:t>
            </a:r>
          </a:p>
          <a:p>
            <a:pPr algn="just">
              <a:lnSpc>
                <a:spcPct val="150000"/>
              </a:lnSpc>
            </a:pPr>
            <a:r>
              <a:rPr lang="en-IN" sz="2400" dirty="0">
                <a:latin typeface="Arial" pitchFamily="34" charset="0"/>
                <a:cs typeface="Arial" pitchFamily="34" charset="0"/>
              </a:rPr>
              <a:t> The user may select </a:t>
            </a:r>
            <a:r>
              <a:rPr lang="en-IN" sz="2400" i="1" dirty="0" err="1">
                <a:latin typeface="Arial" pitchFamily="34" charset="0"/>
                <a:cs typeface="Arial" pitchFamily="34" charset="0"/>
              </a:rPr>
              <a:t>draggable</a:t>
            </a:r>
            <a:r>
              <a:rPr lang="en-IN" sz="2400" dirty="0">
                <a:latin typeface="Arial" pitchFamily="34" charset="0"/>
                <a:cs typeface="Arial" pitchFamily="34" charset="0"/>
              </a:rPr>
              <a:t> elements with a mouse, drag those elements to a </a:t>
            </a:r>
            <a:r>
              <a:rPr lang="en-IN" sz="2400" i="1" dirty="0">
                <a:latin typeface="Arial" pitchFamily="34" charset="0"/>
                <a:cs typeface="Arial" pitchFamily="34" charset="0"/>
              </a:rPr>
              <a:t>droppable</a:t>
            </a:r>
            <a:r>
              <a:rPr lang="en-IN" sz="2400" dirty="0">
                <a:latin typeface="Arial" pitchFamily="34" charset="0"/>
                <a:cs typeface="Arial" pitchFamily="34" charset="0"/>
              </a:rPr>
              <a:t> element, and drop them by releasing the mouse button</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735400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Arial" pitchFamily="34" charset="0"/>
                <a:cs typeface="Arial" pitchFamily="34" charset="0"/>
              </a:rPr>
              <a:t>Events for Drag and Drop feature</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156281027"/>
              </p:ext>
            </p:extLst>
          </p:nvPr>
        </p:nvGraphicFramePr>
        <p:xfrm>
          <a:off x="395536" y="1412776"/>
          <a:ext cx="8424936" cy="5329620"/>
        </p:xfrm>
        <a:graphic>
          <a:graphicData uri="http://schemas.openxmlformats.org/drawingml/2006/table">
            <a:tbl>
              <a:tblPr>
                <a:tableStyleId>{5940675A-B579-460E-94D1-54222C63F5DA}</a:tableStyleId>
              </a:tblPr>
              <a:tblGrid>
                <a:gridCol w="1440160"/>
                <a:gridCol w="6984776"/>
              </a:tblGrid>
              <a:tr h="349782">
                <a:tc>
                  <a:txBody>
                    <a:bodyPr/>
                    <a:lstStyle/>
                    <a:p>
                      <a:pPr algn="ctr" fontAlgn="t"/>
                      <a:r>
                        <a:rPr lang="en-IN" sz="1900" dirty="0">
                          <a:effectLst/>
                          <a:latin typeface="Arial" pitchFamily="34" charset="0"/>
                          <a:cs typeface="Arial" pitchFamily="34" charset="0"/>
                        </a:rPr>
                        <a:t>Event</a:t>
                      </a:r>
                      <a:endParaRPr lang="en-IN" sz="1900" dirty="0">
                        <a:solidFill>
                          <a:srgbClr val="000000"/>
                        </a:solidFill>
                        <a:effectLst/>
                        <a:latin typeface="Arial" pitchFamily="34" charset="0"/>
                        <a:cs typeface="Arial" pitchFamily="34" charset="0"/>
                      </a:endParaRPr>
                    </a:p>
                  </a:txBody>
                  <a:tcPr marL="79496" marR="79496" marT="79496" marB="79496" anchor="ctr"/>
                </a:tc>
                <a:tc>
                  <a:txBody>
                    <a:bodyPr/>
                    <a:lstStyle/>
                    <a:p>
                      <a:pPr algn="ctr" fontAlgn="t"/>
                      <a:r>
                        <a:rPr lang="en-IN" sz="1900" dirty="0">
                          <a:effectLst/>
                          <a:latin typeface="Arial" pitchFamily="34" charset="0"/>
                          <a:cs typeface="Arial" pitchFamily="34" charset="0"/>
                        </a:rPr>
                        <a:t>Description</a:t>
                      </a:r>
                      <a:endParaRPr lang="en-IN" sz="1900" dirty="0">
                        <a:solidFill>
                          <a:srgbClr val="000000"/>
                        </a:solidFill>
                        <a:effectLst/>
                        <a:latin typeface="Arial" pitchFamily="34" charset="0"/>
                        <a:cs typeface="Arial" pitchFamily="34" charset="0"/>
                      </a:endParaRPr>
                    </a:p>
                  </a:txBody>
                  <a:tcPr marL="79496" marR="79496" marT="79496" marB="79496" anchor="ctr"/>
                </a:tc>
              </a:tr>
              <a:tr h="678364">
                <a:tc>
                  <a:txBody>
                    <a:bodyPr/>
                    <a:lstStyle/>
                    <a:p>
                      <a:pPr algn="l" fontAlgn="t"/>
                      <a:r>
                        <a:rPr lang="en-IN" sz="1900" dirty="0" smtClean="0">
                          <a:effectLst/>
                          <a:latin typeface="Arial" pitchFamily="34" charset="0"/>
                          <a:cs typeface="Arial" pitchFamily="34" charset="0"/>
                        </a:rPr>
                        <a:t>drag</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dirty="0">
                          <a:effectLst/>
                          <a:latin typeface="Arial" pitchFamily="34" charset="0"/>
                          <a:cs typeface="Arial" pitchFamily="34" charset="0"/>
                        </a:rPr>
                        <a:t>It fires every time when the mouse is moved while the object is being dragged.</a:t>
                      </a:r>
                      <a:endParaRPr lang="en-IN" sz="1900" dirty="0">
                        <a:solidFill>
                          <a:srgbClr val="000000"/>
                        </a:solidFill>
                        <a:effectLst/>
                        <a:latin typeface="Arial" pitchFamily="34" charset="0"/>
                        <a:cs typeface="Arial" pitchFamily="34" charset="0"/>
                      </a:endParaRPr>
                    </a:p>
                  </a:txBody>
                  <a:tcPr marL="52997" marR="52997" marT="52997" marB="52997" anchor="ctr"/>
                </a:tc>
              </a:tr>
              <a:tr h="678364">
                <a:tc>
                  <a:txBody>
                    <a:bodyPr/>
                    <a:lstStyle/>
                    <a:p>
                      <a:pPr algn="l" fontAlgn="t"/>
                      <a:r>
                        <a:rPr lang="en-IN" sz="1900" dirty="0" err="1" smtClean="0">
                          <a:effectLst/>
                          <a:latin typeface="Arial" pitchFamily="34" charset="0"/>
                          <a:cs typeface="Arial" pitchFamily="34" charset="0"/>
                        </a:rPr>
                        <a:t>dragstart</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b="0" i="0" kern="1200" dirty="0" smtClean="0">
                          <a:solidFill>
                            <a:schemeClr val="tx1"/>
                          </a:solidFill>
                          <a:effectLst/>
                          <a:latin typeface="Arial" pitchFamily="34" charset="0"/>
                          <a:ea typeface="+mn-ea"/>
                          <a:cs typeface="Arial" pitchFamily="34" charset="0"/>
                        </a:rPr>
                        <a:t>Calls a function, drag(event), that specifies what data to be dragged</a:t>
                      </a:r>
                      <a:endParaRPr lang="en-IN" sz="1900" dirty="0">
                        <a:solidFill>
                          <a:srgbClr val="000000"/>
                        </a:solidFill>
                        <a:effectLst/>
                        <a:latin typeface="Arial" pitchFamily="34" charset="0"/>
                        <a:cs typeface="Arial" pitchFamily="34" charset="0"/>
                      </a:endParaRPr>
                    </a:p>
                  </a:txBody>
                  <a:tcPr marL="52997" marR="52997" marT="52997" marB="52997" anchor="ctr"/>
                </a:tc>
              </a:tr>
              <a:tr h="678364">
                <a:tc>
                  <a:txBody>
                    <a:bodyPr/>
                    <a:lstStyle/>
                    <a:p>
                      <a:pPr algn="l" fontAlgn="t"/>
                      <a:r>
                        <a:rPr lang="en-IN" sz="1900" dirty="0" err="1" smtClean="0">
                          <a:effectLst/>
                          <a:latin typeface="Arial" pitchFamily="34" charset="0"/>
                          <a:cs typeface="Arial" pitchFamily="34" charset="0"/>
                        </a:rPr>
                        <a:t>dragenter</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b="0" i="0" kern="1200" dirty="0" smtClean="0">
                          <a:solidFill>
                            <a:schemeClr val="tx1"/>
                          </a:solidFill>
                          <a:effectLst/>
                          <a:latin typeface="Arial" pitchFamily="34" charset="0"/>
                          <a:ea typeface="+mn-ea"/>
                          <a:cs typeface="Arial" pitchFamily="34" charset="0"/>
                        </a:rPr>
                        <a:t>To determine whether or not the drop target is to accept the drop. If the drop is to be accepted, then this event has to be </a:t>
                      </a:r>
                      <a:r>
                        <a:rPr lang="en-IN" sz="1900" b="0" i="0" kern="1200" dirty="0" err="1" smtClean="0">
                          <a:solidFill>
                            <a:schemeClr val="tx1"/>
                          </a:solidFill>
                          <a:effectLst/>
                          <a:latin typeface="Arial" pitchFamily="34" charset="0"/>
                          <a:ea typeface="+mn-ea"/>
                          <a:cs typeface="Arial" pitchFamily="34" charset="0"/>
                        </a:rPr>
                        <a:t>canceled</a:t>
                      </a:r>
                      <a:endParaRPr lang="en-IN" sz="1900" dirty="0">
                        <a:solidFill>
                          <a:srgbClr val="000000"/>
                        </a:solidFill>
                        <a:effectLst/>
                        <a:latin typeface="Arial" pitchFamily="34" charset="0"/>
                        <a:cs typeface="Arial" pitchFamily="34" charset="0"/>
                      </a:endParaRPr>
                    </a:p>
                  </a:txBody>
                  <a:tcPr marL="52997" marR="52997" marT="52997" marB="52997" anchor="ctr"/>
                </a:tc>
              </a:tr>
              <a:tr h="487574">
                <a:tc>
                  <a:txBody>
                    <a:bodyPr/>
                    <a:lstStyle/>
                    <a:p>
                      <a:pPr algn="l" fontAlgn="t"/>
                      <a:r>
                        <a:rPr lang="en-IN" sz="1900" dirty="0" err="1" smtClean="0">
                          <a:effectLst/>
                          <a:latin typeface="Arial" pitchFamily="34" charset="0"/>
                          <a:cs typeface="Arial" pitchFamily="34" charset="0"/>
                        </a:rPr>
                        <a:t>dragover</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kern="1200" dirty="0" smtClean="0">
                          <a:effectLst/>
                          <a:latin typeface="Arial" pitchFamily="34" charset="0"/>
                          <a:cs typeface="Arial" pitchFamily="34" charset="0"/>
                        </a:rPr>
                        <a:t>Specifies where the dragged data can be dropped</a:t>
                      </a:r>
                      <a:endParaRPr lang="en-IN" sz="1900" dirty="0">
                        <a:solidFill>
                          <a:srgbClr val="000000"/>
                        </a:solidFill>
                        <a:effectLst/>
                        <a:latin typeface="Arial" pitchFamily="34" charset="0"/>
                        <a:cs typeface="Arial" pitchFamily="34" charset="0"/>
                      </a:endParaRPr>
                    </a:p>
                  </a:txBody>
                  <a:tcPr marL="52997" marR="52997" marT="52997" marB="52997" anchor="ctr"/>
                </a:tc>
              </a:tr>
              <a:tr h="487574">
                <a:tc>
                  <a:txBody>
                    <a:bodyPr/>
                    <a:lstStyle/>
                    <a:p>
                      <a:pPr algn="l" fontAlgn="t"/>
                      <a:r>
                        <a:rPr lang="en-IN" sz="1900" dirty="0" err="1" smtClean="0">
                          <a:effectLst/>
                          <a:latin typeface="Arial" pitchFamily="34" charset="0"/>
                          <a:cs typeface="Arial" pitchFamily="34" charset="0"/>
                        </a:rPr>
                        <a:t>dragleave</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b="0" i="0" kern="1200" dirty="0" smtClean="0">
                          <a:solidFill>
                            <a:schemeClr val="tx1"/>
                          </a:solidFill>
                          <a:effectLst/>
                          <a:latin typeface="Arial" pitchFamily="34" charset="0"/>
                          <a:ea typeface="+mn-ea"/>
                          <a:cs typeface="Arial" pitchFamily="34" charset="0"/>
                        </a:rPr>
                        <a:t>Occurs when the mouse leaves an element before a valid drop target while the drag is </a:t>
                      </a:r>
                      <a:r>
                        <a:rPr lang="en-IN" sz="1900" b="0" i="0" kern="1200" dirty="0" err="1" smtClean="0">
                          <a:solidFill>
                            <a:schemeClr val="tx1"/>
                          </a:solidFill>
                          <a:effectLst/>
                          <a:latin typeface="Arial" pitchFamily="34" charset="0"/>
                          <a:ea typeface="+mn-ea"/>
                          <a:cs typeface="Arial" pitchFamily="34" charset="0"/>
                        </a:rPr>
                        <a:t>ocurring</a:t>
                      </a:r>
                      <a:endParaRPr lang="en-IN" sz="1900" dirty="0">
                        <a:solidFill>
                          <a:srgbClr val="000000"/>
                        </a:solidFill>
                        <a:effectLst/>
                        <a:latin typeface="Arial" pitchFamily="34" charset="0"/>
                        <a:cs typeface="Arial" pitchFamily="34" charset="0"/>
                      </a:endParaRPr>
                    </a:p>
                  </a:txBody>
                  <a:tcPr marL="52997" marR="52997" marT="52997" marB="52997" anchor="ctr"/>
                </a:tc>
              </a:tr>
              <a:tr h="487574">
                <a:tc>
                  <a:txBody>
                    <a:bodyPr/>
                    <a:lstStyle/>
                    <a:p>
                      <a:pPr algn="l" fontAlgn="t"/>
                      <a:r>
                        <a:rPr lang="en-IN" sz="1900" dirty="0" smtClean="0">
                          <a:effectLst/>
                          <a:latin typeface="Arial" pitchFamily="34" charset="0"/>
                          <a:cs typeface="Arial" pitchFamily="34" charset="0"/>
                        </a:rPr>
                        <a:t>drop</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b="0" i="0" kern="1200" dirty="0" smtClean="0">
                          <a:solidFill>
                            <a:schemeClr val="tx1"/>
                          </a:solidFill>
                          <a:effectLst/>
                          <a:latin typeface="Arial" pitchFamily="34" charset="0"/>
                          <a:ea typeface="+mn-ea"/>
                          <a:cs typeface="Arial" pitchFamily="34" charset="0"/>
                        </a:rPr>
                        <a:t>Specifies where the drop was occurred at the end of the drag operation</a:t>
                      </a:r>
                      <a:endParaRPr lang="en-IN" sz="1900" dirty="0">
                        <a:solidFill>
                          <a:srgbClr val="000000"/>
                        </a:solidFill>
                        <a:effectLst/>
                        <a:latin typeface="Arial" pitchFamily="34" charset="0"/>
                        <a:cs typeface="Arial" pitchFamily="34" charset="0"/>
                      </a:endParaRPr>
                    </a:p>
                  </a:txBody>
                  <a:tcPr marL="52997" marR="52997" marT="52997" marB="52997" anchor="ctr"/>
                </a:tc>
              </a:tr>
              <a:tr h="678364">
                <a:tc>
                  <a:txBody>
                    <a:bodyPr/>
                    <a:lstStyle/>
                    <a:p>
                      <a:pPr algn="l" fontAlgn="t"/>
                      <a:r>
                        <a:rPr lang="en-IN" sz="1900" dirty="0" err="1" smtClean="0">
                          <a:effectLst/>
                          <a:latin typeface="Arial" pitchFamily="34" charset="0"/>
                          <a:cs typeface="Arial" pitchFamily="34" charset="0"/>
                        </a:rPr>
                        <a:t>dragend</a:t>
                      </a:r>
                      <a:endParaRPr lang="en-IN" sz="1900" dirty="0">
                        <a:solidFill>
                          <a:srgbClr val="000000"/>
                        </a:solidFill>
                        <a:effectLst/>
                        <a:latin typeface="Arial" pitchFamily="34" charset="0"/>
                        <a:cs typeface="Arial" pitchFamily="34" charset="0"/>
                      </a:endParaRPr>
                    </a:p>
                  </a:txBody>
                  <a:tcPr marL="52997" marR="52997" marT="52997" marB="52997" anchor="ctr"/>
                </a:tc>
                <a:tc>
                  <a:txBody>
                    <a:bodyPr/>
                    <a:lstStyle/>
                    <a:p>
                      <a:pPr algn="l" fontAlgn="t"/>
                      <a:r>
                        <a:rPr lang="en-IN" sz="1900" b="0" i="0" kern="1200" dirty="0" smtClean="0">
                          <a:solidFill>
                            <a:schemeClr val="tx1"/>
                          </a:solidFill>
                          <a:effectLst/>
                          <a:latin typeface="Arial" pitchFamily="34" charset="0"/>
                          <a:ea typeface="+mn-ea"/>
                          <a:cs typeface="Arial" pitchFamily="34" charset="0"/>
                        </a:rPr>
                        <a:t>Occurs when the user has finished dragging an element</a:t>
                      </a:r>
                      <a:endParaRPr lang="en-IN" sz="1900" dirty="0">
                        <a:solidFill>
                          <a:srgbClr val="000000"/>
                        </a:solidFill>
                        <a:effectLst/>
                        <a:latin typeface="Arial" pitchFamily="34" charset="0"/>
                        <a:cs typeface="Arial" pitchFamily="34" charset="0"/>
                      </a:endParaRPr>
                    </a:p>
                  </a:txBody>
                  <a:tcPr marL="52997" marR="52997" marT="52997" marB="52997" anchor="ct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8943861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Procedure for Drag and </a:t>
            </a:r>
            <a:r>
              <a:rPr lang="en-IN" dirty="0" smtClean="0">
                <a:latin typeface="Arial" pitchFamily="34" charset="0"/>
                <a:cs typeface="Arial" pitchFamily="34" charset="0"/>
              </a:rPr>
              <a:t>Drop</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gn="just" fontAlgn="base"/>
            <a:r>
              <a:rPr lang="en-IN" sz="2200" dirty="0">
                <a:latin typeface="Arial" pitchFamily="34" charset="0"/>
                <a:cs typeface="Arial" pitchFamily="34" charset="0"/>
              </a:rPr>
              <a:t>Step 1: </a:t>
            </a:r>
            <a:r>
              <a:rPr lang="en-IN" sz="2200" dirty="0" smtClean="0">
                <a:latin typeface="Arial" pitchFamily="34" charset="0"/>
                <a:cs typeface="Arial" pitchFamily="34" charset="0"/>
              </a:rPr>
              <a:t>Make </a:t>
            </a:r>
            <a:r>
              <a:rPr lang="en-IN" sz="2200" dirty="0">
                <a:latin typeface="Arial" pitchFamily="34" charset="0"/>
                <a:cs typeface="Arial" pitchFamily="34" charset="0"/>
              </a:rPr>
              <a:t>an object </a:t>
            </a:r>
            <a:r>
              <a:rPr lang="en-IN" sz="2200" dirty="0" err="1" smtClean="0">
                <a:latin typeface="Arial" pitchFamily="34" charset="0"/>
                <a:cs typeface="Arial" pitchFamily="34" charset="0"/>
              </a:rPr>
              <a:t>draggable</a:t>
            </a:r>
            <a:endParaRPr lang="en-IN" sz="2200" dirty="0" smtClean="0">
              <a:latin typeface="Arial" pitchFamily="34" charset="0"/>
              <a:cs typeface="Arial" pitchFamily="34" charset="0"/>
            </a:endParaRPr>
          </a:p>
          <a:p>
            <a:pPr lvl="1" algn="just" fontAlgn="base"/>
            <a:r>
              <a:rPr lang="en-IN" sz="2200" dirty="0" smtClean="0">
                <a:latin typeface="Arial" pitchFamily="34" charset="0"/>
                <a:cs typeface="Arial" pitchFamily="34" charset="0"/>
              </a:rPr>
              <a:t>First set </a:t>
            </a:r>
            <a:r>
              <a:rPr lang="en-IN" sz="2200" dirty="0">
                <a:latin typeface="Arial" pitchFamily="34" charset="0"/>
                <a:cs typeface="Arial" pitchFamily="34" charset="0"/>
              </a:rPr>
              <a:t>the </a:t>
            </a:r>
            <a:r>
              <a:rPr lang="en-IN" sz="2200" dirty="0" err="1">
                <a:latin typeface="Arial" pitchFamily="34" charset="0"/>
                <a:cs typeface="Arial" pitchFamily="34" charset="0"/>
              </a:rPr>
              <a:t>draggable</a:t>
            </a:r>
            <a:r>
              <a:rPr lang="en-IN" sz="2200" dirty="0">
                <a:latin typeface="Arial" pitchFamily="34" charset="0"/>
                <a:cs typeface="Arial" pitchFamily="34" charset="0"/>
              </a:rPr>
              <a:t> attribute to true for that element to be </a:t>
            </a:r>
            <a:r>
              <a:rPr lang="en-IN" sz="2200" dirty="0" err="1">
                <a:latin typeface="Arial" pitchFamily="34" charset="0"/>
                <a:cs typeface="Arial" pitchFamily="34" charset="0"/>
              </a:rPr>
              <a:t>draggable</a:t>
            </a:r>
            <a:r>
              <a:rPr lang="en-IN" sz="2200" dirty="0">
                <a:latin typeface="Arial" pitchFamily="34" charset="0"/>
                <a:cs typeface="Arial" pitchFamily="34" charset="0"/>
              </a:rPr>
              <a:t> &lt;</a:t>
            </a:r>
            <a:r>
              <a:rPr lang="en-IN" sz="2200" dirty="0" err="1">
                <a:latin typeface="Arial" pitchFamily="34" charset="0"/>
                <a:cs typeface="Arial" pitchFamily="34" charset="0"/>
              </a:rPr>
              <a:t>img</a:t>
            </a:r>
            <a:r>
              <a:rPr lang="en-IN" sz="2200" dirty="0">
                <a:latin typeface="Arial" pitchFamily="34" charset="0"/>
                <a:cs typeface="Arial" pitchFamily="34" charset="0"/>
              </a:rPr>
              <a:t> </a:t>
            </a:r>
            <a:r>
              <a:rPr lang="en-IN" sz="2200" dirty="0" err="1">
                <a:latin typeface="Arial" pitchFamily="34" charset="0"/>
                <a:cs typeface="Arial" pitchFamily="34" charset="0"/>
              </a:rPr>
              <a:t>draggable</a:t>
            </a:r>
            <a:r>
              <a:rPr lang="en-IN" sz="2200" dirty="0">
                <a:latin typeface="Arial" pitchFamily="34" charset="0"/>
                <a:cs typeface="Arial" pitchFamily="34" charset="0"/>
              </a:rPr>
              <a:t> = “true”&gt;</a:t>
            </a:r>
          </a:p>
          <a:p>
            <a:pPr lvl="1" algn="just" fontAlgn="base"/>
            <a:r>
              <a:rPr lang="en-IN" sz="2200" dirty="0">
                <a:latin typeface="Arial" pitchFamily="34" charset="0"/>
                <a:cs typeface="Arial" pitchFamily="34" charset="0"/>
              </a:rPr>
              <a:t>Then, specify what should happen when the element is dragged. The </a:t>
            </a:r>
            <a:r>
              <a:rPr lang="en-IN" sz="2200" dirty="0" err="1">
                <a:latin typeface="Arial" pitchFamily="34" charset="0"/>
                <a:cs typeface="Arial" pitchFamily="34" charset="0"/>
              </a:rPr>
              <a:t>ondragstart</a:t>
            </a:r>
            <a:r>
              <a:rPr lang="en-IN" sz="2200" dirty="0">
                <a:latin typeface="Arial" pitchFamily="34" charset="0"/>
                <a:cs typeface="Arial" pitchFamily="34" charset="0"/>
              </a:rPr>
              <a:t> attribute calls a function, drag(event), that specifies what data to be dragged. The </a:t>
            </a:r>
            <a:r>
              <a:rPr lang="en-IN" sz="2200" dirty="0" err="1">
                <a:latin typeface="Arial" pitchFamily="34" charset="0"/>
                <a:cs typeface="Arial" pitchFamily="34" charset="0"/>
              </a:rPr>
              <a:t>dataTransfer.setData</a:t>
            </a:r>
            <a:r>
              <a:rPr lang="en-IN" sz="2200" dirty="0">
                <a:latin typeface="Arial" pitchFamily="34" charset="0"/>
                <a:cs typeface="Arial" pitchFamily="34" charset="0"/>
              </a:rPr>
              <a:t>() method sets the data type and the value of the dragged data</a:t>
            </a:r>
          </a:p>
          <a:p>
            <a:pPr lvl="1" algn="just" fontAlgn="base"/>
            <a:r>
              <a:rPr lang="en-IN" sz="2200" dirty="0">
                <a:latin typeface="Arial" pitchFamily="34" charset="0"/>
                <a:cs typeface="Arial" pitchFamily="34" charset="0"/>
              </a:rPr>
              <a:t>The event listener </a:t>
            </a:r>
            <a:r>
              <a:rPr lang="en-IN" sz="2200" dirty="0" err="1">
                <a:latin typeface="Arial" pitchFamily="34" charset="0"/>
                <a:cs typeface="Arial" pitchFamily="34" charset="0"/>
              </a:rPr>
              <a:t>ondragstart</a:t>
            </a:r>
            <a:r>
              <a:rPr lang="en-IN" sz="2200" dirty="0">
                <a:latin typeface="Arial" pitchFamily="34" charset="0"/>
                <a:cs typeface="Arial" pitchFamily="34" charset="0"/>
              </a:rPr>
              <a:t> will set the allowed effects (copy, move, link, or some combination</a:t>
            </a:r>
            <a:r>
              <a:rPr lang="en-IN" sz="2200" dirty="0" smtClean="0">
                <a:latin typeface="Arial" pitchFamily="34" charset="0"/>
                <a:cs typeface="Arial" pitchFamily="34" charset="0"/>
              </a:rPr>
              <a:t>).</a:t>
            </a:r>
          </a:p>
          <a:p>
            <a:pPr marL="457200" lvl="1" indent="0" algn="just" fontAlgn="base">
              <a:buNone/>
            </a:pPr>
            <a:r>
              <a:rPr lang="en-IN" sz="2200" dirty="0">
                <a:solidFill>
                  <a:srgbClr val="002060"/>
                </a:solidFill>
                <a:latin typeface="Arial" pitchFamily="34" charset="0"/>
                <a:cs typeface="Arial" pitchFamily="34" charset="0"/>
              </a:rPr>
              <a:t>function</a:t>
            </a:r>
            <a:r>
              <a:rPr lang="en-IN" sz="2200" dirty="0">
                <a:latin typeface="Arial" pitchFamily="34" charset="0"/>
                <a:cs typeface="Arial" pitchFamily="34" charset="0"/>
              </a:rPr>
              <a:t> </a:t>
            </a:r>
            <a:r>
              <a:rPr lang="en-IN" sz="2200" dirty="0" err="1">
                <a:latin typeface="Arial" pitchFamily="34" charset="0"/>
                <a:cs typeface="Arial" pitchFamily="34" charset="0"/>
              </a:rPr>
              <a:t>dragStart</a:t>
            </a:r>
            <a:r>
              <a:rPr lang="en-IN" sz="2200" dirty="0">
                <a:latin typeface="Arial" pitchFamily="34" charset="0"/>
                <a:cs typeface="Arial" pitchFamily="34" charset="0"/>
              </a:rPr>
              <a:t>(</a:t>
            </a:r>
            <a:r>
              <a:rPr lang="en-IN" sz="2200" dirty="0" err="1">
                <a:latin typeface="Arial" pitchFamily="34" charset="0"/>
                <a:cs typeface="Arial" pitchFamily="34" charset="0"/>
              </a:rPr>
              <a:t>ev</a:t>
            </a:r>
            <a:r>
              <a:rPr lang="en-IN" sz="2200" dirty="0">
                <a:latin typeface="Arial" pitchFamily="34" charset="0"/>
                <a:cs typeface="Arial" pitchFamily="34" charset="0"/>
              </a:rPr>
              <a:t>) </a:t>
            </a:r>
            <a:endParaRPr lang="en-IN" sz="2200" dirty="0" smtClean="0">
              <a:latin typeface="Arial" pitchFamily="34" charset="0"/>
              <a:cs typeface="Arial" pitchFamily="34" charset="0"/>
            </a:endParaRPr>
          </a:p>
          <a:p>
            <a:pPr marL="457200" lvl="1" indent="0" algn="just" fontAlgn="base">
              <a:buNone/>
            </a:pPr>
            <a:r>
              <a:rPr lang="en-IN" sz="2200" dirty="0" smtClean="0">
                <a:latin typeface="Arial" pitchFamily="34" charset="0"/>
                <a:cs typeface="Arial" pitchFamily="34" charset="0"/>
              </a:rPr>
              <a:t>{ </a:t>
            </a:r>
          </a:p>
          <a:p>
            <a:pPr marL="457200" lvl="1" indent="0" algn="just" fontAlgn="base">
              <a:buNone/>
            </a:pPr>
            <a:r>
              <a:rPr lang="en-IN" sz="2200" dirty="0">
                <a:latin typeface="Arial" pitchFamily="34" charset="0"/>
                <a:cs typeface="Arial" pitchFamily="34" charset="0"/>
              </a:rPr>
              <a:t>	</a:t>
            </a:r>
            <a:r>
              <a:rPr lang="en-IN" sz="2200" dirty="0" err="1" smtClean="0">
                <a:latin typeface="Arial" pitchFamily="34" charset="0"/>
                <a:cs typeface="Arial" pitchFamily="34" charset="0"/>
              </a:rPr>
              <a:t>ev.</a:t>
            </a:r>
            <a:r>
              <a:rPr lang="en-IN" sz="2200" dirty="0" err="1" smtClean="0">
                <a:solidFill>
                  <a:srgbClr val="FF0000"/>
                </a:solidFill>
                <a:latin typeface="Arial" pitchFamily="34" charset="0"/>
                <a:cs typeface="Arial" pitchFamily="34" charset="0"/>
              </a:rPr>
              <a:t>dataTransfer</a:t>
            </a:r>
            <a:r>
              <a:rPr lang="en-IN" sz="2200" dirty="0" err="1" smtClean="0">
                <a:latin typeface="Arial" pitchFamily="34" charset="0"/>
                <a:cs typeface="Arial" pitchFamily="34" charset="0"/>
              </a:rPr>
              <a:t>.setData</a:t>
            </a:r>
            <a:r>
              <a:rPr lang="en-IN" sz="2200" dirty="0">
                <a:latin typeface="Arial" pitchFamily="34" charset="0"/>
                <a:cs typeface="Arial" pitchFamily="34" charset="0"/>
              </a:rPr>
              <a:t>("text", ev.target.id); </a:t>
            </a:r>
            <a:endParaRPr lang="en-IN" sz="2200" dirty="0" smtClean="0">
              <a:latin typeface="Arial" pitchFamily="34" charset="0"/>
              <a:cs typeface="Arial" pitchFamily="34" charset="0"/>
            </a:endParaRPr>
          </a:p>
          <a:p>
            <a:pPr marL="457200" lvl="1" indent="0" algn="just" fontAlgn="base">
              <a:buNone/>
            </a:pPr>
            <a:r>
              <a:rPr lang="en-IN" sz="2200" dirty="0" smtClean="0">
                <a:latin typeface="Arial" pitchFamily="34" charset="0"/>
                <a:cs typeface="Arial" pitchFamily="34" charset="0"/>
              </a:rPr>
              <a:t>}</a:t>
            </a:r>
            <a:endParaRPr lang="en-IN" sz="2200" dirty="0">
              <a:latin typeface="Arial" pitchFamily="34" charset="0"/>
              <a:cs typeface="Arial" pitchFamily="34" charset="0"/>
            </a:endParaRPr>
          </a:p>
          <a:p>
            <a:pPr algn="just"/>
            <a:endParaRPr lang="en-IN" sz="22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1486686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Procedure for Drag and </a:t>
            </a:r>
            <a:r>
              <a:rPr lang="en-IN" dirty="0" smtClean="0">
                <a:latin typeface="Arial" pitchFamily="34" charset="0"/>
                <a:cs typeface="Arial" pitchFamily="34" charset="0"/>
              </a:rPr>
              <a:t>Drop</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fontAlgn="base"/>
            <a:r>
              <a:rPr lang="en-IN" sz="2400" b="1" dirty="0">
                <a:latin typeface="Arial" pitchFamily="34" charset="0"/>
                <a:cs typeface="Arial" pitchFamily="34" charset="0"/>
              </a:rPr>
              <a:t>Step 2:</a:t>
            </a:r>
            <a:r>
              <a:rPr lang="en-IN" sz="2400" dirty="0">
                <a:latin typeface="Arial" pitchFamily="34" charset="0"/>
                <a:cs typeface="Arial" pitchFamily="34" charset="0"/>
              </a:rPr>
              <a:t> Dropping the </a:t>
            </a:r>
            <a:r>
              <a:rPr lang="en-IN" sz="2400" dirty="0" smtClean="0">
                <a:latin typeface="Arial" pitchFamily="34" charset="0"/>
                <a:cs typeface="Arial" pitchFamily="34" charset="0"/>
              </a:rPr>
              <a:t>Object</a:t>
            </a:r>
          </a:p>
          <a:p>
            <a:pPr lvl="1" algn="just" fontAlgn="base"/>
            <a:r>
              <a:rPr lang="en-IN" sz="2000" dirty="0" smtClean="0">
                <a:latin typeface="Arial" pitchFamily="34" charset="0"/>
                <a:cs typeface="Arial" pitchFamily="34" charset="0"/>
              </a:rPr>
              <a:t>The </a:t>
            </a:r>
            <a:r>
              <a:rPr lang="en-IN" sz="2000" dirty="0" err="1">
                <a:latin typeface="Arial" pitchFamily="34" charset="0"/>
                <a:cs typeface="Arial" pitchFamily="34" charset="0"/>
              </a:rPr>
              <a:t>ondragover</a:t>
            </a:r>
            <a:r>
              <a:rPr lang="en-IN" sz="2000" dirty="0">
                <a:latin typeface="Arial" pitchFamily="34" charset="0"/>
                <a:cs typeface="Arial" pitchFamily="34" charset="0"/>
              </a:rPr>
              <a:t> event specifies where the dragged data can be dropped. By default, data/elements cannot be dropped in other elements. To allow a drop, it must prevent the default handling of the element. This is done by calling the </a:t>
            </a:r>
            <a:r>
              <a:rPr lang="en-IN" sz="2000" dirty="0" err="1">
                <a:latin typeface="Arial" pitchFamily="34" charset="0"/>
                <a:cs typeface="Arial" pitchFamily="34" charset="0"/>
              </a:rPr>
              <a:t>event.preventDefault</a:t>
            </a:r>
            <a:r>
              <a:rPr lang="en-IN" sz="2000" dirty="0">
                <a:latin typeface="Arial" pitchFamily="34" charset="0"/>
                <a:cs typeface="Arial" pitchFamily="34" charset="0"/>
              </a:rPr>
              <a:t>() method</a:t>
            </a:r>
          </a:p>
          <a:p>
            <a:pPr lvl="1" fontAlgn="base"/>
            <a:r>
              <a:rPr lang="en-IN" sz="2000" dirty="0">
                <a:latin typeface="Arial" pitchFamily="34" charset="0"/>
                <a:cs typeface="Arial" pitchFamily="34" charset="0"/>
              </a:rPr>
              <a:t>Finally, the drop event, which allows the actual drop to be performed</a:t>
            </a:r>
          </a:p>
          <a:p>
            <a:pPr marL="0" indent="0">
              <a:buNone/>
            </a:pPr>
            <a:r>
              <a:rPr lang="en-IN" sz="2000" dirty="0" smtClean="0">
                <a:solidFill>
                  <a:srgbClr val="002060"/>
                </a:solidFill>
                <a:latin typeface="Arial" pitchFamily="34" charset="0"/>
                <a:cs typeface="Arial" pitchFamily="34" charset="0"/>
              </a:rPr>
              <a:t>function</a:t>
            </a:r>
            <a:r>
              <a:rPr lang="en-IN" sz="2000" dirty="0" smtClean="0">
                <a:latin typeface="Arial" pitchFamily="34" charset="0"/>
                <a:cs typeface="Arial" pitchFamily="34" charset="0"/>
              </a:rPr>
              <a:t> </a:t>
            </a:r>
            <a:r>
              <a:rPr lang="en-IN" sz="2000" dirty="0" err="1">
                <a:latin typeface="Arial" pitchFamily="34" charset="0"/>
                <a:cs typeface="Arial" pitchFamily="34" charset="0"/>
              </a:rPr>
              <a:t>dragDrop</a:t>
            </a:r>
            <a:r>
              <a:rPr lang="en-IN" sz="2000" dirty="0">
                <a:latin typeface="Arial" pitchFamily="34" charset="0"/>
                <a:cs typeface="Arial" pitchFamily="34" charset="0"/>
              </a:rPr>
              <a:t>(</a:t>
            </a:r>
            <a:r>
              <a:rPr lang="en-IN" sz="2000" dirty="0" err="1">
                <a:latin typeface="Arial" pitchFamily="34" charset="0"/>
                <a:cs typeface="Arial" pitchFamily="34" charset="0"/>
              </a:rPr>
              <a:t>ev</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pPr marL="0" indent="0">
              <a:buNone/>
            </a:pPr>
            <a:r>
              <a:rPr lang="en-IN" sz="2000" dirty="0" smtClean="0">
                <a:latin typeface="Arial" pitchFamily="34" charset="0"/>
                <a:cs typeface="Arial" pitchFamily="34" charset="0"/>
              </a:rPr>
              <a:t>{</a:t>
            </a:r>
          </a:p>
          <a:p>
            <a:pPr marL="0" indent="0">
              <a:buNone/>
            </a:pP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ev.</a:t>
            </a:r>
            <a:r>
              <a:rPr lang="en-IN" sz="2000" dirty="0" err="1" smtClean="0">
                <a:solidFill>
                  <a:srgbClr val="FF0000"/>
                </a:solidFill>
                <a:latin typeface="Arial" pitchFamily="34" charset="0"/>
                <a:cs typeface="Arial" pitchFamily="34" charset="0"/>
              </a:rPr>
              <a:t>preventDefault</a:t>
            </a:r>
            <a:r>
              <a:rPr lang="en-IN" sz="2000" dirty="0">
                <a:solidFill>
                  <a:srgbClr val="FF0000"/>
                </a:solidFill>
                <a:latin typeface="Arial" pitchFamily="34" charset="0"/>
                <a:cs typeface="Arial" pitchFamily="34" charset="0"/>
              </a:rPr>
              <a:t>()</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pPr marL="0" indent="0">
              <a:buNone/>
            </a:pP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var</a:t>
            </a:r>
            <a:r>
              <a:rPr lang="en-IN" sz="2000" dirty="0" smtClean="0">
                <a:latin typeface="Arial" pitchFamily="34" charset="0"/>
                <a:cs typeface="Arial" pitchFamily="34" charset="0"/>
              </a:rPr>
              <a:t> </a:t>
            </a:r>
            <a:r>
              <a:rPr lang="en-IN" sz="2000" dirty="0">
                <a:latin typeface="Arial" pitchFamily="34" charset="0"/>
                <a:cs typeface="Arial" pitchFamily="34" charset="0"/>
              </a:rPr>
              <a:t>data = </a:t>
            </a:r>
            <a:r>
              <a:rPr lang="en-IN" sz="2000" dirty="0" err="1">
                <a:latin typeface="Arial" pitchFamily="34" charset="0"/>
                <a:cs typeface="Arial" pitchFamily="34" charset="0"/>
              </a:rPr>
              <a:t>ev.</a:t>
            </a:r>
            <a:r>
              <a:rPr lang="en-IN" sz="2000" dirty="0" err="1">
                <a:solidFill>
                  <a:srgbClr val="FF0000"/>
                </a:solidFill>
                <a:latin typeface="Arial" pitchFamily="34" charset="0"/>
                <a:cs typeface="Arial" pitchFamily="34" charset="0"/>
              </a:rPr>
              <a:t>dataTransfer</a:t>
            </a:r>
            <a:r>
              <a:rPr lang="en-IN" sz="2000" dirty="0" err="1">
                <a:latin typeface="Arial" pitchFamily="34" charset="0"/>
                <a:cs typeface="Arial" pitchFamily="34" charset="0"/>
              </a:rPr>
              <a:t>.getData</a:t>
            </a:r>
            <a:r>
              <a:rPr lang="en-IN" sz="2000" dirty="0">
                <a:latin typeface="Arial" pitchFamily="34" charset="0"/>
                <a:cs typeface="Arial" pitchFamily="34" charset="0"/>
              </a:rPr>
              <a:t>("text"); </a:t>
            </a:r>
            <a:r>
              <a:rPr lang="en-IN" sz="2000" dirty="0" smtClean="0">
                <a:latin typeface="Arial" pitchFamily="34" charset="0"/>
                <a:cs typeface="Arial" pitchFamily="34" charset="0"/>
              </a:rPr>
              <a:t>            </a:t>
            </a:r>
          </a:p>
          <a:p>
            <a:pPr marL="0" indent="0">
              <a:buNone/>
            </a:pPr>
            <a:r>
              <a:rPr lang="en-IN" sz="2000" dirty="0">
                <a:latin typeface="Arial" pitchFamily="34" charset="0"/>
                <a:cs typeface="Arial" pitchFamily="34" charset="0"/>
              </a:rPr>
              <a:t> </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ev.target.appendChild</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document.getElementById</a:t>
            </a:r>
            <a:r>
              <a:rPr lang="en-IN" sz="2000" dirty="0" smtClean="0">
                <a:latin typeface="Arial" pitchFamily="34" charset="0"/>
                <a:cs typeface="Arial" pitchFamily="34" charset="0"/>
              </a:rPr>
              <a:t>(data</a:t>
            </a:r>
            <a:r>
              <a:rPr lang="en-IN" sz="2000" dirty="0">
                <a:latin typeface="Arial" pitchFamily="34" charset="0"/>
                <a:cs typeface="Arial" pitchFamily="34" charset="0"/>
              </a:rPr>
              <a:t>)); </a:t>
            </a:r>
            <a:endParaRPr lang="en-IN" sz="2000" dirty="0" smtClean="0">
              <a:latin typeface="Arial" pitchFamily="34" charset="0"/>
              <a:cs typeface="Arial" pitchFamily="34" charset="0"/>
            </a:endParaRPr>
          </a:p>
          <a:p>
            <a:pPr marL="0" indent="0">
              <a:buNone/>
            </a:pP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2413209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13394"/>
            <a:ext cx="5925344" cy="696212"/>
          </a:xfrm>
        </p:spPr>
        <p:txBody>
          <a:bodyPr>
            <a:normAutofit fontScale="90000"/>
          </a:bodyPr>
          <a:lstStyle/>
          <a:p>
            <a:r>
              <a:rPr lang="en-IN" dirty="0" smtClean="0">
                <a:latin typeface="Arial" pitchFamily="34" charset="0"/>
                <a:cs typeface="Arial" pitchFamily="34" charset="0"/>
              </a:rPr>
              <a:t>Drag </a:t>
            </a:r>
            <a:r>
              <a:rPr lang="en-IN" dirty="0">
                <a:latin typeface="Arial" pitchFamily="34" charset="0"/>
                <a:cs typeface="Arial" pitchFamily="34" charset="0"/>
              </a:rPr>
              <a:t>and </a:t>
            </a:r>
            <a:r>
              <a:rPr lang="en-IN" dirty="0" smtClean="0">
                <a:latin typeface="Arial" pitchFamily="34" charset="0"/>
                <a:cs typeface="Arial" pitchFamily="34" charset="0"/>
              </a:rPr>
              <a:t>Drop Example</a:t>
            </a:r>
            <a:endParaRPr lang="en-IN" dirty="0">
              <a:latin typeface="Arial" pitchFamily="34" charset="0"/>
              <a:cs typeface="Arial" pitchFamily="34" charset="0"/>
            </a:endParaRPr>
          </a:p>
        </p:txBody>
      </p:sp>
      <p:sp>
        <p:nvSpPr>
          <p:cNvPr id="4" name="Content Placeholder 3"/>
          <p:cNvSpPr>
            <a:spLocks noGrp="1"/>
          </p:cNvSpPr>
          <p:nvPr>
            <p:ph idx="1"/>
          </p:nvPr>
        </p:nvSpPr>
        <p:spPr>
          <a:xfrm>
            <a:off x="35496" y="908720"/>
            <a:ext cx="3744416" cy="3312368"/>
          </a:xfrm>
        </p:spPr>
        <p:txBody>
          <a:bodyPr>
            <a:noAutofit/>
          </a:bodyPr>
          <a:lstStyle/>
          <a:p>
            <a:pPr marL="0" indent="0">
              <a:buNone/>
            </a:pPr>
            <a:r>
              <a:rPr lang="en-IN" sz="1600" dirty="0">
                <a:latin typeface="Arial" pitchFamily="34" charset="0"/>
                <a:cs typeface="Arial" pitchFamily="34" charset="0"/>
              </a:rPr>
              <a:t>&lt;!DOCTYPE HTML&gt;</a:t>
            </a:r>
          </a:p>
          <a:p>
            <a:pPr marL="0" indent="0">
              <a:buNone/>
            </a:pPr>
            <a:r>
              <a:rPr lang="en-IN" sz="1600" dirty="0">
                <a:latin typeface="Arial" pitchFamily="34" charset="0"/>
                <a:cs typeface="Arial" pitchFamily="34" charset="0"/>
              </a:rPr>
              <a:t>&lt;html&gt;</a:t>
            </a:r>
          </a:p>
          <a:p>
            <a:pPr marL="0" indent="0">
              <a:buNone/>
            </a:pPr>
            <a:r>
              <a:rPr lang="en-IN" sz="1600" dirty="0">
                <a:latin typeface="Arial" pitchFamily="34" charset="0"/>
                <a:cs typeface="Arial" pitchFamily="34" charset="0"/>
              </a:rPr>
              <a:t>	&lt;head&gt;</a:t>
            </a:r>
          </a:p>
          <a:p>
            <a:pPr marL="0" indent="0">
              <a:buNone/>
            </a:pPr>
            <a:r>
              <a:rPr lang="en-IN" sz="1600" dirty="0">
                <a:latin typeface="Arial" pitchFamily="34" charset="0"/>
                <a:cs typeface="Arial" pitchFamily="34" charset="0"/>
              </a:rPr>
              <a:t>	&lt;style&gt;</a:t>
            </a:r>
          </a:p>
          <a:p>
            <a:pPr marL="0" indent="0">
              <a:buNone/>
            </a:pPr>
            <a:r>
              <a:rPr lang="en-IN" sz="1600" dirty="0">
                <a:latin typeface="Arial" pitchFamily="34" charset="0"/>
                <a:cs typeface="Arial" pitchFamily="34" charset="0"/>
              </a:rPr>
              <a:t>	#div1 {</a:t>
            </a:r>
          </a:p>
          <a:p>
            <a:pPr marL="0" indent="0">
              <a:buNone/>
            </a:pPr>
            <a:r>
              <a:rPr lang="en-IN" sz="1600" dirty="0">
                <a:latin typeface="Arial" pitchFamily="34" charset="0"/>
                <a:cs typeface="Arial" pitchFamily="34" charset="0"/>
              </a:rPr>
              <a:t>	  width: 350px;</a:t>
            </a:r>
          </a:p>
          <a:p>
            <a:pPr marL="0" indent="0">
              <a:buNone/>
            </a:pPr>
            <a:r>
              <a:rPr lang="en-IN" sz="1600" dirty="0">
                <a:latin typeface="Arial" pitchFamily="34" charset="0"/>
                <a:cs typeface="Arial" pitchFamily="34" charset="0"/>
              </a:rPr>
              <a:t>	  height: 100px;</a:t>
            </a:r>
          </a:p>
          <a:p>
            <a:pPr marL="0" indent="0">
              <a:buNone/>
            </a:pPr>
            <a:r>
              <a:rPr lang="en-IN" sz="1600" dirty="0">
                <a:latin typeface="Arial" pitchFamily="34" charset="0"/>
                <a:cs typeface="Arial" pitchFamily="34" charset="0"/>
              </a:rPr>
              <a:t>	  padding: 10px;</a:t>
            </a:r>
          </a:p>
          <a:p>
            <a:pPr marL="0" indent="0">
              <a:buNone/>
            </a:pPr>
            <a:r>
              <a:rPr lang="en-IN" sz="1600" dirty="0">
                <a:latin typeface="Arial" pitchFamily="34" charset="0"/>
                <a:cs typeface="Arial" pitchFamily="34" charset="0"/>
              </a:rPr>
              <a:t>	  border: 1px solid #</a:t>
            </a:r>
            <a:r>
              <a:rPr lang="en-IN" sz="1600" dirty="0" err="1">
                <a:latin typeface="Arial" pitchFamily="34" charset="0"/>
                <a:cs typeface="Arial" pitchFamily="34" charset="0"/>
              </a:rPr>
              <a:t>aaaaaa</a:t>
            </a:r>
            <a:r>
              <a:rPr lang="en-IN" sz="1600" dirty="0">
                <a:latin typeface="Arial" pitchFamily="34" charset="0"/>
                <a:cs typeface="Arial" pitchFamily="34" charset="0"/>
              </a:rPr>
              <a:t>;</a:t>
            </a:r>
          </a:p>
          <a:p>
            <a:pPr marL="0" indent="0">
              <a:buNone/>
            </a:pPr>
            <a:r>
              <a:rPr lang="en-IN" sz="1600" dirty="0">
                <a:latin typeface="Arial" pitchFamily="34" charset="0"/>
                <a:cs typeface="Arial" pitchFamily="34" charset="0"/>
              </a:rPr>
              <a:t>	}</a:t>
            </a:r>
          </a:p>
          <a:p>
            <a:pPr marL="0" indent="0">
              <a:buNone/>
            </a:pPr>
            <a:r>
              <a:rPr lang="en-IN" sz="1600" dirty="0">
                <a:latin typeface="Arial" pitchFamily="34" charset="0"/>
                <a:cs typeface="Arial" pitchFamily="34" charset="0"/>
              </a:rPr>
              <a:t>	&lt;/style&gt;</a:t>
            </a:r>
          </a:p>
          <a:p>
            <a:pPr marL="0" indent="0">
              <a:buNone/>
            </a:pPr>
            <a:r>
              <a:rPr lang="en-IN" sz="1600" dirty="0">
                <a:latin typeface="Arial" pitchFamily="34" charset="0"/>
                <a:cs typeface="Arial" pitchFamily="34" charset="0"/>
              </a:rPr>
              <a:t>	</a:t>
            </a:r>
          </a:p>
          <a:p>
            <a:pPr marL="0" indent="0">
              <a:buNone/>
            </a:pPr>
            <a:r>
              <a:rPr lang="en-IN" sz="1600" dirty="0">
                <a:latin typeface="Arial" pitchFamily="34" charset="0"/>
                <a:cs typeface="Arial" pitchFamily="34" charset="0"/>
              </a:rPr>
              <a:t>	</a:t>
            </a:r>
          </a:p>
        </p:txBody>
      </p:sp>
      <p:sp>
        <p:nvSpPr>
          <p:cNvPr id="6" name="TextBox 5"/>
          <p:cNvSpPr txBox="1"/>
          <p:nvPr/>
        </p:nvSpPr>
        <p:spPr>
          <a:xfrm>
            <a:off x="107504" y="4581128"/>
            <a:ext cx="8784976" cy="2308324"/>
          </a:xfrm>
          <a:prstGeom prst="rect">
            <a:avLst/>
          </a:prstGeom>
          <a:noFill/>
        </p:spPr>
        <p:txBody>
          <a:bodyPr wrap="square" rtlCol="0">
            <a:spAutoFit/>
          </a:bodyPr>
          <a:lstStyle/>
          <a:p>
            <a:r>
              <a:rPr lang="en-IN" sz="1600" dirty="0"/>
              <a:t>&lt;body&gt;</a:t>
            </a:r>
          </a:p>
          <a:p>
            <a:r>
              <a:rPr lang="en-IN" sz="1600" dirty="0"/>
              <a:t>	&lt;p&gt;Drag the image into the rectangle:&lt;/p&gt;</a:t>
            </a:r>
          </a:p>
          <a:p>
            <a:r>
              <a:rPr lang="en-IN" sz="1600" dirty="0"/>
              <a:t>	&lt;div id="div1" </a:t>
            </a:r>
            <a:r>
              <a:rPr lang="en-IN" sz="1600" dirty="0" err="1"/>
              <a:t>ondrop</a:t>
            </a:r>
            <a:r>
              <a:rPr lang="en-IN" sz="1600" dirty="0"/>
              <a:t>="drop(event)" </a:t>
            </a:r>
            <a:r>
              <a:rPr lang="en-IN" sz="1600" dirty="0" err="1"/>
              <a:t>ondragover</a:t>
            </a:r>
            <a:r>
              <a:rPr lang="en-IN" sz="1600" dirty="0"/>
              <a:t>="</a:t>
            </a:r>
            <a:r>
              <a:rPr lang="en-IN" sz="1600" dirty="0" err="1"/>
              <a:t>allowDrop</a:t>
            </a:r>
            <a:r>
              <a:rPr lang="en-IN" sz="1600" dirty="0"/>
              <a:t>(event)"&gt;&lt;/div&gt;</a:t>
            </a:r>
          </a:p>
          <a:p>
            <a:r>
              <a:rPr lang="en-IN" sz="1600" dirty="0"/>
              <a:t>	&lt;</a:t>
            </a:r>
            <a:r>
              <a:rPr lang="en-IN" sz="1600" dirty="0" err="1"/>
              <a:t>br</a:t>
            </a:r>
            <a:r>
              <a:rPr lang="en-IN" sz="1600" dirty="0"/>
              <a:t>&gt;</a:t>
            </a:r>
          </a:p>
          <a:p>
            <a:r>
              <a:rPr lang="en-IN" sz="1600" dirty="0"/>
              <a:t>	&lt;</a:t>
            </a:r>
            <a:r>
              <a:rPr lang="en-IN" sz="1600" dirty="0" err="1"/>
              <a:t>img</a:t>
            </a:r>
            <a:r>
              <a:rPr lang="en-IN" sz="1600" dirty="0"/>
              <a:t> id="drag1" </a:t>
            </a:r>
            <a:r>
              <a:rPr lang="en-IN" sz="1600" dirty="0" err="1"/>
              <a:t>src</a:t>
            </a:r>
            <a:r>
              <a:rPr lang="en-IN" sz="1600" dirty="0"/>
              <a:t>="dragdrop.jpg" </a:t>
            </a:r>
            <a:r>
              <a:rPr lang="en-IN" sz="1600" dirty="0" err="1"/>
              <a:t>draggable</a:t>
            </a:r>
            <a:r>
              <a:rPr lang="en-IN" sz="1600" dirty="0"/>
              <a:t>="true" </a:t>
            </a:r>
            <a:r>
              <a:rPr lang="en-IN" sz="1600" dirty="0" err="1"/>
              <a:t>ondragstart</a:t>
            </a:r>
            <a:r>
              <a:rPr lang="en-IN" sz="1600" dirty="0"/>
              <a:t>="drag(event)" </a:t>
            </a:r>
            <a:r>
              <a:rPr lang="en-IN" sz="1600" dirty="0" smtClean="0"/>
              <a:t>           </a:t>
            </a:r>
          </a:p>
          <a:p>
            <a:r>
              <a:rPr lang="en-IN" sz="1600" dirty="0"/>
              <a:t>	</a:t>
            </a:r>
            <a:r>
              <a:rPr lang="en-IN" sz="1600" dirty="0" smtClean="0"/>
              <a:t>					              width</a:t>
            </a:r>
            <a:r>
              <a:rPr lang="en-IN" sz="1600" dirty="0"/>
              <a:t>="350" height="100"&gt;</a:t>
            </a:r>
          </a:p>
          <a:p>
            <a:r>
              <a:rPr lang="en-IN" sz="1600" dirty="0"/>
              <a:t>	&lt;/body&gt;</a:t>
            </a:r>
          </a:p>
          <a:p>
            <a:r>
              <a:rPr lang="en-IN" sz="1600" dirty="0"/>
              <a:t>&lt;/html&gt;</a:t>
            </a:r>
          </a:p>
          <a:p>
            <a:endParaRPr lang="en-IN" sz="1600" dirty="0"/>
          </a:p>
        </p:txBody>
      </p:sp>
      <p:sp>
        <p:nvSpPr>
          <p:cNvPr id="7" name="TextBox 6"/>
          <p:cNvSpPr txBox="1"/>
          <p:nvPr/>
        </p:nvSpPr>
        <p:spPr>
          <a:xfrm>
            <a:off x="3563888" y="682818"/>
            <a:ext cx="5544616" cy="3754874"/>
          </a:xfrm>
          <a:prstGeom prst="rect">
            <a:avLst/>
          </a:prstGeom>
          <a:noFill/>
        </p:spPr>
        <p:txBody>
          <a:bodyPr wrap="square" rtlCol="0">
            <a:spAutoFit/>
          </a:bodyPr>
          <a:lstStyle/>
          <a:p>
            <a:r>
              <a:rPr lang="en-IN" sz="1400" dirty="0">
                <a:latin typeface="Arial" pitchFamily="34" charset="0"/>
                <a:cs typeface="Arial" pitchFamily="34" charset="0"/>
              </a:rPr>
              <a:t>&lt;script&gt;</a:t>
            </a:r>
          </a:p>
          <a:p>
            <a:r>
              <a:rPr lang="en-IN" sz="1400" dirty="0">
                <a:latin typeface="Arial" pitchFamily="34" charset="0"/>
                <a:cs typeface="Arial" pitchFamily="34" charset="0"/>
              </a:rPr>
              <a:t>	function </a:t>
            </a:r>
            <a:r>
              <a:rPr lang="en-IN" sz="1400" dirty="0" err="1">
                <a:latin typeface="Arial" pitchFamily="34" charset="0"/>
                <a:cs typeface="Arial" pitchFamily="34" charset="0"/>
              </a:rPr>
              <a:t>allowDrop</a:t>
            </a:r>
            <a:r>
              <a:rPr lang="en-IN" sz="1400" dirty="0">
                <a:latin typeface="Arial" pitchFamily="34" charset="0"/>
                <a:cs typeface="Arial" pitchFamily="34" charset="0"/>
              </a:rPr>
              <a:t>(</a:t>
            </a:r>
            <a:r>
              <a:rPr lang="en-IN" sz="1400" dirty="0" err="1">
                <a:latin typeface="Arial" pitchFamily="34" charset="0"/>
                <a:cs typeface="Arial" pitchFamily="34" charset="0"/>
              </a:rPr>
              <a:t>ev</a:t>
            </a:r>
            <a:r>
              <a:rPr lang="en-IN" sz="1400" dirty="0">
                <a:latin typeface="Arial" pitchFamily="34" charset="0"/>
                <a:cs typeface="Arial" pitchFamily="34" charset="0"/>
              </a:rPr>
              <a:t>) </a:t>
            </a:r>
          </a:p>
          <a:p>
            <a:r>
              <a:rPr lang="en-IN" sz="1400" dirty="0">
                <a:latin typeface="Arial" pitchFamily="34" charset="0"/>
                <a:cs typeface="Arial" pitchFamily="34" charset="0"/>
              </a:rPr>
              <a:t>	{</a:t>
            </a:r>
          </a:p>
          <a:p>
            <a:r>
              <a:rPr lang="en-IN" sz="1400" dirty="0">
                <a:latin typeface="Arial" pitchFamily="34" charset="0"/>
                <a:cs typeface="Arial" pitchFamily="34" charset="0"/>
              </a:rPr>
              <a:t>	  </a:t>
            </a:r>
            <a:r>
              <a:rPr lang="en-IN" sz="1400" dirty="0" err="1">
                <a:latin typeface="Arial" pitchFamily="34" charset="0"/>
                <a:cs typeface="Arial" pitchFamily="34" charset="0"/>
              </a:rPr>
              <a:t>ev.preventDefault</a:t>
            </a:r>
            <a:r>
              <a:rPr lang="en-IN" sz="1400" dirty="0">
                <a:latin typeface="Arial" pitchFamily="34" charset="0"/>
                <a:cs typeface="Arial" pitchFamily="34" charset="0"/>
              </a:rPr>
              <a:t>();</a:t>
            </a:r>
          </a:p>
          <a:p>
            <a:r>
              <a:rPr lang="en-IN" sz="1400" dirty="0">
                <a:latin typeface="Arial" pitchFamily="34" charset="0"/>
                <a:cs typeface="Arial" pitchFamily="34" charset="0"/>
              </a:rPr>
              <a:t>	}</a:t>
            </a:r>
          </a:p>
          <a:p>
            <a:r>
              <a:rPr lang="en-IN" sz="1400" dirty="0">
                <a:latin typeface="Arial" pitchFamily="34" charset="0"/>
                <a:cs typeface="Arial" pitchFamily="34" charset="0"/>
              </a:rPr>
              <a:t>	function drag(</a:t>
            </a:r>
            <a:r>
              <a:rPr lang="en-IN" sz="1400" dirty="0" err="1">
                <a:latin typeface="Arial" pitchFamily="34" charset="0"/>
                <a:cs typeface="Arial" pitchFamily="34" charset="0"/>
              </a:rPr>
              <a:t>ev</a:t>
            </a:r>
            <a:r>
              <a:rPr lang="en-IN" sz="1400" dirty="0">
                <a:latin typeface="Arial" pitchFamily="34" charset="0"/>
                <a:cs typeface="Arial" pitchFamily="34" charset="0"/>
              </a:rPr>
              <a:t>) </a:t>
            </a:r>
          </a:p>
          <a:p>
            <a:r>
              <a:rPr lang="en-IN" sz="1400" dirty="0">
                <a:latin typeface="Arial" pitchFamily="34" charset="0"/>
                <a:cs typeface="Arial" pitchFamily="34" charset="0"/>
              </a:rPr>
              <a:t>	{</a:t>
            </a:r>
          </a:p>
          <a:p>
            <a:r>
              <a:rPr lang="en-IN" sz="1400" dirty="0">
                <a:latin typeface="Arial" pitchFamily="34" charset="0"/>
                <a:cs typeface="Arial" pitchFamily="34" charset="0"/>
              </a:rPr>
              <a:t>	  </a:t>
            </a:r>
            <a:r>
              <a:rPr lang="en-IN" sz="1400" dirty="0" err="1">
                <a:latin typeface="Arial" pitchFamily="34" charset="0"/>
                <a:cs typeface="Arial" pitchFamily="34" charset="0"/>
              </a:rPr>
              <a:t>ev.dataTransfer.setData</a:t>
            </a:r>
            <a:r>
              <a:rPr lang="en-IN" sz="1400" dirty="0">
                <a:latin typeface="Arial" pitchFamily="34" charset="0"/>
                <a:cs typeface="Arial" pitchFamily="34" charset="0"/>
              </a:rPr>
              <a:t>("text", ev.target.id);</a:t>
            </a:r>
          </a:p>
          <a:p>
            <a:r>
              <a:rPr lang="en-IN" sz="1400" dirty="0">
                <a:latin typeface="Arial" pitchFamily="34" charset="0"/>
                <a:cs typeface="Arial" pitchFamily="34" charset="0"/>
              </a:rPr>
              <a:t>	}</a:t>
            </a:r>
          </a:p>
          <a:p>
            <a:r>
              <a:rPr lang="en-IN" sz="1400" dirty="0">
                <a:latin typeface="Arial" pitchFamily="34" charset="0"/>
                <a:cs typeface="Arial" pitchFamily="34" charset="0"/>
              </a:rPr>
              <a:t>	function drop(</a:t>
            </a:r>
            <a:r>
              <a:rPr lang="en-IN" sz="1400" dirty="0" err="1">
                <a:latin typeface="Arial" pitchFamily="34" charset="0"/>
                <a:cs typeface="Arial" pitchFamily="34" charset="0"/>
              </a:rPr>
              <a:t>ev</a:t>
            </a:r>
            <a:r>
              <a:rPr lang="en-IN" sz="1400" dirty="0">
                <a:latin typeface="Arial" pitchFamily="34" charset="0"/>
                <a:cs typeface="Arial" pitchFamily="34" charset="0"/>
              </a:rPr>
              <a:t>) </a:t>
            </a:r>
          </a:p>
          <a:p>
            <a:r>
              <a:rPr lang="en-IN" sz="1400" dirty="0">
                <a:latin typeface="Arial" pitchFamily="34" charset="0"/>
                <a:cs typeface="Arial" pitchFamily="34" charset="0"/>
              </a:rPr>
              <a:t>	{</a:t>
            </a:r>
          </a:p>
          <a:p>
            <a:r>
              <a:rPr lang="en-IN" sz="1400" dirty="0">
                <a:latin typeface="Arial" pitchFamily="34" charset="0"/>
                <a:cs typeface="Arial" pitchFamily="34" charset="0"/>
              </a:rPr>
              <a:t>	  </a:t>
            </a:r>
            <a:r>
              <a:rPr lang="en-IN" sz="1400" dirty="0" err="1">
                <a:latin typeface="Arial" pitchFamily="34" charset="0"/>
                <a:cs typeface="Arial" pitchFamily="34" charset="0"/>
              </a:rPr>
              <a:t>ev.preventDefault</a:t>
            </a:r>
            <a:r>
              <a:rPr lang="en-IN" sz="1400" dirty="0">
                <a:latin typeface="Arial" pitchFamily="34" charset="0"/>
                <a:cs typeface="Arial" pitchFamily="34" charset="0"/>
              </a:rPr>
              <a:t>();</a:t>
            </a:r>
          </a:p>
          <a:p>
            <a:r>
              <a:rPr lang="en-IN" sz="1400" dirty="0">
                <a:latin typeface="Arial" pitchFamily="34" charset="0"/>
                <a:cs typeface="Arial" pitchFamily="34" charset="0"/>
              </a:rPr>
              <a:t>	  </a:t>
            </a:r>
            <a:r>
              <a:rPr lang="en-IN" sz="1400" dirty="0" err="1">
                <a:latin typeface="Arial" pitchFamily="34" charset="0"/>
                <a:cs typeface="Arial" pitchFamily="34" charset="0"/>
              </a:rPr>
              <a:t>var</a:t>
            </a:r>
            <a:r>
              <a:rPr lang="en-IN" sz="1400" dirty="0">
                <a:latin typeface="Arial" pitchFamily="34" charset="0"/>
                <a:cs typeface="Arial" pitchFamily="34" charset="0"/>
              </a:rPr>
              <a:t> data = </a:t>
            </a:r>
            <a:r>
              <a:rPr lang="en-IN" sz="1400" dirty="0" err="1">
                <a:latin typeface="Arial" pitchFamily="34" charset="0"/>
                <a:cs typeface="Arial" pitchFamily="34" charset="0"/>
              </a:rPr>
              <a:t>ev.dataTransfer.getData</a:t>
            </a:r>
            <a:r>
              <a:rPr lang="en-IN" sz="1400" dirty="0">
                <a:latin typeface="Arial" pitchFamily="34" charset="0"/>
                <a:cs typeface="Arial" pitchFamily="34" charset="0"/>
              </a:rPr>
              <a:t>("text");</a:t>
            </a:r>
          </a:p>
          <a:p>
            <a:r>
              <a:rPr lang="en-IN" sz="1400" dirty="0">
                <a:latin typeface="Arial" pitchFamily="34" charset="0"/>
                <a:cs typeface="Arial" pitchFamily="34" charset="0"/>
              </a:rPr>
              <a:t>	</a:t>
            </a:r>
            <a:r>
              <a:rPr lang="en-IN" sz="1400" dirty="0" err="1" smtClean="0">
                <a:latin typeface="Arial" pitchFamily="34" charset="0"/>
                <a:cs typeface="Arial" pitchFamily="34" charset="0"/>
              </a:rPr>
              <a:t>ev.target.appendChild</a:t>
            </a:r>
            <a:r>
              <a:rPr lang="en-IN" sz="1400" dirty="0" smtClean="0">
                <a:latin typeface="Arial" pitchFamily="34" charset="0"/>
                <a:cs typeface="Arial" pitchFamily="34" charset="0"/>
              </a:rPr>
              <a:t>(</a:t>
            </a:r>
            <a:r>
              <a:rPr lang="en-IN" sz="1400" dirty="0" err="1" smtClean="0">
                <a:latin typeface="Arial" pitchFamily="34" charset="0"/>
                <a:cs typeface="Arial" pitchFamily="34" charset="0"/>
              </a:rPr>
              <a:t>document.getElementById</a:t>
            </a:r>
            <a:r>
              <a:rPr lang="en-IN" sz="1400" dirty="0" smtClean="0">
                <a:latin typeface="Arial" pitchFamily="34" charset="0"/>
                <a:cs typeface="Arial" pitchFamily="34" charset="0"/>
              </a:rPr>
              <a:t>(data</a:t>
            </a:r>
            <a:r>
              <a:rPr lang="en-IN" sz="1400" dirty="0">
                <a:latin typeface="Arial" pitchFamily="34" charset="0"/>
                <a:cs typeface="Arial" pitchFamily="34" charset="0"/>
              </a:rPr>
              <a:t>));</a:t>
            </a:r>
          </a:p>
          <a:p>
            <a:r>
              <a:rPr lang="en-IN" sz="1400" dirty="0">
                <a:latin typeface="Arial" pitchFamily="34" charset="0"/>
                <a:cs typeface="Arial" pitchFamily="34" charset="0"/>
              </a:rPr>
              <a:t>	}</a:t>
            </a:r>
          </a:p>
          <a:p>
            <a:r>
              <a:rPr lang="en-IN" sz="1400" dirty="0" smtClean="0">
                <a:latin typeface="Arial" pitchFamily="34" charset="0"/>
                <a:cs typeface="Arial" pitchFamily="34" charset="0"/>
              </a:rPr>
              <a:t>&lt;/</a:t>
            </a:r>
            <a:r>
              <a:rPr lang="en-IN" sz="1400" dirty="0">
                <a:latin typeface="Arial" pitchFamily="34" charset="0"/>
                <a:cs typeface="Arial" pitchFamily="34" charset="0"/>
              </a:rPr>
              <a:t>script&gt;</a:t>
            </a:r>
          </a:p>
          <a:p>
            <a:r>
              <a:rPr lang="en-IN" sz="1400" dirty="0" smtClean="0">
                <a:latin typeface="Arial" pitchFamily="34" charset="0"/>
                <a:cs typeface="Arial" pitchFamily="34" charset="0"/>
              </a:rPr>
              <a:t>&lt;/</a:t>
            </a:r>
            <a:r>
              <a:rPr lang="en-IN" sz="1400" dirty="0">
                <a:latin typeface="Arial" pitchFamily="34" charset="0"/>
                <a:cs typeface="Arial" pitchFamily="34" charset="0"/>
              </a:rPr>
              <a:t>head&gt;</a:t>
            </a:r>
          </a:p>
        </p:txBody>
      </p:sp>
      <p:cxnSp>
        <p:nvCxnSpPr>
          <p:cNvPr id="9" name="Straight Connector 8"/>
          <p:cNvCxnSpPr/>
          <p:nvPr/>
        </p:nvCxnSpPr>
        <p:spPr>
          <a:xfrm>
            <a:off x="0" y="4509120"/>
            <a:ext cx="3347864" cy="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47864" y="764704"/>
            <a:ext cx="0" cy="375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47864" y="4509120"/>
            <a:ext cx="57606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09483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92088"/>
          </a:xfrm>
        </p:spPr>
        <p:txBody>
          <a:bodyPr/>
          <a:lstStyle/>
          <a:p>
            <a:r>
              <a:rPr lang="en-IN" dirty="0">
                <a:latin typeface="Arial" pitchFamily="34" charset="0"/>
                <a:cs typeface="Arial" pitchFamily="34" charset="0"/>
              </a:rPr>
              <a:t>Audio</a:t>
            </a:r>
          </a:p>
        </p:txBody>
      </p:sp>
      <p:sp>
        <p:nvSpPr>
          <p:cNvPr id="3" name="Content Placeholder 2"/>
          <p:cNvSpPr>
            <a:spLocks noGrp="1"/>
          </p:cNvSpPr>
          <p:nvPr>
            <p:ph idx="1"/>
          </p:nvPr>
        </p:nvSpPr>
        <p:spPr>
          <a:xfrm>
            <a:off x="457200" y="980728"/>
            <a:ext cx="8229600" cy="5544616"/>
          </a:xfrm>
        </p:spPr>
        <p:txBody>
          <a:bodyPr>
            <a:normAutofit lnSpcReduction="10000"/>
          </a:bodyPr>
          <a:lstStyle/>
          <a:p>
            <a:pPr marL="0" indent="0">
              <a:lnSpc>
                <a:spcPct val="125000"/>
              </a:lnSpc>
              <a:buNone/>
            </a:pPr>
            <a:r>
              <a:rPr lang="en-IN" sz="2400" dirty="0">
                <a:latin typeface="Arial" pitchFamily="34" charset="0"/>
                <a:cs typeface="Arial" pitchFamily="34" charset="0"/>
              </a:rPr>
              <a:t>&lt;</a:t>
            </a:r>
            <a:r>
              <a:rPr lang="en-IN" sz="2400" dirty="0">
                <a:solidFill>
                  <a:srgbClr val="7030A0"/>
                </a:solidFill>
                <a:latin typeface="Arial" pitchFamily="34" charset="0"/>
                <a:cs typeface="Arial" pitchFamily="34" charset="0"/>
              </a:rPr>
              <a:t>audio </a:t>
            </a:r>
            <a:r>
              <a:rPr lang="en-IN" sz="2400" dirty="0">
                <a:solidFill>
                  <a:srgbClr val="FF0000"/>
                </a:solidFill>
                <a:latin typeface="Arial" pitchFamily="34" charset="0"/>
                <a:cs typeface="Arial" pitchFamily="34" charset="0"/>
              </a:rPr>
              <a:t>controls</a:t>
            </a:r>
            <a:r>
              <a:rPr lang="en-IN" sz="2400" dirty="0">
                <a:latin typeface="Arial" pitchFamily="34" charset="0"/>
                <a:cs typeface="Arial" pitchFamily="34" charset="0"/>
              </a:rPr>
              <a:t>&gt;</a:t>
            </a:r>
            <a:br>
              <a:rPr lang="en-IN" sz="2400" dirty="0">
                <a:latin typeface="Arial" pitchFamily="34" charset="0"/>
                <a:cs typeface="Arial" pitchFamily="34" charset="0"/>
              </a:rPr>
            </a:br>
            <a:r>
              <a:rPr lang="en-IN" sz="2400" dirty="0">
                <a:latin typeface="Arial" pitchFamily="34" charset="0"/>
                <a:cs typeface="Arial" pitchFamily="34" charset="0"/>
              </a:rPr>
              <a:t>  &lt;</a:t>
            </a:r>
            <a:r>
              <a:rPr lang="en-IN" sz="2400" dirty="0">
                <a:solidFill>
                  <a:srgbClr val="7030A0"/>
                </a:solidFill>
                <a:latin typeface="Arial" pitchFamily="34" charset="0"/>
                <a:cs typeface="Arial" pitchFamily="34" charset="0"/>
              </a:rPr>
              <a:t>source</a:t>
            </a:r>
            <a:r>
              <a:rPr lang="en-IN" sz="2400" dirty="0">
                <a:latin typeface="Arial" pitchFamily="34" charset="0"/>
                <a:cs typeface="Arial" pitchFamily="34" charset="0"/>
              </a:rPr>
              <a:t> </a:t>
            </a:r>
            <a:r>
              <a:rPr lang="en-IN" sz="2400" dirty="0" err="1">
                <a:solidFill>
                  <a:srgbClr val="FF0000"/>
                </a:solidFill>
                <a:latin typeface="Arial" pitchFamily="34" charset="0"/>
                <a:cs typeface="Arial" pitchFamily="34" charset="0"/>
              </a:rPr>
              <a:t>src</a:t>
            </a:r>
            <a:r>
              <a:rPr lang="en-IN" sz="2400" dirty="0">
                <a:latin typeface="Arial" pitchFamily="34" charset="0"/>
                <a:cs typeface="Arial" pitchFamily="34" charset="0"/>
              </a:rPr>
              <a:t>="horse.ogg" </a:t>
            </a:r>
            <a:r>
              <a:rPr lang="en-IN" sz="2400" dirty="0">
                <a:solidFill>
                  <a:srgbClr val="FF0000"/>
                </a:solidFill>
                <a:latin typeface="Arial" pitchFamily="34" charset="0"/>
                <a:cs typeface="Arial" pitchFamily="34" charset="0"/>
              </a:rPr>
              <a:t>type</a:t>
            </a:r>
            <a:r>
              <a:rPr lang="en-IN" sz="2400" dirty="0">
                <a:latin typeface="Arial" pitchFamily="34" charset="0"/>
                <a:cs typeface="Arial" pitchFamily="34" charset="0"/>
              </a:rPr>
              <a:t>="audio/</a:t>
            </a:r>
            <a:r>
              <a:rPr lang="en-IN" sz="2400" dirty="0" err="1">
                <a:latin typeface="Arial" pitchFamily="34" charset="0"/>
                <a:cs typeface="Arial" pitchFamily="34" charset="0"/>
              </a:rPr>
              <a:t>ogg</a:t>
            </a:r>
            <a:r>
              <a:rPr lang="en-IN" sz="2400" dirty="0">
                <a:latin typeface="Arial" pitchFamily="34" charset="0"/>
                <a:cs typeface="Arial" pitchFamily="34" charset="0"/>
              </a:rPr>
              <a:t>"&gt;</a:t>
            </a:r>
            <a:br>
              <a:rPr lang="en-IN" sz="2400" dirty="0">
                <a:latin typeface="Arial" pitchFamily="34" charset="0"/>
                <a:cs typeface="Arial" pitchFamily="34" charset="0"/>
              </a:rPr>
            </a:br>
            <a:r>
              <a:rPr lang="en-IN" sz="2400" dirty="0">
                <a:latin typeface="Arial" pitchFamily="34" charset="0"/>
                <a:cs typeface="Arial" pitchFamily="34" charset="0"/>
              </a:rPr>
              <a:t>  &lt;</a:t>
            </a:r>
            <a:r>
              <a:rPr lang="en-IN" sz="2400" dirty="0">
                <a:solidFill>
                  <a:srgbClr val="7030A0"/>
                </a:solidFill>
                <a:latin typeface="Arial" pitchFamily="34" charset="0"/>
                <a:cs typeface="Arial" pitchFamily="34" charset="0"/>
              </a:rPr>
              <a:t>source</a:t>
            </a:r>
            <a:r>
              <a:rPr lang="en-IN" sz="2400" dirty="0">
                <a:latin typeface="Arial" pitchFamily="34" charset="0"/>
                <a:cs typeface="Arial" pitchFamily="34" charset="0"/>
              </a:rPr>
              <a:t> </a:t>
            </a:r>
            <a:r>
              <a:rPr lang="en-IN" sz="2400" dirty="0" err="1">
                <a:solidFill>
                  <a:srgbClr val="FF0000"/>
                </a:solidFill>
                <a:latin typeface="Arial" pitchFamily="34" charset="0"/>
                <a:cs typeface="Arial" pitchFamily="34" charset="0"/>
              </a:rPr>
              <a:t>src</a:t>
            </a:r>
            <a:r>
              <a:rPr lang="en-IN" sz="2400" dirty="0">
                <a:latin typeface="Arial" pitchFamily="34" charset="0"/>
                <a:cs typeface="Arial" pitchFamily="34" charset="0"/>
              </a:rPr>
              <a:t>="horse.mp3" </a:t>
            </a:r>
            <a:r>
              <a:rPr lang="en-IN" sz="2400" dirty="0">
                <a:solidFill>
                  <a:srgbClr val="FF0000"/>
                </a:solidFill>
                <a:latin typeface="Arial" pitchFamily="34" charset="0"/>
                <a:cs typeface="Arial" pitchFamily="34" charset="0"/>
              </a:rPr>
              <a:t>type</a:t>
            </a:r>
            <a:r>
              <a:rPr lang="en-IN" sz="2400" dirty="0">
                <a:latin typeface="Arial" pitchFamily="34" charset="0"/>
                <a:cs typeface="Arial" pitchFamily="34" charset="0"/>
              </a:rPr>
              <a:t>="</a:t>
            </a:r>
            <a:r>
              <a:rPr lang="en-IN" sz="2400" dirty="0" smtClean="0">
                <a:latin typeface="Arial" pitchFamily="34" charset="0"/>
                <a:cs typeface="Arial" pitchFamily="34" charset="0"/>
              </a:rPr>
              <a:t>audio/mpeg</a:t>
            </a:r>
            <a:r>
              <a:rPr lang="en-IN" sz="2400" dirty="0">
                <a:latin typeface="Arial" pitchFamily="34" charset="0"/>
                <a:cs typeface="Arial" pitchFamily="34" charset="0"/>
              </a:rPr>
              <a:t>"&gt;</a:t>
            </a:r>
            <a:br>
              <a:rPr lang="en-IN" sz="2400" dirty="0">
                <a:latin typeface="Arial" pitchFamily="34" charset="0"/>
                <a:cs typeface="Arial" pitchFamily="34" charset="0"/>
              </a:rPr>
            </a:br>
            <a:r>
              <a:rPr lang="en-IN" sz="2400" dirty="0" smtClean="0">
                <a:latin typeface="Arial" pitchFamily="34" charset="0"/>
                <a:cs typeface="Arial" pitchFamily="34" charset="0"/>
              </a:rPr>
              <a:t>  Your browser does not support the audio element.</a:t>
            </a:r>
            <a:r>
              <a:rPr lang="en-IN" sz="2400" dirty="0">
                <a:latin typeface="Arial" pitchFamily="34" charset="0"/>
                <a:cs typeface="Arial" pitchFamily="34" charset="0"/>
              </a:rPr>
              <a:t/>
            </a:r>
            <a:br>
              <a:rPr lang="en-IN" sz="2400" dirty="0">
                <a:latin typeface="Arial" pitchFamily="34" charset="0"/>
                <a:cs typeface="Arial" pitchFamily="34" charset="0"/>
              </a:rPr>
            </a:br>
            <a:r>
              <a:rPr lang="en-IN" sz="2400" dirty="0">
                <a:latin typeface="Arial" pitchFamily="34" charset="0"/>
                <a:cs typeface="Arial" pitchFamily="34" charset="0"/>
              </a:rPr>
              <a:t>&lt;/</a:t>
            </a:r>
            <a:r>
              <a:rPr lang="en-IN" sz="2400" dirty="0">
                <a:solidFill>
                  <a:srgbClr val="7030A0"/>
                </a:solidFill>
                <a:latin typeface="Arial" pitchFamily="34" charset="0"/>
                <a:cs typeface="Arial" pitchFamily="34" charset="0"/>
              </a:rPr>
              <a:t>audio</a:t>
            </a:r>
            <a:r>
              <a:rPr lang="en-IN" sz="2400" dirty="0" smtClean="0">
                <a:latin typeface="Arial" pitchFamily="34" charset="0"/>
                <a:cs typeface="Arial" pitchFamily="34" charset="0"/>
              </a:rPr>
              <a:t>&gt;</a:t>
            </a:r>
          </a:p>
          <a:p>
            <a:pPr marL="0" indent="0">
              <a:buNone/>
            </a:pPr>
            <a:endParaRPr lang="en-IN" sz="2400" dirty="0" smtClean="0">
              <a:latin typeface="Arial" pitchFamily="34" charset="0"/>
              <a:cs typeface="Arial" pitchFamily="34" charset="0"/>
            </a:endParaRPr>
          </a:p>
          <a:p>
            <a:pPr algn="just"/>
            <a:r>
              <a:rPr lang="en-IN" sz="2400" dirty="0" smtClean="0">
                <a:latin typeface="Arial" pitchFamily="34" charset="0"/>
                <a:cs typeface="Arial" pitchFamily="34" charset="0"/>
              </a:rPr>
              <a:t>Controls - adds </a:t>
            </a:r>
            <a:r>
              <a:rPr lang="en-IN" sz="2400" dirty="0">
                <a:latin typeface="Arial" pitchFamily="34" charset="0"/>
                <a:cs typeface="Arial" pitchFamily="34" charset="0"/>
              </a:rPr>
              <a:t>audio controls, like play, pause, and </a:t>
            </a:r>
            <a:r>
              <a:rPr lang="en-IN" sz="2400" dirty="0" smtClean="0">
                <a:latin typeface="Arial" pitchFamily="34" charset="0"/>
                <a:cs typeface="Arial" pitchFamily="34" charset="0"/>
              </a:rPr>
              <a:t>volume</a:t>
            </a:r>
            <a:endParaRPr lang="en-IN" sz="2400" dirty="0">
              <a:latin typeface="Arial" pitchFamily="34" charset="0"/>
              <a:cs typeface="Arial" pitchFamily="34" charset="0"/>
            </a:endParaRPr>
          </a:p>
          <a:p>
            <a:pPr algn="just"/>
            <a:r>
              <a:rPr lang="en-IN" sz="2400" dirty="0" smtClean="0">
                <a:solidFill>
                  <a:srgbClr val="002060"/>
                </a:solidFill>
                <a:latin typeface="Arial" pitchFamily="34" charset="0"/>
                <a:cs typeface="Arial" pitchFamily="34" charset="0"/>
              </a:rPr>
              <a:t>&lt;source&gt; </a:t>
            </a:r>
            <a:r>
              <a:rPr lang="en-IN" sz="2400" dirty="0" smtClean="0">
                <a:latin typeface="Arial" pitchFamily="34" charset="0"/>
                <a:cs typeface="Arial" pitchFamily="34" charset="0"/>
              </a:rPr>
              <a:t>- allows </a:t>
            </a:r>
            <a:r>
              <a:rPr lang="en-IN" sz="2400" dirty="0">
                <a:latin typeface="Arial" pitchFamily="34" charset="0"/>
                <a:cs typeface="Arial" pitchFamily="34" charset="0"/>
              </a:rPr>
              <a:t>you to specify alternative audio files which the browser may choose from. The browser will use the first recognized </a:t>
            </a:r>
            <a:r>
              <a:rPr lang="en-IN" sz="2400" dirty="0" smtClean="0">
                <a:latin typeface="Arial" pitchFamily="34" charset="0"/>
                <a:cs typeface="Arial" pitchFamily="34" charset="0"/>
              </a:rPr>
              <a:t>format</a:t>
            </a:r>
            <a:endParaRPr lang="en-IN" sz="2400" dirty="0">
              <a:latin typeface="Arial" pitchFamily="34" charset="0"/>
              <a:cs typeface="Arial" pitchFamily="34" charset="0"/>
            </a:endParaRPr>
          </a:p>
          <a:p>
            <a:pPr algn="just"/>
            <a:r>
              <a:rPr lang="en-IN" sz="2400" dirty="0">
                <a:latin typeface="Arial" pitchFamily="34" charset="0"/>
                <a:cs typeface="Arial" pitchFamily="34" charset="0"/>
              </a:rPr>
              <a:t>The text between the </a:t>
            </a:r>
            <a:r>
              <a:rPr lang="en-IN" sz="2400" dirty="0">
                <a:solidFill>
                  <a:srgbClr val="002060"/>
                </a:solidFill>
                <a:latin typeface="Arial" pitchFamily="34" charset="0"/>
                <a:cs typeface="Arial" pitchFamily="34" charset="0"/>
              </a:rPr>
              <a:t>&lt;audio&gt;</a:t>
            </a:r>
            <a:r>
              <a:rPr lang="en-IN" sz="2400" dirty="0">
                <a:latin typeface="Arial" pitchFamily="34" charset="0"/>
                <a:cs typeface="Arial" pitchFamily="34" charset="0"/>
              </a:rPr>
              <a:t> and </a:t>
            </a:r>
            <a:r>
              <a:rPr lang="en-IN" sz="2400" dirty="0">
                <a:solidFill>
                  <a:srgbClr val="002060"/>
                </a:solidFill>
                <a:latin typeface="Arial" pitchFamily="34" charset="0"/>
                <a:cs typeface="Arial" pitchFamily="34" charset="0"/>
              </a:rPr>
              <a:t>&lt;/audio&gt;</a:t>
            </a:r>
            <a:r>
              <a:rPr lang="en-IN" sz="2400" dirty="0">
                <a:latin typeface="Arial" pitchFamily="34" charset="0"/>
                <a:cs typeface="Arial" pitchFamily="34" charset="0"/>
              </a:rPr>
              <a:t> tags will only be displayed in browsers that do not support </a:t>
            </a:r>
            <a:r>
              <a:rPr lang="en-IN" sz="2400" dirty="0" smtClean="0">
                <a:latin typeface="Arial" pitchFamily="34" charset="0"/>
                <a:cs typeface="Arial" pitchFamily="34" charset="0"/>
              </a:rPr>
              <a:t>the &lt;</a:t>
            </a:r>
            <a:r>
              <a:rPr lang="en-IN" sz="2400" dirty="0">
                <a:latin typeface="Arial" pitchFamily="34" charset="0"/>
                <a:cs typeface="Arial" pitchFamily="34" charset="0"/>
              </a:rPr>
              <a:t>audio</a:t>
            </a:r>
            <a:r>
              <a:rPr lang="en-IN" sz="2400" dirty="0" smtClean="0">
                <a:latin typeface="Arial" pitchFamily="34" charset="0"/>
                <a:cs typeface="Arial" pitchFamily="34" charset="0"/>
              </a:rPr>
              <a:t>&gt; element</a:t>
            </a: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2233733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327"/>
            <a:ext cx="8229600" cy="1012974"/>
          </a:xfrm>
        </p:spPr>
        <p:txBody>
          <a:bodyPr/>
          <a:lstStyle/>
          <a:p>
            <a:r>
              <a:rPr lang="en-IN" dirty="0">
                <a:latin typeface="Arial" pitchFamily="34" charset="0"/>
                <a:cs typeface="Arial" pitchFamily="34" charset="0"/>
              </a:rPr>
              <a:t>Video controls</a:t>
            </a:r>
            <a:endParaRPr lang="en-IN" dirty="0"/>
          </a:p>
        </p:txBody>
      </p:sp>
      <p:sp>
        <p:nvSpPr>
          <p:cNvPr id="3" name="Content Placeholder 2"/>
          <p:cNvSpPr>
            <a:spLocks noGrp="1"/>
          </p:cNvSpPr>
          <p:nvPr>
            <p:ph idx="1"/>
          </p:nvPr>
        </p:nvSpPr>
        <p:spPr>
          <a:xfrm>
            <a:off x="467544" y="1052736"/>
            <a:ext cx="8229600" cy="5400600"/>
          </a:xfrm>
        </p:spPr>
        <p:txBody>
          <a:bodyPr>
            <a:noAutofit/>
          </a:bodyPr>
          <a:lstStyle/>
          <a:p>
            <a:pPr marL="0" indent="0">
              <a:lnSpc>
                <a:spcPct val="150000"/>
              </a:lnSpc>
              <a:buNone/>
            </a:pPr>
            <a:r>
              <a:rPr lang="en-IN" sz="2400" dirty="0">
                <a:latin typeface="Arial" pitchFamily="34" charset="0"/>
                <a:cs typeface="Arial" pitchFamily="34" charset="0"/>
              </a:rPr>
              <a:t>&lt;</a:t>
            </a:r>
            <a:r>
              <a:rPr lang="en-IN" sz="2400" dirty="0">
                <a:solidFill>
                  <a:srgbClr val="7030A0"/>
                </a:solidFill>
                <a:latin typeface="Arial" pitchFamily="34" charset="0"/>
                <a:cs typeface="Arial" pitchFamily="34" charset="0"/>
              </a:rPr>
              <a:t>video</a:t>
            </a:r>
            <a:r>
              <a:rPr lang="en-IN" sz="2400" dirty="0">
                <a:latin typeface="Arial" pitchFamily="34" charset="0"/>
                <a:cs typeface="Arial" pitchFamily="34" charset="0"/>
              </a:rPr>
              <a:t> </a:t>
            </a:r>
            <a:r>
              <a:rPr lang="en-IN" sz="2400" dirty="0">
                <a:solidFill>
                  <a:srgbClr val="FF0000"/>
                </a:solidFill>
                <a:latin typeface="Arial" pitchFamily="34" charset="0"/>
                <a:cs typeface="Arial" pitchFamily="34" charset="0"/>
              </a:rPr>
              <a:t>width</a:t>
            </a:r>
            <a:r>
              <a:rPr lang="en-IN" sz="2400" dirty="0">
                <a:latin typeface="Arial" pitchFamily="34" charset="0"/>
                <a:cs typeface="Arial" pitchFamily="34" charset="0"/>
              </a:rPr>
              <a:t>="320" </a:t>
            </a:r>
            <a:r>
              <a:rPr lang="en-IN" sz="2400" dirty="0">
                <a:solidFill>
                  <a:srgbClr val="FF0000"/>
                </a:solidFill>
                <a:latin typeface="Arial" pitchFamily="34" charset="0"/>
                <a:cs typeface="Arial" pitchFamily="34" charset="0"/>
              </a:rPr>
              <a:t>height</a:t>
            </a:r>
            <a:r>
              <a:rPr lang="en-IN" sz="2400" dirty="0">
                <a:latin typeface="Arial" pitchFamily="34" charset="0"/>
                <a:cs typeface="Arial" pitchFamily="34" charset="0"/>
              </a:rPr>
              <a:t>="240" </a:t>
            </a:r>
            <a:r>
              <a:rPr lang="en-IN" sz="2400" dirty="0">
                <a:solidFill>
                  <a:srgbClr val="FF0000"/>
                </a:solidFill>
                <a:latin typeface="Arial" pitchFamily="34" charset="0"/>
                <a:cs typeface="Arial" pitchFamily="34" charset="0"/>
              </a:rPr>
              <a:t>controls</a:t>
            </a:r>
            <a:r>
              <a:rPr lang="en-IN" sz="2400" dirty="0">
                <a:latin typeface="Arial" pitchFamily="34" charset="0"/>
                <a:cs typeface="Arial" pitchFamily="34" charset="0"/>
              </a:rPr>
              <a:t>&gt;</a:t>
            </a:r>
            <a:br>
              <a:rPr lang="en-IN" sz="2400" dirty="0">
                <a:latin typeface="Arial" pitchFamily="34" charset="0"/>
                <a:cs typeface="Arial" pitchFamily="34" charset="0"/>
              </a:rPr>
            </a:br>
            <a:r>
              <a:rPr lang="en-IN" sz="2400" dirty="0">
                <a:latin typeface="Arial" pitchFamily="34" charset="0"/>
                <a:cs typeface="Arial" pitchFamily="34" charset="0"/>
              </a:rPr>
              <a:t>  &lt;</a:t>
            </a:r>
            <a:r>
              <a:rPr lang="en-IN" sz="2400" dirty="0">
                <a:solidFill>
                  <a:srgbClr val="7030A0"/>
                </a:solidFill>
                <a:latin typeface="Arial" pitchFamily="34" charset="0"/>
                <a:cs typeface="Arial" pitchFamily="34" charset="0"/>
              </a:rPr>
              <a:t>source</a:t>
            </a:r>
            <a:r>
              <a:rPr lang="en-IN" sz="2400" dirty="0">
                <a:latin typeface="Arial" pitchFamily="34" charset="0"/>
                <a:cs typeface="Arial" pitchFamily="34" charset="0"/>
              </a:rPr>
              <a:t> </a:t>
            </a:r>
            <a:r>
              <a:rPr lang="en-IN" sz="2400" dirty="0" err="1">
                <a:solidFill>
                  <a:srgbClr val="FF0000"/>
                </a:solidFill>
                <a:latin typeface="Arial" pitchFamily="34" charset="0"/>
                <a:cs typeface="Arial" pitchFamily="34" charset="0"/>
              </a:rPr>
              <a:t>src</a:t>
            </a:r>
            <a:r>
              <a:rPr lang="en-IN" sz="2400" dirty="0">
                <a:latin typeface="Arial" pitchFamily="34" charset="0"/>
                <a:cs typeface="Arial" pitchFamily="34" charset="0"/>
              </a:rPr>
              <a:t>="movie.mp4" </a:t>
            </a:r>
            <a:r>
              <a:rPr lang="en-IN" sz="2400" dirty="0">
                <a:solidFill>
                  <a:srgbClr val="FF0000"/>
                </a:solidFill>
                <a:latin typeface="Arial" pitchFamily="34" charset="0"/>
                <a:cs typeface="Arial" pitchFamily="34" charset="0"/>
              </a:rPr>
              <a:t>type</a:t>
            </a:r>
            <a:r>
              <a:rPr lang="en-IN" sz="2400" dirty="0">
                <a:latin typeface="Arial" pitchFamily="34" charset="0"/>
                <a:cs typeface="Arial" pitchFamily="34" charset="0"/>
              </a:rPr>
              <a:t>="video/mp4"&gt;</a:t>
            </a:r>
            <a:br>
              <a:rPr lang="en-IN" sz="2400" dirty="0">
                <a:latin typeface="Arial" pitchFamily="34" charset="0"/>
                <a:cs typeface="Arial" pitchFamily="34" charset="0"/>
              </a:rPr>
            </a:br>
            <a:r>
              <a:rPr lang="en-IN" sz="2400" dirty="0">
                <a:latin typeface="Arial" pitchFamily="34" charset="0"/>
                <a:cs typeface="Arial" pitchFamily="34" charset="0"/>
              </a:rPr>
              <a:t>  &lt;</a:t>
            </a:r>
            <a:r>
              <a:rPr lang="en-IN" sz="2400" dirty="0">
                <a:solidFill>
                  <a:srgbClr val="7030A0"/>
                </a:solidFill>
                <a:latin typeface="Arial" pitchFamily="34" charset="0"/>
                <a:cs typeface="Arial" pitchFamily="34" charset="0"/>
              </a:rPr>
              <a:t>source</a:t>
            </a:r>
            <a:r>
              <a:rPr lang="en-IN" sz="2400" dirty="0">
                <a:latin typeface="Arial" pitchFamily="34" charset="0"/>
                <a:cs typeface="Arial" pitchFamily="34" charset="0"/>
              </a:rPr>
              <a:t> </a:t>
            </a:r>
            <a:r>
              <a:rPr lang="en-IN" sz="2400" dirty="0" err="1">
                <a:solidFill>
                  <a:srgbClr val="FF0000"/>
                </a:solidFill>
                <a:latin typeface="Arial" pitchFamily="34" charset="0"/>
                <a:cs typeface="Arial" pitchFamily="34" charset="0"/>
              </a:rPr>
              <a:t>src</a:t>
            </a:r>
            <a:r>
              <a:rPr lang="en-IN" sz="2400" dirty="0">
                <a:latin typeface="Arial" pitchFamily="34" charset="0"/>
                <a:cs typeface="Arial" pitchFamily="34" charset="0"/>
              </a:rPr>
              <a:t>="movie.ogg" </a:t>
            </a:r>
            <a:r>
              <a:rPr lang="en-IN" sz="2400" dirty="0">
                <a:solidFill>
                  <a:srgbClr val="FF0000"/>
                </a:solidFill>
                <a:latin typeface="Arial" pitchFamily="34" charset="0"/>
                <a:cs typeface="Arial" pitchFamily="34" charset="0"/>
              </a:rPr>
              <a:t>type</a:t>
            </a:r>
            <a:r>
              <a:rPr lang="en-IN" sz="2400" dirty="0">
                <a:latin typeface="Arial" pitchFamily="34" charset="0"/>
                <a:cs typeface="Arial" pitchFamily="34" charset="0"/>
              </a:rPr>
              <a:t>="video/</a:t>
            </a:r>
            <a:r>
              <a:rPr lang="en-IN" sz="2400" dirty="0" err="1">
                <a:latin typeface="Arial" pitchFamily="34" charset="0"/>
                <a:cs typeface="Arial" pitchFamily="34" charset="0"/>
              </a:rPr>
              <a:t>ogg</a:t>
            </a:r>
            <a:r>
              <a:rPr lang="en-IN" sz="2400" dirty="0">
                <a:latin typeface="Arial" pitchFamily="34" charset="0"/>
                <a:cs typeface="Arial" pitchFamily="34" charset="0"/>
              </a:rPr>
              <a:t>"&gt;</a:t>
            </a:r>
            <a:br>
              <a:rPr lang="en-IN" sz="2400" dirty="0">
                <a:latin typeface="Arial" pitchFamily="34" charset="0"/>
                <a:cs typeface="Arial" pitchFamily="34" charset="0"/>
              </a:rPr>
            </a:br>
            <a:r>
              <a:rPr lang="en-IN" sz="2400" dirty="0">
                <a:latin typeface="Arial" pitchFamily="34" charset="0"/>
                <a:cs typeface="Arial" pitchFamily="34" charset="0"/>
              </a:rPr>
              <a:t>&lt;/</a:t>
            </a:r>
            <a:r>
              <a:rPr lang="en-IN" sz="2400" dirty="0">
                <a:solidFill>
                  <a:srgbClr val="7030A0"/>
                </a:solidFill>
                <a:latin typeface="Arial" pitchFamily="34" charset="0"/>
                <a:cs typeface="Arial" pitchFamily="34" charset="0"/>
              </a:rPr>
              <a:t>video</a:t>
            </a:r>
            <a:r>
              <a:rPr lang="en-IN" sz="2400" dirty="0">
                <a:latin typeface="Arial" pitchFamily="34" charset="0"/>
                <a:cs typeface="Arial" pitchFamily="34" charset="0"/>
              </a:rPr>
              <a:t>&gt;</a:t>
            </a:r>
          </a:p>
          <a:p>
            <a:pPr algn="just">
              <a:lnSpc>
                <a:spcPct val="110000"/>
              </a:lnSpc>
            </a:pPr>
            <a:r>
              <a:rPr lang="en-IN" sz="2000" dirty="0" smtClean="0">
                <a:latin typeface="Arial" pitchFamily="34" charset="0"/>
                <a:cs typeface="Arial" pitchFamily="34" charset="0"/>
              </a:rPr>
              <a:t>controls</a:t>
            </a:r>
            <a:r>
              <a:rPr lang="en-IN" sz="2000" dirty="0">
                <a:latin typeface="Arial" pitchFamily="34" charset="0"/>
                <a:cs typeface="Arial" pitchFamily="34" charset="0"/>
              </a:rPr>
              <a:t> </a:t>
            </a:r>
            <a:r>
              <a:rPr lang="en-IN" sz="2000" dirty="0" smtClean="0">
                <a:latin typeface="Arial" pitchFamily="34" charset="0"/>
                <a:cs typeface="Arial" pitchFamily="34" charset="0"/>
              </a:rPr>
              <a:t> - adds </a:t>
            </a:r>
            <a:r>
              <a:rPr lang="en-IN" sz="2000" dirty="0">
                <a:latin typeface="Arial" pitchFamily="34" charset="0"/>
                <a:cs typeface="Arial" pitchFamily="34" charset="0"/>
              </a:rPr>
              <a:t>video controls, like play, pause, and </a:t>
            </a:r>
            <a:r>
              <a:rPr lang="en-IN" sz="2000" dirty="0" smtClean="0">
                <a:latin typeface="Arial" pitchFamily="34" charset="0"/>
                <a:cs typeface="Arial" pitchFamily="34" charset="0"/>
              </a:rPr>
              <a:t>volume</a:t>
            </a:r>
          </a:p>
          <a:p>
            <a:pPr algn="just">
              <a:lnSpc>
                <a:spcPct val="110000"/>
              </a:lnSpc>
            </a:pPr>
            <a:r>
              <a:rPr lang="en-IN" sz="2000" dirty="0">
                <a:latin typeface="Arial" pitchFamily="34" charset="0"/>
                <a:cs typeface="Arial" pitchFamily="34" charset="0"/>
              </a:rPr>
              <a:t>If height and width are not set, the page might flicker while the video </a:t>
            </a:r>
            <a:r>
              <a:rPr lang="en-IN" sz="2000" dirty="0" smtClean="0">
                <a:latin typeface="Arial" pitchFamily="34" charset="0"/>
                <a:cs typeface="Arial" pitchFamily="34" charset="0"/>
              </a:rPr>
              <a:t>loads</a:t>
            </a:r>
          </a:p>
          <a:p>
            <a:pPr algn="just">
              <a:lnSpc>
                <a:spcPct val="110000"/>
              </a:lnSpc>
            </a:pPr>
            <a:r>
              <a:rPr lang="en-IN" sz="2000" dirty="0" smtClean="0">
                <a:solidFill>
                  <a:srgbClr val="002060"/>
                </a:solidFill>
                <a:latin typeface="Arial" pitchFamily="34" charset="0"/>
                <a:cs typeface="Arial" pitchFamily="34" charset="0"/>
              </a:rPr>
              <a:t>&lt;</a:t>
            </a:r>
            <a:r>
              <a:rPr lang="en-IN" sz="2000" dirty="0">
                <a:solidFill>
                  <a:srgbClr val="002060"/>
                </a:solidFill>
                <a:latin typeface="Arial" pitchFamily="34" charset="0"/>
                <a:cs typeface="Arial" pitchFamily="34" charset="0"/>
              </a:rPr>
              <a:t>source&gt;</a:t>
            </a:r>
            <a:r>
              <a:rPr lang="en-IN" sz="2000" dirty="0">
                <a:latin typeface="Arial" pitchFamily="34" charset="0"/>
                <a:cs typeface="Arial" pitchFamily="34" charset="0"/>
              </a:rPr>
              <a:t> </a:t>
            </a:r>
            <a:r>
              <a:rPr lang="en-IN" sz="2000" dirty="0" smtClean="0">
                <a:latin typeface="Arial" pitchFamily="34" charset="0"/>
                <a:cs typeface="Arial" pitchFamily="34" charset="0"/>
              </a:rPr>
              <a:t> - allows </a:t>
            </a:r>
            <a:r>
              <a:rPr lang="en-IN" sz="2000" dirty="0">
                <a:latin typeface="Arial" pitchFamily="34" charset="0"/>
                <a:cs typeface="Arial" pitchFamily="34" charset="0"/>
              </a:rPr>
              <a:t>you to specify alternative video files which the browser may choose </a:t>
            </a:r>
            <a:r>
              <a:rPr lang="en-IN" sz="2000" dirty="0" smtClean="0">
                <a:latin typeface="Arial" pitchFamily="34" charset="0"/>
                <a:cs typeface="Arial" pitchFamily="34" charset="0"/>
              </a:rPr>
              <a:t>from</a:t>
            </a:r>
          </a:p>
          <a:p>
            <a:pPr algn="just">
              <a:lnSpc>
                <a:spcPct val="110000"/>
              </a:lnSpc>
            </a:pPr>
            <a:r>
              <a:rPr lang="en-IN" sz="2000" dirty="0">
                <a:latin typeface="Arial" pitchFamily="34" charset="0"/>
                <a:cs typeface="Arial" pitchFamily="34" charset="0"/>
              </a:rPr>
              <a:t>The text between the </a:t>
            </a:r>
            <a:r>
              <a:rPr lang="en-IN" sz="2000" dirty="0">
                <a:solidFill>
                  <a:srgbClr val="002060"/>
                </a:solidFill>
                <a:latin typeface="Arial" pitchFamily="34" charset="0"/>
                <a:cs typeface="Arial" pitchFamily="34" charset="0"/>
              </a:rPr>
              <a:t>&lt;video&gt;</a:t>
            </a:r>
            <a:r>
              <a:rPr lang="en-IN" sz="2000" dirty="0">
                <a:latin typeface="Arial" pitchFamily="34" charset="0"/>
                <a:cs typeface="Arial" pitchFamily="34" charset="0"/>
              </a:rPr>
              <a:t> and </a:t>
            </a:r>
            <a:r>
              <a:rPr lang="en-IN" sz="2000" dirty="0">
                <a:solidFill>
                  <a:srgbClr val="002060"/>
                </a:solidFill>
                <a:latin typeface="Arial" pitchFamily="34" charset="0"/>
                <a:cs typeface="Arial" pitchFamily="34" charset="0"/>
              </a:rPr>
              <a:t>&lt;/video&gt;</a:t>
            </a:r>
            <a:r>
              <a:rPr lang="en-IN" sz="2000" dirty="0">
                <a:latin typeface="Arial" pitchFamily="34" charset="0"/>
                <a:cs typeface="Arial" pitchFamily="34" charset="0"/>
              </a:rPr>
              <a:t> tags will only be displayed in browsers that do not support the &lt;video&gt; </a:t>
            </a:r>
            <a:r>
              <a:rPr lang="en-IN" sz="2000" dirty="0" smtClean="0">
                <a:latin typeface="Arial" pitchFamily="34" charset="0"/>
                <a:cs typeface="Arial" pitchFamily="34" charset="0"/>
              </a:rPr>
              <a:t>element</a:t>
            </a:r>
            <a:endParaRPr lang="en-IN" sz="2400" dirty="0" smtClean="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151488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7</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CSS3</a:t>
            </a:r>
            <a:endParaRPr lang="en-IN" dirty="0"/>
          </a:p>
        </p:txBody>
      </p:sp>
      <p:sp>
        <p:nvSpPr>
          <p:cNvPr id="3" name="Content Placeholder 2"/>
          <p:cNvSpPr>
            <a:spLocks noGrp="1"/>
          </p:cNvSpPr>
          <p:nvPr>
            <p:ph idx="1"/>
          </p:nvPr>
        </p:nvSpPr>
        <p:spPr/>
        <p:txBody>
          <a:bodyPr>
            <a:noAutofit/>
          </a:bodyPr>
          <a:lstStyle/>
          <a:p>
            <a:r>
              <a:rPr lang="en-IN" sz="2400" dirty="0" smtClean="0">
                <a:latin typeface="Arial" pitchFamily="34" charset="0"/>
                <a:cs typeface="Arial" pitchFamily="34" charset="0"/>
              </a:rPr>
              <a:t>Inline</a:t>
            </a:r>
            <a:r>
              <a:rPr lang="en-IN" sz="2400" dirty="0">
                <a:latin typeface="Arial" pitchFamily="34" charset="0"/>
                <a:cs typeface="Arial" pitchFamily="34" charset="0"/>
              </a:rPr>
              <a:t>, embedded and external style </a:t>
            </a:r>
            <a:r>
              <a:rPr lang="en-IN" sz="2400" dirty="0" smtClean="0">
                <a:latin typeface="Arial" pitchFamily="34" charset="0"/>
                <a:cs typeface="Arial" pitchFamily="34" charset="0"/>
              </a:rPr>
              <a:t>sheets</a:t>
            </a:r>
          </a:p>
          <a:p>
            <a:r>
              <a:rPr lang="en-IN" sz="2400" dirty="0" smtClean="0">
                <a:latin typeface="Arial" pitchFamily="34" charset="0"/>
                <a:cs typeface="Arial" pitchFamily="34" charset="0"/>
              </a:rPr>
              <a:t>Rule cascading</a:t>
            </a:r>
          </a:p>
          <a:p>
            <a:r>
              <a:rPr lang="en-IN" sz="2400" dirty="0" smtClean="0">
                <a:latin typeface="Arial" pitchFamily="34" charset="0"/>
                <a:cs typeface="Arial" pitchFamily="34" charset="0"/>
              </a:rPr>
              <a:t>Inheritance</a:t>
            </a:r>
          </a:p>
          <a:p>
            <a:r>
              <a:rPr lang="en-IN" sz="2400" dirty="0" smtClean="0">
                <a:latin typeface="Arial" pitchFamily="34" charset="0"/>
                <a:cs typeface="Arial" pitchFamily="34" charset="0"/>
              </a:rPr>
              <a:t>Backgrounds</a:t>
            </a:r>
          </a:p>
          <a:p>
            <a:r>
              <a:rPr lang="en-IN" sz="2400" dirty="0" smtClean="0">
                <a:latin typeface="Arial" pitchFamily="34" charset="0"/>
                <a:cs typeface="Arial" pitchFamily="34" charset="0"/>
              </a:rPr>
              <a:t>Border Images</a:t>
            </a:r>
          </a:p>
          <a:p>
            <a:r>
              <a:rPr lang="en-IN" sz="2400" dirty="0" err="1" smtClean="0">
                <a:latin typeface="Arial" pitchFamily="34" charset="0"/>
                <a:cs typeface="Arial" pitchFamily="34" charset="0"/>
              </a:rPr>
              <a:t>Colors</a:t>
            </a:r>
            <a:endParaRPr lang="en-IN" sz="2400" dirty="0" smtClean="0">
              <a:latin typeface="Arial" pitchFamily="34" charset="0"/>
              <a:cs typeface="Arial" pitchFamily="34" charset="0"/>
            </a:endParaRPr>
          </a:p>
          <a:p>
            <a:r>
              <a:rPr lang="en-IN" sz="2400" dirty="0" smtClean="0">
                <a:latin typeface="Arial" pitchFamily="34" charset="0"/>
                <a:cs typeface="Arial" pitchFamily="34" charset="0"/>
              </a:rPr>
              <a:t>Shadows</a:t>
            </a:r>
          </a:p>
          <a:p>
            <a:r>
              <a:rPr lang="en-IN" sz="2400" dirty="0" smtClean="0">
                <a:latin typeface="Arial" pitchFamily="34" charset="0"/>
                <a:cs typeface="Arial" pitchFamily="34" charset="0"/>
              </a:rPr>
              <a:t>Text - Transformations </a:t>
            </a:r>
            <a:r>
              <a:rPr lang="en-IN" sz="2400" dirty="0">
                <a:latin typeface="Arial" pitchFamily="34" charset="0"/>
                <a:cs typeface="Arial" pitchFamily="34" charset="0"/>
              </a:rPr>
              <a:t>– </a:t>
            </a:r>
            <a:r>
              <a:rPr lang="en-IN" sz="2400" dirty="0" smtClean="0">
                <a:latin typeface="Arial" pitchFamily="34" charset="0"/>
                <a:cs typeface="Arial" pitchFamily="34" charset="0"/>
              </a:rPr>
              <a:t>Transitions</a:t>
            </a:r>
          </a:p>
          <a:p>
            <a:r>
              <a:rPr lang="en-IN" sz="2400" dirty="0" smtClean="0">
                <a:latin typeface="Arial" pitchFamily="34" charset="0"/>
                <a:cs typeface="Arial" pitchFamily="34" charset="0"/>
              </a:rPr>
              <a:t>Animations</a:t>
            </a:r>
            <a:endParaRPr lang="en-IN" sz="2400" dirty="0"/>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780448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latin typeface="Arial" pitchFamily="34" charset="0"/>
                <a:cs typeface="Arial" pitchFamily="34" charset="0"/>
              </a:rPr>
              <a:t>The Internet</a:t>
            </a:r>
          </a:p>
        </p:txBody>
      </p:sp>
      <p:sp>
        <p:nvSpPr>
          <p:cNvPr id="3" name="Content Placeholder 2"/>
          <p:cNvSpPr>
            <a:spLocks noGrp="1"/>
          </p:cNvSpPr>
          <p:nvPr>
            <p:ph idx="1"/>
          </p:nvPr>
        </p:nvSpPr>
        <p:spPr>
          <a:xfrm>
            <a:off x="457200" y="1143000"/>
            <a:ext cx="8229600" cy="5257800"/>
          </a:xfrm>
        </p:spPr>
        <p:txBody>
          <a:bodyPr>
            <a:noAutofit/>
          </a:bodyPr>
          <a:lstStyle/>
          <a:p>
            <a:pPr algn="just">
              <a:lnSpc>
                <a:spcPct val="150000"/>
              </a:lnSpc>
            </a:pPr>
            <a:r>
              <a:rPr lang="en-IN" sz="2000" b="1" dirty="0" smtClean="0">
                <a:latin typeface="Arial" pitchFamily="34" charset="0"/>
                <a:cs typeface="Arial" pitchFamily="34" charset="0"/>
              </a:rPr>
              <a:t>Global </a:t>
            </a:r>
            <a:r>
              <a:rPr lang="en-IN" sz="2000" b="1" dirty="0">
                <a:latin typeface="Arial" pitchFamily="34" charset="0"/>
                <a:cs typeface="Arial" pitchFamily="34" charset="0"/>
              </a:rPr>
              <a:t>system of interconnected computer networks</a:t>
            </a:r>
            <a:r>
              <a:rPr lang="en-IN" sz="2000" dirty="0">
                <a:latin typeface="Arial" pitchFamily="34" charset="0"/>
                <a:cs typeface="Arial" pitchFamily="34" charset="0"/>
              </a:rPr>
              <a:t> that use the </a:t>
            </a:r>
            <a:r>
              <a:rPr lang="en-IN" sz="2000" dirty="0" smtClean="0">
                <a:latin typeface="Arial" pitchFamily="34" charset="0"/>
                <a:cs typeface="Arial" pitchFamily="34" charset="0"/>
              </a:rPr>
              <a:t>Internet </a:t>
            </a:r>
            <a:r>
              <a:rPr lang="en-IN" sz="2000" dirty="0">
                <a:latin typeface="Arial" pitchFamily="34" charset="0"/>
                <a:cs typeface="Arial" pitchFamily="34" charset="0"/>
              </a:rPr>
              <a:t>protocol suite (TCP/IP) to link devices </a:t>
            </a:r>
            <a:r>
              <a:rPr lang="en-IN" sz="2000" dirty="0" smtClean="0">
                <a:latin typeface="Arial" pitchFamily="34" charset="0"/>
                <a:cs typeface="Arial" pitchFamily="34" charset="0"/>
              </a:rPr>
              <a:t>worldwide</a:t>
            </a:r>
          </a:p>
          <a:p>
            <a:pPr algn="just">
              <a:lnSpc>
                <a:spcPct val="150000"/>
              </a:lnSpc>
            </a:pPr>
            <a:r>
              <a:rPr lang="en-IN" sz="2000" b="1" i="1" dirty="0" smtClean="0">
                <a:latin typeface="Arial" pitchFamily="34" charset="0"/>
                <a:cs typeface="Arial" pitchFamily="34" charset="0"/>
              </a:rPr>
              <a:t>Network </a:t>
            </a:r>
            <a:r>
              <a:rPr lang="en-IN" sz="2000" b="1" i="1" dirty="0">
                <a:latin typeface="Arial" pitchFamily="34" charset="0"/>
                <a:cs typeface="Arial" pitchFamily="34" charset="0"/>
              </a:rPr>
              <a:t>of networks</a:t>
            </a:r>
            <a:r>
              <a:rPr lang="en-IN" sz="2000" dirty="0">
                <a:latin typeface="Arial" pitchFamily="34" charset="0"/>
                <a:cs typeface="Arial" pitchFamily="34" charset="0"/>
              </a:rPr>
              <a:t> that consists of private, public, academic, business, and government networks of local to global scope, linked by a broad array of electronic, wireless, and optical networking </a:t>
            </a:r>
            <a:r>
              <a:rPr lang="en-IN" sz="2000" dirty="0" smtClean="0">
                <a:latin typeface="Arial" pitchFamily="34" charset="0"/>
                <a:cs typeface="Arial" pitchFamily="34" charset="0"/>
              </a:rPr>
              <a:t>technologies</a:t>
            </a:r>
          </a:p>
          <a:p>
            <a:pPr algn="just">
              <a:lnSpc>
                <a:spcPct val="150000"/>
              </a:lnSpc>
            </a:pPr>
            <a:r>
              <a:rPr lang="en-IN" sz="2000" b="1" dirty="0" smtClean="0">
                <a:latin typeface="Arial" pitchFamily="34" charset="0"/>
                <a:cs typeface="Arial" pitchFamily="34" charset="0"/>
              </a:rPr>
              <a:t>Carries </a:t>
            </a:r>
            <a:r>
              <a:rPr lang="en-IN" sz="2000" b="1" dirty="0">
                <a:latin typeface="Arial" pitchFamily="34" charset="0"/>
                <a:cs typeface="Arial" pitchFamily="34" charset="0"/>
              </a:rPr>
              <a:t>a vast range of information </a:t>
            </a:r>
            <a:r>
              <a:rPr lang="en-IN" sz="2000" dirty="0">
                <a:latin typeface="Arial" pitchFamily="34" charset="0"/>
                <a:cs typeface="Arial" pitchFamily="34" charset="0"/>
              </a:rPr>
              <a:t>resources and services, such as the inter-linked hypertext documents and applications of the World Wide Web (WWW), electronic mail, telephony, and file sharing</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9779855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CSS3 - Introduction</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IN" sz="2400" dirty="0">
                <a:latin typeface="Arial" pitchFamily="34" charset="0"/>
                <a:cs typeface="Arial" pitchFamily="34" charset="0"/>
              </a:rPr>
              <a:t>CSS stands for </a:t>
            </a:r>
            <a:r>
              <a:rPr lang="en-IN" sz="2400" b="1" dirty="0">
                <a:solidFill>
                  <a:srgbClr val="FF0000"/>
                </a:solidFill>
                <a:latin typeface="Arial" pitchFamily="34" charset="0"/>
                <a:cs typeface="Arial" pitchFamily="34" charset="0"/>
              </a:rPr>
              <a:t>C</a:t>
            </a:r>
            <a:r>
              <a:rPr lang="en-IN" sz="2400" dirty="0">
                <a:latin typeface="Arial" pitchFamily="34" charset="0"/>
                <a:cs typeface="Arial" pitchFamily="34" charset="0"/>
              </a:rPr>
              <a:t>ascading </a:t>
            </a:r>
            <a:r>
              <a:rPr lang="en-IN" sz="2400" b="1" dirty="0">
                <a:solidFill>
                  <a:srgbClr val="FF0000"/>
                </a:solidFill>
                <a:latin typeface="Arial" pitchFamily="34" charset="0"/>
                <a:cs typeface="Arial" pitchFamily="34" charset="0"/>
              </a:rPr>
              <a:t>S</a:t>
            </a:r>
            <a:r>
              <a:rPr lang="en-IN" sz="2400" dirty="0">
                <a:latin typeface="Arial" pitchFamily="34" charset="0"/>
                <a:cs typeface="Arial" pitchFamily="34" charset="0"/>
              </a:rPr>
              <a:t>tyle </a:t>
            </a:r>
            <a:r>
              <a:rPr lang="en-IN" sz="2400" b="1" dirty="0" smtClean="0">
                <a:solidFill>
                  <a:srgbClr val="FF0000"/>
                </a:solidFill>
                <a:latin typeface="Arial" pitchFamily="34" charset="0"/>
                <a:cs typeface="Arial" pitchFamily="34" charset="0"/>
              </a:rPr>
              <a:t>S</a:t>
            </a:r>
            <a:r>
              <a:rPr lang="en-IN" sz="2400" dirty="0" smtClean="0">
                <a:latin typeface="Arial" pitchFamily="34" charset="0"/>
                <a:cs typeface="Arial" pitchFamily="34" charset="0"/>
              </a:rPr>
              <a:t>heets</a:t>
            </a:r>
          </a:p>
          <a:p>
            <a:pPr algn="just">
              <a:lnSpc>
                <a:spcPct val="150000"/>
              </a:lnSpc>
            </a:pPr>
            <a:r>
              <a:rPr lang="en-IN" sz="2400" dirty="0" smtClean="0">
                <a:latin typeface="Arial" pitchFamily="34" charset="0"/>
                <a:cs typeface="Arial" pitchFamily="34" charset="0"/>
              </a:rPr>
              <a:t>CSS </a:t>
            </a:r>
            <a:r>
              <a:rPr lang="en-IN" sz="2400" dirty="0">
                <a:latin typeface="Arial" pitchFamily="34" charset="0"/>
                <a:cs typeface="Arial" pitchFamily="34" charset="0"/>
              </a:rPr>
              <a:t>is a standard style sheet language used for describing the presentation </a:t>
            </a:r>
            <a:r>
              <a:rPr lang="en-IN" sz="2400" dirty="0" smtClean="0">
                <a:latin typeface="Arial" pitchFamily="34" charset="0"/>
                <a:cs typeface="Arial" pitchFamily="34" charset="0"/>
              </a:rPr>
              <a:t>of </a:t>
            </a:r>
            <a:r>
              <a:rPr lang="en-IN" sz="2400" dirty="0">
                <a:latin typeface="Arial" pitchFamily="34" charset="0"/>
                <a:cs typeface="Arial" pitchFamily="34" charset="0"/>
              </a:rPr>
              <a:t>the web pages</a:t>
            </a:r>
            <a:r>
              <a:rPr lang="en-IN" sz="2400" dirty="0" smtClean="0">
                <a:latin typeface="Arial" pitchFamily="34" charset="0"/>
                <a:cs typeface="Arial" pitchFamily="34" charset="0"/>
              </a:rPr>
              <a:t>.</a:t>
            </a:r>
          </a:p>
          <a:p>
            <a:pPr algn="just">
              <a:lnSpc>
                <a:spcPct val="150000"/>
              </a:lnSpc>
            </a:pPr>
            <a:r>
              <a:rPr lang="en-IN" sz="2400" dirty="0" smtClean="0">
                <a:latin typeface="Arial" pitchFamily="34" charset="0"/>
                <a:cs typeface="Arial" pitchFamily="34" charset="0"/>
              </a:rPr>
              <a:t>CSS </a:t>
            </a:r>
            <a:r>
              <a:rPr lang="en-IN" sz="2400" dirty="0">
                <a:latin typeface="Arial" pitchFamily="34" charset="0"/>
                <a:cs typeface="Arial" pitchFamily="34" charset="0"/>
              </a:rPr>
              <a:t>was designed to enable the separation of presentation and </a:t>
            </a:r>
            <a:r>
              <a:rPr lang="en-IN" sz="2400" dirty="0" smtClean="0">
                <a:latin typeface="Arial" pitchFamily="34" charset="0"/>
                <a:cs typeface="Arial" pitchFamily="34" charset="0"/>
              </a:rPr>
              <a:t>content</a:t>
            </a:r>
          </a:p>
          <a:p>
            <a:pPr algn="just">
              <a:lnSpc>
                <a:spcPct val="150000"/>
              </a:lnSpc>
            </a:pPr>
            <a:r>
              <a:rPr lang="en-IN" sz="2400" b="1" dirty="0">
                <a:latin typeface="Arial" pitchFamily="34" charset="0"/>
                <a:cs typeface="Arial" pitchFamily="34" charset="0"/>
              </a:rPr>
              <a:t>CSS3</a:t>
            </a:r>
            <a:r>
              <a:rPr lang="en-IN" sz="2400" dirty="0">
                <a:latin typeface="Arial" pitchFamily="34" charset="0"/>
                <a:cs typeface="Arial" pitchFamily="34" charset="0"/>
              </a:rPr>
              <a:t> is the latest version of the CSS specification</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2858629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IN" b="1" dirty="0" smtClean="0">
                <a:latin typeface="Arial" pitchFamily="34" charset="0"/>
                <a:cs typeface="Arial" pitchFamily="34" charset="0"/>
              </a:rPr>
              <a:t>Uses of CSS</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692696"/>
            <a:ext cx="8229600" cy="5616624"/>
          </a:xfrm>
        </p:spPr>
        <p:txBody>
          <a:bodyPr>
            <a:noAutofit/>
          </a:bodyPr>
          <a:lstStyle/>
          <a:p>
            <a:pPr algn="just">
              <a:lnSpc>
                <a:spcPct val="125000"/>
              </a:lnSpc>
            </a:pPr>
            <a:r>
              <a:rPr lang="en-IN" sz="2000" dirty="0" smtClean="0">
                <a:latin typeface="Arial" pitchFamily="34" charset="0"/>
                <a:cs typeface="Arial" pitchFamily="34" charset="0"/>
              </a:rPr>
              <a:t>To apply </a:t>
            </a:r>
            <a:r>
              <a:rPr lang="en-IN" sz="2000" dirty="0">
                <a:latin typeface="Arial" pitchFamily="34" charset="0"/>
                <a:cs typeface="Arial" pitchFamily="34" charset="0"/>
              </a:rPr>
              <a:t>same style rules on multiple elements.</a:t>
            </a:r>
          </a:p>
          <a:p>
            <a:pPr algn="just">
              <a:lnSpc>
                <a:spcPct val="125000"/>
              </a:lnSpc>
            </a:pPr>
            <a:r>
              <a:rPr lang="en-IN" sz="2000" dirty="0" smtClean="0">
                <a:latin typeface="Arial" pitchFamily="34" charset="0"/>
                <a:cs typeface="Arial" pitchFamily="34" charset="0"/>
              </a:rPr>
              <a:t>To control </a:t>
            </a:r>
            <a:r>
              <a:rPr lang="en-IN" sz="2000" dirty="0">
                <a:latin typeface="Arial" pitchFamily="34" charset="0"/>
                <a:cs typeface="Arial" pitchFamily="34" charset="0"/>
              </a:rPr>
              <a:t>the presentation of multiple pages of a website with a single style </a:t>
            </a:r>
            <a:r>
              <a:rPr lang="en-IN" sz="2000" dirty="0" smtClean="0">
                <a:latin typeface="Arial" pitchFamily="34" charset="0"/>
                <a:cs typeface="Arial" pitchFamily="34" charset="0"/>
              </a:rPr>
              <a:t>sheet</a:t>
            </a:r>
            <a:endParaRPr lang="en-IN" sz="2000" dirty="0">
              <a:latin typeface="Arial" pitchFamily="34" charset="0"/>
              <a:cs typeface="Arial" pitchFamily="34" charset="0"/>
            </a:endParaRPr>
          </a:p>
          <a:p>
            <a:pPr algn="just">
              <a:lnSpc>
                <a:spcPct val="125000"/>
              </a:lnSpc>
            </a:pPr>
            <a:r>
              <a:rPr lang="en-IN" sz="2000" dirty="0" smtClean="0">
                <a:latin typeface="Arial" pitchFamily="34" charset="0"/>
                <a:cs typeface="Arial" pitchFamily="34" charset="0"/>
              </a:rPr>
              <a:t>To present </a:t>
            </a:r>
            <a:r>
              <a:rPr lang="en-IN" sz="2000" dirty="0">
                <a:latin typeface="Arial" pitchFamily="34" charset="0"/>
                <a:cs typeface="Arial" pitchFamily="34" charset="0"/>
              </a:rPr>
              <a:t>the same page differently on different </a:t>
            </a:r>
            <a:r>
              <a:rPr lang="en-IN" sz="2000" dirty="0" smtClean="0">
                <a:latin typeface="Arial" pitchFamily="34" charset="0"/>
                <a:cs typeface="Arial" pitchFamily="34" charset="0"/>
              </a:rPr>
              <a:t>devices</a:t>
            </a:r>
            <a:endParaRPr lang="en-IN" sz="2000" dirty="0">
              <a:latin typeface="Arial" pitchFamily="34" charset="0"/>
              <a:cs typeface="Arial" pitchFamily="34" charset="0"/>
            </a:endParaRPr>
          </a:p>
          <a:p>
            <a:pPr algn="just">
              <a:lnSpc>
                <a:spcPct val="125000"/>
              </a:lnSpc>
            </a:pPr>
            <a:r>
              <a:rPr lang="en-IN" sz="2000" dirty="0" smtClean="0">
                <a:latin typeface="Arial" pitchFamily="34" charset="0"/>
                <a:cs typeface="Arial" pitchFamily="34" charset="0"/>
              </a:rPr>
              <a:t>To style </a:t>
            </a:r>
            <a:r>
              <a:rPr lang="en-IN" sz="2000" dirty="0">
                <a:latin typeface="Arial" pitchFamily="34" charset="0"/>
                <a:cs typeface="Arial" pitchFamily="34" charset="0"/>
              </a:rPr>
              <a:t>dynamic states of elements such as hover, focus, etc. that isn't possible otherwise.</a:t>
            </a:r>
          </a:p>
          <a:p>
            <a:pPr algn="just">
              <a:lnSpc>
                <a:spcPct val="125000"/>
              </a:lnSpc>
            </a:pPr>
            <a:r>
              <a:rPr lang="en-IN" sz="2000" dirty="0" smtClean="0">
                <a:latin typeface="Arial" pitchFamily="34" charset="0"/>
                <a:cs typeface="Arial" pitchFamily="34" charset="0"/>
              </a:rPr>
              <a:t>To change </a:t>
            </a:r>
            <a:r>
              <a:rPr lang="en-IN" sz="2000" dirty="0">
                <a:latin typeface="Arial" pitchFamily="34" charset="0"/>
                <a:cs typeface="Arial" pitchFamily="34" charset="0"/>
              </a:rPr>
              <a:t>the position of an element on a web page without changing the </a:t>
            </a:r>
            <a:r>
              <a:rPr lang="en-IN" sz="2000" dirty="0" err="1">
                <a:latin typeface="Arial" pitchFamily="34" charset="0"/>
                <a:cs typeface="Arial" pitchFamily="34" charset="0"/>
              </a:rPr>
              <a:t>markup</a:t>
            </a:r>
            <a:r>
              <a:rPr lang="en-IN" sz="2000" dirty="0">
                <a:latin typeface="Arial" pitchFamily="34" charset="0"/>
                <a:cs typeface="Arial" pitchFamily="34" charset="0"/>
              </a:rPr>
              <a:t>.</a:t>
            </a:r>
          </a:p>
          <a:p>
            <a:pPr algn="just">
              <a:lnSpc>
                <a:spcPct val="125000"/>
              </a:lnSpc>
            </a:pPr>
            <a:r>
              <a:rPr lang="en-IN" sz="2000" dirty="0" smtClean="0">
                <a:latin typeface="Arial" pitchFamily="34" charset="0"/>
                <a:cs typeface="Arial" pitchFamily="34" charset="0"/>
              </a:rPr>
              <a:t>To alter </a:t>
            </a:r>
            <a:r>
              <a:rPr lang="en-IN" sz="2000" dirty="0">
                <a:latin typeface="Arial" pitchFamily="34" charset="0"/>
                <a:cs typeface="Arial" pitchFamily="34" charset="0"/>
              </a:rPr>
              <a:t>the display of existing HTML elements.</a:t>
            </a:r>
          </a:p>
          <a:p>
            <a:pPr algn="just">
              <a:lnSpc>
                <a:spcPct val="125000"/>
              </a:lnSpc>
            </a:pPr>
            <a:r>
              <a:rPr lang="en-IN" sz="2000" dirty="0" smtClean="0">
                <a:latin typeface="Arial" pitchFamily="34" charset="0"/>
                <a:cs typeface="Arial" pitchFamily="34" charset="0"/>
              </a:rPr>
              <a:t>To transform </a:t>
            </a:r>
            <a:r>
              <a:rPr lang="en-IN" sz="2000" dirty="0">
                <a:latin typeface="Arial" pitchFamily="34" charset="0"/>
                <a:cs typeface="Arial" pitchFamily="34" charset="0"/>
              </a:rPr>
              <a:t>elements like scale, rotate, skew, etc. in 2D or 3D space.</a:t>
            </a:r>
          </a:p>
          <a:p>
            <a:pPr algn="just">
              <a:lnSpc>
                <a:spcPct val="125000"/>
              </a:lnSpc>
            </a:pPr>
            <a:r>
              <a:rPr lang="en-IN" sz="2000" dirty="0" smtClean="0">
                <a:latin typeface="Arial" pitchFamily="34" charset="0"/>
                <a:cs typeface="Arial" pitchFamily="34" charset="0"/>
              </a:rPr>
              <a:t>To create </a:t>
            </a:r>
            <a:r>
              <a:rPr lang="en-IN" sz="2000" dirty="0">
                <a:latin typeface="Arial" pitchFamily="34" charset="0"/>
                <a:cs typeface="Arial" pitchFamily="34" charset="0"/>
              </a:rPr>
              <a:t>animations and transitions effects without using any JavaScript.</a:t>
            </a:r>
          </a:p>
          <a:p>
            <a:pPr algn="just">
              <a:lnSpc>
                <a:spcPct val="125000"/>
              </a:lnSpc>
            </a:pPr>
            <a:r>
              <a:rPr lang="en-IN" sz="2000" dirty="0" smtClean="0">
                <a:latin typeface="Arial" pitchFamily="34" charset="0"/>
                <a:cs typeface="Arial" pitchFamily="34" charset="0"/>
              </a:rPr>
              <a:t>To create </a:t>
            </a:r>
            <a:r>
              <a:rPr lang="en-IN" sz="2000" dirty="0">
                <a:latin typeface="Arial" pitchFamily="34" charset="0"/>
                <a:cs typeface="Arial" pitchFamily="34" charset="0"/>
              </a:rPr>
              <a:t>print friendly version of your web pages.</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00993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24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4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24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24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24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249"/>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249"/>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249"/>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rial" pitchFamily="34" charset="0"/>
                <a:cs typeface="Arial" pitchFamily="34" charset="0"/>
              </a:rPr>
              <a:t>Advantages of Using </a:t>
            </a:r>
            <a:r>
              <a:rPr lang="en-IN" sz="4000" b="1" dirty="0" smtClean="0">
                <a:latin typeface="Arial" pitchFamily="34" charset="0"/>
                <a:cs typeface="Arial" pitchFamily="34" charset="0"/>
              </a:rPr>
              <a:t>CSS</a:t>
            </a:r>
            <a:endParaRPr lang="en-IN" sz="40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nSpc>
                <a:spcPct val="200000"/>
              </a:lnSpc>
            </a:pPr>
            <a:r>
              <a:rPr lang="en-IN" sz="2400" dirty="0">
                <a:latin typeface="Arial" pitchFamily="34" charset="0"/>
                <a:cs typeface="Arial" pitchFamily="34" charset="0"/>
              </a:rPr>
              <a:t>CSS Save Lots of </a:t>
            </a:r>
            <a:r>
              <a:rPr lang="en-IN" sz="2400" dirty="0" smtClean="0">
                <a:latin typeface="Arial" pitchFamily="34" charset="0"/>
                <a:cs typeface="Arial" pitchFamily="34" charset="0"/>
              </a:rPr>
              <a:t>Time</a:t>
            </a:r>
          </a:p>
          <a:p>
            <a:pPr>
              <a:lnSpc>
                <a:spcPct val="200000"/>
              </a:lnSpc>
            </a:pPr>
            <a:r>
              <a:rPr lang="en-IN" sz="2400" dirty="0">
                <a:latin typeface="Arial" pitchFamily="34" charset="0"/>
                <a:cs typeface="Arial" pitchFamily="34" charset="0"/>
              </a:rPr>
              <a:t>Easy </a:t>
            </a:r>
            <a:r>
              <a:rPr lang="en-IN" sz="2400" dirty="0" smtClean="0">
                <a:latin typeface="Arial" pitchFamily="34" charset="0"/>
                <a:cs typeface="Arial" pitchFamily="34" charset="0"/>
              </a:rPr>
              <a:t>Maintenance</a:t>
            </a:r>
          </a:p>
          <a:p>
            <a:pPr>
              <a:lnSpc>
                <a:spcPct val="200000"/>
              </a:lnSpc>
            </a:pPr>
            <a:r>
              <a:rPr lang="en-IN" sz="2400" dirty="0">
                <a:latin typeface="Arial" pitchFamily="34" charset="0"/>
                <a:cs typeface="Arial" pitchFamily="34" charset="0"/>
              </a:rPr>
              <a:t>Pages Load Faster </a:t>
            </a:r>
            <a:endParaRPr lang="en-IN" sz="2400" dirty="0" smtClean="0">
              <a:latin typeface="Arial" pitchFamily="34" charset="0"/>
              <a:cs typeface="Arial" pitchFamily="34" charset="0"/>
            </a:endParaRPr>
          </a:p>
          <a:p>
            <a:pPr>
              <a:lnSpc>
                <a:spcPct val="200000"/>
              </a:lnSpc>
            </a:pPr>
            <a:r>
              <a:rPr lang="en-IN" sz="2400" dirty="0">
                <a:latin typeface="Arial" pitchFamily="34" charset="0"/>
                <a:cs typeface="Arial" pitchFamily="34" charset="0"/>
              </a:rPr>
              <a:t>Superior Styles to </a:t>
            </a:r>
            <a:r>
              <a:rPr lang="en-IN" sz="2400" dirty="0" smtClean="0">
                <a:latin typeface="Arial" pitchFamily="34" charset="0"/>
                <a:cs typeface="Arial" pitchFamily="34" charset="0"/>
              </a:rPr>
              <a:t>HTML</a:t>
            </a:r>
          </a:p>
          <a:p>
            <a:pPr>
              <a:lnSpc>
                <a:spcPct val="200000"/>
              </a:lnSpc>
            </a:pPr>
            <a:r>
              <a:rPr lang="en-IN" sz="2400" dirty="0">
                <a:latin typeface="Arial" pitchFamily="34" charset="0"/>
                <a:cs typeface="Arial" pitchFamily="34" charset="0"/>
              </a:rPr>
              <a:t>Multiple Device Compatibility </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9103126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latin typeface="Arial" pitchFamily="34" charset="0"/>
                <a:cs typeface="Arial" pitchFamily="34" charset="0"/>
              </a:rPr>
              <a:t>Including CSS in HTML </a:t>
            </a:r>
            <a:r>
              <a:rPr lang="en-IN" sz="3600" b="1" dirty="0" smtClean="0">
                <a:latin typeface="Arial" pitchFamily="34" charset="0"/>
                <a:cs typeface="Arial" pitchFamily="34" charset="0"/>
              </a:rPr>
              <a:t>Documents</a:t>
            </a:r>
            <a:br>
              <a:rPr lang="en-IN" sz="3600" b="1" dirty="0" smtClean="0">
                <a:latin typeface="Arial" pitchFamily="34" charset="0"/>
                <a:cs typeface="Arial" pitchFamily="34" charset="0"/>
              </a:rPr>
            </a:br>
            <a:r>
              <a:rPr lang="en-IN" sz="3600" b="1" dirty="0" smtClean="0">
                <a:latin typeface="Arial" pitchFamily="34" charset="0"/>
                <a:cs typeface="Arial" pitchFamily="34" charset="0"/>
              </a:rPr>
              <a:t>or CSS Types</a:t>
            </a:r>
            <a:endParaRPr lang="en-IN" sz="36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fontAlgn="base">
              <a:lnSpc>
                <a:spcPct val="150000"/>
              </a:lnSpc>
              <a:buNone/>
            </a:pPr>
            <a:r>
              <a:rPr lang="en-IN" sz="2400" dirty="0" smtClean="0">
                <a:latin typeface="Arial" pitchFamily="34" charset="0"/>
                <a:cs typeface="Arial" pitchFamily="34" charset="0"/>
              </a:rPr>
              <a:t>You </a:t>
            </a:r>
            <a:r>
              <a:rPr lang="en-IN" sz="2400" dirty="0">
                <a:latin typeface="Arial" pitchFamily="34" charset="0"/>
                <a:cs typeface="Arial" pitchFamily="34" charset="0"/>
              </a:rPr>
              <a:t>can include CSS in an HTML document in three ways</a:t>
            </a:r>
            <a:r>
              <a:rPr lang="en-IN" sz="2400" dirty="0" smtClean="0">
                <a:latin typeface="Arial" pitchFamily="34" charset="0"/>
                <a:cs typeface="Arial" pitchFamily="34" charset="0"/>
              </a:rPr>
              <a:t>:</a:t>
            </a:r>
          </a:p>
          <a:p>
            <a:pPr marL="457200" indent="-457200">
              <a:lnSpc>
                <a:spcPct val="150000"/>
              </a:lnSpc>
              <a:buFont typeface="+mj-lt"/>
              <a:buAutoNum type="arabicPeriod"/>
            </a:pPr>
            <a:r>
              <a:rPr lang="en-IN" sz="2400" b="1" dirty="0" smtClean="0">
                <a:latin typeface="Arial" pitchFamily="34" charset="0"/>
                <a:cs typeface="Arial" pitchFamily="34" charset="0"/>
              </a:rPr>
              <a:t>Inline </a:t>
            </a:r>
            <a:r>
              <a:rPr lang="en-IN" sz="2400" b="1" dirty="0">
                <a:latin typeface="Arial" pitchFamily="34" charset="0"/>
                <a:cs typeface="Arial" pitchFamily="34" charset="0"/>
              </a:rPr>
              <a:t>styles</a:t>
            </a:r>
            <a:r>
              <a:rPr lang="en-IN" sz="2400" dirty="0">
                <a:latin typeface="Arial" pitchFamily="34" charset="0"/>
                <a:cs typeface="Arial" pitchFamily="34" charset="0"/>
              </a:rPr>
              <a:t> — Using the </a:t>
            </a:r>
            <a:r>
              <a:rPr lang="en-IN" sz="2400" b="1" dirty="0">
                <a:latin typeface="Arial" pitchFamily="34" charset="0"/>
                <a:cs typeface="Arial" pitchFamily="34" charset="0"/>
              </a:rPr>
              <a:t>style attribute </a:t>
            </a:r>
            <a:r>
              <a:rPr lang="en-IN" sz="2400" dirty="0">
                <a:latin typeface="Arial" pitchFamily="34" charset="0"/>
                <a:cs typeface="Arial" pitchFamily="34" charset="0"/>
              </a:rPr>
              <a:t>in the HTML start tag.</a:t>
            </a:r>
          </a:p>
          <a:p>
            <a:pPr marL="457200" indent="-457200">
              <a:lnSpc>
                <a:spcPct val="150000"/>
              </a:lnSpc>
              <a:buFont typeface="+mj-lt"/>
              <a:buAutoNum type="arabicPeriod"/>
            </a:pPr>
            <a:r>
              <a:rPr lang="en-IN" sz="2400" b="1" dirty="0">
                <a:latin typeface="Arial" pitchFamily="34" charset="0"/>
                <a:cs typeface="Arial" pitchFamily="34" charset="0"/>
              </a:rPr>
              <a:t>Embedded styles</a:t>
            </a:r>
            <a:r>
              <a:rPr lang="en-IN" sz="2400" dirty="0">
                <a:latin typeface="Arial" pitchFamily="34" charset="0"/>
                <a:cs typeface="Arial" pitchFamily="34" charset="0"/>
              </a:rPr>
              <a:t> — Using the &lt;style&gt; element in the head section of a document.</a:t>
            </a:r>
          </a:p>
          <a:p>
            <a:pPr marL="457200" indent="-457200">
              <a:lnSpc>
                <a:spcPct val="150000"/>
              </a:lnSpc>
              <a:buFont typeface="+mj-lt"/>
              <a:buAutoNum type="arabicPeriod"/>
            </a:pPr>
            <a:r>
              <a:rPr lang="en-IN" sz="2400" b="1" dirty="0">
                <a:latin typeface="Arial" pitchFamily="34" charset="0"/>
                <a:cs typeface="Arial" pitchFamily="34" charset="0"/>
              </a:rPr>
              <a:t>External style sheets</a:t>
            </a:r>
            <a:r>
              <a:rPr lang="en-IN" sz="2400" dirty="0">
                <a:latin typeface="Arial" pitchFamily="34" charset="0"/>
                <a:cs typeface="Arial" pitchFamily="34" charset="0"/>
              </a:rPr>
              <a:t> — Using the &lt;link&gt; element, pointing to an external CSS file.</a:t>
            </a:r>
          </a:p>
          <a:p>
            <a:pPr>
              <a:lnSpc>
                <a:spcPct val="150000"/>
              </a:lnSpc>
            </a:pP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1407807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normAutofit/>
          </a:bodyPr>
          <a:lstStyle/>
          <a:p>
            <a:r>
              <a:rPr lang="en-IN" b="1" dirty="0">
                <a:latin typeface="Arial" pitchFamily="34" charset="0"/>
                <a:cs typeface="Arial" pitchFamily="34" charset="0"/>
              </a:rPr>
              <a:t>Inline </a:t>
            </a:r>
            <a:r>
              <a:rPr lang="en-IN" b="1" dirty="0" smtClean="0">
                <a:latin typeface="Arial" pitchFamily="34" charset="0"/>
                <a:cs typeface="Arial" pitchFamily="34" charset="0"/>
              </a:rPr>
              <a:t>Styles</a:t>
            </a:r>
            <a:endParaRPr lang="en-IN" dirty="0">
              <a:latin typeface="Arial" pitchFamily="34" charset="0"/>
              <a:cs typeface="Arial" pitchFamily="34" charset="0"/>
            </a:endParaRPr>
          </a:p>
        </p:txBody>
      </p:sp>
      <p:sp>
        <p:nvSpPr>
          <p:cNvPr id="3" name="Content Placeholder 2"/>
          <p:cNvSpPr>
            <a:spLocks noGrp="1"/>
          </p:cNvSpPr>
          <p:nvPr>
            <p:ph idx="1"/>
          </p:nvPr>
        </p:nvSpPr>
        <p:spPr>
          <a:xfrm>
            <a:off x="179512" y="1124744"/>
            <a:ext cx="8712968" cy="5256584"/>
          </a:xfrm>
        </p:spPr>
        <p:txBody>
          <a:bodyPr>
            <a:normAutofit fontScale="92500" lnSpcReduction="10000"/>
          </a:bodyPr>
          <a:lstStyle/>
          <a:p>
            <a:pPr algn="just">
              <a:lnSpc>
                <a:spcPct val="150000"/>
              </a:lnSpc>
            </a:pPr>
            <a:r>
              <a:rPr lang="en-IN" sz="2400" dirty="0">
                <a:latin typeface="Arial" pitchFamily="34" charset="0"/>
                <a:cs typeface="Arial" pitchFamily="34" charset="0"/>
              </a:rPr>
              <a:t>Inline styles are used to apply the unique style rules to an element by putting the CSS rules directly into the start tag</a:t>
            </a:r>
            <a:r>
              <a:rPr lang="en-IN" sz="2400" dirty="0" smtClean="0">
                <a:latin typeface="Arial" pitchFamily="34" charset="0"/>
                <a:cs typeface="Arial" pitchFamily="34" charset="0"/>
              </a:rPr>
              <a:t>.</a:t>
            </a:r>
          </a:p>
          <a:p>
            <a:pPr algn="just">
              <a:lnSpc>
                <a:spcPct val="150000"/>
              </a:lnSpc>
            </a:pPr>
            <a:r>
              <a:rPr lang="en-IN" sz="2400" dirty="0" smtClean="0">
                <a:latin typeface="Arial" pitchFamily="34" charset="0"/>
                <a:cs typeface="Arial" pitchFamily="34" charset="0"/>
              </a:rPr>
              <a:t>It </a:t>
            </a:r>
            <a:r>
              <a:rPr lang="en-IN" sz="2400" dirty="0">
                <a:latin typeface="Arial" pitchFamily="34" charset="0"/>
                <a:cs typeface="Arial" pitchFamily="34" charset="0"/>
              </a:rPr>
              <a:t>can be attached to an element using the style </a:t>
            </a:r>
            <a:r>
              <a:rPr lang="en-IN" sz="2400" dirty="0" smtClean="0">
                <a:latin typeface="Arial" pitchFamily="34" charset="0"/>
                <a:cs typeface="Arial" pitchFamily="34" charset="0"/>
              </a:rPr>
              <a:t>attribute</a:t>
            </a:r>
          </a:p>
          <a:p>
            <a:pPr algn="just">
              <a:lnSpc>
                <a:spcPct val="150000"/>
              </a:lnSpc>
            </a:pPr>
            <a:r>
              <a:rPr lang="en-IN" sz="2400" dirty="0">
                <a:latin typeface="Arial" pitchFamily="34" charset="0"/>
                <a:cs typeface="Arial" pitchFamily="34" charset="0"/>
              </a:rPr>
              <a:t>The style attribute includes a series of CSS property and value pairs. </a:t>
            </a:r>
            <a:endParaRPr lang="en-IN" sz="2400" dirty="0" smtClean="0">
              <a:latin typeface="Arial" pitchFamily="34" charset="0"/>
              <a:cs typeface="Arial" pitchFamily="34" charset="0"/>
            </a:endParaRPr>
          </a:p>
          <a:p>
            <a:pPr algn="just">
              <a:lnSpc>
                <a:spcPct val="150000"/>
              </a:lnSpc>
            </a:pPr>
            <a:r>
              <a:rPr lang="en-IN" sz="2400" dirty="0" smtClean="0">
                <a:latin typeface="Arial" pitchFamily="34" charset="0"/>
                <a:cs typeface="Arial" pitchFamily="34" charset="0"/>
              </a:rPr>
              <a:t>Each</a:t>
            </a:r>
            <a:r>
              <a:rPr lang="en-IN" sz="2400" dirty="0">
                <a:latin typeface="Arial" pitchFamily="34" charset="0"/>
                <a:cs typeface="Arial" pitchFamily="34" charset="0"/>
              </a:rPr>
              <a:t> "</a:t>
            </a:r>
            <a:r>
              <a:rPr lang="en-IN" sz="2400" b="1" dirty="0">
                <a:latin typeface="Arial" pitchFamily="34" charset="0"/>
                <a:cs typeface="Arial" pitchFamily="34" charset="0"/>
              </a:rPr>
              <a:t>property: value</a:t>
            </a:r>
            <a:r>
              <a:rPr lang="en-IN" sz="2400" dirty="0">
                <a:latin typeface="Arial" pitchFamily="34" charset="0"/>
                <a:cs typeface="Arial" pitchFamily="34" charset="0"/>
              </a:rPr>
              <a:t>" pair is separated by a semicolon </a:t>
            </a:r>
            <a:r>
              <a:rPr lang="en-IN" sz="2400" dirty="0" smtClean="0">
                <a:latin typeface="Arial" pitchFamily="34" charset="0"/>
                <a:cs typeface="Arial" pitchFamily="34" charset="0"/>
              </a:rPr>
              <a:t>(;)</a:t>
            </a:r>
          </a:p>
          <a:p>
            <a:pPr algn="just">
              <a:lnSpc>
                <a:spcPct val="150000"/>
              </a:lnSpc>
            </a:pPr>
            <a:r>
              <a:rPr lang="en-IN" sz="2400" dirty="0" smtClean="0">
                <a:latin typeface="Arial" pitchFamily="34" charset="0"/>
                <a:cs typeface="Arial" pitchFamily="34" charset="0"/>
              </a:rPr>
              <a:t>Example:</a:t>
            </a:r>
            <a:endParaRPr lang="en-IN" sz="2000" dirty="0" smtClean="0">
              <a:latin typeface="Arial" pitchFamily="34" charset="0"/>
              <a:cs typeface="Arial" pitchFamily="34" charset="0"/>
            </a:endParaRPr>
          </a:p>
          <a:p>
            <a:pPr marL="0" indent="0" algn="just">
              <a:buNone/>
            </a:pPr>
            <a:endParaRPr lang="en-IN" sz="2000" dirty="0" smtClean="0">
              <a:latin typeface="Arial" pitchFamily="34" charset="0"/>
              <a:cs typeface="Arial" pitchFamily="34" charset="0"/>
            </a:endParaRPr>
          </a:p>
          <a:p>
            <a:pPr marL="0" indent="0" algn="ctr">
              <a:buNone/>
            </a:pPr>
            <a:r>
              <a:rPr lang="en-IN" sz="2000" dirty="0" smtClean="0">
                <a:latin typeface="Arial" pitchFamily="34" charset="0"/>
                <a:cs typeface="Arial" pitchFamily="34" charset="0"/>
              </a:rPr>
              <a:t>    &lt;</a:t>
            </a:r>
            <a:r>
              <a:rPr lang="en-IN" sz="2000" dirty="0">
                <a:solidFill>
                  <a:srgbClr val="002060"/>
                </a:solidFill>
                <a:latin typeface="Arial" pitchFamily="34" charset="0"/>
                <a:cs typeface="Arial" pitchFamily="34" charset="0"/>
              </a:rPr>
              <a:t>h1</a:t>
            </a:r>
            <a:r>
              <a:rPr lang="en-IN" sz="2000" dirty="0">
                <a:latin typeface="Arial" pitchFamily="34" charset="0"/>
                <a:cs typeface="Arial" pitchFamily="34" charset="0"/>
              </a:rPr>
              <a:t> </a:t>
            </a:r>
            <a:r>
              <a:rPr lang="en-IN" sz="2000" dirty="0">
                <a:solidFill>
                  <a:srgbClr val="FF0000"/>
                </a:solidFill>
                <a:latin typeface="Arial" pitchFamily="34" charset="0"/>
                <a:cs typeface="Arial" pitchFamily="34" charset="0"/>
              </a:rPr>
              <a:t>style</a:t>
            </a:r>
            <a:r>
              <a:rPr lang="en-IN" sz="2000" dirty="0">
                <a:latin typeface="Arial" pitchFamily="34" charset="0"/>
                <a:cs typeface="Arial" pitchFamily="34" charset="0"/>
              </a:rPr>
              <a:t>="</a:t>
            </a:r>
            <a:r>
              <a:rPr lang="en-IN" sz="2000" dirty="0" err="1">
                <a:latin typeface="Arial" pitchFamily="34" charset="0"/>
                <a:cs typeface="Arial" pitchFamily="34" charset="0"/>
              </a:rPr>
              <a:t>color:red</a:t>
            </a:r>
            <a:r>
              <a:rPr lang="en-IN" sz="2000" dirty="0">
                <a:latin typeface="Arial" pitchFamily="34" charset="0"/>
                <a:cs typeface="Arial" pitchFamily="34" charset="0"/>
              </a:rPr>
              <a:t>; font-size:30px;"&gt;This is a heading&lt;/</a:t>
            </a:r>
            <a:r>
              <a:rPr lang="en-IN" sz="2000" dirty="0">
                <a:solidFill>
                  <a:srgbClr val="002060"/>
                </a:solidFill>
                <a:latin typeface="Arial" pitchFamily="34" charset="0"/>
                <a:cs typeface="Arial" pitchFamily="34" charset="0"/>
              </a:rPr>
              <a:t>h1</a:t>
            </a:r>
            <a:r>
              <a:rPr lang="en-IN" sz="2000" dirty="0">
                <a:latin typeface="Arial" pitchFamily="34" charset="0"/>
                <a:cs typeface="Arial" pitchFamily="34" charset="0"/>
              </a:rPr>
              <a:t>&gt; </a:t>
            </a:r>
            <a:endParaRPr lang="en-IN" sz="2000" dirty="0" smtClean="0">
              <a:latin typeface="Arial" pitchFamily="34" charset="0"/>
              <a:cs typeface="Arial" pitchFamily="34" charset="0"/>
            </a:endParaRPr>
          </a:p>
          <a:p>
            <a:pPr marL="0" indent="0" algn="ctr">
              <a:buNone/>
            </a:pPr>
            <a:endParaRPr lang="en-IN" sz="2000" dirty="0" smtClean="0">
              <a:latin typeface="Arial" pitchFamily="34" charset="0"/>
              <a:cs typeface="Arial" pitchFamily="34" charset="0"/>
            </a:endParaRPr>
          </a:p>
          <a:p>
            <a:pPr marL="0" indent="0" algn="ctr">
              <a:buNone/>
            </a:pPr>
            <a:r>
              <a:rPr lang="en-IN" sz="2000" dirty="0" smtClean="0">
                <a:latin typeface="Arial" pitchFamily="34" charset="0"/>
                <a:cs typeface="Arial" pitchFamily="34" charset="0"/>
              </a:rPr>
              <a:t>   &lt;</a:t>
            </a:r>
            <a:r>
              <a:rPr lang="en-IN" sz="2000" dirty="0">
                <a:solidFill>
                  <a:srgbClr val="002060"/>
                </a:solidFill>
                <a:latin typeface="Arial" pitchFamily="34" charset="0"/>
                <a:cs typeface="Arial" pitchFamily="34" charset="0"/>
              </a:rPr>
              <a:t>p</a:t>
            </a:r>
            <a:r>
              <a:rPr lang="en-IN" sz="2000" dirty="0">
                <a:latin typeface="Arial" pitchFamily="34" charset="0"/>
                <a:cs typeface="Arial" pitchFamily="34" charset="0"/>
              </a:rPr>
              <a:t> </a:t>
            </a:r>
            <a:r>
              <a:rPr lang="en-IN" sz="2000" dirty="0">
                <a:solidFill>
                  <a:srgbClr val="FF0000"/>
                </a:solidFill>
                <a:latin typeface="Arial" pitchFamily="34" charset="0"/>
                <a:cs typeface="Arial" pitchFamily="34" charset="0"/>
              </a:rPr>
              <a:t>style</a:t>
            </a:r>
            <a:r>
              <a:rPr lang="en-IN" sz="2000" dirty="0">
                <a:latin typeface="Arial" pitchFamily="34" charset="0"/>
                <a:cs typeface="Arial" pitchFamily="34" charset="0"/>
              </a:rPr>
              <a:t>="</a:t>
            </a:r>
            <a:r>
              <a:rPr lang="en-IN" sz="2000" dirty="0" err="1">
                <a:latin typeface="Arial" pitchFamily="34" charset="0"/>
                <a:cs typeface="Arial" pitchFamily="34" charset="0"/>
              </a:rPr>
              <a:t>color:green</a:t>
            </a:r>
            <a:r>
              <a:rPr lang="en-IN" sz="2000" dirty="0">
                <a:latin typeface="Arial" pitchFamily="34" charset="0"/>
                <a:cs typeface="Arial" pitchFamily="34" charset="0"/>
              </a:rPr>
              <a:t>; font-size:22px;"&gt;This is a paragraph.&lt;/</a:t>
            </a:r>
            <a:r>
              <a:rPr lang="en-IN" sz="2000" dirty="0">
                <a:solidFill>
                  <a:srgbClr val="002060"/>
                </a:solidFill>
                <a:latin typeface="Arial" pitchFamily="34" charset="0"/>
                <a:cs typeface="Arial" pitchFamily="34" charset="0"/>
              </a:rPr>
              <a:t>p</a:t>
            </a:r>
            <a:r>
              <a:rPr lang="en-IN" sz="2000" dirty="0">
                <a:latin typeface="Arial" pitchFamily="34" charset="0"/>
                <a:cs typeface="Arial" pitchFamily="34" charset="0"/>
              </a:rPr>
              <a:t>&gt; </a:t>
            </a:r>
            <a:endParaRPr lang="en-IN" sz="2000" dirty="0" smtClean="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3429272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b="1" dirty="0" smtClean="0">
                <a:latin typeface="Arial" pitchFamily="34" charset="0"/>
                <a:cs typeface="Arial" pitchFamily="34" charset="0"/>
              </a:rPr>
              <a:t>Embedded (or) Internal </a:t>
            </a:r>
            <a:r>
              <a:rPr lang="en-IN" b="1" dirty="0">
                <a:latin typeface="Arial" pitchFamily="34" charset="0"/>
                <a:cs typeface="Arial" pitchFamily="34" charset="0"/>
              </a:rPr>
              <a:t>Style </a:t>
            </a:r>
            <a:r>
              <a:rPr lang="en-IN" b="1" dirty="0" smtClean="0">
                <a:latin typeface="Arial" pitchFamily="34" charset="0"/>
                <a:cs typeface="Arial" pitchFamily="34" charset="0"/>
              </a:rPr>
              <a:t>Sheets</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IN" sz="2400" dirty="0">
                <a:latin typeface="Arial" pitchFamily="34" charset="0"/>
                <a:cs typeface="Arial" pitchFamily="34" charset="0"/>
              </a:rPr>
              <a:t>Embedded or internal style sheets only affect the document they are embedded in</a:t>
            </a:r>
            <a:r>
              <a:rPr lang="en-IN" sz="2400" dirty="0" smtClean="0">
                <a:latin typeface="Arial" pitchFamily="34" charset="0"/>
                <a:cs typeface="Arial" pitchFamily="34" charset="0"/>
              </a:rPr>
              <a:t>.</a:t>
            </a:r>
          </a:p>
          <a:p>
            <a:pPr algn="just">
              <a:lnSpc>
                <a:spcPct val="150000"/>
              </a:lnSpc>
            </a:pPr>
            <a:r>
              <a:rPr lang="en-IN" sz="2400" dirty="0">
                <a:latin typeface="Arial" pitchFamily="34" charset="0"/>
                <a:cs typeface="Arial" pitchFamily="34" charset="0"/>
              </a:rPr>
              <a:t>Embedded style sheets are defined in the </a:t>
            </a:r>
            <a:r>
              <a:rPr lang="en-IN" sz="2400" dirty="0">
                <a:solidFill>
                  <a:srgbClr val="002060"/>
                </a:solidFill>
                <a:latin typeface="Arial" pitchFamily="34" charset="0"/>
                <a:cs typeface="Arial" pitchFamily="34" charset="0"/>
              </a:rPr>
              <a:t>&lt;head&gt;</a:t>
            </a:r>
            <a:r>
              <a:rPr lang="en-IN" sz="2400" dirty="0">
                <a:latin typeface="Arial" pitchFamily="34" charset="0"/>
                <a:cs typeface="Arial" pitchFamily="34" charset="0"/>
              </a:rPr>
              <a:t> section of an HTML document using the </a:t>
            </a:r>
            <a:r>
              <a:rPr lang="en-IN" sz="2400" dirty="0">
                <a:solidFill>
                  <a:srgbClr val="002060"/>
                </a:solidFill>
                <a:latin typeface="Arial" pitchFamily="34" charset="0"/>
                <a:cs typeface="Arial" pitchFamily="34" charset="0"/>
              </a:rPr>
              <a:t>&lt;style&gt;</a:t>
            </a:r>
            <a:r>
              <a:rPr lang="en-IN" sz="2400" dirty="0">
                <a:latin typeface="Arial" pitchFamily="34" charset="0"/>
                <a:cs typeface="Arial" pitchFamily="34" charset="0"/>
              </a:rPr>
              <a:t> </a:t>
            </a:r>
            <a:r>
              <a:rPr lang="en-IN" sz="2400" dirty="0" smtClean="0">
                <a:latin typeface="Arial" pitchFamily="34" charset="0"/>
                <a:cs typeface="Arial" pitchFamily="34" charset="0"/>
              </a:rPr>
              <a:t>element</a:t>
            </a:r>
          </a:p>
          <a:p>
            <a:pPr algn="just">
              <a:lnSpc>
                <a:spcPct val="150000"/>
              </a:lnSpc>
            </a:pPr>
            <a:r>
              <a:rPr lang="en-IN" sz="2400" dirty="0">
                <a:latin typeface="Arial" pitchFamily="34" charset="0"/>
                <a:cs typeface="Arial" pitchFamily="34" charset="0"/>
              </a:rPr>
              <a:t>You can define any number </a:t>
            </a:r>
            <a:r>
              <a:rPr lang="en-IN" sz="2400" dirty="0" smtClean="0">
                <a:latin typeface="Arial" pitchFamily="34" charset="0"/>
                <a:cs typeface="Arial" pitchFamily="34" charset="0"/>
              </a:rPr>
              <a:t>of &lt;style&gt; elements in </a:t>
            </a:r>
            <a:r>
              <a:rPr lang="en-IN" sz="2400" dirty="0">
                <a:latin typeface="Arial" pitchFamily="34" charset="0"/>
                <a:cs typeface="Arial" pitchFamily="34" charset="0"/>
              </a:rPr>
              <a:t>a HTML document but they must appear between the &lt;head&gt; and &lt;/head&gt; tags</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4850664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8229600" cy="922114"/>
          </a:xfrm>
        </p:spPr>
        <p:txBody>
          <a:bodyPr>
            <a:normAutofit/>
          </a:bodyPr>
          <a:lstStyle/>
          <a:p>
            <a:r>
              <a:rPr lang="en-IN" b="1" dirty="0">
                <a:latin typeface="Arial" pitchFamily="34" charset="0"/>
                <a:cs typeface="Arial" pitchFamily="34" charset="0"/>
              </a:rPr>
              <a:t>Embedded Style </a:t>
            </a:r>
            <a:r>
              <a:rPr lang="en-IN" b="1" dirty="0" smtClean="0">
                <a:latin typeface="Arial" pitchFamily="34" charset="0"/>
                <a:cs typeface="Arial" pitchFamily="34" charset="0"/>
              </a:rPr>
              <a:t>Sheets</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980728"/>
            <a:ext cx="8229600" cy="5877272"/>
          </a:xfrm>
        </p:spPr>
        <p:txBody>
          <a:bodyPr>
            <a:normAutofit fontScale="77500" lnSpcReduction="20000"/>
          </a:bodyPr>
          <a:lstStyle/>
          <a:p>
            <a:pPr marL="0" indent="0" algn="just">
              <a:buNone/>
            </a:pPr>
            <a:r>
              <a:rPr lang="en-IN" sz="2400" dirty="0">
                <a:latin typeface="Courier New" pitchFamily="49" charset="0"/>
                <a:cs typeface="Courier New" pitchFamily="49" charset="0"/>
              </a:rPr>
              <a:t>&lt;!DOCTYPE html&gt;</a:t>
            </a:r>
          </a:p>
          <a:p>
            <a:pPr marL="0" indent="0" algn="just">
              <a:buNone/>
            </a:pPr>
            <a:r>
              <a:rPr lang="en-IN" sz="2400" dirty="0">
                <a:latin typeface="Courier New" pitchFamily="49" charset="0"/>
                <a:cs typeface="Courier New" pitchFamily="49" charset="0"/>
              </a:rPr>
              <a:t>&lt;</a:t>
            </a:r>
            <a:r>
              <a:rPr lang="en-IN" sz="2400" dirty="0" smtClean="0">
                <a:latin typeface="Courier New" pitchFamily="49" charset="0"/>
                <a:cs typeface="Courier New" pitchFamily="49" charset="0"/>
              </a:rPr>
              <a:t>html&gt;</a:t>
            </a:r>
            <a:endParaRPr lang="en-IN" sz="2400" dirty="0">
              <a:latin typeface="Courier New" pitchFamily="49" charset="0"/>
              <a:cs typeface="Courier New" pitchFamily="49" charset="0"/>
            </a:endParaRPr>
          </a:p>
          <a:p>
            <a:pPr marL="0" indent="0" algn="just">
              <a:buNone/>
            </a:pPr>
            <a:r>
              <a:rPr lang="en-IN" sz="2400" dirty="0">
                <a:latin typeface="Courier New" pitchFamily="49" charset="0"/>
                <a:cs typeface="Courier New" pitchFamily="49" charset="0"/>
              </a:rPr>
              <a:t>&lt;head&gt;</a:t>
            </a:r>
          </a:p>
          <a:p>
            <a:pPr marL="0" indent="0" algn="just">
              <a:buNone/>
            </a:pPr>
            <a:r>
              <a:rPr lang="en-IN" sz="2400" dirty="0">
                <a:latin typeface="Courier New" pitchFamily="49" charset="0"/>
                <a:cs typeface="Courier New" pitchFamily="49" charset="0"/>
              </a:rPr>
              <a:t>    &lt;</a:t>
            </a:r>
            <a:r>
              <a:rPr lang="en-IN" sz="2400" dirty="0" smtClean="0">
                <a:latin typeface="Courier New" pitchFamily="49" charset="0"/>
                <a:cs typeface="Courier New" pitchFamily="49" charset="0"/>
              </a:rPr>
              <a:t>title&gt;Embedded Style Sheet&lt;/</a:t>
            </a:r>
            <a:r>
              <a:rPr lang="en-IN" sz="2400" dirty="0">
                <a:latin typeface="Courier New" pitchFamily="49" charset="0"/>
                <a:cs typeface="Courier New" pitchFamily="49" charset="0"/>
              </a:rPr>
              <a:t>title&gt;</a:t>
            </a:r>
          </a:p>
          <a:p>
            <a:pPr marL="0" indent="0" algn="just">
              <a:buNone/>
            </a:pPr>
            <a:r>
              <a:rPr lang="en-IN" sz="2400" dirty="0">
                <a:latin typeface="Courier New" pitchFamily="49" charset="0"/>
                <a:cs typeface="Courier New" pitchFamily="49" charset="0"/>
              </a:rPr>
              <a:t>    &lt;style&gt;</a:t>
            </a:r>
          </a:p>
          <a:p>
            <a:pPr marL="0" indent="0" algn="just">
              <a:buNone/>
            </a:pPr>
            <a:r>
              <a:rPr lang="en-IN" sz="2400" dirty="0">
                <a:latin typeface="Courier New" pitchFamily="49" charset="0"/>
                <a:cs typeface="Courier New" pitchFamily="49" charset="0"/>
              </a:rPr>
              <a:t>        </a:t>
            </a:r>
            <a:r>
              <a:rPr lang="en-IN" sz="2400" dirty="0" smtClean="0">
                <a:latin typeface="Courier New" pitchFamily="49" charset="0"/>
                <a:cs typeface="Courier New" pitchFamily="49" charset="0"/>
              </a:rPr>
              <a:t>body</a:t>
            </a:r>
          </a:p>
          <a:p>
            <a:pPr marL="0" indent="0" algn="just">
              <a:buNone/>
            </a:pPr>
            <a:r>
              <a:rPr lang="en-IN" sz="2400" dirty="0">
                <a:latin typeface="Courier New" pitchFamily="49" charset="0"/>
                <a:cs typeface="Courier New" pitchFamily="49" charset="0"/>
              </a:rPr>
              <a:t>	 </a:t>
            </a:r>
            <a:r>
              <a:rPr lang="en-IN" sz="2400" dirty="0" smtClean="0">
                <a:latin typeface="Courier New" pitchFamily="49" charset="0"/>
                <a:cs typeface="Courier New" pitchFamily="49" charset="0"/>
              </a:rPr>
              <a:t> {</a:t>
            </a:r>
          </a:p>
          <a:p>
            <a:pPr marL="0" indent="0" algn="just">
              <a:buNone/>
            </a:pPr>
            <a:r>
              <a:rPr lang="en-IN" sz="2400" dirty="0">
                <a:solidFill>
                  <a:schemeClr val="accent2">
                    <a:lumMod val="50000"/>
                  </a:schemeClr>
                </a:solidFill>
                <a:latin typeface="Courier New" pitchFamily="49" charset="0"/>
                <a:cs typeface="Courier New" pitchFamily="49" charset="0"/>
              </a:rPr>
              <a:t>	</a:t>
            </a:r>
            <a:r>
              <a:rPr lang="en-IN" sz="2400" dirty="0" smtClean="0">
                <a:solidFill>
                  <a:schemeClr val="accent2">
                    <a:lumMod val="50000"/>
                  </a:schemeClr>
                </a:solidFill>
                <a:latin typeface="Courier New" pitchFamily="49" charset="0"/>
                <a:cs typeface="Courier New" pitchFamily="49" charset="0"/>
              </a:rPr>
              <a:t>	background-</a:t>
            </a:r>
            <a:r>
              <a:rPr lang="en-IN" sz="2400" dirty="0" err="1" smtClean="0">
                <a:solidFill>
                  <a:schemeClr val="accent2">
                    <a:lumMod val="50000"/>
                  </a:schemeClr>
                </a:solidFill>
                <a:latin typeface="Courier New" pitchFamily="49" charset="0"/>
                <a:cs typeface="Courier New" pitchFamily="49" charset="0"/>
              </a:rPr>
              <a:t>color</a:t>
            </a:r>
            <a:r>
              <a:rPr lang="en-IN" sz="2400" dirty="0">
                <a:latin typeface="Courier New" pitchFamily="49" charset="0"/>
                <a:cs typeface="Courier New" pitchFamily="49" charset="0"/>
              </a:rPr>
              <a:t>: </a:t>
            </a:r>
            <a:r>
              <a:rPr lang="en-IN" sz="2400" dirty="0" err="1">
                <a:latin typeface="Courier New" pitchFamily="49" charset="0"/>
                <a:cs typeface="Courier New" pitchFamily="49" charset="0"/>
              </a:rPr>
              <a:t>YellowGreen</a:t>
            </a:r>
            <a:r>
              <a:rPr lang="en-IN" sz="2400" dirty="0" smtClean="0">
                <a:latin typeface="Courier New" pitchFamily="49" charset="0"/>
                <a:cs typeface="Courier New" pitchFamily="49" charset="0"/>
              </a:rPr>
              <a:t>;</a:t>
            </a:r>
          </a:p>
          <a:p>
            <a:pPr marL="0" indent="0" algn="just">
              <a:buNone/>
            </a:pPr>
            <a:r>
              <a:rPr lang="en-IN" sz="2400" dirty="0">
                <a:latin typeface="Courier New" pitchFamily="49" charset="0"/>
                <a:cs typeface="Courier New" pitchFamily="49" charset="0"/>
              </a:rPr>
              <a:t>	 </a:t>
            </a:r>
            <a:r>
              <a:rPr lang="en-IN" sz="2400" dirty="0" smtClean="0">
                <a:latin typeface="Courier New" pitchFamily="49" charset="0"/>
                <a:cs typeface="Courier New" pitchFamily="49" charset="0"/>
              </a:rPr>
              <a:t> }</a:t>
            </a:r>
            <a:endParaRPr lang="en-IN" sz="2400" dirty="0">
              <a:latin typeface="Courier New" pitchFamily="49" charset="0"/>
              <a:cs typeface="Courier New" pitchFamily="49" charset="0"/>
            </a:endParaRPr>
          </a:p>
          <a:p>
            <a:pPr marL="0" indent="0" algn="just">
              <a:buNone/>
            </a:pPr>
            <a:r>
              <a:rPr lang="en-IN" sz="2400" dirty="0">
                <a:latin typeface="Courier New" pitchFamily="49" charset="0"/>
                <a:cs typeface="Courier New" pitchFamily="49" charset="0"/>
              </a:rPr>
              <a:t>        </a:t>
            </a:r>
            <a:r>
              <a:rPr lang="en-IN" sz="2400" dirty="0" smtClean="0">
                <a:latin typeface="Courier New" pitchFamily="49" charset="0"/>
                <a:cs typeface="Courier New" pitchFamily="49" charset="0"/>
              </a:rPr>
              <a:t>p</a:t>
            </a:r>
          </a:p>
          <a:p>
            <a:pPr marL="0" indent="0" algn="just">
              <a:buNone/>
            </a:pPr>
            <a:r>
              <a:rPr lang="en-IN" sz="2400" dirty="0">
                <a:latin typeface="Courier New" pitchFamily="49" charset="0"/>
                <a:cs typeface="Courier New" pitchFamily="49" charset="0"/>
              </a:rPr>
              <a:t>	 </a:t>
            </a:r>
            <a:r>
              <a:rPr lang="en-IN" sz="2400" dirty="0" smtClean="0">
                <a:latin typeface="Courier New" pitchFamily="49" charset="0"/>
                <a:cs typeface="Courier New" pitchFamily="49" charset="0"/>
              </a:rPr>
              <a:t> {</a:t>
            </a:r>
          </a:p>
          <a:p>
            <a:pPr marL="0" indent="0" algn="just">
              <a:buNone/>
            </a:pPr>
            <a:r>
              <a:rPr lang="en-IN" sz="2400" dirty="0">
                <a:solidFill>
                  <a:schemeClr val="accent2">
                    <a:lumMod val="50000"/>
                  </a:schemeClr>
                </a:solidFill>
                <a:latin typeface="Courier New" pitchFamily="49" charset="0"/>
                <a:cs typeface="Courier New" pitchFamily="49" charset="0"/>
              </a:rPr>
              <a:t>	</a:t>
            </a:r>
            <a:r>
              <a:rPr lang="en-IN" sz="2400" dirty="0" smtClean="0">
                <a:solidFill>
                  <a:schemeClr val="accent2">
                    <a:lumMod val="50000"/>
                  </a:schemeClr>
                </a:solidFill>
                <a:latin typeface="Courier New" pitchFamily="49" charset="0"/>
                <a:cs typeface="Courier New" pitchFamily="49" charset="0"/>
              </a:rPr>
              <a:t>	</a:t>
            </a:r>
            <a:r>
              <a:rPr lang="en-IN" sz="2400" dirty="0" err="1" smtClean="0">
                <a:solidFill>
                  <a:schemeClr val="accent2">
                    <a:lumMod val="50000"/>
                  </a:schemeClr>
                </a:solidFill>
                <a:latin typeface="Courier New" pitchFamily="49" charset="0"/>
                <a:cs typeface="Courier New" pitchFamily="49" charset="0"/>
              </a:rPr>
              <a:t>color</a:t>
            </a:r>
            <a:r>
              <a:rPr lang="en-IN" sz="2400" dirty="0">
                <a:latin typeface="Courier New" pitchFamily="49" charset="0"/>
                <a:cs typeface="Courier New" pitchFamily="49" charset="0"/>
              </a:rPr>
              <a:t>: #</a:t>
            </a:r>
            <a:r>
              <a:rPr lang="en-IN" sz="2400" dirty="0" err="1">
                <a:latin typeface="Courier New" pitchFamily="49" charset="0"/>
                <a:cs typeface="Courier New" pitchFamily="49" charset="0"/>
              </a:rPr>
              <a:t>fff</a:t>
            </a:r>
            <a:r>
              <a:rPr lang="en-IN" sz="2400" dirty="0" smtClean="0">
                <a:latin typeface="Courier New" pitchFamily="49" charset="0"/>
                <a:cs typeface="Courier New" pitchFamily="49" charset="0"/>
              </a:rPr>
              <a:t>;</a:t>
            </a:r>
          </a:p>
          <a:p>
            <a:pPr marL="0" indent="0" algn="just">
              <a:buNone/>
            </a:pPr>
            <a:r>
              <a:rPr lang="en-IN" sz="2400" dirty="0">
                <a:latin typeface="Courier New" pitchFamily="49" charset="0"/>
                <a:cs typeface="Courier New" pitchFamily="49" charset="0"/>
              </a:rPr>
              <a:t>	</a:t>
            </a:r>
            <a:r>
              <a:rPr lang="en-IN" sz="2400" dirty="0" smtClean="0">
                <a:latin typeface="Courier New" pitchFamily="49" charset="0"/>
                <a:cs typeface="Courier New" pitchFamily="49" charset="0"/>
              </a:rPr>
              <a:t>  }</a:t>
            </a:r>
            <a:endParaRPr lang="en-IN" sz="2400" dirty="0">
              <a:latin typeface="Courier New" pitchFamily="49" charset="0"/>
              <a:cs typeface="Courier New" pitchFamily="49" charset="0"/>
            </a:endParaRPr>
          </a:p>
          <a:p>
            <a:pPr marL="0" indent="0" algn="just">
              <a:buNone/>
            </a:pPr>
            <a:r>
              <a:rPr lang="en-IN" sz="2400" dirty="0">
                <a:latin typeface="Courier New" pitchFamily="49" charset="0"/>
                <a:cs typeface="Courier New" pitchFamily="49" charset="0"/>
              </a:rPr>
              <a:t>    &lt;/style&gt;</a:t>
            </a:r>
          </a:p>
          <a:p>
            <a:pPr marL="0" indent="0" algn="just">
              <a:buNone/>
            </a:pPr>
            <a:r>
              <a:rPr lang="en-IN" sz="2400" dirty="0">
                <a:latin typeface="Courier New" pitchFamily="49" charset="0"/>
                <a:cs typeface="Courier New" pitchFamily="49" charset="0"/>
              </a:rPr>
              <a:t>&lt;/head&gt;</a:t>
            </a:r>
          </a:p>
          <a:p>
            <a:pPr marL="0" indent="0" algn="just">
              <a:buNone/>
            </a:pPr>
            <a:r>
              <a:rPr lang="en-IN" sz="2400" dirty="0">
                <a:latin typeface="Courier New" pitchFamily="49" charset="0"/>
                <a:cs typeface="Courier New" pitchFamily="49" charset="0"/>
              </a:rPr>
              <a:t>&lt;body&gt;</a:t>
            </a:r>
          </a:p>
          <a:p>
            <a:pPr marL="0" indent="0" algn="just">
              <a:buNone/>
            </a:pPr>
            <a:r>
              <a:rPr lang="en-IN" sz="2400" dirty="0">
                <a:latin typeface="Courier New" pitchFamily="49" charset="0"/>
                <a:cs typeface="Courier New" pitchFamily="49" charset="0"/>
              </a:rPr>
              <a:t>    &lt;h1&gt;This is a heading&lt;/h1&gt;</a:t>
            </a:r>
          </a:p>
          <a:p>
            <a:pPr marL="0" indent="0" algn="just">
              <a:buNone/>
            </a:pPr>
            <a:r>
              <a:rPr lang="en-IN" sz="2400" dirty="0">
                <a:latin typeface="Courier New" pitchFamily="49" charset="0"/>
                <a:cs typeface="Courier New" pitchFamily="49" charset="0"/>
              </a:rPr>
              <a:t>    &lt;p&gt;This is a paragraph of text.&lt;/p&gt;</a:t>
            </a:r>
          </a:p>
          <a:p>
            <a:pPr marL="0" indent="0" algn="just">
              <a:buNone/>
            </a:pPr>
            <a:r>
              <a:rPr lang="en-IN" sz="2400" dirty="0">
                <a:latin typeface="Courier New" pitchFamily="49" charset="0"/>
                <a:cs typeface="Courier New" pitchFamily="49" charset="0"/>
              </a:rPr>
              <a:t>&lt;/body&gt;</a:t>
            </a:r>
          </a:p>
          <a:p>
            <a:pPr marL="0" indent="0" algn="just">
              <a:buNone/>
            </a:pPr>
            <a:r>
              <a:rPr lang="en-IN" sz="2400" dirty="0" smtClean="0">
                <a:latin typeface="Courier New" pitchFamily="49" charset="0"/>
                <a:cs typeface="Courier New" pitchFamily="49" charset="0"/>
              </a:rPr>
              <a:t>&lt;/html</a:t>
            </a:r>
            <a:r>
              <a:rPr lang="en-IN" sz="2400" dirty="0">
                <a:latin typeface="Courier New" pitchFamily="49" charset="0"/>
                <a:cs typeface="Courier New" pitchFamily="49" charset="0"/>
              </a:rPr>
              <a:t>&gt;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6893685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Arial" pitchFamily="34" charset="0"/>
                <a:cs typeface="Arial" pitchFamily="34" charset="0"/>
              </a:rPr>
              <a:t>External Style </a:t>
            </a:r>
            <a:r>
              <a:rPr lang="en-IN" b="1" dirty="0" smtClean="0">
                <a:latin typeface="Arial" pitchFamily="34" charset="0"/>
                <a:cs typeface="Arial" pitchFamily="34" charset="0"/>
              </a:rPr>
              <a:t>Sheets</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r>
              <a:rPr lang="en-IN" sz="2400" dirty="0">
                <a:latin typeface="Arial" pitchFamily="34" charset="0"/>
                <a:cs typeface="Arial" pitchFamily="34" charset="0"/>
              </a:rPr>
              <a:t>An external style sheet is ideal when the style is applied to many pages of the website</a:t>
            </a:r>
            <a:r>
              <a:rPr lang="en-IN" sz="2400" dirty="0" smtClean="0">
                <a:latin typeface="Arial" pitchFamily="34" charset="0"/>
                <a:cs typeface="Arial" pitchFamily="34" charset="0"/>
              </a:rPr>
              <a:t>.</a:t>
            </a:r>
          </a:p>
          <a:p>
            <a:pPr algn="just"/>
            <a:r>
              <a:rPr lang="en-IN" sz="2400" dirty="0">
                <a:latin typeface="Arial" pitchFamily="34" charset="0"/>
                <a:cs typeface="Arial" pitchFamily="34" charset="0"/>
              </a:rPr>
              <a:t>An external style sheet holds all the style rules in a separate document that you can link from any HTML file on your </a:t>
            </a:r>
            <a:r>
              <a:rPr lang="en-IN" sz="2400" dirty="0" smtClean="0">
                <a:latin typeface="Arial" pitchFamily="34" charset="0"/>
                <a:cs typeface="Arial" pitchFamily="34" charset="0"/>
              </a:rPr>
              <a:t>site</a:t>
            </a:r>
          </a:p>
          <a:p>
            <a:pPr algn="just"/>
            <a:r>
              <a:rPr lang="en-IN" sz="2400" dirty="0">
                <a:latin typeface="Arial" pitchFamily="34" charset="0"/>
                <a:cs typeface="Arial" pitchFamily="34" charset="0"/>
              </a:rPr>
              <a:t>External style sheets are the most flexible because with an external style sheet, you can change the look of an entire website by changing just one file</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2674923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8229600" cy="706090"/>
          </a:xfrm>
        </p:spPr>
        <p:txBody>
          <a:bodyPr>
            <a:normAutofit fontScale="90000"/>
          </a:bodyPr>
          <a:lstStyle/>
          <a:p>
            <a:r>
              <a:rPr lang="en-IN" b="1" dirty="0">
                <a:latin typeface="Arial" pitchFamily="34" charset="0"/>
                <a:cs typeface="Arial" pitchFamily="34" charset="0"/>
              </a:rPr>
              <a:t>External Style </a:t>
            </a:r>
            <a:r>
              <a:rPr lang="en-IN" b="1" dirty="0" smtClean="0">
                <a:latin typeface="Arial" pitchFamily="34" charset="0"/>
                <a:cs typeface="Arial" pitchFamily="34" charset="0"/>
              </a:rPr>
              <a:t>Sheets</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692696"/>
            <a:ext cx="8229600" cy="5904656"/>
          </a:xfrm>
        </p:spPr>
        <p:txBody>
          <a:bodyPr>
            <a:normAutofit fontScale="62500" lnSpcReduction="20000"/>
          </a:bodyPr>
          <a:lstStyle/>
          <a:p>
            <a:pPr marL="0" indent="0" algn="just">
              <a:buNone/>
            </a:pPr>
            <a:r>
              <a:rPr lang="en-IN" sz="2400" u="sng" dirty="0" smtClean="0">
                <a:latin typeface="Arial" pitchFamily="34" charset="0"/>
                <a:cs typeface="Arial" pitchFamily="34" charset="0"/>
              </a:rPr>
              <a:t>style1.css</a:t>
            </a:r>
          </a:p>
          <a:p>
            <a:pPr marL="0" indent="0" algn="just">
              <a:buNone/>
            </a:pPr>
            <a:r>
              <a:rPr lang="en-IN" sz="2400" dirty="0">
                <a:latin typeface="Arial" pitchFamily="34" charset="0"/>
                <a:cs typeface="Arial" pitchFamily="34" charset="0"/>
              </a:rPr>
              <a:t>body </a:t>
            </a:r>
            <a:endParaRPr lang="en-IN" sz="2400" dirty="0" smtClean="0">
              <a:latin typeface="Arial" pitchFamily="34" charset="0"/>
              <a:cs typeface="Arial" pitchFamily="34" charset="0"/>
            </a:endParaRPr>
          </a:p>
          <a:p>
            <a:pPr marL="0" indent="0" algn="just">
              <a:buNone/>
            </a:pPr>
            <a:r>
              <a:rPr lang="en-IN" sz="2400" dirty="0" smtClean="0">
                <a:latin typeface="Arial" pitchFamily="34" charset="0"/>
                <a:cs typeface="Arial" pitchFamily="34" charset="0"/>
              </a:rPr>
              <a:t>{ </a:t>
            </a:r>
          </a:p>
          <a:p>
            <a:pPr marL="0" indent="0" algn="just">
              <a:buNone/>
            </a:pPr>
            <a:r>
              <a:rPr lang="en-IN" sz="2400" dirty="0">
                <a:latin typeface="Arial" pitchFamily="34" charset="0"/>
                <a:cs typeface="Arial" pitchFamily="34" charset="0"/>
              </a:rPr>
              <a:t> </a:t>
            </a:r>
            <a:r>
              <a:rPr lang="en-IN" sz="2400" dirty="0" smtClean="0">
                <a:latin typeface="Arial" pitchFamily="34" charset="0"/>
                <a:cs typeface="Arial" pitchFamily="34" charset="0"/>
              </a:rPr>
              <a:t>        </a:t>
            </a:r>
            <a:r>
              <a:rPr lang="en-IN" sz="2400" dirty="0" smtClean="0">
                <a:solidFill>
                  <a:srgbClr val="FF0000"/>
                </a:solidFill>
                <a:latin typeface="Arial" pitchFamily="34" charset="0"/>
                <a:cs typeface="Arial" pitchFamily="34" charset="0"/>
              </a:rPr>
              <a:t>background</a:t>
            </a:r>
            <a:r>
              <a:rPr lang="en-IN" sz="2400" dirty="0">
                <a:latin typeface="Arial" pitchFamily="34" charset="0"/>
                <a:cs typeface="Arial" pitchFamily="34" charset="0"/>
              </a:rPr>
              <a:t>: </a:t>
            </a:r>
            <a:r>
              <a:rPr lang="en-IN" sz="2400" dirty="0" err="1">
                <a:latin typeface="Arial" pitchFamily="34" charset="0"/>
                <a:cs typeface="Arial" pitchFamily="34" charset="0"/>
              </a:rPr>
              <a:t>lightyellow</a:t>
            </a:r>
            <a:r>
              <a:rPr lang="en-IN" sz="2400" dirty="0">
                <a:latin typeface="Arial" pitchFamily="34" charset="0"/>
                <a:cs typeface="Arial" pitchFamily="34" charset="0"/>
              </a:rPr>
              <a:t>; </a:t>
            </a:r>
            <a:endParaRPr lang="en-IN" sz="2400" dirty="0" smtClean="0">
              <a:latin typeface="Arial" pitchFamily="34" charset="0"/>
              <a:cs typeface="Arial" pitchFamily="34" charset="0"/>
            </a:endParaRPr>
          </a:p>
          <a:p>
            <a:pPr marL="0" indent="0" algn="just">
              <a:buNone/>
            </a:pPr>
            <a:r>
              <a:rPr lang="en-IN" sz="2400" dirty="0" smtClean="0">
                <a:latin typeface="Arial" pitchFamily="34" charset="0"/>
                <a:cs typeface="Arial" pitchFamily="34" charset="0"/>
              </a:rPr>
              <a:t>         </a:t>
            </a:r>
            <a:r>
              <a:rPr lang="en-IN" sz="2400" dirty="0" smtClean="0">
                <a:solidFill>
                  <a:srgbClr val="FF0000"/>
                </a:solidFill>
                <a:latin typeface="Arial" pitchFamily="34" charset="0"/>
                <a:cs typeface="Arial" pitchFamily="34" charset="0"/>
              </a:rPr>
              <a:t>font</a:t>
            </a:r>
            <a:r>
              <a:rPr lang="en-IN" sz="2400" dirty="0">
                <a:latin typeface="Arial" pitchFamily="34" charset="0"/>
                <a:cs typeface="Arial" pitchFamily="34" charset="0"/>
              </a:rPr>
              <a:t>: 18px Arial, sans-serif; </a:t>
            </a:r>
            <a:endParaRPr lang="en-IN" sz="2400" dirty="0" smtClean="0">
              <a:latin typeface="Arial" pitchFamily="34" charset="0"/>
              <a:cs typeface="Arial" pitchFamily="34" charset="0"/>
            </a:endParaRPr>
          </a:p>
          <a:p>
            <a:pPr marL="0" indent="0" algn="just">
              <a:buNone/>
            </a:pPr>
            <a:r>
              <a:rPr lang="en-IN" sz="2400" dirty="0" smtClean="0">
                <a:latin typeface="Arial" pitchFamily="34" charset="0"/>
                <a:cs typeface="Arial" pitchFamily="34" charset="0"/>
              </a:rPr>
              <a:t>} </a:t>
            </a:r>
          </a:p>
          <a:p>
            <a:pPr marL="0" indent="0" algn="just">
              <a:buNone/>
            </a:pPr>
            <a:r>
              <a:rPr lang="en-IN" sz="2400" dirty="0" smtClean="0">
                <a:latin typeface="Arial" pitchFamily="34" charset="0"/>
                <a:cs typeface="Arial" pitchFamily="34" charset="0"/>
              </a:rPr>
              <a:t>h1 </a:t>
            </a:r>
          </a:p>
          <a:p>
            <a:pPr marL="0" indent="0" algn="just">
              <a:buNone/>
            </a:pPr>
            <a:r>
              <a:rPr lang="en-IN" sz="2400" dirty="0" smtClean="0">
                <a:latin typeface="Arial" pitchFamily="34" charset="0"/>
                <a:cs typeface="Arial" pitchFamily="34" charset="0"/>
              </a:rPr>
              <a:t>{ </a:t>
            </a:r>
          </a:p>
          <a:p>
            <a:pPr marL="0" indent="0" algn="just">
              <a:buNone/>
            </a:pPr>
            <a:r>
              <a:rPr lang="en-IN" sz="2400" dirty="0" smtClean="0">
                <a:latin typeface="Arial" pitchFamily="34" charset="0"/>
                <a:cs typeface="Arial" pitchFamily="34" charset="0"/>
              </a:rPr>
              <a:t>         </a:t>
            </a:r>
            <a:r>
              <a:rPr lang="en-IN" sz="2400" dirty="0" err="1" smtClean="0">
                <a:solidFill>
                  <a:srgbClr val="FF0000"/>
                </a:solidFill>
                <a:latin typeface="Arial" pitchFamily="34" charset="0"/>
                <a:cs typeface="Arial" pitchFamily="34" charset="0"/>
              </a:rPr>
              <a:t>color</a:t>
            </a:r>
            <a:r>
              <a:rPr lang="en-IN" sz="2400" dirty="0">
                <a:latin typeface="Arial" pitchFamily="34" charset="0"/>
                <a:cs typeface="Arial" pitchFamily="34" charset="0"/>
              </a:rPr>
              <a:t>: orange; </a:t>
            </a:r>
            <a:endParaRPr lang="en-IN" sz="2400" dirty="0" smtClean="0">
              <a:latin typeface="Arial" pitchFamily="34" charset="0"/>
              <a:cs typeface="Arial" pitchFamily="34" charset="0"/>
            </a:endParaRPr>
          </a:p>
          <a:p>
            <a:pPr marL="0" indent="0" algn="just">
              <a:buNone/>
            </a:pPr>
            <a:r>
              <a:rPr lang="en-IN" sz="2400" dirty="0" smtClean="0">
                <a:latin typeface="Arial" pitchFamily="34" charset="0"/>
                <a:cs typeface="Arial" pitchFamily="34" charset="0"/>
              </a:rPr>
              <a:t>}</a:t>
            </a:r>
          </a:p>
          <a:p>
            <a:pPr marL="0" indent="0" algn="just">
              <a:buNone/>
            </a:pPr>
            <a:endParaRPr lang="en-IN" sz="2400" dirty="0">
              <a:latin typeface="Arial" pitchFamily="34" charset="0"/>
              <a:cs typeface="Arial" pitchFamily="34" charset="0"/>
            </a:endParaRPr>
          </a:p>
          <a:p>
            <a:pPr marL="0" indent="0" algn="just">
              <a:buNone/>
            </a:pPr>
            <a:r>
              <a:rPr lang="en-IN" sz="2400" u="sng" dirty="0" smtClean="0">
                <a:latin typeface="Arial" pitchFamily="34" charset="0"/>
                <a:cs typeface="Arial" pitchFamily="34" charset="0"/>
              </a:rPr>
              <a:t>extcss.html</a:t>
            </a:r>
          </a:p>
          <a:p>
            <a:pPr marL="0" indent="0" algn="just">
              <a:buNone/>
            </a:pPr>
            <a:endParaRPr lang="en-IN" sz="2400" u="sng" dirty="0" smtClean="0">
              <a:latin typeface="Arial" pitchFamily="34" charset="0"/>
              <a:cs typeface="Arial" pitchFamily="34" charset="0"/>
            </a:endParaRPr>
          </a:p>
          <a:p>
            <a:pPr marL="0" indent="0" algn="just">
              <a:buNone/>
            </a:pPr>
            <a:r>
              <a:rPr lang="en-IN" sz="2400" dirty="0">
                <a:latin typeface="Arial" pitchFamily="34" charset="0"/>
                <a:cs typeface="Arial" pitchFamily="34" charset="0"/>
              </a:rPr>
              <a:t>&lt;!DOCTYPE html&gt;</a:t>
            </a:r>
          </a:p>
          <a:p>
            <a:pPr marL="0" indent="0" algn="just">
              <a:buNone/>
            </a:pPr>
            <a:r>
              <a:rPr lang="en-IN" sz="2400" dirty="0">
                <a:latin typeface="Arial" pitchFamily="34" charset="0"/>
                <a:cs typeface="Arial" pitchFamily="34" charset="0"/>
              </a:rPr>
              <a:t>&lt;</a:t>
            </a:r>
            <a:r>
              <a:rPr lang="en-IN" sz="2400" dirty="0" smtClean="0">
                <a:latin typeface="Arial" pitchFamily="34" charset="0"/>
                <a:cs typeface="Arial" pitchFamily="34" charset="0"/>
              </a:rPr>
              <a:t>html&gt;</a:t>
            </a:r>
            <a:endParaRPr lang="en-IN" sz="2400" dirty="0">
              <a:latin typeface="Arial" pitchFamily="34" charset="0"/>
              <a:cs typeface="Arial" pitchFamily="34" charset="0"/>
            </a:endParaRPr>
          </a:p>
          <a:p>
            <a:pPr marL="0" indent="0" algn="just">
              <a:buNone/>
            </a:pPr>
            <a:r>
              <a:rPr lang="en-IN" sz="2400" dirty="0">
                <a:latin typeface="Arial" pitchFamily="34" charset="0"/>
                <a:cs typeface="Arial" pitchFamily="34" charset="0"/>
              </a:rPr>
              <a:t>&lt;head&gt;</a:t>
            </a:r>
          </a:p>
          <a:p>
            <a:pPr marL="0" indent="0" algn="just">
              <a:buNone/>
            </a:pPr>
            <a:r>
              <a:rPr lang="en-IN" sz="2400" dirty="0">
                <a:latin typeface="Arial" pitchFamily="34" charset="0"/>
                <a:cs typeface="Arial" pitchFamily="34" charset="0"/>
              </a:rPr>
              <a:t>    &lt;title&gt;My HTML Document&lt;/title&gt;</a:t>
            </a:r>
          </a:p>
          <a:p>
            <a:pPr marL="0" indent="0" algn="just">
              <a:buNone/>
            </a:pPr>
            <a:r>
              <a:rPr lang="en-IN" sz="2400" dirty="0">
                <a:latin typeface="Arial" pitchFamily="34" charset="0"/>
                <a:cs typeface="Arial" pitchFamily="34" charset="0"/>
              </a:rPr>
              <a:t>    </a:t>
            </a:r>
            <a:r>
              <a:rPr lang="en-IN" sz="2900" b="1" dirty="0">
                <a:solidFill>
                  <a:srgbClr val="002060"/>
                </a:solidFill>
                <a:latin typeface="Arial" pitchFamily="34" charset="0"/>
                <a:cs typeface="Arial" pitchFamily="34" charset="0"/>
              </a:rPr>
              <a:t>&lt;link </a:t>
            </a:r>
            <a:r>
              <a:rPr lang="en-IN" sz="2900" b="1" dirty="0" err="1">
                <a:solidFill>
                  <a:srgbClr val="FF0000"/>
                </a:solidFill>
                <a:latin typeface="Arial" pitchFamily="34" charset="0"/>
                <a:cs typeface="Arial" pitchFamily="34" charset="0"/>
              </a:rPr>
              <a:t>rel</a:t>
            </a:r>
            <a:r>
              <a:rPr lang="en-IN" sz="2900" b="1" dirty="0">
                <a:solidFill>
                  <a:srgbClr val="002060"/>
                </a:solidFill>
                <a:latin typeface="Arial" pitchFamily="34" charset="0"/>
                <a:cs typeface="Arial" pitchFamily="34" charset="0"/>
              </a:rPr>
              <a:t>="</a:t>
            </a:r>
            <a:r>
              <a:rPr lang="en-IN" sz="2900" b="1" dirty="0" err="1">
                <a:solidFill>
                  <a:srgbClr val="002060"/>
                </a:solidFill>
                <a:latin typeface="Arial" pitchFamily="34" charset="0"/>
                <a:cs typeface="Arial" pitchFamily="34" charset="0"/>
              </a:rPr>
              <a:t>stylesheet</a:t>
            </a:r>
            <a:r>
              <a:rPr lang="en-IN" sz="2900" b="1" dirty="0">
                <a:solidFill>
                  <a:srgbClr val="002060"/>
                </a:solidFill>
                <a:latin typeface="Arial" pitchFamily="34" charset="0"/>
                <a:cs typeface="Arial" pitchFamily="34" charset="0"/>
              </a:rPr>
              <a:t>" </a:t>
            </a:r>
            <a:r>
              <a:rPr lang="en-IN" sz="2900" b="1" dirty="0" err="1">
                <a:solidFill>
                  <a:srgbClr val="FF0000"/>
                </a:solidFill>
                <a:latin typeface="Arial" pitchFamily="34" charset="0"/>
                <a:cs typeface="Arial" pitchFamily="34" charset="0"/>
              </a:rPr>
              <a:t>href</a:t>
            </a:r>
            <a:r>
              <a:rPr lang="en-IN" sz="2900" b="1" dirty="0" smtClean="0">
                <a:solidFill>
                  <a:srgbClr val="002060"/>
                </a:solidFill>
                <a:latin typeface="Arial" pitchFamily="34" charset="0"/>
                <a:cs typeface="Arial" pitchFamily="34" charset="0"/>
              </a:rPr>
              <a:t>="style1.css</a:t>
            </a:r>
            <a:r>
              <a:rPr lang="en-IN" sz="2900" b="1" dirty="0">
                <a:solidFill>
                  <a:srgbClr val="002060"/>
                </a:solidFill>
                <a:latin typeface="Arial" pitchFamily="34" charset="0"/>
                <a:cs typeface="Arial" pitchFamily="34" charset="0"/>
              </a:rPr>
              <a:t>"&gt;</a:t>
            </a:r>
          </a:p>
          <a:p>
            <a:pPr marL="0" indent="0" algn="just">
              <a:buNone/>
            </a:pPr>
            <a:r>
              <a:rPr lang="en-IN" sz="2400" dirty="0">
                <a:latin typeface="Arial" pitchFamily="34" charset="0"/>
                <a:cs typeface="Arial" pitchFamily="34" charset="0"/>
              </a:rPr>
              <a:t>&lt;/head&gt;</a:t>
            </a:r>
          </a:p>
          <a:p>
            <a:pPr marL="0" indent="0" algn="just">
              <a:buNone/>
            </a:pPr>
            <a:r>
              <a:rPr lang="en-IN" sz="2400" dirty="0">
                <a:latin typeface="Arial" pitchFamily="34" charset="0"/>
                <a:cs typeface="Arial" pitchFamily="34" charset="0"/>
              </a:rPr>
              <a:t>&lt;body&gt;</a:t>
            </a:r>
          </a:p>
          <a:p>
            <a:pPr marL="0" indent="0" algn="just">
              <a:buNone/>
            </a:pPr>
            <a:r>
              <a:rPr lang="en-IN" sz="2400" dirty="0">
                <a:latin typeface="Arial" pitchFamily="34" charset="0"/>
                <a:cs typeface="Arial" pitchFamily="34" charset="0"/>
              </a:rPr>
              <a:t>    &lt;h1&gt;This is a heading&lt;/h1&gt;</a:t>
            </a:r>
          </a:p>
          <a:p>
            <a:pPr marL="0" indent="0" algn="just">
              <a:buNone/>
            </a:pPr>
            <a:r>
              <a:rPr lang="en-IN" sz="2400" dirty="0">
                <a:latin typeface="Arial" pitchFamily="34" charset="0"/>
                <a:cs typeface="Arial" pitchFamily="34" charset="0"/>
              </a:rPr>
              <a:t>    &lt;p&gt;This is a paragraph of text.&lt;/p&gt;</a:t>
            </a:r>
          </a:p>
          <a:p>
            <a:pPr marL="0" indent="0" algn="just">
              <a:buNone/>
            </a:pPr>
            <a:r>
              <a:rPr lang="en-IN" sz="2400" dirty="0">
                <a:latin typeface="Arial" pitchFamily="34" charset="0"/>
                <a:cs typeface="Arial" pitchFamily="34" charset="0"/>
              </a:rPr>
              <a:t>&lt;/body&gt;</a:t>
            </a:r>
          </a:p>
          <a:p>
            <a:pPr marL="0" indent="0" algn="just">
              <a:buNone/>
            </a:pPr>
            <a:r>
              <a:rPr lang="en-IN" sz="2400" dirty="0">
                <a:latin typeface="Arial" pitchFamily="34" charset="0"/>
                <a:cs typeface="Arial" pitchFamily="34" charset="0"/>
              </a:rPr>
              <a:t>&lt;/html&gt;</a:t>
            </a:r>
          </a:p>
        </p:txBody>
      </p:sp>
      <p:cxnSp>
        <p:nvCxnSpPr>
          <p:cNvPr id="5" name="Straight Connector 4"/>
          <p:cNvCxnSpPr/>
          <p:nvPr/>
        </p:nvCxnSpPr>
        <p:spPr>
          <a:xfrm>
            <a:off x="467544" y="3140968"/>
            <a:ext cx="820891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4687945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Arial" pitchFamily="34" charset="0"/>
                <a:cs typeface="Arial" pitchFamily="34" charset="0"/>
              </a:rPr>
              <a:t>Importing External Style </a:t>
            </a:r>
            <a:r>
              <a:rPr lang="en-IN" b="1" dirty="0" smtClean="0">
                <a:latin typeface="Arial" pitchFamily="34" charset="0"/>
                <a:cs typeface="Arial" pitchFamily="34" charset="0"/>
              </a:rPr>
              <a:t>Sheets</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1600201"/>
            <a:ext cx="8229600" cy="1828800"/>
          </a:xfrm>
        </p:spPr>
        <p:txBody>
          <a:bodyPr>
            <a:normAutofit fontScale="92500" lnSpcReduction="10000"/>
          </a:bodyPr>
          <a:lstStyle/>
          <a:p>
            <a:r>
              <a:rPr lang="en-IN" sz="2400" dirty="0">
                <a:latin typeface="Arial" pitchFamily="34" charset="0"/>
                <a:cs typeface="Arial" pitchFamily="34" charset="0"/>
              </a:rPr>
              <a:t>The </a:t>
            </a:r>
            <a:r>
              <a:rPr lang="en-IN" sz="2400" dirty="0">
                <a:solidFill>
                  <a:srgbClr val="FF0000"/>
                </a:solidFill>
                <a:latin typeface="Arial" pitchFamily="34" charset="0"/>
                <a:cs typeface="Arial" pitchFamily="34" charset="0"/>
              </a:rPr>
              <a:t>@import</a:t>
            </a:r>
            <a:r>
              <a:rPr lang="en-IN" sz="2400" dirty="0">
                <a:latin typeface="Arial" pitchFamily="34" charset="0"/>
                <a:cs typeface="Arial" pitchFamily="34" charset="0"/>
              </a:rPr>
              <a:t> rule is another way of loading an external style </a:t>
            </a:r>
            <a:r>
              <a:rPr lang="en-IN" sz="2400" dirty="0" smtClean="0">
                <a:latin typeface="Arial" pitchFamily="34" charset="0"/>
                <a:cs typeface="Arial" pitchFamily="34" charset="0"/>
              </a:rPr>
              <a:t>sheet</a:t>
            </a:r>
          </a:p>
          <a:p>
            <a:r>
              <a:rPr lang="en-IN" sz="2400" dirty="0" smtClean="0">
                <a:latin typeface="Arial" pitchFamily="34" charset="0"/>
                <a:cs typeface="Arial" pitchFamily="34" charset="0"/>
              </a:rPr>
              <a:t>The</a:t>
            </a:r>
            <a:r>
              <a:rPr lang="en-IN" sz="2400" dirty="0">
                <a:latin typeface="Arial" pitchFamily="34" charset="0"/>
                <a:cs typeface="Arial" pitchFamily="34" charset="0"/>
              </a:rPr>
              <a:t> </a:t>
            </a:r>
            <a:r>
              <a:rPr lang="en-IN" sz="2400" dirty="0">
                <a:solidFill>
                  <a:srgbClr val="FF0000"/>
                </a:solidFill>
                <a:latin typeface="Arial" pitchFamily="34" charset="0"/>
                <a:cs typeface="Arial" pitchFamily="34" charset="0"/>
              </a:rPr>
              <a:t>@import</a:t>
            </a:r>
            <a:r>
              <a:rPr lang="en-IN" sz="2400" dirty="0">
                <a:latin typeface="Arial" pitchFamily="34" charset="0"/>
                <a:cs typeface="Arial" pitchFamily="34" charset="0"/>
              </a:rPr>
              <a:t> statement instructs the browser to load an external </a:t>
            </a:r>
            <a:r>
              <a:rPr lang="en-IN" sz="2400" dirty="0" smtClean="0">
                <a:latin typeface="Arial" pitchFamily="34" charset="0"/>
                <a:cs typeface="Arial" pitchFamily="34" charset="0"/>
              </a:rPr>
              <a:t>style </a:t>
            </a:r>
            <a:r>
              <a:rPr lang="en-IN" sz="2400" dirty="0">
                <a:latin typeface="Arial" pitchFamily="34" charset="0"/>
                <a:cs typeface="Arial" pitchFamily="34" charset="0"/>
              </a:rPr>
              <a:t>sheet and use its styles</a:t>
            </a:r>
            <a:r>
              <a:rPr lang="en-IN" sz="2400" dirty="0" smtClean="0">
                <a:latin typeface="Arial" pitchFamily="34" charset="0"/>
                <a:cs typeface="Arial" pitchFamily="34" charset="0"/>
              </a:rPr>
              <a:t>.</a:t>
            </a:r>
          </a:p>
          <a:p>
            <a:r>
              <a:rPr lang="en-IN" sz="2400" dirty="0">
                <a:latin typeface="Arial" pitchFamily="34" charset="0"/>
                <a:cs typeface="Arial" pitchFamily="34" charset="0"/>
              </a:rPr>
              <a:t>You can use it in two </a:t>
            </a:r>
            <a:r>
              <a:rPr lang="en-IN" sz="2400" dirty="0" smtClean="0">
                <a:latin typeface="Arial" pitchFamily="34" charset="0"/>
                <a:cs typeface="Arial" pitchFamily="34" charset="0"/>
              </a:rPr>
              <a:t>ways</a:t>
            </a:r>
            <a:r>
              <a:rPr lang="en-IN" sz="2400" dirty="0">
                <a:latin typeface="Arial" pitchFamily="34" charset="0"/>
                <a:cs typeface="Arial" pitchFamily="34" charset="0"/>
              </a:rPr>
              <a:t>:</a:t>
            </a:r>
            <a:endParaRPr lang="en-IN" sz="2400" dirty="0" smtClean="0">
              <a:latin typeface="Arial" pitchFamily="34" charset="0"/>
              <a:cs typeface="Arial" pitchFamily="34" charset="0"/>
            </a:endParaRPr>
          </a:p>
          <a:p>
            <a:pPr marL="0" indent="0">
              <a:buNone/>
            </a:pPr>
            <a:endParaRPr lang="en-IN" sz="2000" dirty="0" smtClean="0">
              <a:latin typeface="Arial" pitchFamily="34" charset="0"/>
              <a:cs typeface="Arial" pitchFamily="34" charset="0"/>
            </a:endParaRPr>
          </a:p>
        </p:txBody>
      </p:sp>
      <p:sp>
        <p:nvSpPr>
          <p:cNvPr id="4" name="TextBox 3"/>
          <p:cNvSpPr txBox="1"/>
          <p:nvPr/>
        </p:nvSpPr>
        <p:spPr>
          <a:xfrm>
            <a:off x="251520" y="3501008"/>
            <a:ext cx="4032448" cy="3077766"/>
          </a:xfrm>
          <a:prstGeom prst="rect">
            <a:avLst/>
          </a:prstGeom>
          <a:noFill/>
        </p:spPr>
        <p:txBody>
          <a:bodyPr wrap="square" rtlCol="0">
            <a:spAutoFit/>
          </a:bodyPr>
          <a:lstStyle/>
          <a:p>
            <a:r>
              <a:rPr lang="en-IN" b="1" dirty="0" smtClean="0">
                <a:latin typeface="Arial" pitchFamily="34" charset="0"/>
                <a:cs typeface="Arial" pitchFamily="34" charset="0"/>
              </a:rPr>
              <a:t>1. Within header</a:t>
            </a:r>
          </a:p>
          <a:p>
            <a:endParaRPr lang="en-IN" dirty="0" smtClean="0">
              <a:latin typeface="Arial" pitchFamily="34" charset="0"/>
              <a:cs typeface="Arial" pitchFamily="34" charset="0"/>
            </a:endParaRPr>
          </a:p>
          <a:p>
            <a:r>
              <a:rPr lang="en-IN" sz="2000" dirty="0" smtClean="0">
                <a:latin typeface="Arial" pitchFamily="34" charset="0"/>
                <a:cs typeface="Arial" pitchFamily="34" charset="0"/>
              </a:rPr>
              <a:t>&lt;</a:t>
            </a:r>
            <a:r>
              <a:rPr lang="en-IN" sz="2000" dirty="0">
                <a:latin typeface="Arial" pitchFamily="34" charset="0"/>
                <a:cs typeface="Arial" pitchFamily="34" charset="0"/>
              </a:rPr>
              <a:t>style&gt;</a:t>
            </a:r>
          </a:p>
          <a:p>
            <a:r>
              <a:rPr lang="en-IN" sz="2000" dirty="0">
                <a:latin typeface="Arial" pitchFamily="34" charset="0"/>
                <a:cs typeface="Arial" pitchFamily="34" charset="0"/>
              </a:rPr>
              <a:t>    @import </a:t>
            </a:r>
            <a:r>
              <a:rPr lang="en-IN" sz="2000" dirty="0" err="1">
                <a:latin typeface="Arial" pitchFamily="34" charset="0"/>
                <a:cs typeface="Arial" pitchFamily="34" charset="0"/>
              </a:rPr>
              <a:t>url</a:t>
            </a:r>
            <a:r>
              <a:rPr lang="en-IN" sz="2000" dirty="0">
                <a:latin typeface="Arial" pitchFamily="34" charset="0"/>
                <a:cs typeface="Arial" pitchFamily="34" charset="0"/>
              </a:rPr>
              <a:t>("</a:t>
            </a:r>
            <a:r>
              <a:rPr lang="en-IN" sz="2000" dirty="0" err="1">
                <a:latin typeface="Arial" pitchFamily="34" charset="0"/>
                <a:cs typeface="Arial" pitchFamily="34" charset="0"/>
              </a:rPr>
              <a:t>css</a:t>
            </a:r>
            <a:r>
              <a:rPr lang="en-IN" sz="2000" dirty="0">
                <a:latin typeface="Arial" pitchFamily="34" charset="0"/>
                <a:cs typeface="Arial" pitchFamily="34" charset="0"/>
              </a:rPr>
              <a:t>/style.css");</a:t>
            </a:r>
          </a:p>
          <a:p>
            <a:r>
              <a:rPr lang="en-IN" sz="2000" dirty="0">
                <a:latin typeface="Arial" pitchFamily="34" charset="0"/>
                <a:cs typeface="Arial" pitchFamily="34" charset="0"/>
              </a:rPr>
              <a:t>    p {</a:t>
            </a:r>
          </a:p>
          <a:p>
            <a:r>
              <a:rPr lang="en-IN" sz="2000" dirty="0">
                <a:latin typeface="Arial" pitchFamily="34" charset="0"/>
                <a:cs typeface="Arial" pitchFamily="34" charset="0"/>
              </a:rPr>
              <a:t>        </a:t>
            </a:r>
            <a:r>
              <a:rPr lang="en-IN" sz="2000" dirty="0" err="1">
                <a:latin typeface="Arial" pitchFamily="34" charset="0"/>
                <a:cs typeface="Arial" pitchFamily="34" charset="0"/>
              </a:rPr>
              <a:t>color</a:t>
            </a:r>
            <a:r>
              <a:rPr lang="en-IN" sz="2000" dirty="0">
                <a:latin typeface="Arial" pitchFamily="34" charset="0"/>
                <a:cs typeface="Arial" pitchFamily="34" charset="0"/>
              </a:rPr>
              <a:t>: blue;</a:t>
            </a:r>
          </a:p>
          <a:p>
            <a:r>
              <a:rPr lang="en-IN" sz="2000" dirty="0">
                <a:latin typeface="Arial" pitchFamily="34" charset="0"/>
                <a:cs typeface="Arial" pitchFamily="34" charset="0"/>
              </a:rPr>
              <a:t>        font-size: 16px;</a:t>
            </a:r>
          </a:p>
          <a:p>
            <a:r>
              <a:rPr lang="en-IN" sz="2000" dirty="0">
                <a:latin typeface="Arial" pitchFamily="34" charset="0"/>
                <a:cs typeface="Arial" pitchFamily="34" charset="0"/>
              </a:rPr>
              <a:t>    }</a:t>
            </a:r>
          </a:p>
          <a:p>
            <a:r>
              <a:rPr lang="en-IN" sz="2000" dirty="0">
                <a:latin typeface="Arial" pitchFamily="34" charset="0"/>
                <a:cs typeface="Arial" pitchFamily="34" charset="0"/>
              </a:rPr>
              <a:t>&lt;/style&gt;</a:t>
            </a:r>
          </a:p>
          <a:p>
            <a:endParaRPr lang="en-IN" dirty="0"/>
          </a:p>
        </p:txBody>
      </p:sp>
      <p:sp>
        <p:nvSpPr>
          <p:cNvPr id="5" name="TextBox 4"/>
          <p:cNvSpPr txBox="1"/>
          <p:nvPr/>
        </p:nvSpPr>
        <p:spPr>
          <a:xfrm>
            <a:off x="4572000" y="3501008"/>
            <a:ext cx="4176464" cy="2554545"/>
          </a:xfrm>
          <a:prstGeom prst="rect">
            <a:avLst/>
          </a:prstGeom>
          <a:noFill/>
        </p:spPr>
        <p:txBody>
          <a:bodyPr wrap="square" rtlCol="0">
            <a:spAutoFit/>
          </a:bodyPr>
          <a:lstStyle/>
          <a:p>
            <a:r>
              <a:rPr lang="en-IN" sz="2000" b="1" dirty="0" smtClean="0">
                <a:latin typeface="Arial" pitchFamily="34" charset="0"/>
                <a:cs typeface="Arial" pitchFamily="34" charset="0"/>
              </a:rPr>
              <a:t>2. </a:t>
            </a:r>
            <a:r>
              <a:rPr lang="en-IN" sz="2000" b="1" dirty="0">
                <a:latin typeface="Arial" pitchFamily="34" charset="0"/>
                <a:cs typeface="Arial" pitchFamily="34" charset="0"/>
              </a:rPr>
              <a:t>within another style sheet</a:t>
            </a:r>
            <a:endParaRPr lang="en-IN" sz="2000" b="1" dirty="0" smtClean="0">
              <a:latin typeface="Arial" pitchFamily="34" charset="0"/>
              <a:cs typeface="Arial" pitchFamily="34" charset="0"/>
            </a:endParaRPr>
          </a:p>
          <a:p>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a:t>
            </a:r>
            <a:r>
              <a:rPr lang="en-IN" sz="2000" dirty="0">
                <a:latin typeface="Arial" pitchFamily="34" charset="0"/>
                <a:cs typeface="Arial" pitchFamily="34" charset="0"/>
              </a:rPr>
              <a:t>import </a:t>
            </a:r>
            <a:r>
              <a:rPr lang="en-IN" sz="2000" dirty="0" err="1">
                <a:latin typeface="Arial" pitchFamily="34" charset="0"/>
                <a:cs typeface="Arial" pitchFamily="34" charset="0"/>
              </a:rPr>
              <a:t>url</a:t>
            </a:r>
            <a:r>
              <a:rPr lang="en-IN" sz="2000" dirty="0">
                <a:latin typeface="Arial" pitchFamily="34" charset="0"/>
                <a:cs typeface="Arial" pitchFamily="34" charset="0"/>
              </a:rPr>
              <a:t>("</a:t>
            </a:r>
            <a:r>
              <a:rPr lang="en-IN" sz="2000" dirty="0" err="1">
                <a:latin typeface="Arial" pitchFamily="34" charset="0"/>
                <a:cs typeface="Arial" pitchFamily="34" charset="0"/>
              </a:rPr>
              <a:t>css</a:t>
            </a:r>
            <a:r>
              <a:rPr lang="en-IN" sz="2000" dirty="0">
                <a:latin typeface="Arial" pitchFamily="34" charset="0"/>
                <a:cs typeface="Arial" pitchFamily="34" charset="0"/>
              </a:rPr>
              <a:t>/layout.css");</a:t>
            </a:r>
          </a:p>
          <a:p>
            <a:r>
              <a:rPr lang="en-IN" sz="2000" dirty="0">
                <a:latin typeface="Arial" pitchFamily="34" charset="0"/>
                <a:cs typeface="Arial" pitchFamily="34" charset="0"/>
              </a:rPr>
              <a:t>@import </a:t>
            </a:r>
            <a:r>
              <a:rPr lang="en-IN" sz="2000" dirty="0" err="1">
                <a:latin typeface="Arial" pitchFamily="34" charset="0"/>
                <a:cs typeface="Arial" pitchFamily="34" charset="0"/>
              </a:rPr>
              <a:t>url</a:t>
            </a:r>
            <a:r>
              <a:rPr lang="en-IN" sz="2000" dirty="0">
                <a:latin typeface="Arial" pitchFamily="34" charset="0"/>
                <a:cs typeface="Arial" pitchFamily="34" charset="0"/>
              </a:rPr>
              <a:t>("</a:t>
            </a:r>
            <a:r>
              <a:rPr lang="en-IN" sz="2000" dirty="0" err="1">
                <a:latin typeface="Arial" pitchFamily="34" charset="0"/>
                <a:cs typeface="Arial" pitchFamily="34" charset="0"/>
              </a:rPr>
              <a:t>css</a:t>
            </a:r>
            <a:r>
              <a:rPr lang="en-IN" sz="2000" dirty="0">
                <a:latin typeface="Arial" pitchFamily="34" charset="0"/>
                <a:cs typeface="Arial" pitchFamily="34" charset="0"/>
              </a:rPr>
              <a:t>/color.css");</a:t>
            </a:r>
          </a:p>
          <a:p>
            <a:r>
              <a:rPr lang="en-IN" sz="2000" dirty="0">
                <a:latin typeface="Arial" pitchFamily="34" charset="0"/>
                <a:cs typeface="Arial" pitchFamily="34" charset="0"/>
              </a:rPr>
              <a:t>body {</a:t>
            </a:r>
          </a:p>
          <a:p>
            <a:r>
              <a:rPr lang="en-IN" sz="2000" dirty="0">
                <a:latin typeface="Arial" pitchFamily="34" charset="0"/>
                <a:cs typeface="Arial" pitchFamily="34" charset="0"/>
              </a:rPr>
              <a:t>    </a:t>
            </a:r>
            <a:r>
              <a:rPr lang="en-IN" sz="2000" dirty="0" err="1">
                <a:latin typeface="Arial" pitchFamily="34" charset="0"/>
                <a:cs typeface="Arial" pitchFamily="34" charset="0"/>
              </a:rPr>
              <a:t>color</a:t>
            </a:r>
            <a:r>
              <a:rPr lang="en-IN" sz="2000" dirty="0">
                <a:latin typeface="Arial" pitchFamily="34" charset="0"/>
                <a:cs typeface="Arial" pitchFamily="34" charset="0"/>
              </a:rPr>
              <a:t>: blue;</a:t>
            </a:r>
          </a:p>
          <a:p>
            <a:r>
              <a:rPr lang="en-IN" sz="2000" dirty="0">
                <a:latin typeface="Arial" pitchFamily="34" charset="0"/>
                <a:cs typeface="Arial" pitchFamily="34" charset="0"/>
              </a:rPr>
              <a:t>    font-size: 14px;</a:t>
            </a:r>
          </a:p>
          <a:p>
            <a:r>
              <a:rPr lang="en-IN" sz="2000" dirty="0">
                <a:latin typeface="Arial" pitchFamily="34" charset="0"/>
                <a:cs typeface="Arial" pitchFamily="34" charset="0"/>
              </a:rPr>
              <a:t>}</a:t>
            </a:r>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3742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Basic Internet P</a:t>
            </a:r>
            <a:r>
              <a:rPr lang="en-IN" dirty="0" smtClean="0">
                <a:latin typeface="Arial" pitchFamily="34" charset="0"/>
                <a:cs typeface="Arial" pitchFamily="34" charset="0"/>
              </a:rPr>
              <a:t>rotocols</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nSpc>
                <a:spcPct val="150000"/>
              </a:lnSpc>
            </a:pPr>
            <a:r>
              <a:rPr lang="en-IN" sz="2000" dirty="0">
                <a:solidFill>
                  <a:srgbClr val="C00000"/>
                </a:solidFill>
                <a:latin typeface="Arial" pitchFamily="34" charset="0"/>
                <a:cs typeface="Arial" pitchFamily="34" charset="0"/>
              </a:rPr>
              <a:t>HTTP(Hyper Text Transfer </a:t>
            </a:r>
            <a:r>
              <a:rPr lang="en-IN" sz="2000" dirty="0" smtClean="0">
                <a:solidFill>
                  <a:srgbClr val="C00000"/>
                </a:solidFill>
                <a:latin typeface="Arial" pitchFamily="34" charset="0"/>
                <a:cs typeface="Arial" pitchFamily="34" charset="0"/>
              </a:rPr>
              <a:t>Protocol)</a:t>
            </a:r>
          </a:p>
          <a:p>
            <a:pPr>
              <a:lnSpc>
                <a:spcPct val="150000"/>
              </a:lnSpc>
            </a:pPr>
            <a:r>
              <a:rPr lang="en-IN" sz="2000" dirty="0" smtClean="0">
                <a:solidFill>
                  <a:srgbClr val="C00000"/>
                </a:solidFill>
                <a:latin typeface="Arial" pitchFamily="34" charset="0"/>
                <a:cs typeface="Arial" pitchFamily="34" charset="0"/>
              </a:rPr>
              <a:t>DNS </a:t>
            </a:r>
            <a:r>
              <a:rPr lang="en-IN" sz="2000" dirty="0">
                <a:solidFill>
                  <a:srgbClr val="C00000"/>
                </a:solidFill>
                <a:latin typeface="Arial" pitchFamily="34" charset="0"/>
                <a:cs typeface="Arial" pitchFamily="34" charset="0"/>
              </a:rPr>
              <a:t>(Domain Name System</a:t>
            </a:r>
            <a:r>
              <a:rPr lang="en-IN" sz="2000" dirty="0" smtClean="0">
                <a:solidFill>
                  <a:srgbClr val="C00000"/>
                </a:solidFill>
                <a:latin typeface="Arial" pitchFamily="34" charset="0"/>
                <a:cs typeface="Arial" pitchFamily="34" charset="0"/>
              </a:rPr>
              <a:t>)</a:t>
            </a:r>
          </a:p>
          <a:p>
            <a:pPr>
              <a:lnSpc>
                <a:spcPct val="150000"/>
              </a:lnSpc>
            </a:pPr>
            <a:r>
              <a:rPr lang="en-IN" sz="2000" dirty="0">
                <a:solidFill>
                  <a:srgbClr val="C00000"/>
                </a:solidFill>
                <a:latin typeface="Arial" pitchFamily="34" charset="0"/>
                <a:cs typeface="Arial" pitchFamily="34" charset="0"/>
              </a:rPr>
              <a:t>FTP (File Transfer Protocol)</a:t>
            </a:r>
          </a:p>
          <a:p>
            <a:pPr>
              <a:lnSpc>
                <a:spcPct val="150000"/>
              </a:lnSpc>
            </a:pPr>
            <a:r>
              <a:rPr lang="en-IN" sz="2000" dirty="0">
                <a:solidFill>
                  <a:srgbClr val="C00000"/>
                </a:solidFill>
                <a:latin typeface="Arial" pitchFamily="34" charset="0"/>
                <a:cs typeface="Arial" pitchFamily="34" charset="0"/>
              </a:rPr>
              <a:t>SMTP(Simple Mail Transfer Protocol</a:t>
            </a:r>
            <a:r>
              <a:rPr lang="en-IN" sz="2000" dirty="0" smtClean="0">
                <a:solidFill>
                  <a:srgbClr val="C00000"/>
                </a:solidFill>
                <a:latin typeface="Arial" pitchFamily="34" charset="0"/>
                <a:cs typeface="Arial" pitchFamily="34" charset="0"/>
              </a:rPr>
              <a:t>)</a:t>
            </a:r>
          </a:p>
          <a:p>
            <a:pPr>
              <a:lnSpc>
                <a:spcPct val="150000"/>
              </a:lnSpc>
            </a:pPr>
            <a:r>
              <a:rPr lang="en-IN" sz="2000" dirty="0" smtClean="0">
                <a:solidFill>
                  <a:srgbClr val="C00000"/>
                </a:solidFill>
                <a:latin typeface="Arial" pitchFamily="34" charset="0"/>
                <a:cs typeface="Arial" pitchFamily="34" charset="0"/>
              </a:rPr>
              <a:t>TELENT</a:t>
            </a:r>
          </a:p>
          <a:p>
            <a:pPr>
              <a:lnSpc>
                <a:spcPct val="150000"/>
              </a:lnSpc>
            </a:pPr>
            <a:r>
              <a:rPr lang="en-IN" sz="2000" dirty="0">
                <a:latin typeface="Arial" pitchFamily="34" charset="0"/>
                <a:cs typeface="Arial" pitchFamily="34" charset="0"/>
              </a:rPr>
              <a:t>ARP (Address Resolution Protocol</a:t>
            </a:r>
            <a:r>
              <a:rPr lang="en-IN" sz="2000" dirty="0" smtClean="0">
                <a:latin typeface="Arial" pitchFamily="34" charset="0"/>
                <a:cs typeface="Arial" pitchFamily="34" charset="0"/>
              </a:rPr>
              <a:t>)</a:t>
            </a:r>
          </a:p>
          <a:p>
            <a:pPr>
              <a:lnSpc>
                <a:spcPct val="150000"/>
              </a:lnSpc>
            </a:pPr>
            <a:r>
              <a:rPr lang="en-IN" sz="2000" dirty="0" smtClean="0">
                <a:latin typeface="Arial" pitchFamily="34" charset="0"/>
                <a:cs typeface="Arial" pitchFamily="34" charset="0"/>
              </a:rPr>
              <a:t>DHCP </a:t>
            </a:r>
            <a:r>
              <a:rPr lang="en-IN" sz="2000" dirty="0">
                <a:latin typeface="Arial" pitchFamily="34" charset="0"/>
                <a:cs typeface="Arial" pitchFamily="34" charset="0"/>
              </a:rPr>
              <a:t>(Dynamic Host Configuration Protocol</a:t>
            </a:r>
            <a:r>
              <a:rPr lang="en-IN" sz="2000" dirty="0" smtClean="0">
                <a:latin typeface="Arial" pitchFamily="34" charset="0"/>
                <a:cs typeface="Arial" pitchFamily="34" charset="0"/>
              </a:rPr>
              <a:t>)</a:t>
            </a:r>
          </a:p>
          <a:p>
            <a:pPr>
              <a:lnSpc>
                <a:spcPct val="150000"/>
              </a:lnSpc>
            </a:pPr>
            <a:r>
              <a:rPr lang="en-IN" sz="2000" dirty="0" smtClean="0">
                <a:latin typeface="Arial" pitchFamily="34" charset="0"/>
                <a:cs typeface="Arial" pitchFamily="34" charset="0"/>
              </a:rPr>
              <a:t>TCP(Transmission </a:t>
            </a:r>
            <a:r>
              <a:rPr lang="en-IN" sz="2000" dirty="0">
                <a:latin typeface="Arial" pitchFamily="34" charset="0"/>
                <a:cs typeface="Arial" pitchFamily="34" charset="0"/>
              </a:rPr>
              <a:t>Control </a:t>
            </a:r>
            <a:r>
              <a:rPr lang="en-IN" sz="2000" dirty="0" smtClean="0">
                <a:latin typeface="Arial" pitchFamily="34" charset="0"/>
                <a:cs typeface="Arial" pitchFamily="34" charset="0"/>
              </a:rPr>
              <a:t>Protocol)</a:t>
            </a:r>
          </a:p>
          <a:p>
            <a:pPr>
              <a:lnSpc>
                <a:spcPct val="150000"/>
              </a:lnSpc>
            </a:pPr>
            <a:r>
              <a:rPr lang="en-IN" sz="2000" dirty="0" smtClean="0">
                <a:latin typeface="Arial" pitchFamily="34" charset="0"/>
                <a:cs typeface="Arial" pitchFamily="34" charset="0"/>
              </a:rPr>
              <a:t>IP (Internet Protocol</a:t>
            </a:r>
            <a:r>
              <a:rPr lang="en-IN" sz="2000" dirty="0">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2346020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r>
              <a:rPr lang="en-IN" b="1" dirty="0">
                <a:latin typeface="Arial" pitchFamily="34" charset="0"/>
                <a:cs typeface="Arial" pitchFamily="34" charset="0"/>
              </a:rPr>
              <a:t>CSS </a:t>
            </a:r>
            <a:r>
              <a:rPr lang="en-IN" b="1" dirty="0" smtClean="0">
                <a:latin typeface="Arial" pitchFamily="34" charset="0"/>
                <a:cs typeface="Arial" pitchFamily="34" charset="0"/>
              </a:rPr>
              <a:t>Syntax</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980728"/>
            <a:ext cx="8229600" cy="5145435"/>
          </a:xfrm>
        </p:spPr>
        <p:txBody>
          <a:bodyPr>
            <a:normAutofit/>
          </a:bodyPr>
          <a:lstStyle/>
          <a:p>
            <a:pPr algn="just"/>
            <a:r>
              <a:rPr lang="en-IN" sz="2400" dirty="0">
                <a:latin typeface="Arial" pitchFamily="34" charset="0"/>
                <a:cs typeface="Arial" pitchFamily="34" charset="0"/>
              </a:rPr>
              <a:t>CSS rules have two main parts, a selector and one or </a:t>
            </a:r>
            <a:r>
              <a:rPr lang="en-IN" sz="2400" dirty="0" smtClean="0">
                <a:latin typeface="Arial" pitchFamily="34" charset="0"/>
                <a:cs typeface="Arial" pitchFamily="34" charset="0"/>
              </a:rPr>
              <a:t>more </a:t>
            </a:r>
            <a:r>
              <a:rPr lang="en-IN" sz="2400" dirty="0">
                <a:latin typeface="Arial" pitchFamily="34" charset="0"/>
                <a:cs typeface="Arial" pitchFamily="34" charset="0"/>
              </a:rPr>
              <a:t>declarations</a:t>
            </a:r>
            <a:r>
              <a:rPr lang="en-IN" sz="2400" dirty="0" smtClean="0">
                <a:latin typeface="Arial" pitchFamily="34" charset="0"/>
                <a:cs typeface="Arial" pitchFamily="34" charset="0"/>
              </a:rPr>
              <a:t>:</a:t>
            </a:r>
          </a:p>
          <a:p>
            <a:pPr algn="just"/>
            <a:endParaRPr lang="en-IN" sz="2400" dirty="0">
              <a:latin typeface="Arial" pitchFamily="34" charset="0"/>
              <a:cs typeface="Arial" pitchFamily="34" charset="0"/>
            </a:endParaRPr>
          </a:p>
          <a:p>
            <a:pPr algn="just"/>
            <a:endParaRPr lang="en-IN" sz="2400" dirty="0" smtClean="0">
              <a:latin typeface="Arial" pitchFamily="34" charset="0"/>
              <a:cs typeface="Arial" pitchFamily="34" charset="0"/>
            </a:endParaRPr>
          </a:p>
          <a:p>
            <a:pPr algn="just"/>
            <a:endParaRPr lang="en-IN" sz="2400" dirty="0">
              <a:latin typeface="Arial" pitchFamily="34" charset="0"/>
              <a:cs typeface="Arial" pitchFamily="34" charset="0"/>
            </a:endParaRPr>
          </a:p>
          <a:p>
            <a:pPr algn="just"/>
            <a:r>
              <a:rPr lang="en-IN" sz="2400" dirty="0">
                <a:latin typeface="Arial" pitchFamily="34" charset="0"/>
                <a:cs typeface="Arial" pitchFamily="34" charset="0"/>
              </a:rPr>
              <a:t>Selectors are used to declare which of the </a:t>
            </a:r>
            <a:r>
              <a:rPr lang="en-IN" sz="2400" dirty="0" err="1">
                <a:latin typeface="Arial" pitchFamily="34" charset="0"/>
                <a:cs typeface="Arial" pitchFamily="34" charset="0"/>
              </a:rPr>
              <a:t>markup</a:t>
            </a:r>
            <a:r>
              <a:rPr lang="en-IN" sz="2400" dirty="0">
                <a:latin typeface="Arial" pitchFamily="34" charset="0"/>
                <a:cs typeface="Arial" pitchFamily="34" charset="0"/>
              </a:rPr>
              <a:t> elements a style applies </a:t>
            </a:r>
            <a:r>
              <a:rPr lang="en-IN" sz="2400" dirty="0" smtClean="0">
                <a:latin typeface="Arial" pitchFamily="34" charset="0"/>
                <a:cs typeface="Arial" pitchFamily="34" charset="0"/>
              </a:rPr>
              <a:t>to</a:t>
            </a:r>
          </a:p>
          <a:p>
            <a:pPr algn="just"/>
            <a:r>
              <a:rPr lang="en-IN" sz="2400" dirty="0">
                <a:latin typeface="Arial" pitchFamily="34" charset="0"/>
                <a:cs typeface="Arial" pitchFamily="34" charset="0"/>
              </a:rPr>
              <a:t>The declarations that appear in the block that follows the selector may be applied to all elements of a specific type, or only those elements that match a certain </a:t>
            </a:r>
            <a:r>
              <a:rPr lang="en-IN" sz="2400" dirty="0" smtClean="0">
                <a:latin typeface="Arial" pitchFamily="34" charset="0"/>
                <a:cs typeface="Arial" pitchFamily="34" charset="0"/>
              </a:rPr>
              <a:t>attribute</a:t>
            </a:r>
          </a:p>
          <a:p>
            <a:pPr algn="just"/>
            <a:r>
              <a:rPr lang="en-IN" sz="2400" dirty="0">
                <a:latin typeface="Arial" pitchFamily="34" charset="0"/>
                <a:cs typeface="Arial" pitchFamily="34" charset="0"/>
              </a:rPr>
              <a:t>Each declaration consists of a </a:t>
            </a:r>
            <a:r>
              <a:rPr lang="en-IN" sz="2400" b="1" dirty="0">
                <a:latin typeface="Arial" pitchFamily="34" charset="0"/>
                <a:cs typeface="Arial" pitchFamily="34" charset="0"/>
              </a:rPr>
              <a:t>property</a:t>
            </a:r>
            <a:r>
              <a:rPr lang="en-IN" sz="2400" dirty="0">
                <a:latin typeface="Arial" pitchFamily="34" charset="0"/>
                <a:cs typeface="Arial" pitchFamily="34" charset="0"/>
              </a:rPr>
              <a:t> and a </a:t>
            </a:r>
            <a:r>
              <a:rPr lang="en-IN" sz="2400" b="1" dirty="0">
                <a:latin typeface="Arial" pitchFamily="34" charset="0"/>
                <a:cs typeface="Arial" pitchFamily="34" charset="0"/>
              </a:rPr>
              <a:t>value</a:t>
            </a:r>
          </a:p>
        </p:txBody>
      </p:sp>
      <p:pic>
        <p:nvPicPr>
          <p:cNvPr id="14338" name="Picture 2" descr="CSS Selector Syntax Illustration"/>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3648" y="1772816"/>
            <a:ext cx="5334000" cy="14287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8976437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Example</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lstStyle/>
          <a:p>
            <a:pPr marL="0" indent="0">
              <a:buNone/>
            </a:pPr>
            <a:r>
              <a:rPr lang="en-IN" dirty="0">
                <a:latin typeface="Arial" pitchFamily="34" charset="0"/>
                <a:cs typeface="Arial" pitchFamily="34" charset="0"/>
              </a:rPr>
              <a:t>/* This is a CSS comment */</a:t>
            </a:r>
            <a:endParaRPr lang="en-IN" dirty="0" smtClean="0">
              <a:latin typeface="Arial" pitchFamily="34" charset="0"/>
              <a:cs typeface="Arial" pitchFamily="34" charset="0"/>
            </a:endParaRPr>
          </a:p>
          <a:p>
            <a:pPr marL="0" indent="0">
              <a:buNone/>
            </a:pPr>
            <a:r>
              <a:rPr lang="en-IN" dirty="0" smtClean="0">
                <a:solidFill>
                  <a:srgbClr val="002060"/>
                </a:solidFill>
                <a:latin typeface="Arial" pitchFamily="34" charset="0"/>
                <a:cs typeface="Arial" pitchFamily="34" charset="0"/>
              </a:rPr>
              <a:t>h1</a:t>
            </a:r>
            <a:r>
              <a:rPr lang="en-IN" dirty="0" smtClean="0">
                <a:latin typeface="Arial" pitchFamily="34" charset="0"/>
                <a:cs typeface="Arial" pitchFamily="34" charset="0"/>
              </a:rPr>
              <a:t> </a:t>
            </a:r>
          </a:p>
          <a:p>
            <a:pPr marL="0" indent="0">
              <a:buNone/>
            </a:pPr>
            <a:r>
              <a:rPr lang="en-IN" dirty="0" smtClean="0">
                <a:latin typeface="Arial" pitchFamily="34" charset="0"/>
                <a:cs typeface="Arial" pitchFamily="34" charset="0"/>
              </a:rPr>
              <a:t>{</a:t>
            </a:r>
            <a:endParaRPr lang="en-IN" dirty="0">
              <a:latin typeface="Arial" pitchFamily="34" charset="0"/>
              <a:cs typeface="Arial" pitchFamily="34" charset="0"/>
            </a:endParaRPr>
          </a:p>
          <a:p>
            <a:pPr marL="0" indent="0">
              <a:buNone/>
            </a:pPr>
            <a:r>
              <a:rPr lang="en-IN" dirty="0">
                <a:latin typeface="Arial" pitchFamily="34" charset="0"/>
                <a:cs typeface="Arial" pitchFamily="34" charset="0"/>
              </a:rPr>
              <a:t>    </a:t>
            </a:r>
            <a:r>
              <a:rPr lang="en-IN" dirty="0" err="1">
                <a:solidFill>
                  <a:srgbClr val="FF0000"/>
                </a:solidFill>
                <a:latin typeface="Arial" pitchFamily="34" charset="0"/>
                <a:cs typeface="Arial" pitchFamily="34" charset="0"/>
              </a:rPr>
              <a:t>color</a:t>
            </a:r>
            <a:r>
              <a:rPr lang="en-IN" dirty="0">
                <a:latin typeface="Arial" pitchFamily="34" charset="0"/>
                <a:cs typeface="Arial" pitchFamily="34" charset="0"/>
              </a:rPr>
              <a:t>: blue;</a:t>
            </a:r>
          </a:p>
          <a:p>
            <a:pPr marL="0" indent="0">
              <a:buNone/>
            </a:pPr>
            <a:r>
              <a:rPr lang="en-IN" dirty="0">
                <a:latin typeface="Arial" pitchFamily="34" charset="0"/>
                <a:cs typeface="Arial" pitchFamily="34" charset="0"/>
              </a:rPr>
              <a:t>    </a:t>
            </a:r>
            <a:r>
              <a:rPr lang="en-IN" dirty="0">
                <a:solidFill>
                  <a:srgbClr val="FF0000"/>
                </a:solidFill>
                <a:latin typeface="Arial" pitchFamily="34" charset="0"/>
                <a:cs typeface="Arial" pitchFamily="34" charset="0"/>
              </a:rPr>
              <a:t>text-align</a:t>
            </a:r>
            <a:r>
              <a:rPr lang="en-IN" dirty="0">
                <a:latin typeface="Arial" pitchFamily="34" charset="0"/>
                <a:cs typeface="Arial" pitchFamily="34" charset="0"/>
              </a:rPr>
              <a:t>: </a:t>
            </a:r>
            <a:r>
              <a:rPr lang="en-IN" dirty="0" err="1">
                <a:latin typeface="Arial" pitchFamily="34" charset="0"/>
                <a:cs typeface="Arial" pitchFamily="34" charset="0"/>
              </a:rPr>
              <a:t>center</a:t>
            </a:r>
            <a:r>
              <a:rPr lang="en-IN" dirty="0">
                <a:latin typeface="Arial" pitchFamily="34" charset="0"/>
                <a:cs typeface="Arial" pitchFamily="34" charset="0"/>
              </a:rPr>
              <a:t>;</a:t>
            </a:r>
          </a:p>
          <a:p>
            <a:pPr marL="0" indent="0">
              <a:buNone/>
            </a:pPr>
            <a:r>
              <a:rPr lang="en-IN" dirty="0">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8249611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576064"/>
          </a:xfrm>
        </p:spPr>
        <p:txBody>
          <a:bodyPr>
            <a:normAutofit fontScale="90000"/>
          </a:bodyPr>
          <a:lstStyle/>
          <a:p>
            <a:r>
              <a:rPr lang="en-IN" sz="3600" dirty="0" smtClean="0">
                <a:latin typeface="Arial" pitchFamily="34" charset="0"/>
                <a:cs typeface="Arial" pitchFamily="34" charset="0"/>
              </a:rPr>
              <a:t>CSS Text Properties</a:t>
            </a:r>
            <a:endParaRPr lang="en-IN" sz="36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356312711"/>
              </p:ext>
            </p:extLst>
          </p:nvPr>
        </p:nvGraphicFramePr>
        <p:xfrm>
          <a:off x="107504" y="651600"/>
          <a:ext cx="8856983" cy="5879571"/>
        </p:xfrm>
        <a:graphic>
          <a:graphicData uri="http://schemas.openxmlformats.org/drawingml/2006/table">
            <a:tbl>
              <a:tblPr/>
              <a:tblGrid>
                <a:gridCol w="1440160"/>
                <a:gridCol w="5014930"/>
                <a:gridCol w="2401893"/>
              </a:tblGrid>
              <a:tr h="302886">
                <a:tc>
                  <a:txBody>
                    <a:bodyPr/>
                    <a:lstStyle/>
                    <a:p>
                      <a:pPr algn="l" fontAlgn="t"/>
                      <a:r>
                        <a:rPr lang="en-IN" sz="1600" dirty="0">
                          <a:effectLst/>
                          <a:latin typeface="Arial" pitchFamily="34" charset="0"/>
                          <a:cs typeface="Arial" pitchFamily="34" charset="0"/>
                        </a:rPr>
                        <a:t>Property</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dirty="0">
                          <a:effectLst/>
                          <a:latin typeface="Arial" pitchFamily="34" charset="0"/>
                          <a:cs typeface="Arial" pitchFamily="34" charset="0"/>
                        </a:rPr>
                        <a:t>Description</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600" dirty="0" smtClean="0">
                          <a:effectLst/>
                          <a:latin typeface="Arial" pitchFamily="34" charset="0"/>
                          <a:cs typeface="Arial" pitchFamily="34" charset="0"/>
                        </a:rPr>
                        <a:t>Values</a:t>
                      </a:r>
                      <a:endParaRPr lang="en-IN" sz="16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02886">
                <a:tc>
                  <a:txBody>
                    <a:bodyPr/>
                    <a:lstStyle/>
                    <a:p>
                      <a:pPr algn="l" fontAlgn="t"/>
                      <a:r>
                        <a:rPr lang="en-IN" sz="1400" dirty="0" err="1">
                          <a:effectLst/>
                          <a:latin typeface="Arial" pitchFamily="34" charset="0"/>
                          <a:cs typeface="Arial" pitchFamily="34" charset="0"/>
                        </a:rPr>
                        <a:t>color</a:t>
                      </a:r>
                      <a:endParaRPr lang="en-IN" sz="1400" dirty="0">
                        <a:effectLst/>
                        <a:latin typeface="Arial" pitchFamily="34" charset="0"/>
                        <a:cs typeface="Arial" pitchFamily="34" charset="0"/>
                      </a:endParaRP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latin typeface="Arial" pitchFamily="34" charset="0"/>
                          <a:cs typeface="Arial" pitchFamily="34" charset="0"/>
                        </a:rPr>
                        <a:t>Sets the </a:t>
                      </a:r>
                      <a:r>
                        <a:rPr lang="en-IN" sz="1400" dirty="0" err="1">
                          <a:effectLst/>
                          <a:latin typeface="Arial" pitchFamily="34" charset="0"/>
                          <a:cs typeface="Arial" pitchFamily="34" charset="0"/>
                        </a:rPr>
                        <a:t>color</a:t>
                      </a:r>
                      <a:r>
                        <a:rPr lang="en-IN" sz="1400" dirty="0">
                          <a:effectLst/>
                          <a:latin typeface="Arial" pitchFamily="34" charset="0"/>
                          <a:cs typeface="Arial" pitchFamily="34" charset="0"/>
                        </a:rPr>
                        <a:t> of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err="1" smtClean="0">
                          <a:effectLst/>
                          <a:latin typeface="Arial" pitchFamily="34" charset="0"/>
                          <a:cs typeface="Arial" pitchFamily="34" charset="0"/>
                        </a:rPr>
                        <a:t>Red,blue</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02886">
                <a:tc>
                  <a:txBody>
                    <a:bodyPr/>
                    <a:lstStyle/>
                    <a:p>
                      <a:pPr algn="l" fontAlgn="t"/>
                      <a:r>
                        <a:rPr lang="en-IN" sz="1400" dirty="0">
                          <a:effectLst/>
                          <a:latin typeface="Arial" pitchFamily="34" charset="0"/>
                          <a:cs typeface="Arial" pitchFamily="34" charset="0"/>
                        </a:rPr>
                        <a:t>direction</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Specifies the text direction/writing direction</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err="1" smtClean="0">
                          <a:effectLst/>
                          <a:latin typeface="Arial" pitchFamily="34" charset="0"/>
                          <a:cs typeface="Arial" pitchFamily="34" charset="0"/>
                        </a:rPr>
                        <a:t>rtl</a:t>
                      </a:r>
                      <a:r>
                        <a:rPr lang="en-IN" sz="1400" dirty="0" smtClean="0">
                          <a:effectLst/>
                          <a:latin typeface="Arial" pitchFamily="34" charset="0"/>
                          <a:cs typeface="Arial" pitchFamily="34" charset="0"/>
                        </a:rPr>
                        <a:t>,</a:t>
                      </a:r>
                      <a:r>
                        <a:rPr lang="en-IN" sz="1400" baseline="0" dirty="0" smtClean="0">
                          <a:effectLst/>
                          <a:latin typeface="Arial" pitchFamily="34" charset="0"/>
                          <a:cs typeface="Arial" pitchFamily="34" charset="0"/>
                        </a:rPr>
                        <a:t> </a:t>
                      </a:r>
                      <a:r>
                        <a:rPr lang="en-IN" sz="1400" baseline="0" dirty="0" err="1" smtClean="0">
                          <a:effectLst/>
                          <a:latin typeface="Arial" pitchFamily="34" charset="0"/>
                          <a:cs typeface="Arial" pitchFamily="34" charset="0"/>
                        </a:rPr>
                        <a:t>ltr</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6453">
                <a:tc>
                  <a:txBody>
                    <a:bodyPr/>
                    <a:lstStyle/>
                    <a:p>
                      <a:pPr algn="l" fontAlgn="t"/>
                      <a:r>
                        <a:rPr lang="en-IN" sz="1400" dirty="0">
                          <a:effectLst/>
                          <a:latin typeface="Arial" pitchFamily="34" charset="0"/>
                          <a:cs typeface="Arial" pitchFamily="34" charset="0"/>
                        </a:rPr>
                        <a:t>letter-spacing</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latin typeface="Arial" pitchFamily="34" charset="0"/>
                          <a:cs typeface="Arial" pitchFamily="34" charset="0"/>
                        </a:rPr>
                        <a:t>Increases or decreases the space between characters in a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smtClean="0">
                          <a:effectLst/>
                          <a:latin typeface="Arial" pitchFamily="34" charset="0"/>
                          <a:cs typeface="Arial" pitchFamily="34" charset="0"/>
                        </a:rPr>
                        <a:t>3px,5px</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02886">
                <a:tc>
                  <a:txBody>
                    <a:bodyPr/>
                    <a:lstStyle/>
                    <a:p>
                      <a:pPr algn="l" fontAlgn="t"/>
                      <a:r>
                        <a:rPr lang="en-IN" sz="1400" dirty="0">
                          <a:effectLst/>
                          <a:latin typeface="Arial" pitchFamily="34" charset="0"/>
                          <a:cs typeface="Arial" pitchFamily="34" charset="0"/>
                        </a:rPr>
                        <a:t>line-height</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Sets the line height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smtClean="0">
                          <a:effectLst/>
                          <a:latin typeface="Arial" pitchFamily="34" charset="0"/>
                          <a:cs typeface="Arial" pitchFamily="34" charset="0"/>
                        </a:rPr>
                        <a:t>10px</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02886">
                <a:tc>
                  <a:txBody>
                    <a:bodyPr/>
                    <a:lstStyle/>
                    <a:p>
                      <a:pPr algn="l" fontAlgn="t"/>
                      <a:r>
                        <a:rPr lang="en-IN" sz="1400" dirty="0">
                          <a:effectLst/>
                          <a:latin typeface="Arial" pitchFamily="34" charset="0"/>
                          <a:cs typeface="Arial" pitchFamily="34" charset="0"/>
                        </a:rPr>
                        <a:t>text-align</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latin typeface="Arial" pitchFamily="34" charset="0"/>
                          <a:cs typeface="Arial" pitchFamily="34" charset="0"/>
                        </a:rPr>
                        <a:t>Specifies the horizontal alignment of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err="1" smtClean="0">
                          <a:effectLst/>
                          <a:latin typeface="Arial" pitchFamily="34" charset="0"/>
                          <a:cs typeface="Arial" pitchFamily="34" charset="0"/>
                        </a:rPr>
                        <a:t>left,right,center,jusify</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21271">
                <a:tc>
                  <a:txBody>
                    <a:bodyPr/>
                    <a:lstStyle/>
                    <a:p>
                      <a:pPr algn="l" fontAlgn="t"/>
                      <a:r>
                        <a:rPr lang="en-IN" sz="1400" dirty="0">
                          <a:effectLst/>
                          <a:latin typeface="Arial" pitchFamily="34" charset="0"/>
                          <a:cs typeface="Arial" pitchFamily="34" charset="0"/>
                        </a:rPr>
                        <a:t>text-decoration</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Specifies the decoration added to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smtClean="0">
                          <a:effectLst/>
                          <a:latin typeface="Arial" pitchFamily="34" charset="0"/>
                          <a:cs typeface="Arial" pitchFamily="34" charset="0"/>
                        </a:rPr>
                        <a:t>none, underline, </a:t>
                      </a:r>
                      <a:r>
                        <a:rPr lang="en-IN" sz="1400" dirty="0" err="1" smtClean="0">
                          <a:effectLst/>
                          <a:latin typeface="Arial" pitchFamily="34" charset="0"/>
                          <a:cs typeface="Arial" pitchFamily="34" charset="0"/>
                        </a:rPr>
                        <a:t>overline</a:t>
                      </a:r>
                      <a:r>
                        <a:rPr lang="en-IN" sz="1400" dirty="0" smtClean="0">
                          <a:effectLst/>
                          <a:latin typeface="Arial" pitchFamily="34" charset="0"/>
                          <a:cs typeface="Arial" pitchFamily="34" charset="0"/>
                        </a:rPr>
                        <a:t>, line-through</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2532">
                <a:tc>
                  <a:txBody>
                    <a:bodyPr/>
                    <a:lstStyle/>
                    <a:p>
                      <a:pPr algn="l" fontAlgn="t"/>
                      <a:r>
                        <a:rPr lang="en-IN" sz="1400" dirty="0">
                          <a:effectLst/>
                          <a:latin typeface="Arial" pitchFamily="34" charset="0"/>
                          <a:cs typeface="Arial" pitchFamily="34" charset="0"/>
                        </a:rPr>
                        <a:t>text-indent</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latin typeface="Arial" pitchFamily="34" charset="0"/>
                          <a:cs typeface="Arial" pitchFamily="34" charset="0"/>
                        </a:rPr>
                        <a:t>Specifies the indentation of the first line in a text-block</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smtClean="0">
                          <a:effectLst/>
                          <a:latin typeface="Arial" pitchFamily="34" charset="0"/>
                          <a:cs typeface="Arial" pitchFamily="34" charset="0"/>
                        </a:rPr>
                        <a:t>50px</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29407">
                <a:tc>
                  <a:txBody>
                    <a:bodyPr/>
                    <a:lstStyle/>
                    <a:p>
                      <a:pPr algn="l" fontAlgn="t"/>
                      <a:r>
                        <a:rPr lang="en-IN" sz="1400" dirty="0">
                          <a:effectLst/>
                          <a:latin typeface="Arial" pitchFamily="34" charset="0"/>
                          <a:cs typeface="Arial" pitchFamily="34" charset="0"/>
                        </a:rPr>
                        <a:t>text-shadow</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Specifies the shadow effect added to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0" i="0" kern="1200" dirty="0" smtClean="0">
                          <a:solidFill>
                            <a:schemeClr val="tx1"/>
                          </a:solidFill>
                          <a:effectLst/>
                          <a:latin typeface="Arial" pitchFamily="34" charset="0"/>
                          <a:ea typeface="+mn-ea"/>
                          <a:cs typeface="Arial" pitchFamily="34" charset="0"/>
                        </a:rPr>
                        <a:t>2px </a:t>
                      </a:r>
                      <a:r>
                        <a:rPr lang="en-IN" sz="1400" b="0" i="0" kern="1200" dirty="0" err="1" smtClean="0">
                          <a:solidFill>
                            <a:schemeClr val="tx1"/>
                          </a:solidFill>
                          <a:effectLst/>
                          <a:latin typeface="Arial" pitchFamily="34" charset="0"/>
                          <a:ea typeface="+mn-ea"/>
                          <a:cs typeface="Arial" pitchFamily="34" charset="0"/>
                        </a:rPr>
                        <a:t>2px</a:t>
                      </a:r>
                      <a:r>
                        <a:rPr lang="en-IN" sz="1400" b="0" i="0" kern="1200" dirty="0" smtClean="0">
                          <a:solidFill>
                            <a:schemeClr val="tx1"/>
                          </a:solidFill>
                          <a:effectLst/>
                          <a:latin typeface="Arial" pitchFamily="34" charset="0"/>
                          <a:ea typeface="+mn-ea"/>
                          <a:cs typeface="Arial" pitchFamily="34" charset="0"/>
                        </a:rPr>
                        <a:t> red</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1271">
                <a:tc>
                  <a:txBody>
                    <a:bodyPr/>
                    <a:lstStyle/>
                    <a:p>
                      <a:pPr algn="l" fontAlgn="t"/>
                      <a:r>
                        <a:rPr lang="en-IN" sz="1400" dirty="0">
                          <a:effectLst/>
                          <a:latin typeface="Arial" pitchFamily="34" charset="0"/>
                          <a:cs typeface="Arial" pitchFamily="34" charset="0"/>
                        </a:rPr>
                        <a:t>text-transform</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latin typeface="Arial" pitchFamily="34" charset="0"/>
                          <a:cs typeface="Arial" pitchFamily="34" charset="0"/>
                        </a:rPr>
                        <a:t>Controls the capitalization of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smtClean="0">
                          <a:effectLst/>
                          <a:latin typeface="Arial" pitchFamily="34" charset="0"/>
                          <a:cs typeface="Arial" pitchFamily="34" charset="0"/>
                        </a:rPr>
                        <a:t>uppercase, lowercase, capitalize</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22803">
                <a:tc>
                  <a:txBody>
                    <a:bodyPr/>
                    <a:lstStyle/>
                    <a:p>
                      <a:pPr algn="l" fontAlgn="t"/>
                      <a:r>
                        <a:rPr lang="en-IN" sz="1400" dirty="0">
                          <a:effectLst/>
                          <a:latin typeface="Arial" pitchFamily="34" charset="0"/>
                          <a:cs typeface="Arial" pitchFamily="34" charset="0"/>
                        </a:rPr>
                        <a:t>text-overflow</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Specifies how overflowed content that is not displayed should be </a:t>
                      </a:r>
                      <a:r>
                        <a:rPr lang="en-IN" sz="1400" dirty="0" err="1">
                          <a:effectLst/>
                          <a:latin typeface="Arial" pitchFamily="34" charset="0"/>
                          <a:cs typeface="Arial" pitchFamily="34" charset="0"/>
                        </a:rPr>
                        <a:t>signaled</a:t>
                      </a:r>
                      <a:r>
                        <a:rPr lang="en-IN" sz="1400" dirty="0">
                          <a:effectLst/>
                          <a:latin typeface="Arial" pitchFamily="34" charset="0"/>
                          <a:cs typeface="Arial" pitchFamily="34" charset="0"/>
                        </a:rPr>
                        <a:t> to the user</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smtClean="0">
                          <a:effectLst/>
                          <a:latin typeface="Arial" pitchFamily="34" charset="0"/>
                          <a:cs typeface="Arial" pitchFamily="34" charset="0"/>
                        </a:rPr>
                        <a:t>clip, ellipsis</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21271">
                <a:tc>
                  <a:txBody>
                    <a:bodyPr/>
                    <a:lstStyle/>
                    <a:p>
                      <a:pPr algn="l" fontAlgn="t"/>
                      <a:r>
                        <a:rPr lang="en-IN" sz="1400" dirty="0">
                          <a:effectLst/>
                          <a:latin typeface="Arial" pitchFamily="34" charset="0"/>
                          <a:cs typeface="Arial" pitchFamily="34" charset="0"/>
                        </a:rPr>
                        <a:t>vertical-align</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Sets the vertical alignment of an element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smtClean="0">
                          <a:effectLst/>
                          <a:latin typeface="Arial" pitchFamily="34" charset="0"/>
                          <a:cs typeface="Arial" pitchFamily="34" charset="0"/>
                        </a:rPr>
                        <a:t>Baseline, text-top,</a:t>
                      </a:r>
                      <a:r>
                        <a:rPr lang="en-IN" sz="1400" baseline="0" dirty="0" smtClean="0">
                          <a:effectLst/>
                          <a:latin typeface="Arial" pitchFamily="34" charset="0"/>
                          <a:cs typeface="Arial" pitchFamily="34" charset="0"/>
                        </a:rPr>
                        <a:t> text-</a:t>
                      </a:r>
                      <a:r>
                        <a:rPr lang="en-IN" sz="1400" baseline="0" dirty="0" err="1" smtClean="0">
                          <a:effectLst/>
                          <a:latin typeface="Arial" pitchFamily="34" charset="0"/>
                          <a:cs typeface="Arial" pitchFamily="34" charset="0"/>
                        </a:rPr>
                        <a:t>bottom,sub,super</a:t>
                      </a:r>
                      <a:endParaRPr lang="en-IN" sz="14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62532">
                <a:tc>
                  <a:txBody>
                    <a:bodyPr/>
                    <a:lstStyle/>
                    <a:p>
                      <a:pPr algn="l" fontAlgn="t"/>
                      <a:r>
                        <a:rPr lang="en-IN" sz="1400" dirty="0">
                          <a:effectLst/>
                          <a:latin typeface="Arial" pitchFamily="34" charset="0"/>
                          <a:cs typeface="Arial" pitchFamily="34" charset="0"/>
                        </a:rPr>
                        <a:t>white-space</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400" dirty="0">
                          <a:effectLst/>
                          <a:latin typeface="Arial" pitchFamily="34" charset="0"/>
                          <a:cs typeface="Arial" pitchFamily="34" charset="0"/>
                        </a:rPr>
                        <a:t>Specifies how white-space inside an element is handled</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IN" sz="160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62532">
                <a:tc>
                  <a:txBody>
                    <a:bodyPr/>
                    <a:lstStyle/>
                    <a:p>
                      <a:pPr algn="l" fontAlgn="t"/>
                      <a:r>
                        <a:rPr lang="en-IN" sz="1400" dirty="0">
                          <a:effectLst/>
                          <a:latin typeface="Arial" pitchFamily="34" charset="0"/>
                          <a:cs typeface="Arial" pitchFamily="34" charset="0"/>
                        </a:rPr>
                        <a:t>word-spacing</a:t>
                      </a:r>
                    </a:p>
                  </a:txBody>
                  <a:tcPr marL="91991"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latin typeface="Arial" pitchFamily="34" charset="0"/>
                          <a:cs typeface="Arial" pitchFamily="34" charset="0"/>
                        </a:rPr>
                        <a:t>Increases or decreases the space between words in a text</a:t>
                      </a: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IN" sz="1600" dirty="0">
                        <a:effectLst/>
                        <a:latin typeface="Arial" pitchFamily="34" charset="0"/>
                        <a:cs typeface="Arial" pitchFamily="34" charset="0"/>
                      </a:endParaRPr>
                    </a:p>
                  </a:txBody>
                  <a:tcPr marL="45996" marR="45996" marT="45996" marB="4599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1970097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9095"/>
            <a:ext cx="8229600" cy="761633"/>
          </a:xfrm>
        </p:spPr>
        <p:txBody>
          <a:bodyPr>
            <a:normAutofit fontScale="90000"/>
          </a:bodyPr>
          <a:lstStyle/>
          <a:p>
            <a:r>
              <a:rPr lang="en-IN" dirty="0">
                <a:latin typeface="Arial" pitchFamily="34" charset="0"/>
                <a:cs typeface="Arial" pitchFamily="34" charset="0"/>
              </a:rPr>
              <a:t>CSS Units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336801025"/>
              </p:ext>
            </p:extLst>
          </p:nvPr>
        </p:nvGraphicFramePr>
        <p:xfrm>
          <a:off x="539552" y="1484784"/>
          <a:ext cx="8229600" cy="3674668"/>
        </p:xfrm>
        <a:graphic>
          <a:graphicData uri="http://schemas.openxmlformats.org/drawingml/2006/table">
            <a:tbl>
              <a:tblPr/>
              <a:tblGrid>
                <a:gridCol w="978147"/>
                <a:gridCol w="7251453"/>
              </a:tblGrid>
              <a:tr h="421356">
                <a:tc>
                  <a:txBody>
                    <a:bodyPr/>
                    <a:lstStyle/>
                    <a:p>
                      <a:pPr algn="ctr" fontAlgn="t"/>
                      <a:r>
                        <a:rPr lang="en-IN" sz="1800" dirty="0">
                          <a:effectLst/>
                          <a:latin typeface="Arial" pitchFamily="34" charset="0"/>
                          <a:cs typeface="Arial" pitchFamily="34" charset="0"/>
                        </a:rPr>
                        <a:t>Unit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dirty="0">
                          <a:effectLst/>
                          <a:latin typeface="Arial" pitchFamily="34" charset="0"/>
                          <a:cs typeface="Arial" pitchFamily="34" charset="0"/>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356">
                <a:tc>
                  <a:txBody>
                    <a:bodyPr/>
                    <a:lstStyle/>
                    <a:p>
                      <a:pPr algn="ctr" fontAlgn="t"/>
                      <a:r>
                        <a:rPr lang="en-IN" sz="1800" dirty="0">
                          <a:effectLst/>
                          <a:latin typeface="Arial" pitchFamily="34" charset="0"/>
                          <a:cs typeface="Arial" pitchFamily="34" charset="0"/>
                        </a:rPr>
                        <a:t>cm</a:t>
                      </a:r>
                    </a:p>
                  </a:txBody>
                  <a:tcPr marL="150484" marR="75242" marT="75242" marB="752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dirty="0" err="1" smtClean="0">
                          <a:effectLst/>
                          <a:latin typeface="Arial" pitchFamily="34" charset="0"/>
                          <a:cs typeface="Arial" pitchFamily="34" charset="0"/>
                        </a:rPr>
                        <a:t>centimeters</a:t>
                      </a:r>
                      <a:endParaRPr lang="en-IN" sz="1800" dirty="0">
                        <a:effectLst/>
                        <a:latin typeface="Arial" pitchFamily="34" charset="0"/>
                        <a:cs typeface="Arial" pitchFamily="34" charset="0"/>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21356">
                <a:tc>
                  <a:txBody>
                    <a:bodyPr/>
                    <a:lstStyle/>
                    <a:p>
                      <a:pPr algn="ctr" fontAlgn="t"/>
                      <a:r>
                        <a:rPr lang="en-IN" sz="1800" dirty="0">
                          <a:effectLst/>
                          <a:latin typeface="Arial" pitchFamily="34" charset="0"/>
                          <a:cs typeface="Arial" pitchFamily="34" charset="0"/>
                        </a:rPr>
                        <a:t>mm</a:t>
                      </a:r>
                    </a:p>
                  </a:txBody>
                  <a:tcPr marL="150484" marR="75242" marT="75242" marB="752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err="1" smtClean="0">
                          <a:effectLst/>
                          <a:latin typeface="Arial" pitchFamily="34" charset="0"/>
                          <a:cs typeface="Arial" pitchFamily="34" charset="0"/>
                        </a:rPr>
                        <a:t>millimeters</a:t>
                      </a:r>
                      <a:endParaRPr lang="en-IN" sz="1800" dirty="0">
                        <a:effectLst/>
                        <a:latin typeface="Arial" pitchFamily="34" charset="0"/>
                        <a:cs typeface="Arial" pitchFamily="34" charset="0"/>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356">
                <a:tc>
                  <a:txBody>
                    <a:bodyPr/>
                    <a:lstStyle/>
                    <a:p>
                      <a:pPr algn="ctr" fontAlgn="t"/>
                      <a:r>
                        <a:rPr lang="en-IN" sz="1800" dirty="0">
                          <a:effectLst/>
                          <a:latin typeface="Arial" pitchFamily="34" charset="0"/>
                          <a:cs typeface="Arial" pitchFamily="34" charset="0"/>
                        </a:rPr>
                        <a:t>in</a:t>
                      </a:r>
                    </a:p>
                  </a:txBody>
                  <a:tcPr marL="150484" marR="75242" marT="75242" marB="752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dirty="0">
                          <a:effectLst/>
                          <a:latin typeface="Arial" pitchFamily="34" charset="0"/>
                          <a:cs typeface="Arial" pitchFamily="34" charset="0"/>
                        </a:rPr>
                        <a:t>inches (1in = 96px = </a:t>
                      </a:r>
                      <a:r>
                        <a:rPr lang="en-IN" sz="1800" dirty="0" smtClean="0">
                          <a:effectLst/>
                          <a:latin typeface="Arial" pitchFamily="34" charset="0"/>
                          <a:cs typeface="Arial" pitchFamily="34" charset="0"/>
                        </a:rPr>
                        <a:t>2.54cm)</a:t>
                      </a:r>
                      <a:endParaRPr lang="en-IN" sz="1800" dirty="0">
                        <a:effectLst/>
                        <a:latin typeface="Arial" pitchFamily="34" charset="0"/>
                        <a:cs typeface="Arial" pitchFamily="34" charset="0"/>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21356">
                <a:tc>
                  <a:txBody>
                    <a:bodyPr/>
                    <a:lstStyle/>
                    <a:p>
                      <a:pPr algn="ctr" fontAlgn="t"/>
                      <a:r>
                        <a:rPr lang="en-IN" sz="1800" dirty="0" err="1">
                          <a:effectLst/>
                          <a:latin typeface="Arial" pitchFamily="34" charset="0"/>
                          <a:cs typeface="Arial" pitchFamily="34" charset="0"/>
                        </a:rPr>
                        <a:t>px</a:t>
                      </a:r>
                      <a:r>
                        <a:rPr lang="en-IN" sz="1800" dirty="0">
                          <a:effectLst/>
                          <a:latin typeface="Arial" pitchFamily="34" charset="0"/>
                          <a:cs typeface="Arial" pitchFamily="34" charset="0"/>
                        </a:rPr>
                        <a:t> *</a:t>
                      </a:r>
                    </a:p>
                  </a:txBody>
                  <a:tcPr marL="150484" marR="75242" marT="75242" marB="752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Arial" pitchFamily="34" charset="0"/>
                          <a:cs typeface="Arial" pitchFamily="34" charset="0"/>
                        </a:rPr>
                        <a:t>pixels (1px = 1/96th of </a:t>
                      </a:r>
                      <a:r>
                        <a:rPr lang="en-IN" sz="1800" dirty="0" smtClean="0">
                          <a:effectLst/>
                          <a:latin typeface="Arial" pitchFamily="34" charset="0"/>
                          <a:cs typeface="Arial" pitchFamily="34" charset="0"/>
                        </a:rPr>
                        <a:t>1in)</a:t>
                      </a:r>
                      <a:endParaRPr lang="en-IN" sz="1800" dirty="0">
                        <a:effectLst/>
                        <a:latin typeface="Arial" pitchFamily="34" charset="0"/>
                        <a:cs typeface="Arial" pitchFamily="34" charset="0"/>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356">
                <a:tc>
                  <a:txBody>
                    <a:bodyPr/>
                    <a:lstStyle/>
                    <a:p>
                      <a:pPr algn="ctr" fontAlgn="t"/>
                      <a:r>
                        <a:rPr lang="en-IN" sz="1800" dirty="0" err="1">
                          <a:effectLst/>
                          <a:latin typeface="Arial" pitchFamily="34" charset="0"/>
                          <a:cs typeface="Arial" pitchFamily="34" charset="0"/>
                        </a:rPr>
                        <a:t>pt</a:t>
                      </a:r>
                      <a:endParaRPr lang="en-IN" sz="1800" dirty="0">
                        <a:effectLst/>
                        <a:latin typeface="Arial" pitchFamily="34" charset="0"/>
                        <a:cs typeface="Arial" pitchFamily="34" charset="0"/>
                      </a:endParaRPr>
                    </a:p>
                  </a:txBody>
                  <a:tcPr marL="150484" marR="75242" marT="75242" marB="752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dirty="0">
                          <a:effectLst/>
                          <a:latin typeface="Arial" pitchFamily="34" charset="0"/>
                          <a:cs typeface="Arial" pitchFamily="34" charset="0"/>
                        </a:rPr>
                        <a:t>points (1pt = 1/72 of </a:t>
                      </a:r>
                      <a:r>
                        <a:rPr lang="en-IN" sz="1800" dirty="0" smtClean="0">
                          <a:effectLst/>
                          <a:latin typeface="Arial" pitchFamily="34" charset="0"/>
                          <a:cs typeface="Arial" pitchFamily="34" charset="0"/>
                        </a:rPr>
                        <a:t>1in)</a:t>
                      </a:r>
                      <a:endParaRPr lang="en-IN" sz="1800" dirty="0">
                        <a:effectLst/>
                        <a:latin typeface="Arial" pitchFamily="34" charset="0"/>
                        <a:cs typeface="Arial" pitchFamily="34" charset="0"/>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21356">
                <a:tc>
                  <a:txBody>
                    <a:bodyPr/>
                    <a:lstStyle/>
                    <a:p>
                      <a:pPr algn="ctr" fontAlgn="t"/>
                      <a:r>
                        <a:rPr lang="en-IN" sz="1800" dirty="0">
                          <a:effectLst/>
                          <a:latin typeface="Arial" pitchFamily="34" charset="0"/>
                          <a:cs typeface="Arial" pitchFamily="34" charset="0"/>
                        </a:rPr>
                        <a:t>pc</a:t>
                      </a:r>
                    </a:p>
                  </a:txBody>
                  <a:tcPr marL="150484" marR="75242" marT="75242" marB="75242"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latin typeface="Arial" pitchFamily="34" charset="0"/>
                          <a:cs typeface="Arial" pitchFamily="34" charset="0"/>
                        </a:rPr>
                        <a:t>picas (1pc = 12 </a:t>
                      </a:r>
                      <a:r>
                        <a:rPr lang="en-IN" sz="1800" dirty="0" err="1">
                          <a:effectLst/>
                          <a:latin typeface="Arial" pitchFamily="34" charset="0"/>
                          <a:cs typeface="Arial" pitchFamily="34" charset="0"/>
                        </a:rPr>
                        <a:t>pt</a:t>
                      </a:r>
                      <a:r>
                        <a:rPr lang="en-IN" sz="1800" dirty="0">
                          <a:effectLst/>
                          <a:latin typeface="Arial" pitchFamily="34" charset="0"/>
                          <a:cs typeface="Arial" pitchFamily="34" charset="0"/>
                        </a:rPr>
                        <a: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356">
                <a:tc>
                  <a:txBody>
                    <a:bodyPr/>
                    <a:lstStyle/>
                    <a:p>
                      <a:pPr algn="ctr" fontAlgn="t"/>
                      <a:r>
                        <a:rPr lang="en-IN" dirty="0" err="1">
                          <a:effectLst/>
                          <a:latin typeface="Arial" pitchFamily="34" charset="0"/>
                          <a:cs typeface="Arial" pitchFamily="34" charset="0"/>
                        </a:rPr>
                        <a:t>em</a:t>
                      </a:r>
                      <a:endParaRPr lang="en-IN" dirty="0">
                        <a:effectLst/>
                        <a:latin typeface="Arial" pitchFamily="34" charset="0"/>
                        <a:cs typeface="Arial" pitchFamily="34" charset="0"/>
                      </a:endParaRPr>
                    </a:p>
                  </a:txBody>
                  <a:tcPr marL="152400" marR="76200" marT="76200" marB="7620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latin typeface="Arial" pitchFamily="34" charset="0"/>
                          <a:cs typeface="Arial" pitchFamily="34" charset="0"/>
                        </a:rPr>
                        <a:t>Relative to the font-size of the element (2em means 2 times the size of the current font)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Rectangle 5"/>
          <p:cNvSpPr/>
          <p:nvPr/>
        </p:nvSpPr>
        <p:spPr>
          <a:xfrm>
            <a:off x="539552" y="5661248"/>
            <a:ext cx="8208912" cy="369332"/>
          </a:xfrm>
          <a:prstGeom prst="rect">
            <a:avLst/>
          </a:prstGeom>
        </p:spPr>
        <p:txBody>
          <a:bodyPr wrap="square">
            <a:spAutoFit/>
          </a:bodyPr>
          <a:lstStyle/>
          <a:p>
            <a:r>
              <a:rPr lang="en-IN" dirty="0">
                <a:latin typeface="Arial" pitchFamily="34" charset="0"/>
                <a:cs typeface="Arial" pitchFamily="34" charset="0"/>
              </a:rPr>
              <a:t>* Pixels (</a:t>
            </a:r>
            <a:r>
              <a:rPr lang="en-IN" dirty="0" err="1">
                <a:latin typeface="Arial" pitchFamily="34" charset="0"/>
                <a:cs typeface="Arial" pitchFamily="34" charset="0"/>
              </a:rPr>
              <a:t>px</a:t>
            </a:r>
            <a:r>
              <a:rPr lang="en-IN" dirty="0">
                <a:latin typeface="Arial" pitchFamily="34" charset="0"/>
                <a:cs typeface="Arial" pitchFamily="34" charset="0"/>
              </a:rPr>
              <a:t>) are relative to the viewing </a:t>
            </a:r>
            <a:r>
              <a:rPr lang="en-IN" dirty="0" smtClean="0">
                <a:latin typeface="Arial" pitchFamily="34" charset="0"/>
                <a:cs typeface="Arial" pitchFamily="34" charset="0"/>
              </a:rPr>
              <a:t>device</a:t>
            </a:r>
            <a:endParaRPr lang="en-IN"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0349607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22114"/>
          </a:xfrm>
        </p:spPr>
        <p:txBody>
          <a:bodyPr>
            <a:normAutofit/>
          </a:bodyPr>
          <a:lstStyle/>
          <a:p>
            <a:r>
              <a:rPr lang="en-IN" sz="4000" b="1" dirty="0">
                <a:latin typeface="Arial" pitchFamily="34" charset="0"/>
                <a:cs typeface="Arial" pitchFamily="34" charset="0"/>
              </a:rPr>
              <a:t>CSS </a:t>
            </a:r>
            <a:r>
              <a:rPr lang="en-IN" sz="4000" b="1" dirty="0" smtClean="0">
                <a:latin typeface="Arial" pitchFamily="34" charset="0"/>
                <a:cs typeface="Arial" pitchFamily="34" charset="0"/>
              </a:rPr>
              <a:t>Selectors</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980728"/>
            <a:ext cx="8229600" cy="5145435"/>
          </a:xfrm>
        </p:spPr>
        <p:txBody>
          <a:bodyPr>
            <a:noAutofit/>
          </a:bodyPr>
          <a:lstStyle/>
          <a:p>
            <a:pPr algn="just"/>
            <a:r>
              <a:rPr lang="en-IN" sz="2400" dirty="0">
                <a:latin typeface="Arial" pitchFamily="34" charset="0"/>
                <a:cs typeface="Arial" pitchFamily="34" charset="0"/>
              </a:rPr>
              <a:t>Selectors are one of the most important aspects of CSS as they are used to select elements on a web page so that they can be styled. </a:t>
            </a:r>
            <a:endParaRPr lang="en-IN" sz="2400" dirty="0" smtClean="0">
              <a:latin typeface="Arial" pitchFamily="34" charset="0"/>
              <a:cs typeface="Arial" pitchFamily="34" charset="0"/>
            </a:endParaRPr>
          </a:p>
          <a:p>
            <a:pPr algn="just"/>
            <a:r>
              <a:rPr lang="en-IN" sz="2400" dirty="0" smtClean="0">
                <a:latin typeface="Arial" pitchFamily="34" charset="0"/>
                <a:cs typeface="Arial" pitchFamily="34" charset="0"/>
              </a:rPr>
              <a:t>You </a:t>
            </a:r>
            <a:r>
              <a:rPr lang="en-IN" sz="2400" dirty="0">
                <a:latin typeface="Arial" pitchFamily="34" charset="0"/>
                <a:cs typeface="Arial" pitchFamily="34" charset="0"/>
              </a:rPr>
              <a:t>can define selectors in various ways</a:t>
            </a:r>
            <a:r>
              <a:rPr lang="en-IN" sz="2400" dirty="0" smtClean="0">
                <a:latin typeface="Arial" pitchFamily="34" charset="0"/>
                <a:cs typeface="Arial" pitchFamily="34" charset="0"/>
              </a:rPr>
              <a:t>.</a:t>
            </a:r>
          </a:p>
          <a:p>
            <a:pPr lvl="1" fontAlgn="base"/>
            <a:r>
              <a:rPr lang="en-IN" sz="2400" dirty="0" smtClean="0">
                <a:latin typeface="Arial" pitchFamily="34" charset="0"/>
                <a:cs typeface="Arial" pitchFamily="34" charset="0"/>
              </a:rPr>
              <a:t>Element </a:t>
            </a:r>
            <a:r>
              <a:rPr lang="en-IN" sz="2400" dirty="0">
                <a:latin typeface="Arial" pitchFamily="34" charset="0"/>
                <a:cs typeface="Arial" pitchFamily="34" charset="0"/>
              </a:rPr>
              <a:t>Type Selector</a:t>
            </a:r>
          </a:p>
          <a:p>
            <a:pPr lvl="1" fontAlgn="base"/>
            <a:r>
              <a:rPr lang="en-IN" sz="2400" dirty="0">
                <a:latin typeface="Arial" pitchFamily="34" charset="0"/>
                <a:cs typeface="Arial" pitchFamily="34" charset="0"/>
              </a:rPr>
              <a:t>Id Selectors</a:t>
            </a:r>
          </a:p>
          <a:p>
            <a:pPr lvl="1" fontAlgn="base"/>
            <a:r>
              <a:rPr lang="en-IN" sz="2400" dirty="0">
                <a:latin typeface="Arial" pitchFamily="34" charset="0"/>
                <a:cs typeface="Arial" pitchFamily="34" charset="0"/>
              </a:rPr>
              <a:t>Class </a:t>
            </a:r>
            <a:r>
              <a:rPr lang="en-IN" sz="2400" dirty="0" smtClean="0">
                <a:latin typeface="Arial" pitchFamily="34" charset="0"/>
                <a:cs typeface="Arial" pitchFamily="34" charset="0"/>
              </a:rPr>
              <a:t>Selectors</a:t>
            </a:r>
          </a:p>
          <a:p>
            <a:pPr lvl="1" fontAlgn="base"/>
            <a:endParaRPr lang="en-IN" sz="2400" dirty="0">
              <a:latin typeface="Arial" pitchFamily="34" charset="0"/>
              <a:cs typeface="Arial" pitchFamily="34" charset="0"/>
            </a:endParaRPr>
          </a:p>
          <a:p>
            <a:pPr lvl="1" fontAlgn="base"/>
            <a:r>
              <a:rPr lang="en-IN" sz="2400" dirty="0">
                <a:latin typeface="Arial" pitchFamily="34" charset="0"/>
                <a:cs typeface="Arial" pitchFamily="34" charset="0"/>
              </a:rPr>
              <a:t>Descendant Selectors</a:t>
            </a:r>
          </a:p>
          <a:p>
            <a:pPr lvl="1" fontAlgn="base"/>
            <a:r>
              <a:rPr lang="en-IN" sz="2400" dirty="0" smtClean="0">
                <a:latin typeface="Arial" pitchFamily="34" charset="0"/>
                <a:cs typeface="Arial" pitchFamily="34" charset="0"/>
              </a:rPr>
              <a:t>Grouping </a:t>
            </a:r>
            <a:r>
              <a:rPr lang="en-IN" sz="2400" dirty="0" smtClean="0">
                <a:latin typeface="Arial" pitchFamily="34" charset="0"/>
                <a:cs typeface="Arial" pitchFamily="34" charset="0"/>
              </a:rPr>
              <a:t>Selectors</a:t>
            </a:r>
            <a:r>
              <a:rPr lang="en-IN" sz="2400" dirty="0">
                <a:latin typeface="Arial" pitchFamily="34" charset="0"/>
                <a:cs typeface="Arial" pitchFamily="34" charset="0"/>
              </a:rPr>
              <a:t/>
            </a:r>
            <a:br>
              <a:rPr lang="en-IN" sz="2400" dirty="0">
                <a:latin typeface="Arial" pitchFamily="34" charset="0"/>
                <a:cs typeface="Arial" pitchFamily="34" charset="0"/>
              </a:rPr>
            </a:br>
            <a:r>
              <a:rPr lang="en-IN" sz="2400" dirty="0">
                <a:latin typeface="Arial" pitchFamily="34" charset="0"/>
                <a:cs typeface="Arial" pitchFamily="34" charset="0"/>
              </a:rPr>
              <a:t/>
            </a:r>
            <a:br>
              <a:rPr lang="en-IN" sz="2400" dirty="0">
                <a:latin typeface="Arial" pitchFamily="34" charset="0"/>
                <a:cs typeface="Arial" pitchFamily="34" charset="0"/>
              </a:rPr>
            </a:br>
            <a:r>
              <a:rPr lang="en-IN" sz="2400" dirty="0">
                <a:latin typeface="Arial" pitchFamily="34" charset="0"/>
                <a:cs typeface="Arial" pitchFamily="34" charset="0"/>
              </a:rPr>
              <a:t/>
            </a:r>
            <a:br>
              <a:rPr lang="en-IN" sz="2400" dirty="0">
                <a:latin typeface="Arial" pitchFamily="34" charset="0"/>
                <a:cs typeface="Arial" pitchFamily="34" charset="0"/>
              </a:rPr>
            </a:b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9688961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pPr lvl="1" algn="ctr" fontAlgn="base"/>
            <a:r>
              <a:rPr lang="en-IN" sz="2400" dirty="0" smtClean="0">
                <a:latin typeface="Arial" pitchFamily="34" charset="0"/>
                <a:cs typeface="Arial" pitchFamily="34" charset="0"/>
              </a:rPr>
              <a:t>Element Type Selector - Id Selectors - Class Selectors</a:t>
            </a:r>
            <a:br>
              <a:rPr lang="en-IN" sz="2400" dirty="0" smtClean="0">
                <a:latin typeface="Arial" pitchFamily="34" charset="0"/>
                <a:cs typeface="Arial" pitchFamily="34" charset="0"/>
              </a:rPr>
            </a:br>
            <a:endParaRPr lang="en-IN" dirty="0"/>
          </a:p>
        </p:txBody>
      </p:sp>
      <p:sp>
        <p:nvSpPr>
          <p:cNvPr id="3" name="Content Placeholder 2"/>
          <p:cNvSpPr>
            <a:spLocks noGrp="1"/>
          </p:cNvSpPr>
          <p:nvPr>
            <p:ph idx="1"/>
          </p:nvPr>
        </p:nvSpPr>
        <p:spPr>
          <a:xfrm>
            <a:off x="457200" y="764704"/>
            <a:ext cx="8229600" cy="5904656"/>
          </a:xfrm>
        </p:spPr>
        <p:txBody>
          <a:bodyPr>
            <a:noAutofit/>
          </a:bodyPr>
          <a:lstStyle/>
          <a:p>
            <a:pPr marL="0" indent="0">
              <a:buNone/>
            </a:pPr>
            <a:r>
              <a:rPr lang="en-IN" sz="1200" dirty="0" smtClean="0">
                <a:latin typeface="Arial" pitchFamily="34" charset="0"/>
                <a:cs typeface="Arial" pitchFamily="34" charset="0"/>
              </a:rPr>
              <a:t>&lt;!DOCTYPE html&gt;</a:t>
            </a:r>
          </a:p>
          <a:p>
            <a:pPr marL="0" indent="0">
              <a:buNone/>
            </a:pPr>
            <a:r>
              <a:rPr lang="en-IN" sz="1200" dirty="0" smtClean="0">
                <a:latin typeface="Arial" pitchFamily="34" charset="0"/>
                <a:cs typeface="Arial" pitchFamily="34" charset="0"/>
              </a:rPr>
              <a:t>&lt;html </a:t>
            </a:r>
            <a:r>
              <a:rPr lang="en-IN" sz="1200" dirty="0" err="1" smtClean="0">
                <a:latin typeface="Arial" pitchFamily="34" charset="0"/>
                <a:cs typeface="Arial" pitchFamily="34" charset="0"/>
              </a:rPr>
              <a:t>lang</a:t>
            </a:r>
            <a:r>
              <a:rPr lang="en-IN" sz="1200" dirty="0" smtClean="0">
                <a:latin typeface="Arial" pitchFamily="34" charset="0"/>
                <a:cs typeface="Arial" pitchFamily="34" charset="0"/>
              </a:rPr>
              <a:t>="en"&gt;</a:t>
            </a:r>
          </a:p>
          <a:p>
            <a:pPr marL="0" indent="0">
              <a:buNone/>
            </a:pPr>
            <a:r>
              <a:rPr lang="en-IN" sz="1200" dirty="0" smtClean="0">
                <a:latin typeface="Arial" pitchFamily="34" charset="0"/>
                <a:cs typeface="Arial" pitchFamily="34" charset="0"/>
              </a:rPr>
              <a:t>&lt;head&gt;</a:t>
            </a:r>
          </a:p>
          <a:p>
            <a:pPr marL="0" indent="0">
              <a:buNone/>
            </a:pPr>
            <a:r>
              <a:rPr lang="en-IN" sz="1200" dirty="0" smtClean="0">
                <a:latin typeface="Arial" pitchFamily="34" charset="0"/>
                <a:cs typeface="Arial" pitchFamily="34" charset="0"/>
              </a:rPr>
              <a:t>  &lt;meta </a:t>
            </a:r>
            <a:r>
              <a:rPr lang="en-IN" sz="1200" dirty="0" err="1" smtClean="0">
                <a:latin typeface="Arial" pitchFamily="34" charset="0"/>
                <a:cs typeface="Arial" pitchFamily="34" charset="0"/>
              </a:rPr>
              <a:t>charset</a:t>
            </a:r>
            <a:r>
              <a:rPr lang="en-IN" sz="1200" dirty="0" smtClean="0">
                <a:latin typeface="Arial" pitchFamily="34" charset="0"/>
                <a:cs typeface="Arial" pitchFamily="34" charset="0"/>
              </a:rPr>
              <a:t>="utf-8"&gt;</a:t>
            </a:r>
          </a:p>
          <a:p>
            <a:pPr marL="0" indent="0">
              <a:buNone/>
            </a:pPr>
            <a:r>
              <a:rPr lang="en-IN" sz="1200" dirty="0" smtClean="0">
                <a:latin typeface="Arial" pitchFamily="34" charset="0"/>
                <a:cs typeface="Arial" pitchFamily="34" charset="0"/>
              </a:rPr>
              <a:t>  &lt;title&gt;Example of CSS  selector&lt;/title&gt;</a:t>
            </a:r>
          </a:p>
          <a:p>
            <a:pPr marL="0" indent="0">
              <a:buNone/>
            </a:pPr>
            <a:r>
              <a:rPr lang="en-IN" sz="1200" dirty="0" smtClean="0">
                <a:latin typeface="Arial" pitchFamily="34" charset="0"/>
                <a:cs typeface="Arial" pitchFamily="34" charset="0"/>
              </a:rPr>
              <a:t>  &lt;style&gt;</a:t>
            </a:r>
          </a:p>
          <a:p>
            <a:pPr marL="0" indent="0">
              <a:buNone/>
            </a:pPr>
            <a:r>
              <a:rPr lang="en-IN" sz="1200" dirty="0" smtClean="0">
                <a:latin typeface="Arial" pitchFamily="34" charset="0"/>
                <a:cs typeface="Arial" pitchFamily="34" charset="0"/>
              </a:rPr>
              <a:t>    h1 {</a:t>
            </a:r>
          </a:p>
          <a:p>
            <a:pPr marL="0" indent="0">
              <a:buNone/>
            </a:pPr>
            <a:r>
              <a:rPr lang="en-IN" sz="1200" dirty="0" smtClean="0">
                <a:latin typeface="Arial" pitchFamily="34" charset="0"/>
                <a:cs typeface="Arial" pitchFamily="34" charset="0"/>
              </a:rPr>
              <a:t>      </a:t>
            </a:r>
            <a:r>
              <a:rPr lang="en-IN" sz="1200" dirty="0" err="1" smtClean="0">
                <a:latin typeface="Arial" pitchFamily="34" charset="0"/>
                <a:cs typeface="Arial" pitchFamily="34" charset="0"/>
              </a:rPr>
              <a:t>color</a:t>
            </a:r>
            <a:r>
              <a:rPr lang="en-IN" sz="1200" dirty="0" smtClean="0">
                <a:latin typeface="Arial" pitchFamily="34" charset="0"/>
                <a:cs typeface="Arial" pitchFamily="34" charset="0"/>
              </a:rPr>
              <a:t>: Yellow;</a:t>
            </a:r>
          </a:p>
          <a:p>
            <a:pPr marL="0" indent="0">
              <a:buNone/>
            </a:pPr>
            <a:r>
              <a:rPr lang="en-IN" sz="1200" dirty="0" smtClean="0">
                <a:latin typeface="Arial" pitchFamily="34" charset="0"/>
                <a:cs typeface="Arial" pitchFamily="34" charset="0"/>
              </a:rPr>
              <a:t>    }</a:t>
            </a:r>
          </a:p>
          <a:p>
            <a:pPr marL="0" indent="0">
              <a:buNone/>
            </a:pPr>
            <a:r>
              <a:rPr lang="en-IN" sz="1200" dirty="0" smtClean="0">
                <a:latin typeface="Arial" pitchFamily="34" charset="0"/>
                <a:cs typeface="Arial" pitchFamily="34" charset="0"/>
              </a:rPr>
              <a:t>    p {</a:t>
            </a:r>
          </a:p>
          <a:p>
            <a:pPr marL="0" indent="0">
              <a:buNone/>
            </a:pPr>
            <a:r>
              <a:rPr lang="en-IN" sz="1200" dirty="0" smtClean="0">
                <a:latin typeface="Arial" pitchFamily="34" charset="0"/>
                <a:cs typeface="Arial" pitchFamily="34" charset="0"/>
              </a:rPr>
              <a:t>        </a:t>
            </a:r>
            <a:r>
              <a:rPr lang="en-IN" sz="1200" dirty="0" err="1" smtClean="0">
                <a:latin typeface="Arial" pitchFamily="34" charset="0"/>
                <a:cs typeface="Arial" pitchFamily="34" charset="0"/>
              </a:rPr>
              <a:t>color</a:t>
            </a:r>
            <a:r>
              <a:rPr lang="en-IN" sz="1200" dirty="0" smtClean="0">
                <a:latin typeface="Arial" pitchFamily="34" charset="0"/>
                <a:cs typeface="Arial" pitchFamily="34" charset="0"/>
              </a:rPr>
              <a:t>: green;</a:t>
            </a:r>
          </a:p>
          <a:p>
            <a:pPr marL="0" indent="0">
              <a:buNone/>
            </a:pPr>
            <a:r>
              <a:rPr lang="en-IN" sz="1200" dirty="0" smtClean="0">
                <a:latin typeface="Arial" pitchFamily="34" charset="0"/>
                <a:cs typeface="Arial" pitchFamily="34" charset="0"/>
              </a:rPr>
              <a:t>    }</a:t>
            </a:r>
          </a:p>
          <a:p>
            <a:pPr marL="0" indent="0">
              <a:buNone/>
            </a:pPr>
            <a:r>
              <a:rPr lang="en-IN" sz="1200" dirty="0" smtClean="0">
                <a:latin typeface="Arial" pitchFamily="34" charset="0"/>
                <a:cs typeface="Arial" pitchFamily="34" charset="0"/>
              </a:rPr>
              <a:t>    #error {</a:t>
            </a:r>
          </a:p>
          <a:p>
            <a:pPr marL="0" indent="0">
              <a:buNone/>
            </a:pPr>
            <a:r>
              <a:rPr lang="en-IN" sz="1200" dirty="0" smtClean="0">
                <a:latin typeface="Arial" pitchFamily="34" charset="0"/>
                <a:cs typeface="Arial" pitchFamily="34" charset="0"/>
              </a:rPr>
              <a:t>        </a:t>
            </a:r>
            <a:r>
              <a:rPr lang="en-IN" sz="1200" dirty="0" err="1" smtClean="0">
                <a:latin typeface="Arial" pitchFamily="34" charset="0"/>
                <a:cs typeface="Arial" pitchFamily="34" charset="0"/>
              </a:rPr>
              <a:t>color</a:t>
            </a:r>
            <a:r>
              <a:rPr lang="en-IN" sz="1200" dirty="0" smtClean="0">
                <a:latin typeface="Arial" pitchFamily="34" charset="0"/>
                <a:cs typeface="Arial" pitchFamily="34" charset="0"/>
              </a:rPr>
              <a:t>: #ff0000;</a:t>
            </a:r>
          </a:p>
          <a:p>
            <a:pPr marL="0" indent="0">
              <a:buNone/>
            </a:pPr>
            <a:r>
              <a:rPr lang="en-IN" sz="1200" dirty="0" smtClean="0">
                <a:latin typeface="Arial" pitchFamily="34" charset="0"/>
                <a:cs typeface="Arial" pitchFamily="34" charset="0"/>
              </a:rPr>
              <a:t>    }</a:t>
            </a:r>
          </a:p>
          <a:p>
            <a:pPr marL="0" indent="0">
              <a:buNone/>
            </a:pPr>
            <a:r>
              <a:rPr lang="en-IN" sz="1200" dirty="0" smtClean="0">
                <a:latin typeface="Arial" pitchFamily="34" charset="0"/>
                <a:cs typeface="Arial" pitchFamily="34" charset="0"/>
              </a:rPr>
              <a:t>    .blue {</a:t>
            </a:r>
          </a:p>
          <a:p>
            <a:pPr marL="0" indent="0">
              <a:buNone/>
            </a:pPr>
            <a:r>
              <a:rPr lang="en-IN" sz="1200" dirty="0" smtClean="0">
                <a:latin typeface="Arial" pitchFamily="34" charset="0"/>
                <a:cs typeface="Arial" pitchFamily="34" charset="0"/>
              </a:rPr>
              <a:t>        </a:t>
            </a:r>
            <a:r>
              <a:rPr lang="en-IN" sz="1200" dirty="0" err="1" smtClean="0">
                <a:latin typeface="Arial" pitchFamily="34" charset="0"/>
                <a:cs typeface="Arial" pitchFamily="34" charset="0"/>
              </a:rPr>
              <a:t>color</a:t>
            </a:r>
            <a:r>
              <a:rPr lang="en-IN" sz="1200" dirty="0" smtClean="0">
                <a:latin typeface="Arial" pitchFamily="34" charset="0"/>
                <a:cs typeface="Arial" pitchFamily="34" charset="0"/>
              </a:rPr>
              <a:t>: #0000ff;</a:t>
            </a:r>
          </a:p>
          <a:p>
            <a:pPr marL="0" indent="0">
              <a:buNone/>
            </a:pPr>
            <a:r>
              <a:rPr lang="en-IN" sz="1200" dirty="0" smtClean="0">
                <a:latin typeface="Arial" pitchFamily="34" charset="0"/>
                <a:cs typeface="Arial" pitchFamily="34" charset="0"/>
              </a:rPr>
              <a:t>    }</a:t>
            </a:r>
          </a:p>
          <a:p>
            <a:pPr marL="0" indent="0">
              <a:buNone/>
            </a:pPr>
            <a:r>
              <a:rPr lang="en-IN" sz="1200" dirty="0" smtClean="0">
                <a:latin typeface="Arial" pitchFamily="34" charset="0"/>
                <a:cs typeface="Arial" pitchFamily="34" charset="0"/>
              </a:rPr>
              <a:t>  &lt;/style&gt;</a:t>
            </a:r>
          </a:p>
          <a:p>
            <a:pPr marL="0" indent="0">
              <a:buNone/>
            </a:pPr>
            <a:r>
              <a:rPr lang="en-IN" sz="1200" dirty="0" smtClean="0">
                <a:latin typeface="Arial" pitchFamily="34" charset="0"/>
                <a:cs typeface="Arial" pitchFamily="34" charset="0"/>
              </a:rPr>
              <a:t>&lt;/head&gt;</a:t>
            </a:r>
          </a:p>
          <a:p>
            <a:pPr marL="0" indent="0">
              <a:buNone/>
            </a:pPr>
            <a:r>
              <a:rPr lang="en-IN" sz="1200" dirty="0" smtClean="0">
                <a:latin typeface="Arial" pitchFamily="34" charset="0"/>
                <a:cs typeface="Arial" pitchFamily="34" charset="0"/>
              </a:rPr>
              <a:t>&lt;body&gt;</a:t>
            </a:r>
          </a:p>
          <a:p>
            <a:pPr marL="0" indent="0">
              <a:buNone/>
            </a:pPr>
            <a:r>
              <a:rPr lang="en-IN" sz="1200" dirty="0" smtClean="0">
                <a:latin typeface="Arial" pitchFamily="34" charset="0"/>
                <a:cs typeface="Arial" pitchFamily="34" charset="0"/>
              </a:rPr>
              <a:t>  &lt;h1&gt;This is heading&lt;/h1&gt;</a:t>
            </a:r>
          </a:p>
          <a:p>
            <a:pPr marL="0" indent="0">
              <a:buNone/>
            </a:pPr>
            <a:r>
              <a:rPr lang="en-IN" sz="1200" dirty="0" smtClean="0">
                <a:latin typeface="Arial" pitchFamily="34" charset="0"/>
                <a:cs typeface="Arial" pitchFamily="34" charset="0"/>
              </a:rPr>
              <a:t>  &lt;p&gt;This is a paragraph.&lt;/p&gt;</a:t>
            </a:r>
          </a:p>
          <a:p>
            <a:pPr marL="0" indent="0">
              <a:buNone/>
            </a:pPr>
            <a:r>
              <a:rPr lang="en-IN" sz="1200" dirty="0" smtClean="0">
                <a:latin typeface="Arial" pitchFamily="34" charset="0"/>
                <a:cs typeface="Arial" pitchFamily="34" charset="0"/>
              </a:rPr>
              <a:t>  &lt;p id=“error"&gt;This is a id selector&lt;/p&gt;</a:t>
            </a:r>
          </a:p>
          <a:p>
            <a:pPr marL="0" indent="0">
              <a:buNone/>
            </a:pPr>
            <a:r>
              <a:rPr lang="en-IN" sz="1200" dirty="0" smtClean="0">
                <a:latin typeface="Arial" pitchFamily="34" charset="0"/>
                <a:cs typeface="Arial" pitchFamily="34" charset="0"/>
              </a:rPr>
              <a:t>  &lt;p class="blue"&gt;This is a class selector&lt;/p&gt;</a:t>
            </a:r>
          </a:p>
          <a:p>
            <a:pPr marL="0" indent="0">
              <a:buNone/>
            </a:pPr>
            <a:r>
              <a:rPr lang="en-IN" sz="1200" dirty="0" smtClean="0">
                <a:latin typeface="Arial" pitchFamily="34" charset="0"/>
                <a:cs typeface="Arial" pitchFamily="34" charset="0"/>
              </a:rPr>
              <a:t>&lt;/body&gt;</a:t>
            </a:r>
          </a:p>
          <a:p>
            <a:pPr marL="0" indent="0">
              <a:buNone/>
            </a:pPr>
            <a:r>
              <a:rPr lang="en-IN" sz="1200" dirty="0" smtClean="0">
                <a:latin typeface="Arial" pitchFamily="34" charset="0"/>
                <a:cs typeface="Arial" pitchFamily="34" charset="0"/>
              </a:rPr>
              <a:t>&lt;/html&gt;</a:t>
            </a:r>
            <a:endParaRPr lang="en-IN" sz="12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38235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764704"/>
          </a:xfrm>
        </p:spPr>
        <p:txBody>
          <a:bodyPr>
            <a:normAutofit fontScale="90000"/>
          </a:bodyPr>
          <a:lstStyle/>
          <a:p>
            <a:pPr lvl="1" algn="ctr" rtl="0">
              <a:spcBef>
                <a:spcPct val="0"/>
              </a:spcBef>
            </a:pPr>
            <a:r>
              <a:rPr lang="en-IN" sz="3200" dirty="0" smtClean="0">
                <a:latin typeface="Arial" pitchFamily="34" charset="0"/>
                <a:cs typeface="Arial" pitchFamily="34" charset="0"/>
              </a:rPr>
              <a:t>Descendant </a:t>
            </a:r>
            <a:r>
              <a:rPr lang="en-IN" sz="3200" dirty="0" smtClean="0">
                <a:latin typeface="Arial" pitchFamily="34" charset="0"/>
                <a:cs typeface="Arial" pitchFamily="34" charset="0"/>
              </a:rPr>
              <a:t>Selectors and Grouping Selector</a:t>
            </a:r>
            <a:endParaRPr lang="en-IN" sz="2400" dirty="0"/>
          </a:p>
        </p:txBody>
      </p:sp>
      <p:sp>
        <p:nvSpPr>
          <p:cNvPr id="3" name="Content Placeholder 2"/>
          <p:cNvSpPr>
            <a:spLocks noGrp="1"/>
          </p:cNvSpPr>
          <p:nvPr>
            <p:ph idx="1"/>
          </p:nvPr>
        </p:nvSpPr>
        <p:spPr>
          <a:xfrm>
            <a:off x="179512" y="692696"/>
            <a:ext cx="4258816" cy="5904656"/>
          </a:xfrm>
        </p:spPr>
        <p:txBody>
          <a:bodyPr>
            <a:noAutofit/>
          </a:bodyPr>
          <a:lstStyle/>
          <a:p>
            <a:pPr marL="0" indent="0">
              <a:buNone/>
            </a:pPr>
            <a:r>
              <a:rPr lang="en-IN" sz="1600" dirty="0">
                <a:latin typeface="Arial" pitchFamily="34" charset="0"/>
                <a:cs typeface="Arial" pitchFamily="34" charset="0"/>
              </a:rPr>
              <a:t>&lt;!DOCTYPE html&gt;</a:t>
            </a:r>
          </a:p>
          <a:p>
            <a:pPr marL="0" indent="0">
              <a:buNone/>
            </a:pPr>
            <a:r>
              <a:rPr lang="en-IN" sz="1600" dirty="0">
                <a:latin typeface="Arial" pitchFamily="34" charset="0"/>
                <a:cs typeface="Arial" pitchFamily="34" charset="0"/>
              </a:rPr>
              <a:t>&lt;</a:t>
            </a:r>
            <a:r>
              <a:rPr lang="en-IN" sz="1600" dirty="0" smtClean="0">
                <a:latin typeface="Arial" pitchFamily="34" charset="0"/>
                <a:cs typeface="Arial" pitchFamily="34" charset="0"/>
              </a:rPr>
              <a:t>html&gt;</a:t>
            </a:r>
            <a:endParaRPr lang="en-IN" sz="1600" dirty="0">
              <a:latin typeface="Arial" pitchFamily="34" charset="0"/>
              <a:cs typeface="Arial" pitchFamily="34" charset="0"/>
            </a:endParaRPr>
          </a:p>
          <a:p>
            <a:pPr marL="0" indent="0">
              <a:buNone/>
            </a:pPr>
            <a:r>
              <a:rPr lang="en-IN" sz="1600" dirty="0" smtClean="0">
                <a:latin typeface="Arial" pitchFamily="34" charset="0"/>
                <a:cs typeface="Arial" pitchFamily="34" charset="0"/>
              </a:rPr>
              <a:t>  &lt;</a:t>
            </a:r>
            <a:r>
              <a:rPr lang="en-IN" sz="1600" dirty="0">
                <a:latin typeface="Arial" pitchFamily="34" charset="0"/>
                <a:cs typeface="Arial" pitchFamily="34" charset="0"/>
              </a:rPr>
              <a:t>head&gt;</a:t>
            </a:r>
          </a:p>
          <a:p>
            <a:pPr marL="0" indent="0">
              <a:buNone/>
            </a:pPr>
            <a:r>
              <a:rPr lang="en-IN" sz="1600" dirty="0" smtClean="0">
                <a:latin typeface="Arial" pitchFamily="34" charset="0"/>
                <a:cs typeface="Arial" pitchFamily="34" charset="0"/>
              </a:rPr>
              <a:t>     &lt;</a:t>
            </a:r>
            <a:r>
              <a:rPr lang="en-IN" sz="1600" dirty="0">
                <a:latin typeface="Arial" pitchFamily="34" charset="0"/>
                <a:cs typeface="Arial" pitchFamily="34" charset="0"/>
              </a:rPr>
              <a:t>meta charset="utf-8"&gt;</a:t>
            </a:r>
          </a:p>
          <a:p>
            <a:pPr marL="0" indent="0">
              <a:buNone/>
            </a:pPr>
            <a:r>
              <a:rPr lang="en-IN" sz="1600" dirty="0" smtClean="0">
                <a:latin typeface="Arial" pitchFamily="34" charset="0"/>
                <a:cs typeface="Arial" pitchFamily="34" charset="0"/>
              </a:rPr>
              <a:t>     &lt;title&gt;Descendant </a:t>
            </a:r>
            <a:r>
              <a:rPr lang="en-IN" sz="1600" dirty="0">
                <a:latin typeface="Arial" pitchFamily="34" charset="0"/>
                <a:cs typeface="Arial" pitchFamily="34" charset="0"/>
              </a:rPr>
              <a:t>Selectors&lt;/title&gt;</a:t>
            </a:r>
          </a:p>
          <a:p>
            <a:pPr marL="0" indent="0">
              <a:buNone/>
            </a:pPr>
            <a:r>
              <a:rPr lang="en-IN" sz="1600" dirty="0" smtClean="0">
                <a:latin typeface="Arial" pitchFamily="34" charset="0"/>
                <a:cs typeface="Arial" pitchFamily="34" charset="0"/>
              </a:rPr>
              <a:t>     &lt;</a:t>
            </a:r>
            <a:r>
              <a:rPr lang="en-IN" sz="1600" dirty="0">
                <a:latin typeface="Arial" pitchFamily="34" charset="0"/>
                <a:cs typeface="Arial" pitchFamily="34" charset="0"/>
              </a:rPr>
              <a:t>style&gt;</a:t>
            </a:r>
          </a:p>
          <a:p>
            <a:pPr marL="0" indent="0">
              <a:buNone/>
            </a:pPr>
            <a:r>
              <a:rPr lang="en-IN" sz="1600" dirty="0" smtClean="0">
                <a:latin typeface="Arial" pitchFamily="34" charset="0"/>
                <a:cs typeface="Arial" pitchFamily="34" charset="0"/>
              </a:rPr>
              <a:t>         h1 </a:t>
            </a:r>
            <a:r>
              <a:rPr lang="en-IN" sz="1600" dirty="0" err="1">
                <a:latin typeface="Arial" pitchFamily="34" charset="0"/>
                <a:cs typeface="Arial" pitchFamily="34" charset="0"/>
              </a:rPr>
              <a:t>em</a:t>
            </a:r>
            <a:r>
              <a:rPr lang="en-IN" sz="1600" dirty="0">
                <a:latin typeface="Arial" pitchFamily="34" charset="0"/>
                <a:cs typeface="Arial" pitchFamily="34" charset="0"/>
              </a:rPr>
              <a:t> </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color</a:t>
            </a:r>
            <a:r>
              <a:rPr lang="en-IN" sz="1600" dirty="0">
                <a:latin typeface="Arial" pitchFamily="34" charset="0"/>
                <a:cs typeface="Arial" pitchFamily="34" charset="0"/>
              </a:rPr>
              <a:t>: green</a:t>
            </a:r>
            <a:r>
              <a:rPr lang="en-IN" sz="1600" dirty="0" smtClean="0">
                <a:latin typeface="Arial" pitchFamily="34" charset="0"/>
                <a:cs typeface="Arial" pitchFamily="34" charset="0"/>
              </a:rPr>
              <a:t>; }</a:t>
            </a:r>
          </a:p>
          <a:p>
            <a:pPr marL="0" indent="0">
              <a:buNone/>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ul.menu</a:t>
            </a:r>
            <a:r>
              <a:rPr lang="en-IN" sz="1600" dirty="0" smtClean="0">
                <a:latin typeface="Arial" pitchFamily="34" charset="0"/>
                <a:cs typeface="Arial" pitchFamily="34" charset="0"/>
              </a:rPr>
              <a:t> </a:t>
            </a:r>
          </a:p>
          <a:p>
            <a:pPr marL="0" indent="0">
              <a:buNone/>
            </a:pPr>
            <a:r>
              <a:rPr lang="en-IN" sz="1600" dirty="0" smtClean="0">
                <a:latin typeface="Arial" pitchFamily="34" charset="0"/>
                <a:cs typeface="Arial" pitchFamily="34" charset="0"/>
              </a:rPr>
              <a:t>        { </a:t>
            </a:r>
          </a:p>
          <a:p>
            <a:pPr marL="0" indent="0">
              <a:buNone/>
            </a:pPr>
            <a:r>
              <a:rPr lang="en-IN" sz="1600" dirty="0" smtClean="0">
                <a:latin typeface="Arial" pitchFamily="34" charset="0"/>
                <a:cs typeface="Arial" pitchFamily="34" charset="0"/>
              </a:rPr>
              <a:t>                       padding</a:t>
            </a:r>
            <a:r>
              <a:rPr lang="en-IN" sz="1600" dirty="0">
                <a:latin typeface="Arial" pitchFamily="34" charset="0"/>
                <a:cs typeface="Arial" pitchFamily="34" charset="0"/>
              </a:rPr>
              <a:t>: 0;</a:t>
            </a:r>
          </a:p>
          <a:p>
            <a:pPr marL="0" indent="0">
              <a:buNone/>
            </a:pPr>
            <a:r>
              <a:rPr lang="en-IN" sz="1600" dirty="0" smtClean="0">
                <a:latin typeface="Arial" pitchFamily="34" charset="0"/>
                <a:cs typeface="Arial" pitchFamily="34" charset="0"/>
              </a:rPr>
              <a:t>                       list-style</a:t>
            </a:r>
            <a:r>
              <a:rPr lang="en-IN" sz="1600" dirty="0">
                <a:latin typeface="Arial" pitchFamily="34" charset="0"/>
                <a:cs typeface="Arial" pitchFamily="34" charset="0"/>
              </a:rPr>
              <a:t>: none;</a:t>
            </a:r>
          </a:p>
          <a:p>
            <a:pPr marL="0" indent="0">
              <a:buNone/>
            </a:pPr>
            <a:r>
              <a:rPr lang="en-IN" sz="1600" dirty="0" smtClean="0">
                <a:latin typeface="Arial" pitchFamily="34" charset="0"/>
                <a:cs typeface="Arial" pitchFamily="34" charset="0"/>
              </a:rPr>
              <a:t>         }</a:t>
            </a:r>
            <a:endParaRPr lang="en-IN" sz="1600" dirty="0">
              <a:latin typeface="Arial" pitchFamily="34" charset="0"/>
              <a:cs typeface="Arial" pitchFamily="34" charset="0"/>
            </a:endParaRPr>
          </a:p>
          <a:p>
            <a:pPr marL="0" indent="0">
              <a:buNone/>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ul.menu</a:t>
            </a:r>
            <a:r>
              <a:rPr lang="en-IN" sz="1600" dirty="0" smtClean="0">
                <a:latin typeface="Arial" pitchFamily="34" charset="0"/>
                <a:cs typeface="Arial" pitchFamily="34" charset="0"/>
              </a:rPr>
              <a:t> </a:t>
            </a:r>
            <a:r>
              <a:rPr lang="en-IN" sz="1600" dirty="0">
                <a:latin typeface="Arial" pitchFamily="34" charset="0"/>
                <a:cs typeface="Arial" pitchFamily="34" charset="0"/>
              </a:rPr>
              <a:t>li{</a:t>
            </a:r>
          </a:p>
          <a:p>
            <a:pPr marL="0" indent="0">
              <a:buNone/>
            </a:pPr>
            <a:r>
              <a:rPr lang="en-IN" sz="1600" dirty="0" smtClean="0">
                <a:latin typeface="Arial" pitchFamily="34" charset="0"/>
                <a:cs typeface="Arial" pitchFamily="34" charset="0"/>
              </a:rPr>
              <a:t>                       display</a:t>
            </a:r>
            <a:r>
              <a:rPr lang="en-IN" sz="1600" dirty="0">
                <a:latin typeface="Arial" pitchFamily="34" charset="0"/>
                <a:cs typeface="Arial" pitchFamily="34" charset="0"/>
              </a:rPr>
              <a:t>: inline;</a:t>
            </a:r>
          </a:p>
          <a:p>
            <a:pPr marL="0" indent="0">
              <a:buNone/>
            </a:pPr>
            <a:r>
              <a:rPr lang="en-IN" sz="1600" dirty="0" smtClean="0">
                <a:latin typeface="Arial" pitchFamily="34" charset="0"/>
                <a:cs typeface="Arial" pitchFamily="34" charset="0"/>
              </a:rPr>
              <a:t>        }</a:t>
            </a:r>
            <a:endParaRPr lang="en-IN" sz="1600" dirty="0">
              <a:latin typeface="Arial" pitchFamily="34" charset="0"/>
              <a:cs typeface="Arial" pitchFamily="34" charset="0"/>
            </a:endParaRPr>
          </a:p>
          <a:p>
            <a:pPr marL="0" indent="0">
              <a:buNone/>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ul.menu</a:t>
            </a:r>
            <a:r>
              <a:rPr lang="en-IN" sz="1600" dirty="0" smtClean="0">
                <a:latin typeface="Arial" pitchFamily="34" charset="0"/>
                <a:cs typeface="Arial" pitchFamily="34" charset="0"/>
              </a:rPr>
              <a:t> </a:t>
            </a:r>
            <a:r>
              <a:rPr lang="en-IN" sz="1600" dirty="0">
                <a:latin typeface="Arial" pitchFamily="34" charset="0"/>
                <a:cs typeface="Arial" pitchFamily="34" charset="0"/>
              </a:rPr>
              <a:t>li a {</a:t>
            </a:r>
          </a:p>
          <a:p>
            <a:pPr marL="0" indent="0">
              <a:buNone/>
            </a:pPr>
            <a:r>
              <a:rPr lang="en-IN" sz="1600" dirty="0" smtClean="0">
                <a:latin typeface="Arial" pitchFamily="34" charset="0"/>
                <a:cs typeface="Arial" pitchFamily="34" charset="0"/>
              </a:rPr>
              <a:t>                       margin</a:t>
            </a:r>
            <a:r>
              <a:rPr lang="en-IN" sz="1600" dirty="0">
                <a:latin typeface="Arial" pitchFamily="34" charset="0"/>
                <a:cs typeface="Arial" pitchFamily="34" charset="0"/>
              </a:rPr>
              <a:t>: 10px;</a:t>
            </a:r>
          </a:p>
          <a:p>
            <a:pPr marL="0" indent="0">
              <a:buNone/>
            </a:pPr>
            <a:r>
              <a:rPr lang="en-IN" sz="1600" dirty="0" smtClean="0">
                <a:latin typeface="Arial" pitchFamily="34" charset="0"/>
                <a:cs typeface="Arial" pitchFamily="34" charset="0"/>
              </a:rPr>
              <a:t>                       text-decoration</a:t>
            </a:r>
            <a:r>
              <a:rPr lang="en-IN" sz="1600" dirty="0">
                <a:latin typeface="Arial" pitchFamily="34" charset="0"/>
                <a:cs typeface="Arial" pitchFamily="34" charset="0"/>
              </a:rPr>
              <a:t>: none;</a:t>
            </a:r>
          </a:p>
          <a:p>
            <a:pPr marL="0" indent="0">
              <a:buNone/>
            </a:pPr>
            <a:r>
              <a:rPr lang="en-IN" sz="1600" dirty="0" smtClean="0">
                <a:latin typeface="Arial" pitchFamily="34" charset="0"/>
                <a:cs typeface="Arial" pitchFamily="34" charset="0"/>
              </a:rPr>
              <a:t>         }</a:t>
            </a:r>
            <a:endParaRPr lang="en-IN" sz="1600" dirty="0">
              <a:latin typeface="Arial" pitchFamily="34" charset="0"/>
              <a:cs typeface="Arial" pitchFamily="34" charset="0"/>
            </a:endParaRPr>
          </a:p>
          <a:p>
            <a:pPr marL="0" indent="0">
              <a:buNone/>
            </a:pPr>
            <a:r>
              <a:rPr lang="en-IN" sz="1600" dirty="0">
                <a:latin typeface="Arial" pitchFamily="34" charset="0"/>
                <a:cs typeface="Arial" pitchFamily="34" charset="0"/>
              </a:rPr>
              <a:t>&lt;/style&gt;</a:t>
            </a:r>
          </a:p>
          <a:p>
            <a:pPr marL="0" indent="0">
              <a:buNone/>
            </a:pPr>
            <a:r>
              <a:rPr lang="en-IN" sz="1600" dirty="0">
                <a:latin typeface="Arial" pitchFamily="34" charset="0"/>
                <a:cs typeface="Arial" pitchFamily="34" charset="0"/>
              </a:rPr>
              <a:t>&lt;/head</a:t>
            </a:r>
            <a:r>
              <a:rPr lang="en-IN" sz="1600" dirty="0" smtClean="0">
                <a:latin typeface="Arial" pitchFamily="34" charset="0"/>
                <a:cs typeface="Arial" pitchFamily="34" charset="0"/>
              </a:rPr>
              <a:t>&gt;</a:t>
            </a:r>
            <a:endParaRPr lang="en-IN" sz="1600" dirty="0">
              <a:latin typeface="Arial" pitchFamily="34" charset="0"/>
              <a:cs typeface="Arial" pitchFamily="34" charset="0"/>
            </a:endParaRPr>
          </a:p>
        </p:txBody>
      </p:sp>
      <p:sp>
        <p:nvSpPr>
          <p:cNvPr id="5" name="TextBox 4"/>
          <p:cNvSpPr txBox="1"/>
          <p:nvPr/>
        </p:nvSpPr>
        <p:spPr>
          <a:xfrm>
            <a:off x="4283968" y="3746063"/>
            <a:ext cx="4860032" cy="2862322"/>
          </a:xfrm>
          <a:prstGeom prst="rect">
            <a:avLst/>
          </a:prstGeom>
          <a:noFill/>
        </p:spPr>
        <p:txBody>
          <a:bodyPr wrap="square" rtlCol="0">
            <a:spAutoFit/>
          </a:bodyPr>
          <a:lstStyle/>
          <a:p>
            <a:r>
              <a:rPr lang="en-IN" dirty="0">
                <a:latin typeface="Arial" pitchFamily="34" charset="0"/>
                <a:cs typeface="Arial" pitchFamily="34" charset="0"/>
              </a:rPr>
              <a:t>&lt;body&gt;</a:t>
            </a:r>
          </a:p>
          <a:p>
            <a:r>
              <a:rPr lang="en-IN" dirty="0" smtClean="0">
                <a:latin typeface="Arial" pitchFamily="34" charset="0"/>
                <a:cs typeface="Arial" pitchFamily="34" charset="0"/>
              </a:rPr>
              <a:t>  &lt;</a:t>
            </a:r>
            <a:r>
              <a:rPr lang="en-IN" dirty="0">
                <a:latin typeface="Arial" pitchFamily="34" charset="0"/>
                <a:cs typeface="Arial" pitchFamily="34" charset="0"/>
              </a:rPr>
              <a:t>h1&gt;This is a </a:t>
            </a:r>
            <a:r>
              <a:rPr lang="en-IN" dirty="0" smtClean="0">
                <a:latin typeface="Arial" pitchFamily="34" charset="0"/>
                <a:cs typeface="Arial" pitchFamily="34" charset="0"/>
              </a:rPr>
              <a:t>&lt;</a:t>
            </a:r>
            <a:r>
              <a:rPr lang="en-IN" dirty="0" err="1" smtClean="0">
                <a:latin typeface="Arial" pitchFamily="34" charset="0"/>
                <a:cs typeface="Arial" pitchFamily="34" charset="0"/>
              </a:rPr>
              <a:t>em</a:t>
            </a:r>
            <a:r>
              <a:rPr lang="en-IN" dirty="0" smtClean="0">
                <a:latin typeface="Arial" pitchFamily="34" charset="0"/>
                <a:cs typeface="Arial" pitchFamily="34" charset="0"/>
              </a:rPr>
              <a:t>&gt;heading</a:t>
            </a:r>
            <a:r>
              <a:rPr lang="en-IN" dirty="0">
                <a:latin typeface="Arial" pitchFamily="34" charset="0"/>
                <a:cs typeface="Arial" pitchFamily="34" charset="0"/>
              </a:rPr>
              <a:t>&lt;/</a:t>
            </a:r>
            <a:r>
              <a:rPr lang="en-IN" dirty="0" err="1">
                <a:latin typeface="Arial" pitchFamily="34" charset="0"/>
                <a:cs typeface="Arial" pitchFamily="34" charset="0"/>
              </a:rPr>
              <a:t>em</a:t>
            </a:r>
            <a:r>
              <a:rPr lang="en-IN" dirty="0">
                <a:latin typeface="Arial" pitchFamily="34" charset="0"/>
                <a:cs typeface="Arial" pitchFamily="34" charset="0"/>
              </a:rPr>
              <a:t>&gt;&lt;/h1&gt;</a:t>
            </a:r>
          </a:p>
          <a:p>
            <a:r>
              <a:rPr lang="en-IN" dirty="0" smtClean="0">
                <a:latin typeface="Arial" pitchFamily="34" charset="0"/>
                <a:cs typeface="Arial" pitchFamily="34" charset="0"/>
              </a:rPr>
              <a:t>  &lt;</a:t>
            </a:r>
            <a:r>
              <a:rPr lang="en-IN" dirty="0" err="1">
                <a:latin typeface="Arial" pitchFamily="34" charset="0"/>
                <a:cs typeface="Arial" pitchFamily="34" charset="0"/>
              </a:rPr>
              <a:t>ul</a:t>
            </a:r>
            <a:r>
              <a:rPr lang="en-IN" dirty="0">
                <a:latin typeface="Arial" pitchFamily="34" charset="0"/>
                <a:cs typeface="Arial" pitchFamily="34" charset="0"/>
              </a:rPr>
              <a:t> class="menu"&gt;</a:t>
            </a:r>
          </a:p>
          <a:p>
            <a:r>
              <a:rPr lang="en-IN" dirty="0" smtClean="0">
                <a:latin typeface="Arial" pitchFamily="34" charset="0"/>
                <a:cs typeface="Arial" pitchFamily="34" charset="0"/>
              </a:rPr>
              <a:t>     &lt;</a:t>
            </a:r>
            <a:r>
              <a:rPr lang="en-IN" dirty="0">
                <a:latin typeface="Arial" pitchFamily="34" charset="0"/>
                <a:cs typeface="Arial" pitchFamily="34" charset="0"/>
              </a:rPr>
              <a:t>li&gt;&lt;a </a:t>
            </a:r>
            <a:r>
              <a:rPr lang="en-IN" dirty="0" err="1">
                <a:latin typeface="Arial" pitchFamily="34" charset="0"/>
                <a:cs typeface="Arial" pitchFamily="34" charset="0"/>
              </a:rPr>
              <a:t>href</a:t>
            </a:r>
            <a:r>
              <a:rPr lang="en-IN" dirty="0">
                <a:latin typeface="Arial" pitchFamily="34" charset="0"/>
                <a:cs typeface="Arial" pitchFamily="34" charset="0"/>
              </a:rPr>
              <a:t>="#"&gt;Home&lt;/a&gt;&lt;/li&gt;</a:t>
            </a:r>
          </a:p>
          <a:p>
            <a:r>
              <a:rPr lang="en-IN" dirty="0" smtClean="0">
                <a:latin typeface="Arial" pitchFamily="34" charset="0"/>
                <a:cs typeface="Arial" pitchFamily="34" charset="0"/>
              </a:rPr>
              <a:t>     &lt;</a:t>
            </a:r>
            <a:r>
              <a:rPr lang="en-IN" dirty="0">
                <a:latin typeface="Arial" pitchFamily="34" charset="0"/>
                <a:cs typeface="Arial" pitchFamily="34" charset="0"/>
              </a:rPr>
              <a:t>li&gt;&lt;a </a:t>
            </a:r>
            <a:r>
              <a:rPr lang="en-IN" dirty="0" err="1">
                <a:latin typeface="Arial" pitchFamily="34" charset="0"/>
                <a:cs typeface="Arial" pitchFamily="34" charset="0"/>
              </a:rPr>
              <a:t>href</a:t>
            </a:r>
            <a:r>
              <a:rPr lang="en-IN" dirty="0">
                <a:latin typeface="Arial" pitchFamily="34" charset="0"/>
                <a:cs typeface="Arial" pitchFamily="34" charset="0"/>
              </a:rPr>
              <a:t>="#"&gt;About&lt;/a&gt;&lt;/li&gt;		</a:t>
            </a:r>
          </a:p>
          <a:p>
            <a:r>
              <a:rPr lang="en-IN" dirty="0" smtClean="0">
                <a:latin typeface="Arial" pitchFamily="34" charset="0"/>
                <a:cs typeface="Arial" pitchFamily="34" charset="0"/>
              </a:rPr>
              <a:t>     &lt;</a:t>
            </a:r>
            <a:r>
              <a:rPr lang="en-IN" dirty="0">
                <a:latin typeface="Arial" pitchFamily="34" charset="0"/>
                <a:cs typeface="Arial" pitchFamily="34" charset="0"/>
              </a:rPr>
              <a:t>li&gt;&lt;a </a:t>
            </a:r>
            <a:r>
              <a:rPr lang="en-IN" dirty="0" err="1">
                <a:latin typeface="Arial" pitchFamily="34" charset="0"/>
                <a:cs typeface="Arial" pitchFamily="34" charset="0"/>
              </a:rPr>
              <a:t>href</a:t>
            </a:r>
            <a:r>
              <a:rPr lang="en-IN" dirty="0">
                <a:latin typeface="Arial" pitchFamily="34" charset="0"/>
                <a:cs typeface="Arial" pitchFamily="34" charset="0"/>
              </a:rPr>
              <a:t>="#"&gt;Services&lt;/a&gt;&lt;/li&gt;</a:t>
            </a:r>
          </a:p>
          <a:p>
            <a:r>
              <a:rPr lang="en-IN" dirty="0" smtClean="0">
                <a:latin typeface="Arial" pitchFamily="34" charset="0"/>
                <a:cs typeface="Arial" pitchFamily="34" charset="0"/>
              </a:rPr>
              <a:t>     &lt;</a:t>
            </a:r>
            <a:r>
              <a:rPr lang="en-IN" dirty="0">
                <a:latin typeface="Arial" pitchFamily="34" charset="0"/>
                <a:cs typeface="Arial" pitchFamily="34" charset="0"/>
              </a:rPr>
              <a:t>li&gt;&lt;a </a:t>
            </a:r>
            <a:r>
              <a:rPr lang="en-IN" dirty="0" err="1">
                <a:latin typeface="Arial" pitchFamily="34" charset="0"/>
                <a:cs typeface="Arial" pitchFamily="34" charset="0"/>
              </a:rPr>
              <a:t>href</a:t>
            </a:r>
            <a:r>
              <a:rPr lang="en-IN" dirty="0">
                <a:latin typeface="Arial" pitchFamily="34" charset="0"/>
                <a:cs typeface="Arial" pitchFamily="34" charset="0"/>
              </a:rPr>
              <a:t>="#"&gt;Contact&lt;/a&gt;&lt;/li&gt;</a:t>
            </a:r>
          </a:p>
          <a:p>
            <a:r>
              <a:rPr lang="en-IN" dirty="0" smtClean="0">
                <a:latin typeface="Arial" pitchFamily="34" charset="0"/>
                <a:cs typeface="Arial" pitchFamily="34" charset="0"/>
              </a:rPr>
              <a:t>   &lt;/</a:t>
            </a:r>
            <a:r>
              <a:rPr lang="en-IN" dirty="0" err="1">
                <a:latin typeface="Arial" pitchFamily="34" charset="0"/>
                <a:cs typeface="Arial" pitchFamily="34" charset="0"/>
              </a:rPr>
              <a:t>ul</a:t>
            </a:r>
            <a:r>
              <a:rPr lang="en-IN" dirty="0">
                <a:latin typeface="Arial" pitchFamily="34" charset="0"/>
                <a:cs typeface="Arial" pitchFamily="34" charset="0"/>
              </a:rPr>
              <a:t>&gt;</a:t>
            </a:r>
          </a:p>
          <a:p>
            <a:r>
              <a:rPr lang="en-IN" dirty="0">
                <a:latin typeface="Arial" pitchFamily="34" charset="0"/>
                <a:cs typeface="Arial" pitchFamily="34" charset="0"/>
              </a:rPr>
              <a:t>&lt;/body&gt;</a:t>
            </a:r>
          </a:p>
          <a:p>
            <a:r>
              <a:rPr lang="en-IN" dirty="0">
                <a:latin typeface="Arial" pitchFamily="34" charset="0"/>
                <a:cs typeface="Arial" pitchFamily="34" charset="0"/>
              </a:rPr>
              <a:t>&lt;/html&gt; </a:t>
            </a:r>
          </a:p>
        </p:txBody>
      </p:sp>
      <p:sp>
        <p:nvSpPr>
          <p:cNvPr id="6" name="Footer Placeholder 5"/>
          <p:cNvSpPr>
            <a:spLocks noGrp="1"/>
          </p:cNvSpPr>
          <p:nvPr>
            <p:ph type="ftr" sz="quarter" idx="11"/>
          </p:nvPr>
        </p:nvSpPr>
        <p:spPr/>
        <p:txBody>
          <a:bodyPr/>
          <a:lstStyle/>
          <a:p>
            <a:r>
              <a:rPr lang="en-IN" dirty="0" smtClean="0"/>
              <a:t>INTERNET PROGRAMMING </a:t>
            </a:r>
            <a:endParaRPr lang="en-IN" dirty="0"/>
          </a:p>
        </p:txBody>
      </p:sp>
    </p:spTree>
    <p:extLst>
      <p:ext uri="{BB962C8B-B14F-4D97-AF65-F5344CB8AC3E}">
        <p14:creationId xmlns="" xmlns:p14="http://schemas.microsoft.com/office/powerpoint/2010/main" val="18842794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8</a:t>
            </a:r>
            <a:endParaRPr lang="en-US" dirty="0"/>
          </a:p>
        </p:txBody>
      </p:sp>
      <p:sp>
        <p:nvSpPr>
          <p:cNvPr id="5" name="Text Placeholder 4"/>
          <p:cNvSpPr>
            <a:spLocks noGrp="1"/>
          </p:cNvSpPr>
          <p:nvPr>
            <p:ph type="body" idx="1"/>
          </p:nvPr>
        </p:nvSpPr>
        <p:spPr/>
        <p:txBody>
          <a:bodyPr/>
          <a:lstStyle/>
          <a:p>
            <a:endParaRPr lang="en-US"/>
          </a:p>
        </p:txBody>
      </p:sp>
      <p:sp>
        <p:nvSpPr>
          <p:cNvPr id="6" name="Footer Placeholder 5"/>
          <p:cNvSpPr>
            <a:spLocks noGrp="1"/>
          </p:cNvSpPr>
          <p:nvPr>
            <p:ph type="ftr" sz="quarter" idx="11"/>
          </p:nvPr>
        </p:nvSpPr>
        <p:spPr/>
        <p:txBody>
          <a:bodyPr/>
          <a:lstStyle/>
          <a:p>
            <a:r>
              <a:rPr lang="en-IN" smtClean="0"/>
              <a:t>INTERNET PROGRAMMING </a:t>
            </a:r>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pitchFamily="34" charset="0"/>
                <a:cs typeface="Arial" pitchFamily="34" charset="0"/>
              </a:rPr>
              <a:t>Rule cascading</a:t>
            </a:r>
          </a:p>
        </p:txBody>
      </p:sp>
      <p:sp>
        <p:nvSpPr>
          <p:cNvPr id="3" name="Content Placeholder 2"/>
          <p:cNvSpPr>
            <a:spLocks noGrp="1"/>
          </p:cNvSpPr>
          <p:nvPr>
            <p:ph idx="1"/>
          </p:nvPr>
        </p:nvSpPr>
        <p:spPr/>
        <p:txBody>
          <a:bodyPr>
            <a:normAutofit/>
          </a:bodyPr>
          <a:lstStyle/>
          <a:p>
            <a:pPr marL="0" indent="0">
              <a:buNone/>
            </a:pPr>
            <a:r>
              <a:rPr lang="en-IN" sz="2800" dirty="0" smtClean="0">
                <a:latin typeface="Arial" pitchFamily="34" charset="0"/>
                <a:cs typeface="Arial" pitchFamily="34" charset="0"/>
              </a:rPr>
              <a:t>The </a:t>
            </a:r>
            <a:r>
              <a:rPr lang="en-IN" sz="2800" dirty="0">
                <a:latin typeface="Arial" pitchFamily="34" charset="0"/>
                <a:cs typeface="Arial" pitchFamily="34" charset="0"/>
              </a:rPr>
              <a:t>cascading rules define which elements take precedence over others</a:t>
            </a:r>
            <a:r>
              <a:rPr lang="en-IN" sz="2800" dirty="0" smtClean="0">
                <a:latin typeface="Arial" pitchFamily="34" charset="0"/>
                <a:cs typeface="Arial" pitchFamily="34" charset="0"/>
              </a:rPr>
              <a:t>.</a:t>
            </a:r>
          </a:p>
          <a:p>
            <a:pPr marL="0" indent="0">
              <a:buNone/>
            </a:pPr>
            <a:endParaRPr lang="en-IN" sz="2800" dirty="0" smtClean="0">
              <a:latin typeface="Arial" pitchFamily="34" charset="0"/>
              <a:cs typeface="Arial" pitchFamily="34" charset="0"/>
            </a:endParaRPr>
          </a:p>
          <a:p>
            <a:pPr marL="514350" indent="-514350">
              <a:buFont typeface="+mj-lt"/>
              <a:buAutoNum type="arabicPeriod"/>
            </a:pPr>
            <a:r>
              <a:rPr lang="en-IN" sz="2800" dirty="0" smtClean="0">
                <a:latin typeface="Arial" pitchFamily="34" charset="0"/>
                <a:cs typeface="Arial" pitchFamily="34" charset="0"/>
              </a:rPr>
              <a:t>Sort </a:t>
            </a:r>
            <a:r>
              <a:rPr lang="en-IN" sz="2800" dirty="0">
                <a:latin typeface="Arial" pitchFamily="34" charset="0"/>
                <a:cs typeface="Arial" pitchFamily="34" charset="0"/>
              </a:rPr>
              <a:t>by </a:t>
            </a:r>
            <a:r>
              <a:rPr lang="en-IN" sz="2800" dirty="0" smtClean="0">
                <a:latin typeface="Arial" pitchFamily="34" charset="0"/>
                <a:cs typeface="Arial" pitchFamily="34" charset="0"/>
              </a:rPr>
              <a:t>Importance</a:t>
            </a:r>
          </a:p>
          <a:p>
            <a:pPr marL="514350" indent="-514350">
              <a:buFont typeface="+mj-lt"/>
              <a:buAutoNum type="arabicPeriod"/>
            </a:pPr>
            <a:r>
              <a:rPr lang="en-IN" sz="2800" dirty="0">
                <a:latin typeface="Arial" pitchFamily="34" charset="0"/>
                <a:cs typeface="Arial" pitchFamily="34" charset="0"/>
              </a:rPr>
              <a:t>Sort by </a:t>
            </a:r>
            <a:r>
              <a:rPr lang="en-IN" sz="2800" dirty="0" smtClean="0">
                <a:latin typeface="Arial" pitchFamily="34" charset="0"/>
                <a:cs typeface="Arial" pitchFamily="34" charset="0"/>
              </a:rPr>
              <a:t>weight</a:t>
            </a:r>
          </a:p>
          <a:p>
            <a:pPr marL="514350" indent="-514350">
              <a:buFont typeface="+mj-lt"/>
              <a:buAutoNum type="arabicPeriod"/>
            </a:pPr>
            <a:r>
              <a:rPr lang="en-IN" sz="2800" dirty="0">
                <a:latin typeface="Arial" pitchFamily="34" charset="0"/>
                <a:cs typeface="Arial" pitchFamily="34" charset="0"/>
              </a:rPr>
              <a:t>Sort by </a:t>
            </a:r>
            <a:r>
              <a:rPr lang="en-IN" sz="2800" dirty="0" smtClean="0">
                <a:latin typeface="Arial" pitchFamily="34" charset="0"/>
                <a:cs typeface="Arial" pitchFamily="34" charset="0"/>
              </a:rPr>
              <a:t>Specificity</a:t>
            </a:r>
          </a:p>
          <a:p>
            <a:pPr marL="514350" indent="-514350">
              <a:buFont typeface="+mj-lt"/>
              <a:buAutoNum type="arabicPeriod"/>
            </a:pPr>
            <a:r>
              <a:rPr lang="en-IN" sz="2800" dirty="0">
                <a:latin typeface="Arial" pitchFamily="34" charset="0"/>
                <a:cs typeface="Arial" pitchFamily="34" charset="0"/>
              </a:rPr>
              <a:t>Sort by Order</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6658295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IN" dirty="0" smtClean="0">
                <a:latin typeface="Arial" pitchFamily="34" charset="0"/>
                <a:cs typeface="Arial" pitchFamily="34" charset="0"/>
              </a:rPr>
              <a:t>Rules of Cascading</a:t>
            </a:r>
            <a:endParaRPr lang="en-IN" dirty="0">
              <a:latin typeface="Arial" pitchFamily="34" charset="0"/>
              <a:cs typeface="Arial" pitchFamily="34" charset="0"/>
            </a:endParaRPr>
          </a:p>
        </p:txBody>
      </p:sp>
      <p:sp>
        <p:nvSpPr>
          <p:cNvPr id="3" name="Content Placeholder 2"/>
          <p:cNvSpPr>
            <a:spLocks noGrp="1"/>
          </p:cNvSpPr>
          <p:nvPr>
            <p:ph idx="1"/>
          </p:nvPr>
        </p:nvSpPr>
        <p:spPr>
          <a:xfrm>
            <a:off x="107504" y="1600200"/>
            <a:ext cx="8856984" cy="4925144"/>
          </a:xfrm>
        </p:spPr>
        <p:txBody>
          <a:bodyPr>
            <a:noAutofit/>
          </a:bodyPr>
          <a:lstStyle/>
          <a:p>
            <a:pPr marL="514350" indent="-514350">
              <a:buFont typeface="+mj-lt"/>
              <a:buAutoNum type="arabicPeriod"/>
            </a:pPr>
            <a:r>
              <a:rPr lang="en-IN" sz="2400" dirty="0">
                <a:latin typeface="Arial" pitchFamily="34" charset="0"/>
                <a:cs typeface="Arial" pitchFamily="34" charset="0"/>
              </a:rPr>
              <a:t>Sort by </a:t>
            </a:r>
            <a:r>
              <a:rPr lang="en-IN" sz="2400" dirty="0" smtClean="0">
                <a:latin typeface="Arial" pitchFamily="34" charset="0"/>
                <a:cs typeface="Arial" pitchFamily="34" charset="0"/>
              </a:rPr>
              <a:t>Importance</a:t>
            </a:r>
          </a:p>
          <a:p>
            <a:pPr marL="914400" lvl="1" indent="-514350"/>
            <a:r>
              <a:rPr lang="en-IN" sz="2400" dirty="0">
                <a:latin typeface="Arial" pitchFamily="34" charset="0"/>
                <a:cs typeface="Arial" pitchFamily="34" charset="0"/>
              </a:rPr>
              <a:t>an ID will win out over a </a:t>
            </a:r>
            <a:r>
              <a:rPr lang="en-IN" sz="2400" dirty="0" smtClean="0">
                <a:latin typeface="Arial" pitchFamily="34" charset="0"/>
                <a:cs typeface="Arial" pitchFamily="34" charset="0"/>
              </a:rPr>
              <a:t>class</a:t>
            </a:r>
          </a:p>
          <a:p>
            <a:pPr marL="914400" lvl="1" indent="-514350"/>
            <a:r>
              <a:rPr lang="en-IN" sz="2400" dirty="0" smtClean="0">
                <a:latin typeface="Arial" pitchFamily="34" charset="0"/>
                <a:cs typeface="Arial" pitchFamily="34" charset="0"/>
              </a:rPr>
              <a:t>a </a:t>
            </a:r>
            <a:r>
              <a:rPr lang="en-IN" sz="2400" dirty="0">
                <a:latin typeface="Arial" pitchFamily="34" charset="0"/>
                <a:cs typeface="Arial" pitchFamily="34" charset="0"/>
              </a:rPr>
              <a:t>class will win out over a </a:t>
            </a:r>
            <a:r>
              <a:rPr lang="en-IN" sz="2400" dirty="0" smtClean="0">
                <a:latin typeface="Arial" pitchFamily="34" charset="0"/>
                <a:cs typeface="Arial" pitchFamily="34" charset="0"/>
              </a:rPr>
              <a:t>tag</a:t>
            </a:r>
          </a:p>
          <a:p>
            <a:pPr marL="514350" indent="-514350">
              <a:buFont typeface="+mj-lt"/>
              <a:buAutoNum type="arabicPeriod"/>
            </a:pPr>
            <a:r>
              <a:rPr lang="en-IN" sz="2400" dirty="0" smtClean="0">
                <a:latin typeface="Arial" pitchFamily="34" charset="0"/>
                <a:cs typeface="Arial" pitchFamily="34" charset="0"/>
              </a:rPr>
              <a:t> </a:t>
            </a:r>
            <a:r>
              <a:rPr lang="en-IN" sz="2400" dirty="0">
                <a:latin typeface="Arial" pitchFamily="34" charset="0"/>
                <a:cs typeface="Arial" pitchFamily="34" charset="0"/>
              </a:rPr>
              <a:t>Sort by weight</a:t>
            </a:r>
          </a:p>
          <a:p>
            <a:pPr marL="914400" lvl="1" indent="-514350"/>
            <a:r>
              <a:rPr lang="en-IN" sz="2400" dirty="0">
                <a:latin typeface="Arial" pitchFamily="34" charset="0"/>
                <a:cs typeface="Arial" pitchFamily="34" charset="0"/>
              </a:rPr>
              <a:t>Author: Style Sheet - Inline within the body of the web page</a:t>
            </a:r>
          </a:p>
          <a:p>
            <a:pPr marL="914400" lvl="1" indent="-514350"/>
            <a:r>
              <a:rPr lang="en-IN" sz="2400" dirty="0">
                <a:latin typeface="Arial" pitchFamily="34" charset="0"/>
                <a:cs typeface="Arial" pitchFamily="34" charset="0"/>
              </a:rPr>
              <a:t>Author: Style Sheet - Embedded in the head of the web page</a:t>
            </a:r>
          </a:p>
          <a:p>
            <a:pPr marL="914400" lvl="1" indent="-514350"/>
            <a:r>
              <a:rPr lang="en-IN" sz="2400" dirty="0">
                <a:latin typeface="Arial" pitchFamily="34" charset="0"/>
                <a:cs typeface="Arial" pitchFamily="34" charset="0"/>
              </a:rPr>
              <a:t>Author: Style Sheet – Linked</a:t>
            </a:r>
          </a:p>
          <a:p>
            <a:pPr marL="914400" lvl="1" indent="-514350"/>
            <a:r>
              <a:rPr lang="en-IN" sz="2400" dirty="0">
                <a:latin typeface="Arial" pitchFamily="34" charset="0"/>
                <a:cs typeface="Arial" pitchFamily="34" charset="0"/>
              </a:rPr>
              <a:t>User: Style Sheet</a:t>
            </a:r>
          </a:p>
          <a:p>
            <a:pPr marL="914400" lvl="1" indent="-514350"/>
            <a:r>
              <a:rPr lang="en-IN" sz="2400" dirty="0" smtClean="0">
                <a:latin typeface="Arial" pitchFamily="34" charset="0"/>
                <a:cs typeface="Arial" pitchFamily="34" charset="0"/>
              </a:rPr>
              <a:t>Default</a:t>
            </a:r>
            <a:r>
              <a:rPr lang="en-IN" sz="2400" dirty="0">
                <a:latin typeface="Arial" pitchFamily="34" charset="0"/>
                <a:cs typeface="Arial" pitchFamily="34" charset="0"/>
              </a:rPr>
              <a:t>: </a:t>
            </a:r>
            <a:r>
              <a:rPr lang="en-IN" sz="2400" dirty="0" smtClean="0">
                <a:latin typeface="Arial" pitchFamily="34" charset="0"/>
                <a:cs typeface="Arial" pitchFamily="34" charset="0"/>
              </a:rPr>
              <a:t>Browser</a:t>
            </a:r>
          </a:p>
          <a:p>
            <a:pPr marL="0" indent="0">
              <a:buNone/>
            </a:pP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738060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World </a:t>
            </a:r>
            <a:r>
              <a:rPr lang="en-IN" dirty="0" smtClean="0">
                <a:latin typeface="Arial" pitchFamily="34" charset="0"/>
                <a:cs typeface="Arial" pitchFamily="34" charset="0"/>
              </a:rPr>
              <a:t>Wide Web (Web)</a:t>
            </a:r>
            <a:endParaRPr lang="en-IN"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lnSpc>
                <a:spcPct val="150000"/>
              </a:lnSpc>
            </a:pPr>
            <a:r>
              <a:rPr lang="en-IN" sz="2000" dirty="0" smtClean="0">
                <a:latin typeface="Arial" pitchFamily="34" charset="0"/>
                <a:cs typeface="Arial" pitchFamily="34" charset="0"/>
              </a:rPr>
              <a:t>1989 – Tim Berners-Lee</a:t>
            </a:r>
          </a:p>
          <a:p>
            <a:pPr algn="just">
              <a:lnSpc>
                <a:spcPct val="150000"/>
              </a:lnSpc>
            </a:pPr>
            <a:r>
              <a:rPr lang="en-IN" sz="2000" b="1" dirty="0" smtClean="0">
                <a:latin typeface="Arial" pitchFamily="34" charset="0"/>
                <a:cs typeface="Arial" pitchFamily="34" charset="0"/>
              </a:rPr>
              <a:t>An Information System, </a:t>
            </a:r>
            <a:r>
              <a:rPr lang="en-US" sz="2000" dirty="0" smtClean="0">
                <a:latin typeface="Arial" pitchFamily="34" charset="0"/>
                <a:cs typeface="Arial" pitchFamily="34" charset="0"/>
              </a:rPr>
              <a:t>where documents and other web resources are identified by URLs</a:t>
            </a:r>
          </a:p>
          <a:p>
            <a:pPr algn="just">
              <a:lnSpc>
                <a:spcPct val="150000"/>
              </a:lnSpc>
            </a:pPr>
            <a:r>
              <a:rPr lang="en-US" sz="2000" b="1" dirty="0" smtClean="0">
                <a:latin typeface="Arial" pitchFamily="34" charset="0"/>
                <a:cs typeface="Arial" pitchFamily="34" charset="0"/>
              </a:rPr>
              <a:t>Central</a:t>
            </a:r>
            <a:r>
              <a:rPr lang="en-US" sz="2000" dirty="0" smtClean="0">
                <a:latin typeface="Arial" pitchFamily="34" charset="0"/>
                <a:cs typeface="Arial" pitchFamily="34" charset="0"/>
              </a:rPr>
              <a:t>, to the development of the Information Age</a:t>
            </a:r>
          </a:p>
          <a:p>
            <a:pPr algn="just">
              <a:lnSpc>
                <a:spcPct val="150000"/>
              </a:lnSpc>
            </a:pPr>
            <a:r>
              <a:rPr lang="en-US" sz="2000" b="1" dirty="0" smtClean="0">
                <a:latin typeface="Arial" pitchFamily="34" charset="0"/>
                <a:cs typeface="Arial" pitchFamily="34" charset="0"/>
              </a:rPr>
              <a:t>The primary tool</a:t>
            </a:r>
            <a:r>
              <a:rPr lang="en-US" sz="2000" dirty="0" smtClean="0">
                <a:latin typeface="Arial" pitchFamily="34" charset="0"/>
                <a:cs typeface="Arial" pitchFamily="34" charset="0"/>
              </a:rPr>
              <a:t>, billions of people use to interact on the Internet.</a:t>
            </a:r>
            <a:endParaRPr lang="en-IN" sz="2000" dirty="0" smtClean="0">
              <a:latin typeface="Arial" pitchFamily="34" charset="0"/>
              <a:cs typeface="Arial" pitchFamily="34" charset="0"/>
            </a:endParaRPr>
          </a:p>
          <a:p>
            <a:pPr algn="just">
              <a:lnSpc>
                <a:spcPct val="150000"/>
              </a:lnSpc>
            </a:pPr>
            <a:r>
              <a:rPr lang="en-IN" sz="2000" dirty="0" smtClean="0">
                <a:latin typeface="Arial" pitchFamily="34" charset="0"/>
                <a:cs typeface="Arial" pitchFamily="34" charset="0"/>
              </a:rPr>
              <a:t>With a web browser, a user views web pages that may contain text, images, and other multimedia contents and navigates between them using hyperlinks</a:t>
            </a:r>
            <a:endParaRPr lang="en-IN" sz="20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0770574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IN" dirty="0">
                <a:latin typeface="Arial" pitchFamily="34" charset="0"/>
                <a:cs typeface="Arial" pitchFamily="34" charset="0"/>
              </a:rPr>
              <a:t>Rules of Cascading</a:t>
            </a:r>
          </a:p>
        </p:txBody>
      </p:sp>
      <p:sp>
        <p:nvSpPr>
          <p:cNvPr id="3" name="Content Placeholder 2"/>
          <p:cNvSpPr>
            <a:spLocks noGrp="1"/>
          </p:cNvSpPr>
          <p:nvPr>
            <p:ph idx="1"/>
          </p:nvPr>
        </p:nvSpPr>
        <p:spPr/>
        <p:txBody>
          <a:bodyPr>
            <a:normAutofit/>
          </a:bodyPr>
          <a:lstStyle/>
          <a:p>
            <a:pPr marL="457200" indent="-457200">
              <a:buAutoNum type="arabicPeriod" startAt="3"/>
            </a:pPr>
            <a:r>
              <a:rPr lang="en-IN" sz="2400" dirty="0" smtClean="0">
                <a:latin typeface="Arial" pitchFamily="34" charset="0"/>
                <a:cs typeface="Arial" pitchFamily="34" charset="0"/>
              </a:rPr>
              <a:t>Sort </a:t>
            </a:r>
            <a:r>
              <a:rPr lang="en-IN" sz="2400" dirty="0">
                <a:latin typeface="Arial" pitchFamily="34" charset="0"/>
                <a:cs typeface="Arial" pitchFamily="34" charset="0"/>
              </a:rPr>
              <a:t>by </a:t>
            </a:r>
            <a:r>
              <a:rPr lang="en-IN" sz="2400" dirty="0" smtClean="0">
                <a:latin typeface="Arial" pitchFamily="34" charset="0"/>
                <a:cs typeface="Arial" pitchFamily="34" charset="0"/>
              </a:rPr>
              <a:t>Specificity</a:t>
            </a:r>
          </a:p>
          <a:p>
            <a:pPr marL="857250" lvl="1" indent="-457200"/>
            <a:r>
              <a:rPr lang="en-IN" sz="2400" dirty="0">
                <a:latin typeface="Arial" pitchFamily="34" charset="0"/>
                <a:cs typeface="Arial" pitchFamily="34" charset="0"/>
              </a:rPr>
              <a:t>#content  p </a:t>
            </a:r>
            <a:r>
              <a:rPr lang="en-IN" sz="2400" dirty="0" err="1">
                <a:latin typeface="Arial" pitchFamily="34" charset="0"/>
                <a:cs typeface="Arial" pitchFamily="34" charset="0"/>
              </a:rPr>
              <a:t>em</a:t>
            </a:r>
            <a:r>
              <a:rPr lang="en-IN" sz="2400" dirty="0">
                <a:latin typeface="Arial" pitchFamily="34" charset="0"/>
                <a:cs typeface="Arial" pitchFamily="34" charset="0"/>
              </a:rPr>
              <a:t>{ </a:t>
            </a:r>
            <a:r>
              <a:rPr lang="en-IN" sz="2400" dirty="0" err="1">
                <a:latin typeface="Arial" pitchFamily="34" charset="0"/>
                <a:cs typeface="Arial" pitchFamily="34" charset="0"/>
              </a:rPr>
              <a:t>color</a:t>
            </a:r>
            <a:r>
              <a:rPr lang="en-IN" sz="2400" dirty="0">
                <a:latin typeface="Arial" pitchFamily="34" charset="0"/>
                <a:cs typeface="Arial" pitchFamily="34" charset="0"/>
              </a:rPr>
              <a:t>: #</a:t>
            </a:r>
            <a:r>
              <a:rPr lang="en-IN" sz="2400" dirty="0" smtClean="0">
                <a:latin typeface="Arial" pitchFamily="34" charset="0"/>
                <a:cs typeface="Arial" pitchFamily="34" charset="0"/>
              </a:rPr>
              <a:t>foo;}</a:t>
            </a:r>
          </a:p>
          <a:p>
            <a:pPr marL="857250" lvl="1" indent="-457200"/>
            <a:r>
              <a:rPr lang="en-IN" sz="2400" dirty="0" smtClean="0">
                <a:latin typeface="Arial" pitchFamily="34" charset="0"/>
                <a:cs typeface="Arial" pitchFamily="34" charset="0"/>
              </a:rPr>
              <a:t>#</a:t>
            </a:r>
            <a:r>
              <a:rPr lang="en-IN" sz="2400" dirty="0">
                <a:latin typeface="Arial" pitchFamily="34" charset="0"/>
                <a:cs typeface="Arial" pitchFamily="34" charset="0"/>
              </a:rPr>
              <a:t>content </a:t>
            </a:r>
            <a:r>
              <a:rPr lang="en-IN" sz="2400" dirty="0" smtClean="0">
                <a:latin typeface="Arial" pitchFamily="34" charset="0"/>
                <a:cs typeface="Arial" pitchFamily="34" charset="0"/>
              </a:rPr>
              <a:t>p{</a:t>
            </a:r>
            <a:r>
              <a:rPr lang="en-IN" sz="2400" dirty="0" err="1" smtClean="0">
                <a:latin typeface="Arial" pitchFamily="34" charset="0"/>
                <a:cs typeface="Arial" pitchFamily="34" charset="0"/>
              </a:rPr>
              <a:t>color</a:t>
            </a:r>
            <a:r>
              <a:rPr lang="en-IN" sz="2400" dirty="0">
                <a:latin typeface="Arial" pitchFamily="34" charset="0"/>
                <a:cs typeface="Arial" pitchFamily="34" charset="0"/>
              </a:rPr>
              <a:t>: #</a:t>
            </a:r>
            <a:r>
              <a:rPr lang="en-IN" sz="2400" dirty="0" smtClean="0">
                <a:latin typeface="Arial" pitchFamily="34" charset="0"/>
                <a:cs typeface="Arial" pitchFamily="34" charset="0"/>
              </a:rPr>
              <a:t>f00;}</a:t>
            </a:r>
          </a:p>
          <a:p>
            <a:pPr marL="857250" lvl="1" indent="-457200"/>
            <a:r>
              <a:rPr lang="en-IN" sz="2400" dirty="0">
                <a:latin typeface="Arial" pitchFamily="34" charset="0"/>
                <a:cs typeface="Arial" pitchFamily="34" charset="0"/>
              </a:rPr>
              <a:t>#</a:t>
            </a:r>
            <a:r>
              <a:rPr lang="en-IN" sz="2400" dirty="0" smtClean="0">
                <a:latin typeface="Arial" pitchFamily="34" charset="0"/>
                <a:cs typeface="Arial" pitchFamily="34" charset="0"/>
              </a:rPr>
              <a:t>content{</a:t>
            </a:r>
            <a:r>
              <a:rPr lang="en-IN" sz="2400" dirty="0" err="1" smtClean="0">
                <a:latin typeface="Arial" pitchFamily="34" charset="0"/>
                <a:cs typeface="Arial" pitchFamily="34" charset="0"/>
              </a:rPr>
              <a:t>color</a:t>
            </a:r>
            <a:r>
              <a:rPr lang="en-IN" sz="2400" dirty="0">
                <a:latin typeface="Arial" pitchFamily="34" charset="0"/>
                <a:cs typeface="Arial" pitchFamily="34" charset="0"/>
              </a:rPr>
              <a:t>: #</a:t>
            </a:r>
            <a:r>
              <a:rPr lang="en-IN" sz="2400" dirty="0" smtClean="0">
                <a:latin typeface="Arial" pitchFamily="34" charset="0"/>
                <a:cs typeface="Arial" pitchFamily="34" charset="0"/>
              </a:rPr>
              <a:t>333;}</a:t>
            </a:r>
          </a:p>
          <a:p>
            <a:pPr marL="457200" indent="-457200">
              <a:buAutoNum type="arabicPeriod" startAt="4"/>
            </a:pPr>
            <a:r>
              <a:rPr lang="en-IN" sz="2400" dirty="0" smtClean="0">
                <a:latin typeface="Arial" pitchFamily="34" charset="0"/>
                <a:cs typeface="Arial" pitchFamily="34" charset="0"/>
              </a:rPr>
              <a:t>Sort </a:t>
            </a:r>
            <a:r>
              <a:rPr lang="en-IN" sz="2400" dirty="0">
                <a:latin typeface="Arial" pitchFamily="34" charset="0"/>
                <a:cs typeface="Arial" pitchFamily="34" charset="0"/>
              </a:rPr>
              <a:t>by </a:t>
            </a:r>
            <a:r>
              <a:rPr lang="en-IN" sz="2400" dirty="0" smtClean="0">
                <a:latin typeface="Arial" pitchFamily="34" charset="0"/>
                <a:cs typeface="Arial" pitchFamily="34" charset="0"/>
              </a:rPr>
              <a:t>Order</a:t>
            </a:r>
          </a:p>
          <a:p>
            <a:pPr marL="857250" lvl="1" indent="-457200"/>
            <a:r>
              <a:rPr lang="en-IN" sz="2400" dirty="0">
                <a:latin typeface="Arial" pitchFamily="34" charset="0"/>
                <a:cs typeface="Arial" pitchFamily="34" charset="0"/>
              </a:rPr>
              <a:t>If two rules have the same properties, </a:t>
            </a:r>
            <a:r>
              <a:rPr lang="en-IN" sz="2400" dirty="0" err="1">
                <a:latin typeface="Arial" pitchFamily="34" charset="0"/>
                <a:cs typeface="Arial" pitchFamily="34" charset="0"/>
              </a:rPr>
              <a:t>specificy</a:t>
            </a:r>
            <a:r>
              <a:rPr lang="en-IN" sz="2400" dirty="0">
                <a:latin typeface="Arial" pitchFamily="34" charset="0"/>
                <a:cs typeface="Arial" pitchFamily="34" charset="0"/>
              </a:rPr>
              <a:t> and values the one that appears later in the </a:t>
            </a:r>
            <a:r>
              <a:rPr lang="en-IN" sz="2400" dirty="0" err="1">
                <a:latin typeface="Arial" pitchFamily="34" charset="0"/>
                <a:cs typeface="Arial" pitchFamily="34" charset="0"/>
              </a:rPr>
              <a:t>css</a:t>
            </a:r>
            <a:r>
              <a:rPr lang="en-IN" sz="2400" dirty="0">
                <a:latin typeface="Arial" pitchFamily="34" charset="0"/>
                <a:cs typeface="Arial" pitchFamily="34" charset="0"/>
              </a:rPr>
              <a:t> will be the one that the browser uses </a:t>
            </a:r>
            <a:endParaRPr lang="en-IN" sz="2400" dirty="0" smtClean="0">
              <a:latin typeface="Arial" pitchFamily="34" charset="0"/>
              <a:cs typeface="Arial" pitchFamily="34" charset="0"/>
            </a:endParaRPr>
          </a:p>
          <a:p>
            <a:pPr marL="457200" indent="-457200">
              <a:buAutoNum type="arabicPeriod" startAt="4"/>
            </a:pPr>
            <a:endParaRPr lang="en-IN" sz="2400" dirty="0">
              <a:latin typeface="Arial" pitchFamily="34" charset="0"/>
              <a:cs typeface="Arial" pitchFamily="34" charset="0"/>
            </a:endParaRPr>
          </a:p>
          <a:p>
            <a:pPr marL="457200" indent="-457200">
              <a:buFont typeface="+mj-lt"/>
              <a:buAutoNum type="arabicPeriod"/>
            </a:pP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4271850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pitchFamily="34" charset="0"/>
                <a:cs typeface="Arial" pitchFamily="34" charset="0"/>
              </a:rPr>
              <a:t>Inheritance</a:t>
            </a:r>
          </a:p>
        </p:txBody>
      </p:sp>
      <p:sp>
        <p:nvSpPr>
          <p:cNvPr id="3" name="Content Placeholder 2"/>
          <p:cNvSpPr>
            <a:spLocks noGrp="1"/>
          </p:cNvSpPr>
          <p:nvPr>
            <p:ph idx="1"/>
          </p:nvPr>
        </p:nvSpPr>
        <p:spPr/>
        <p:txBody>
          <a:bodyPr>
            <a:normAutofit/>
          </a:bodyPr>
          <a:lstStyle/>
          <a:p>
            <a:pPr algn="just"/>
            <a:r>
              <a:rPr lang="en-IN" sz="2400" dirty="0">
                <a:latin typeface="Arial" pitchFamily="34" charset="0"/>
                <a:cs typeface="Arial" pitchFamily="34" charset="0"/>
              </a:rPr>
              <a:t>S</a:t>
            </a:r>
            <a:r>
              <a:rPr lang="en-IN" sz="2400" dirty="0" smtClean="0">
                <a:latin typeface="Arial" pitchFamily="34" charset="0"/>
                <a:cs typeface="Arial" pitchFamily="34" charset="0"/>
              </a:rPr>
              <a:t>ome </a:t>
            </a:r>
            <a:r>
              <a:rPr lang="en-IN" sz="2400" dirty="0">
                <a:latin typeface="Arial" pitchFamily="34" charset="0"/>
                <a:cs typeface="Arial" pitchFamily="34" charset="0"/>
              </a:rPr>
              <a:t>CSS properties by default inherit values set on the current element's parent </a:t>
            </a:r>
            <a:r>
              <a:rPr lang="en-IN" sz="2400" dirty="0" smtClean="0">
                <a:latin typeface="Arial" pitchFamily="34" charset="0"/>
                <a:cs typeface="Arial" pitchFamily="34" charset="0"/>
              </a:rPr>
              <a:t>element</a:t>
            </a:r>
          </a:p>
          <a:p>
            <a:pPr algn="just"/>
            <a:r>
              <a:rPr lang="en-US" sz="2400" dirty="0" smtClean="0">
                <a:latin typeface="Arial" pitchFamily="34" charset="0"/>
                <a:cs typeface="Arial" pitchFamily="34" charset="0"/>
              </a:rPr>
              <a:t>For example, if you set a color and font-family on an element, every element inside it will also be styled with that color and font, unless you've applied different color and font values directly to them.</a:t>
            </a: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9373565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IN" sz="4000" dirty="0" smtClean="0">
                <a:latin typeface="Arial" pitchFamily="34" charset="0"/>
                <a:cs typeface="Arial" pitchFamily="34" charset="0"/>
              </a:rPr>
              <a:t>Inheritance Example</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533400"/>
            <a:ext cx="8229600" cy="5287963"/>
          </a:xfrm>
        </p:spPr>
        <p:txBody>
          <a:bodyPr>
            <a:noAutofit/>
          </a:bodyPr>
          <a:lstStyle/>
          <a:p>
            <a:pPr algn="just">
              <a:buNone/>
            </a:pPr>
            <a:r>
              <a:rPr lang="en-US" sz="1100" dirty="0" smtClean="0">
                <a:latin typeface="Arial" pitchFamily="34" charset="0"/>
                <a:cs typeface="Arial" pitchFamily="34" charset="0"/>
              </a:rPr>
              <a:t>&lt;!DOCTYPE html&gt;</a:t>
            </a:r>
          </a:p>
          <a:p>
            <a:pPr algn="just">
              <a:buNone/>
            </a:pPr>
            <a:r>
              <a:rPr lang="en-US" sz="1100" dirty="0" smtClean="0">
                <a:latin typeface="Arial" pitchFamily="34" charset="0"/>
                <a:cs typeface="Arial" pitchFamily="34" charset="0"/>
              </a:rPr>
              <a:t>&lt;html&gt;</a:t>
            </a:r>
          </a:p>
          <a:p>
            <a:pPr algn="just">
              <a:buNone/>
            </a:pPr>
            <a:r>
              <a:rPr lang="en-US" sz="1100" dirty="0" smtClean="0">
                <a:latin typeface="Arial" pitchFamily="34" charset="0"/>
                <a:cs typeface="Arial" pitchFamily="34" charset="0"/>
              </a:rPr>
              <a:t>	&lt;head&gt;</a:t>
            </a:r>
          </a:p>
          <a:p>
            <a:pPr algn="just">
              <a:buNone/>
            </a:pPr>
            <a:r>
              <a:rPr lang="en-US" sz="1100" dirty="0" smtClean="0">
                <a:latin typeface="Arial" pitchFamily="34" charset="0"/>
                <a:cs typeface="Arial" pitchFamily="34" charset="0"/>
              </a:rPr>
              <a:t>		&lt;style&gt;</a:t>
            </a:r>
          </a:p>
          <a:p>
            <a:pPr algn="just">
              <a:buNone/>
            </a:pPr>
            <a:r>
              <a:rPr lang="en-US" sz="1100" dirty="0" smtClean="0">
                <a:latin typeface="Arial" pitchFamily="34" charset="0"/>
                <a:cs typeface="Arial" pitchFamily="34" charset="0"/>
              </a:rPr>
              <a:t>		body</a:t>
            </a:r>
          </a:p>
          <a:p>
            <a:pPr algn="just">
              <a:buNone/>
            </a:pPr>
            <a:r>
              <a:rPr lang="en-US" sz="1100" dirty="0" smtClean="0">
                <a:latin typeface="Arial" pitchFamily="34" charset="0"/>
                <a:cs typeface="Arial" pitchFamily="34" charset="0"/>
              </a:rPr>
              <a:t>		{ </a:t>
            </a:r>
          </a:p>
          <a:p>
            <a:pPr algn="just">
              <a:buNone/>
            </a:pPr>
            <a:r>
              <a:rPr lang="en-US" sz="1100" dirty="0" smtClean="0">
                <a:latin typeface="Arial" pitchFamily="34" charset="0"/>
                <a:cs typeface="Arial" pitchFamily="34" charset="0"/>
              </a:rPr>
              <a:t>			color: blue;</a:t>
            </a:r>
          </a:p>
          <a:p>
            <a:pPr algn="just">
              <a:buNone/>
            </a:pPr>
            <a:r>
              <a:rPr lang="en-US" sz="1100" dirty="0" smtClean="0">
                <a:latin typeface="Arial" pitchFamily="34" charset="0"/>
                <a:cs typeface="Arial" pitchFamily="34" charset="0"/>
              </a:rPr>
              <a:t>			font-family: Arial;</a:t>
            </a:r>
          </a:p>
          <a:p>
            <a:pPr algn="just">
              <a:buNone/>
            </a:pPr>
            <a:r>
              <a:rPr lang="en-US" sz="1100" dirty="0" smtClean="0">
                <a:latin typeface="Arial" pitchFamily="34" charset="0"/>
                <a:cs typeface="Arial" pitchFamily="34" charset="0"/>
              </a:rPr>
              <a:t>		}</a:t>
            </a:r>
          </a:p>
          <a:p>
            <a:pPr algn="just">
              <a:buNone/>
            </a:pPr>
            <a:r>
              <a:rPr lang="en-US" sz="1100" dirty="0" smtClean="0">
                <a:latin typeface="Arial" pitchFamily="34" charset="0"/>
                <a:cs typeface="Arial" pitchFamily="34" charset="0"/>
              </a:rPr>
              <a:t>		h1</a:t>
            </a:r>
          </a:p>
          <a:p>
            <a:pPr algn="just">
              <a:buNone/>
            </a:pPr>
            <a:r>
              <a:rPr lang="en-US" sz="1100" dirty="0" smtClean="0">
                <a:latin typeface="Arial" pitchFamily="34" charset="0"/>
                <a:cs typeface="Arial" pitchFamily="34" charset="0"/>
              </a:rPr>
              <a:t>		{ </a:t>
            </a:r>
          </a:p>
          <a:p>
            <a:pPr algn="just">
              <a:buNone/>
            </a:pPr>
            <a:r>
              <a:rPr lang="en-US" sz="1100" dirty="0" smtClean="0">
                <a:latin typeface="Arial" pitchFamily="34" charset="0"/>
                <a:cs typeface="Arial" pitchFamily="34" charset="0"/>
              </a:rPr>
              <a:t>			color: Yellow; </a:t>
            </a:r>
          </a:p>
          <a:p>
            <a:pPr algn="just">
              <a:buNone/>
            </a:pPr>
            <a:r>
              <a:rPr lang="en-US" sz="1100" dirty="0" smtClean="0">
                <a:latin typeface="Arial" pitchFamily="34" charset="0"/>
                <a:cs typeface="Arial" pitchFamily="34" charset="0"/>
              </a:rPr>
              <a:t>		}</a:t>
            </a:r>
          </a:p>
          <a:p>
            <a:pPr algn="just">
              <a:buNone/>
            </a:pPr>
            <a:r>
              <a:rPr lang="en-US" sz="1100" dirty="0" smtClean="0">
                <a:latin typeface="Arial" pitchFamily="34" charset="0"/>
                <a:cs typeface="Arial" pitchFamily="34" charset="0"/>
              </a:rPr>
              <a:t>		p</a:t>
            </a:r>
          </a:p>
          <a:p>
            <a:pPr algn="just">
              <a:buNone/>
            </a:pPr>
            <a:r>
              <a:rPr lang="en-US" sz="1100" dirty="0" smtClean="0">
                <a:latin typeface="Arial" pitchFamily="34" charset="0"/>
                <a:cs typeface="Arial" pitchFamily="34" charset="0"/>
              </a:rPr>
              <a:t>		{</a:t>
            </a:r>
          </a:p>
          <a:p>
            <a:pPr algn="just">
              <a:buNone/>
            </a:pPr>
            <a:r>
              <a:rPr lang="en-US" sz="1100" dirty="0" smtClean="0">
                <a:latin typeface="Arial" pitchFamily="34" charset="0"/>
                <a:cs typeface="Arial" pitchFamily="34" charset="0"/>
              </a:rPr>
              <a:t>			text-</a:t>
            </a:r>
            <a:r>
              <a:rPr lang="en-US" sz="1100" dirty="0" err="1" smtClean="0">
                <a:latin typeface="Arial" pitchFamily="34" charset="0"/>
                <a:cs typeface="Arial" pitchFamily="34" charset="0"/>
              </a:rPr>
              <a:t>align:justify</a:t>
            </a:r>
            <a:r>
              <a:rPr lang="en-US" sz="1100" dirty="0" smtClean="0">
                <a:latin typeface="Arial" pitchFamily="34" charset="0"/>
                <a:cs typeface="Arial" pitchFamily="34" charset="0"/>
              </a:rPr>
              <a:t>;</a:t>
            </a:r>
          </a:p>
          <a:p>
            <a:pPr algn="just">
              <a:buNone/>
            </a:pPr>
            <a:r>
              <a:rPr lang="en-US" sz="1100" dirty="0" smtClean="0">
                <a:latin typeface="Arial" pitchFamily="34" charset="0"/>
                <a:cs typeface="Arial" pitchFamily="34" charset="0"/>
              </a:rPr>
              <a:t>			font-size:20px;</a:t>
            </a:r>
          </a:p>
          <a:p>
            <a:pPr algn="just">
              <a:buNone/>
            </a:pPr>
            <a:r>
              <a:rPr lang="en-US" sz="1100" dirty="0" smtClean="0">
                <a:latin typeface="Arial" pitchFamily="34" charset="0"/>
                <a:cs typeface="Arial" pitchFamily="34" charset="0"/>
              </a:rPr>
              <a:t>		}</a:t>
            </a:r>
          </a:p>
          <a:p>
            <a:pPr algn="just">
              <a:buNone/>
            </a:pPr>
            <a:r>
              <a:rPr lang="en-US" sz="1100" dirty="0" smtClean="0">
                <a:latin typeface="Arial" pitchFamily="34" charset="0"/>
                <a:cs typeface="Arial" pitchFamily="34" charset="0"/>
              </a:rPr>
              <a:t>		b</a:t>
            </a:r>
          </a:p>
          <a:p>
            <a:pPr algn="just">
              <a:buNone/>
            </a:pPr>
            <a:r>
              <a:rPr lang="en-US" sz="1100" dirty="0" smtClean="0">
                <a:latin typeface="Arial" pitchFamily="34" charset="0"/>
                <a:cs typeface="Arial" pitchFamily="34" charset="0"/>
              </a:rPr>
              <a:t>		{</a:t>
            </a:r>
          </a:p>
          <a:p>
            <a:pPr algn="just">
              <a:buNone/>
            </a:pPr>
            <a:r>
              <a:rPr lang="en-US" sz="1100" dirty="0" smtClean="0">
                <a:latin typeface="Arial" pitchFamily="34" charset="0"/>
                <a:cs typeface="Arial" pitchFamily="34" charset="0"/>
              </a:rPr>
              <a:t>			</a:t>
            </a:r>
            <a:r>
              <a:rPr lang="en-US" sz="1100" dirty="0" err="1" smtClean="0">
                <a:latin typeface="Arial" pitchFamily="34" charset="0"/>
                <a:cs typeface="Arial" pitchFamily="34" charset="0"/>
              </a:rPr>
              <a:t>color:red</a:t>
            </a:r>
            <a:r>
              <a:rPr lang="en-US" sz="1100" dirty="0" smtClean="0">
                <a:latin typeface="Arial" pitchFamily="34" charset="0"/>
                <a:cs typeface="Arial" pitchFamily="34" charset="0"/>
              </a:rPr>
              <a:t>;</a:t>
            </a:r>
          </a:p>
          <a:p>
            <a:pPr algn="just">
              <a:buNone/>
            </a:pPr>
            <a:r>
              <a:rPr lang="en-US" sz="1100" dirty="0" smtClean="0">
                <a:latin typeface="Arial" pitchFamily="34" charset="0"/>
                <a:cs typeface="Arial" pitchFamily="34" charset="0"/>
              </a:rPr>
              <a:t>		}</a:t>
            </a:r>
          </a:p>
          <a:p>
            <a:pPr algn="just">
              <a:buNone/>
            </a:pPr>
            <a:r>
              <a:rPr lang="en-US" sz="1100" dirty="0" smtClean="0">
                <a:latin typeface="Arial" pitchFamily="34" charset="0"/>
                <a:cs typeface="Arial" pitchFamily="34" charset="0"/>
              </a:rPr>
              <a:t>   		&lt;/style&gt;</a:t>
            </a:r>
          </a:p>
          <a:p>
            <a:pPr algn="just">
              <a:buNone/>
            </a:pPr>
            <a:r>
              <a:rPr lang="en-US" sz="1100" dirty="0" smtClean="0">
                <a:latin typeface="Arial" pitchFamily="34" charset="0"/>
                <a:cs typeface="Arial" pitchFamily="34" charset="0"/>
              </a:rPr>
              <a:t>	&lt;/head&gt;</a:t>
            </a:r>
          </a:p>
          <a:p>
            <a:pPr algn="just">
              <a:buNone/>
            </a:pPr>
            <a:r>
              <a:rPr lang="en-US" sz="1100" dirty="0" smtClean="0">
                <a:latin typeface="Arial" pitchFamily="34" charset="0"/>
                <a:cs typeface="Arial" pitchFamily="34" charset="0"/>
              </a:rPr>
              <a:t>	&lt;body&gt;</a:t>
            </a:r>
          </a:p>
          <a:p>
            <a:pPr algn="just">
              <a:buNone/>
            </a:pPr>
            <a:r>
              <a:rPr lang="en-US" sz="1100" dirty="0" smtClean="0">
                <a:latin typeface="Arial" pitchFamily="34" charset="0"/>
                <a:cs typeface="Arial" pitchFamily="34" charset="0"/>
              </a:rPr>
              <a:t>	&lt;h1&gt;Inheritance Example&lt;/h1&gt;</a:t>
            </a:r>
          </a:p>
          <a:p>
            <a:pPr algn="just">
              <a:buNone/>
            </a:pPr>
            <a:r>
              <a:rPr lang="en-US" sz="1100" dirty="0" smtClean="0">
                <a:latin typeface="Arial" pitchFamily="34" charset="0"/>
                <a:cs typeface="Arial" pitchFamily="34" charset="0"/>
              </a:rPr>
              <a:t>	&lt;p&gt;Some CSS properties by default &lt;b&gt;inherit&lt;/b&gt; values set on the current element's parent element. For example, if you set a color and font-family  on an element, every element inside it will also be styled with that color and font, unless you've applied different color and font values directly to them. &lt;/p&gt;</a:t>
            </a:r>
          </a:p>
          <a:p>
            <a:pPr algn="just">
              <a:buNone/>
            </a:pPr>
            <a:r>
              <a:rPr lang="en-US" sz="1100" dirty="0" smtClean="0">
                <a:latin typeface="Arial" pitchFamily="34" charset="0"/>
                <a:cs typeface="Arial" pitchFamily="34" charset="0"/>
              </a:rPr>
              <a:t>	&lt;/body&gt;</a:t>
            </a:r>
          </a:p>
          <a:p>
            <a:pPr algn="just">
              <a:buNone/>
            </a:pPr>
            <a:r>
              <a:rPr lang="en-US" sz="1100" dirty="0" smtClean="0">
                <a:latin typeface="Arial" pitchFamily="34" charset="0"/>
                <a:cs typeface="Arial" pitchFamily="34" charset="0"/>
              </a:rPr>
              <a:t>&lt;/html&gt;</a:t>
            </a:r>
          </a:p>
          <a:p>
            <a:pPr algn="just">
              <a:buNone/>
            </a:pPr>
            <a:endParaRPr lang="en-US" sz="1100" dirty="0" smtClean="0">
              <a:latin typeface="Arial" pitchFamily="34" charset="0"/>
              <a:cs typeface="Arial" pitchFamily="34" charset="0"/>
            </a:endParaRPr>
          </a:p>
          <a:p>
            <a:pPr algn="just">
              <a:buNone/>
            </a:pPr>
            <a:endParaRPr lang="en-US" sz="1100" dirty="0" smtClean="0">
              <a:latin typeface="Arial" pitchFamily="34" charset="0"/>
              <a:cs typeface="Arial" pitchFamily="34" charset="0"/>
            </a:endParaRPr>
          </a:p>
          <a:p>
            <a:pPr algn="just">
              <a:buNone/>
            </a:pPr>
            <a:endParaRPr lang="en-US" sz="1100" dirty="0" smtClean="0">
              <a:latin typeface="Arial" pitchFamily="34" charset="0"/>
              <a:cs typeface="Arial" pitchFamily="34" charset="0"/>
            </a:endParaRPr>
          </a:p>
          <a:p>
            <a:pPr algn="just">
              <a:buNone/>
            </a:pPr>
            <a:endParaRPr lang="en-IN" sz="11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9373565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pitchFamily="34" charset="0"/>
                <a:cs typeface="Arial" pitchFamily="34" charset="0"/>
              </a:rPr>
              <a:t>Backgrounds</a:t>
            </a:r>
          </a:p>
        </p:txBody>
      </p:sp>
      <p:sp>
        <p:nvSpPr>
          <p:cNvPr id="3" name="Content Placeholder 2"/>
          <p:cNvSpPr>
            <a:spLocks noGrp="1"/>
          </p:cNvSpPr>
          <p:nvPr>
            <p:ph idx="1"/>
          </p:nvPr>
        </p:nvSpPr>
        <p:spPr/>
        <p:txBody>
          <a:bodyPr>
            <a:normAutofit fontScale="92500" lnSpcReduction="10000"/>
          </a:bodyPr>
          <a:lstStyle/>
          <a:p>
            <a:r>
              <a:rPr lang="en-IN" dirty="0">
                <a:latin typeface="Arial" pitchFamily="34" charset="0"/>
                <a:cs typeface="Arial" pitchFamily="34" charset="0"/>
              </a:rPr>
              <a:t>CSS background properties</a:t>
            </a:r>
            <a:r>
              <a:rPr lang="en-IN" dirty="0" smtClean="0">
                <a:latin typeface="Arial" pitchFamily="34" charset="0"/>
                <a:cs typeface="Arial" pitchFamily="34" charset="0"/>
              </a:rPr>
              <a:t>:</a:t>
            </a:r>
          </a:p>
          <a:p>
            <a:pPr lvl="1"/>
            <a:r>
              <a:rPr lang="en-IN" dirty="0">
                <a:latin typeface="Arial" pitchFamily="34" charset="0"/>
                <a:cs typeface="Arial" pitchFamily="34" charset="0"/>
              </a:rPr>
              <a:t>background-</a:t>
            </a:r>
            <a:r>
              <a:rPr lang="en-IN" dirty="0" err="1">
                <a:latin typeface="Arial" pitchFamily="34" charset="0"/>
                <a:cs typeface="Arial" pitchFamily="34" charset="0"/>
              </a:rPr>
              <a:t>color</a:t>
            </a:r>
            <a:endParaRPr lang="en-IN" dirty="0">
              <a:latin typeface="Arial" pitchFamily="34" charset="0"/>
              <a:cs typeface="Arial" pitchFamily="34" charset="0"/>
            </a:endParaRPr>
          </a:p>
          <a:p>
            <a:pPr lvl="1"/>
            <a:r>
              <a:rPr lang="en-IN" dirty="0">
                <a:latin typeface="Arial" pitchFamily="34" charset="0"/>
                <a:cs typeface="Arial" pitchFamily="34" charset="0"/>
              </a:rPr>
              <a:t>background-image</a:t>
            </a:r>
          </a:p>
          <a:p>
            <a:pPr lvl="1"/>
            <a:r>
              <a:rPr lang="en-IN" dirty="0" smtClean="0">
                <a:latin typeface="Arial" pitchFamily="34" charset="0"/>
                <a:cs typeface="Arial" pitchFamily="34" charset="0"/>
              </a:rPr>
              <a:t>background-repeat</a:t>
            </a:r>
            <a:endParaRPr lang="en-IN" dirty="0">
              <a:latin typeface="Arial" pitchFamily="34" charset="0"/>
              <a:cs typeface="Arial" pitchFamily="34" charset="0"/>
            </a:endParaRPr>
          </a:p>
          <a:p>
            <a:pPr lvl="1"/>
            <a:r>
              <a:rPr lang="en-IN" dirty="0">
                <a:latin typeface="Arial" pitchFamily="34" charset="0"/>
                <a:cs typeface="Arial" pitchFamily="34" charset="0"/>
              </a:rPr>
              <a:t>background-attachment</a:t>
            </a:r>
          </a:p>
          <a:p>
            <a:pPr lvl="1"/>
            <a:r>
              <a:rPr lang="en-IN" dirty="0" smtClean="0">
                <a:latin typeface="Arial" pitchFamily="34" charset="0"/>
                <a:cs typeface="Arial" pitchFamily="34" charset="0"/>
              </a:rPr>
              <a:t>background-position</a:t>
            </a:r>
          </a:p>
          <a:p>
            <a:r>
              <a:rPr lang="en-IN" dirty="0" smtClean="0">
                <a:latin typeface="Arial" pitchFamily="34" charset="0"/>
                <a:cs typeface="Arial" pitchFamily="34" charset="0"/>
              </a:rPr>
              <a:t>CSS3 background properties</a:t>
            </a:r>
          </a:p>
          <a:p>
            <a:pPr lvl="1"/>
            <a:r>
              <a:rPr lang="en-IN" dirty="0">
                <a:latin typeface="Arial" pitchFamily="34" charset="0"/>
                <a:cs typeface="Arial" pitchFamily="34" charset="0"/>
              </a:rPr>
              <a:t>background-size</a:t>
            </a:r>
          </a:p>
          <a:p>
            <a:pPr lvl="1"/>
            <a:r>
              <a:rPr lang="en-IN" dirty="0">
                <a:latin typeface="Arial" pitchFamily="34" charset="0"/>
                <a:cs typeface="Arial" pitchFamily="34" charset="0"/>
              </a:rPr>
              <a:t>background-clip </a:t>
            </a:r>
          </a:p>
          <a:p>
            <a:pPr lvl="1"/>
            <a:r>
              <a:rPr lang="en-IN" dirty="0">
                <a:latin typeface="Arial" pitchFamily="34" charset="0"/>
                <a:cs typeface="Arial" pitchFamily="34" charset="0"/>
              </a:rPr>
              <a:t>background-origin</a:t>
            </a:r>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608488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949"/>
            <a:ext cx="8229600" cy="964779"/>
          </a:xfrm>
        </p:spPr>
        <p:txBody>
          <a:bodyPr>
            <a:normAutofit/>
          </a:bodyPr>
          <a:lstStyle/>
          <a:p>
            <a:r>
              <a:rPr lang="en-IN" dirty="0">
                <a:latin typeface="Arial" pitchFamily="34" charset="0"/>
                <a:cs typeface="Arial" pitchFamily="34" charset="0"/>
              </a:rPr>
              <a:t>Backgrounds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82175835"/>
              </p:ext>
            </p:extLst>
          </p:nvPr>
        </p:nvGraphicFramePr>
        <p:xfrm>
          <a:off x="251520" y="1052738"/>
          <a:ext cx="8517632" cy="5591902"/>
        </p:xfrm>
        <a:graphic>
          <a:graphicData uri="http://schemas.openxmlformats.org/drawingml/2006/table">
            <a:tbl>
              <a:tblPr firstRow="1" bandRow="1">
                <a:tableStyleId>{5940675A-B579-460E-94D1-54222C63F5DA}</a:tableStyleId>
              </a:tblPr>
              <a:tblGrid>
                <a:gridCol w="2906602"/>
                <a:gridCol w="5611030"/>
              </a:tblGrid>
              <a:tr h="520218">
                <a:tc>
                  <a:txBody>
                    <a:bodyPr/>
                    <a:lstStyle/>
                    <a:p>
                      <a:pPr algn="ctr"/>
                      <a:r>
                        <a:rPr lang="en-IN" sz="2000" dirty="0" smtClean="0">
                          <a:latin typeface="Arial" pitchFamily="34" charset="0"/>
                          <a:cs typeface="Arial" pitchFamily="34" charset="0"/>
                        </a:rPr>
                        <a:t>Property Name</a:t>
                      </a:r>
                      <a:endParaRPr lang="en-IN" sz="2000" dirty="0">
                        <a:latin typeface="Arial" pitchFamily="34" charset="0"/>
                        <a:cs typeface="Arial" pitchFamily="34" charset="0"/>
                      </a:endParaRPr>
                    </a:p>
                  </a:txBody>
                  <a:tcPr anchor="ctr"/>
                </a:tc>
                <a:tc>
                  <a:txBody>
                    <a:bodyPr/>
                    <a:lstStyle/>
                    <a:p>
                      <a:pPr algn="ctr"/>
                      <a:r>
                        <a:rPr lang="en-IN" sz="2000" dirty="0" smtClean="0">
                          <a:latin typeface="Arial" pitchFamily="34" charset="0"/>
                          <a:cs typeface="Arial" pitchFamily="34" charset="0"/>
                        </a:rPr>
                        <a:t>Value</a:t>
                      </a:r>
                      <a:endParaRPr lang="en-IN" sz="2000" dirty="0">
                        <a:latin typeface="Arial" pitchFamily="34" charset="0"/>
                        <a:cs typeface="Arial" pitchFamily="34" charset="0"/>
                      </a:endParaRPr>
                    </a:p>
                  </a:txBody>
                  <a:tcPr anchor="ct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a:t>
                      </a:r>
                      <a:r>
                        <a:rPr lang="en-IN" sz="2000" dirty="0" err="1" smtClean="0">
                          <a:latin typeface="Arial" pitchFamily="34" charset="0"/>
                          <a:cs typeface="Arial" pitchFamily="34" charset="0"/>
                        </a:rPr>
                        <a:t>color</a:t>
                      </a:r>
                      <a:endParaRPr lang="en-IN" sz="2000" dirty="0" smtClean="0">
                        <a:latin typeface="Arial" pitchFamily="34" charset="0"/>
                        <a:cs typeface="Arial" pitchFamily="34" charset="0"/>
                      </a:endParaRPr>
                    </a:p>
                  </a:txBody>
                  <a:tcPr anchor="ctr"/>
                </a:tc>
                <a:tc>
                  <a:txBody>
                    <a:bodyPr/>
                    <a:lstStyle/>
                    <a:p>
                      <a:r>
                        <a:rPr lang="en-IN" sz="2000" dirty="0" smtClean="0">
                          <a:latin typeface="Arial" pitchFamily="34" charset="0"/>
                          <a:cs typeface="Arial" pitchFamily="34" charset="0"/>
                        </a:rPr>
                        <a:t>red, blue</a:t>
                      </a:r>
                      <a:endParaRPr lang="en-IN" sz="2000" dirty="0">
                        <a:latin typeface="Arial" pitchFamily="34" charset="0"/>
                        <a:cs typeface="Arial" pitchFamily="34" charset="0"/>
                      </a:endParaRPr>
                    </a:p>
                  </a:txBody>
                  <a:tcP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background-image</a:t>
                      </a:r>
                    </a:p>
                  </a:txBody>
                  <a:tcPr anchor="ctr"/>
                </a:tc>
                <a:tc>
                  <a:txBody>
                    <a:bodyPr/>
                    <a:lstStyle/>
                    <a:p>
                      <a:r>
                        <a:rPr lang="en-IN" sz="2000" kern="1200" dirty="0" err="1" smtClean="0">
                          <a:effectLst/>
                          <a:latin typeface="Arial" pitchFamily="34" charset="0"/>
                          <a:cs typeface="Arial" pitchFamily="34" charset="0"/>
                        </a:rPr>
                        <a:t>url</a:t>
                      </a:r>
                      <a:r>
                        <a:rPr lang="en-IN" sz="2000" kern="1200" dirty="0" smtClean="0">
                          <a:effectLst/>
                          <a:latin typeface="Arial" pitchFamily="34" charset="0"/>
                          <a:cs typeface="Arial" pitchFamily="34" charset="0"/>
                        </a:rPr>
                        <a:t>("gradient_bg.png")</a:t>
                      </a:r>
                      <a:endParaRPr lang="en-IN" sz="2000" dirty="0">
                        <a:latin typeface="Arial" pitchFamily="34" charset="0"/>
                        <a:cs typeface="Arial" pitchFamily="34" charset="0"/>
                      </a:endParaRPr>
                    </a:p>
                  </a:txBody>
                  <a:tcP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background-repeat</a:t>
                      </a:r>
                    </a:p>
                  </a:txBody>
                  <a:tcPr anchor="ctr"/>
                </a:tc>
                <a:tc>
                  <a:txBody>
                    <a:bodyPr/>
                    <a:lstStyle/>
                    <a:p>
                      <a:r>
                        <a:rPr lang="en-IN" sz="2000" kern="1200" dirty="0" smtClean="0">
                          <a:effectLst/>
                          <a:latin typeface="Arial" pitchFamily="34" charset="0"/>
                          <a:cs typeface="Arial" pitchFamily="34" charset="0"/>
                        </a:rPr>
                        <a:t>repeat| repeat-x |</a:t>
                      </a:r>
                      <a:r>
                        <a:rPr lang="en-IN" sz="2000" kern="1200" baseline="0" dirty="0" smtClean="0">
                          <a:effectLst/>
                          <a:latin typeface="Arial" pitchFamily="34" charset="0"/>
                          <a:cs typeface="Arial" pitchFamily="34" charset="0"/>
                        </a:rPr>
                        <a:t> </a:t>
                      </a:r>
                      <a:r>
                        <a:rPr lang="en-IN" sz="2000" kern="1200" dirty="0" smtClean="0">
                          <a:effectLst/>
                          <a:latin typeface="Arial" pitchFamily="34" charset="0"/>
                          <a:cs typeface="Arial" pitchFamily="34" charset="0"/>
                        </a:rPr>
                        <a:t>repeat-y</a:t>
                      </a:r>
                      <a:r>
                        <a:rPr lang="en-IN" sz="2000" kern="1200" baseline="0" dirty="0" smtClean="0">
                          <a:effectLst/>
                          <a:latin typeface="Arial" pitchFamily="34" charset="0"/>
                          <a:cs typeface="Arial" pitchFamily="34" charset="0"/>
                        </a:rPr>
                        <a:t>  | no-</a:t>
                      </a:r>
                      <a:r>
                        <a:rPr lang="en-IN" sz="2000" kern="1200" dirty="0" smtClean="0">
                          <a:effectLst/>
                          <a:latin typeface="Arial" pitchFamily="34" charset="0"/>
                          <a:cs typeface="Arial" pitchFamily="34" charset="0"/>
                        </a:rPr>
                        <a:t>repeat </a:t>
                      </a:r>
                      <a:endParaRPr lang="en-IN" sz="2000" dirty="0">
                        <a:latin typeface="Arial" pitchFamily="34" charset="0"/>
                        <a:cs typeface="Arial" pitchFamily="34" charset="0"/>
                      </a:endParaRPr>
                    </a:p>
                  </a:txBody>
                  <a:tcP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err="1" smtClean="0">
                          <a:latin typeface="Arial" pitchFamily="34" charset="0"/>
                          <a:cs typeface="Arial" pitchFamily="34" charset="0"/>
                        </a:rPr>
                        <a:t>bacground</a:t>
                      </a:r>
                      <a:r>
                        <a:rPr lang="en-IN" sz="2000" dirty="0" smtClean="0">
                          <a:latin typeface="Arial" pitchFamily="34" charset="0"/>
                          <a:cs typeface="Arial" pitchFamily="34" charset="0"/>
                        </a:rPr>
                        <a:t>-attachment</a:t>
                      </a:r>
                    </a:p>
                  </a:txBody>
                  <a:tcPr anchor="ctr"/>
                </a:tc>
                <a:tc>
                  <a:txBody>
                    <a:bodyPr/>
                    <a:lstStyle/>
                    <a:p>
                      <a:r>
                        <a:rPr lang="en-IN" sz="2000" kern="1200" dirty="0" smtClean="0">
                          <a:effectLst/>
                          <a:latin typeface="Arial" pitchFamily="34" charset="0"/>
                          <a:cs typeface="Arial" pitchFamily="34" charset="0"/>
                        </a:rPr>
                        <a:t>scroll | fixed</a:t>
                      </a:r>
                      <a:endParaRPr lang="en-IN" sz="2000" dirty="0">
                        <a:latin typeface="Arial" pitchFamily="34" charset="0"/>
                        <a:cs typeface="Arial" pitchFamily="34" charset="0"/>
                      </a:endParaRPr>
                    </a:p>
                  </a:txBody>
                  <a:tcPr/>
                </a:tc>
              </a:tr>
              <a:tr h="10705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background-position</a:t>
                      </a:r>
                    </a:p>
                  </a:txBody>
                  <a:tcPr anchor="ctr"/>
                </a:tc>
                <a:tc>
                  <a:txBody>
                    <a:bodyPr/>
                    <a:lstStyle/>
                    <a:p>
                      <a:r>
                        <a:rPr lang="en-IN" sz="2000" kern="1200" dirty="0" smtClean="0">
                          <a:effectLst/>
                          <a:latin typeface="Arial" pitchFamily="34" charset="0"/>
                          <a:cs typeface="Arial" pitchFamily="34" charset="0"/>
                        </a:rPr>
                        <a:t>left top | left </a:t>
                      </a:r>
                      <a:r>
                        <a:rPr lang="en-IN" sz="2000" kern="1200" dirty="0" err="1" smtClean="0">
                          <a:effectLst/>
                          <a:latin typeface="Arial" pitchFamily="34" charset="0"/>
                          <a:cs typeface="Arial" pitchFamily="34" charset="0"/>
                        </a:rPr>
                        <a:t>center</a:t>
                      </a:r>
                      <a:r>
                        <a:rPr lang="en-IN" sz="2000" kern="1200" dirty="0" smtClean="0">
                          <a:effectLst/>
                          <a:latin typeface="Arial" pitchFamily="34" charset="0"/>
                          <a:cs typeface="Arial" pitchFamily="34" charset="0"/>
                        </a:rPr>
                        <a:t> | left bottom | right top </a:t>
                      </a:r>
                    </a:p>
                    <a:p>
                      <a:r>
                        <a:rPr lang="en-IN" sz="2000" kern="1200" dirty="0" smtClean="0">
                          <a:effectLst/>
                          <a:latin typeface="Arial" pitchFamily="34" charset="0"/>
                          <a:cs typeface="Arial" pitchFamily="34" charset="0"/>
                        </a:rPr>
                        <a:t>right </a:t>
                      </a:r>
                      <a:r>
                        <a:rPr lang="en-IN" sz="2000" kern="1200" dirty="0" err="1" smtClean="0">
                          <a:effectLst/>
                          <a:latin typeface="Arial" pitchFamily="34" charset="0"/>
                          <a:cs typeface="Arial" pitchFamily="34" charset="0"/>
                        </a:rPr>
                        <a:t>center</a:t>
                      </a:r>
                      <a:r>
                        <a:rPr lang="en-IN" sz="2000" kern="1200" dirty="0" smtClean="0">
                          <a:effectLst/>
                          <a:latin typeface="Arial" pitchFamily="34" charset="0"/>
                          <a:cs typeface="Arial" pitchFamily="34" charset="0"/>
                        </a:rPr>
                        <a:t> | right bottom | </a:t>
                      </a:r>
                      <a:r>
                        <a:rPr lang="en-IN" sz="2000" kern="1200" dirty="0" err="1" smtClean="0">
                          <a:effectLst/>
                          <a:latin typeface="Arial" pitchFamily="34" charset="0"/>
                          <a:cs typeface="Arial" pitchFamily="34" charset="0"/>
                        </a:rPr>
                        <a:t>center</a:t>
                      </a:r>
                      <a:r>
                        <a:rPr lang="en-IN" sz="2000" kern="1200" dirty="0" smtClean="0">
                          <a:effectLst/>
                          <a:latin typeface="Arial" pitchFamily="34" charset="0"/>
                          <a:cs typeface="Arial" pitchFamily="34" charset="0"/>
                        </a:rPr>
                        <a:t> top | </a:t>
                      </a:r>
                    </a:p>
                    <a:p>
                      <a:r>
                        <a:rPr lang="en-IN" sz="2000" kern="1200" dirty="0" err="1" smtClean="0">
                          <a:effectLst/>
                          <a:latin typeface="Arial" pitchFamily="34" charset="0"/>
                          <a:cs typeface="Arial" pitchFamily="34" charset="0"/>
                        </a:rPr>
                        <a:t>center</a:t>
                      </a:r>
                      <a:r>
                        <a:rPr lang="en-IN" sz="2000" kern="1200" dirty="0" smtClean="0">
                          <a:effectLst/>
                          <a:latin typeface="Arial" pitchFamily="34" charset="0"/>
                          <a:cs typeface="Arial" pitchFamily="34" charset="0"/>
                        </a:rPr>
                        <a:t> </a:t>
                      </a:r>
                      <a:r>
                        <a:rPr lang="en-IN" sz="2000" kern="1200" dirty="0" err="1" smtClean="0">
                          <a:effectLst/>
                          <a:latin typeface="Arial" pitchFamily="34" charset="0"/>
                          <a:cs typeface="Arial" pitchFamily="34" charset="0"/>
                        </a:rPr>
                        <a:t>center</a:t>
                      </a:r>
                      <a:r>
                        <a:rPr lang="en-IN" sz="2000" kern="1200" dirty="0" smtClean="0">
                          <a:effectLst/>
                          <a:latin typeface="Arial" pitchFamily="34" charset="0"/>
                          <a:cs typeface="Arial" pitchFamily="34" charset="0"/>
                        </a:rPr>
                        <a:t> | </a:t>
                      </a:r>
                      <a:r>
                        <a:rPr lang="en-IN" sz="2000" kern="1200" dirty="0" err="1" smtClean="0">
                          <a:effectLst/>
                          <a:latin typeface="Arial" pitchFamily="34" charset="0"/>
                          <a:cs typeface="Arial" pitchFamily="34" charset="0"/>
                        </a:rPr>
                        <a:t>center</a:t>
                      </a:r>
                      <a:r>
                        <a:rPr lang="en-IN" sz="2000" kern="1200" dirty="0" smtClean="0">
                          <a:effectLst/>
                          <a:latin typeface="Arial" pitchFamily="34" charset="0"/>
                          <a:cs typeface="Arial" pitchFamily="34" charset="0"/>
                        </a:rPr>
                        <a:t> bottom</a:t>
                      </a:r>
                      <a:endParaRPr lang="en-IN" sz="2000" dirty="0">
                        <a:latin typeface="Arial" pitchFamily="34" charset="0"/>
                        <a:cs typeface="Arial" pitchFamily="34" charset="0"/>
                      </a:endParaRPr>
                    </a:p>
                  </a:txBody>
                  <a:tcP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background-size</a:t>
                      </a:r>
                    </a:p>
                  </a:txBody>
                  <a:tcPr anchor="ctr"/>
                </a:tc>
                <a:tc>
                  <a:txBody>
                    <a:bodyPr/>
                    <a:lstStyle/>
                    <a:p>
                      <a:r>
                        <a:rPr lang="en-US" sz="1800" b="0" i="0" kern="1200" dirty="0" smtClean="0">
                          <a:solidFill>
                            <a:schemeClr val="tx1"/>
                          </a:solidFill>
                          <a:latin typeface="Arial" pitchFamily="34" charset="0"/>
                          <a:ea typeface="+mn-ea"/>
                          <a:cs typeface="Arial" pitchFamily="34" charset="0"/>
                        </a:rPr>
                        <a:t>Specify the size of a background-image with "auto" and in pixels</a:t>
                      </a:r>
                      <a:endParaRPr lang="en-IN" sz="2000" dirty="0">
                        <a:latin typeface="Arial" pitchFamily="34" charset="0"/>
                        <a:cs typeface="Arial" pitchFamily="34" charset="0"/>
                      </a:endParaRPr>
                    </a:p>
                  </a:txBody>
                  <a:tcP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background-clip </a:t>
                      </a:r>
                    </a:p>
                  </a:txBody>
                  <a:tcPr anchor="ctr"/>
                </a:tc>
                <a:tc>
                  <a:txBody>
                    <a:bodyPr/>
                    <a:lstStyle/>
                    <a:p>
                      <a:r>
                        <a:rPr lang="en-US" sz="1800" b="0" i="0" kern="1200" dirty="0" smtClean="0">
                          <a:solidFill>
                            <a:schemeClr val="tx1"/>
                          </a:solidFill>
                          <a:latin typeface="Arial" pitchFamily="34" charset="0"/>
                          <a:ea typeface="+mn-ea"/>
                          <a:cs typeface="Arial" pitchFamily="34" charset="0"/>
                        </a:rPr>
                        <a:t>defines how far the background (color or image) should extend within an element</a:t>
                      </a:r>
                      <a:endParaRPr lang="en-IN" sz="2000" dirty="0">
                        <a:latin typeface="Arial" pitchFamily="34" charset="0"/>
                        <a:cs typeface="Arial" pitchFamily="34" charset="0"/>
                      </a:endParaRPr>
                    </a:p>
                  </a:txBody>
                  <a:tcPr/>
                </a:tc>
              </a:tr>
              <a:tr h="52021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background-origin</a:t>
                      </a:r>
                    </a:p>
                  </a:txBody>
                  <a:tcPr anchor="ctr"/>
                </a:tc>
                <a:tc>
                  <a:txBody>
                    <a:bodyPr/>
                    <a:lstStyle/>
                    <a:p>
                      <a:r>
                        <a:rPr lang="en-US" sz="1800" b="0" i="0" kern="1200" dirty="0" smtClean="0">
                          <a:solidFill>
                            <a:schemeClr val="tx1"/>
                          </a:solidFill>
                          <a:latin typeface="Arial" pitchFamily="34" charset="0"/>
                          <a:ea typeface="+mn-ea"/>
                          <a:cs typeface="Arial" pitchFamily="34" charset="0"/>
                        </a:rPr>
                        <a:t>padding-box | border-box | content-box | initial | inherit</a:t>
                      </a:r>
                      <a:endParaRPr lang="en-IN" sz="2000" dirty="0">
                        <a:latin typeface="Arial" pitchFamily="34" charset="0"/>
                        <a:cs typeface="Arial" pitchFamily="34" charset="0"/>
                      </a:endParaRPr>
                    </a:p>
                  </a:txBody>
                  <a:tcPr/>
                </a:tc>
              </a:tr>
            </a:tbl>
          </a:graphicData>
        </a:graphic>
      </p:graphicFrame>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5009363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6090"/>
          </a:xfrm>
        </p:spPr>
        <p:txBody>
          <a:bodyPr>
            <a:normAutofit fontScale="90000"/>
          </a:bodyPr>
          <a:lstStyle/>
          <a:p>
            <a:r>
              <a:rPr lang="en-IN" dirty="0" smtClean="0">
                <a:latin typeface="Arial" pitchFamily="34" charset="0"/>
                <a:cs typeface="Arial" pitchFamily="34" charset="0"/>
              </a:rPr>
              <a:t>Background Properties Example</a:t>
            </a:r>
            <a:endParaRPr lang="en-IN" dirty="0">
              <a:latin typeface="Arial" pitchFamily="34" charset="0"/>
              <a:cs typeface="Arial" pitchFamily="34" charset="0"/>
            </a:endParaRPr>
          </a:p>
        </p:txBody>
      </p:sp>
      <p:sp>
        <p:nvSpPr>
          <p:cNvPr id="3" name="Content Placeholder 2"/>
          <p:cNvSpPr>
            <a:spLocks noGrp="1"/>
          </p:cNvSpPr>
          <p:nvPr>
            <p:ph idx="1"/>
          </p:nvPr>
        </p:nvSpPr>
        <p:spPr>
          <a:xfrm>
            <a:off x="457200" y="836712"/>
            <a:ext cx="8229600" cy="5616624"/>
          </a:xfrm>
        </p:spPr>
        <p:txBody>
          <a:bodyPr>
            <a:noAutofit/>
          </a:bodyPr>
          <a:lstStyle/>
          <a:p>
            <a:pPr marL="0" indent="0">
              <a:buNone/>
            </a:pPr>
            <a:r>
              <a:rPr lang="en-IN" sz="1200" dirty="0">
                <a:latin typeface="Arial" pitchFamily="34" charset="0"/>
                <a:cs typeface="Arial" pitchFamily="34" charset="0"/>
              </a:rPr>
              <a:t>&lt;!DOCTYPE html&gt;</a:t>
            </a:r>
          </a:p>
          <a:p>
            <a:pPr marL="0" indent="0">
              <a:buNone/>
            </a:pPr>
            <a:r>
              <a:rPr lang="en-IN" sz="1200" dirty="0">
                <a:latin typeface="Arial" pitchFamily="34" charset="0"/>
                <a:cs typeface="Arial" pitchFamily="34" charset="0"/>
              </a:rPr>
              <a:t>&lt;html&gt;</a:t>
            </a:r>
          </a:p>
          <a:p>
            <a:pPr marL="0" indent="0">
              <a:buNone/>
            </a:pPr>
            <a:r>
              <a:rPr lang="en-IN" sz="1200" dirty="0">
                <a:latin typeface="Arial" pitchFamily="34" charset="0"/>
                <a:cs typeface="Arial" pitchFamily="34" charset="0"/>
              </a:rPr>
              <a:t>	&lt;head&gt;</a:t>
            </a:r>
          </a:p>
          <a:p>
            <a:pPr marL="0" indent="0">
              <a:buNone/>
            </a:pPr>
            <a:r>
              <a:rPr lang="en-IN" sz="1200" dirty="0">
                <a:latin typeface="Arial" pitchFamily="34" charset="0"/>
                <a:cs typeface="Arial" pitchFamily="34" charset="0"/>
              </a:rPr>
              <a:t>		&lt;title&gt;Background Properties&lt;/title&gt;</a:t>
            </a:r>
          </a:p>
          <a:p>
            <a:pPr marL="0" indent="0">
              <a:buNone/>
            </a:pPr>
            <a:r>
              <a:rPr lang="en-IN" sz="1200" dirty="0">
                <a:latin typeface="Arial" pitchFamily="34" charset="0"/>
                <a:cs typeface="Arial" pitchFamily="34" charset="0"/>
              </a:rPr>
              <a:t>		&lt;style&gt;</a:t>
            </a:r>
          </a:p>
          <a:p>
            <a:pPr marL="0" indent="0">
              <a:buNone/>
            </a:pPr>
            <a:r>
              <a:rPr lang="en-IN" sz="1200" dirty="0">
                <a:latin typeface="Arial" pitchFamily="34" charset="0"/>
                <a:cs typeface="Arial" pitchFamily="34" charset="0"/>
              </a:rPr>
              <a:t>		p{</a:t>
            </a:r>
          </a:p>
          <a:p>
            <a:pPr marL="0" indent="0">
              <a:buNone/>
            </a:pPr>
            <a:r>
              <a:rPr lang="en-IN" sz="1200" dirty="0">
                <a:latin typeface="Arial" pitchFamily="34" charset="0"/>
                <a:cs typeface="Arial" pitchFamily="34" charset="0"/>
              </a:rPr>
              <a:t>			font-size:30px;</a:t>
            </a:r>
          </a:p>
          <a:p>
            <a:pPr marL="0" indent="0">
              <a:buNone/>
            </a:pPr>
            <a:r>
              <a:rPr lang="en-IN" sz="1200" dirty="0">
                <a:latin typeface="Arial" pitchFamily="34" charset="0"/>
                <a:cs typeface="Arial" pitchFamily="34" charset="0"/>
              </a:rPr>
              <a:t>			</a:t>
            </a:r>
            <a:r>
              <a:rPr lang="en-IN" sz="1200" dirty="0" err="1">
                <a:latin typeface="Arial" pitchFamily="34" charset="0"/>
                <a:cs typeface="Arial" pitchFamily="34" charset="0"/>
              </a:rPr>
              <a:t>text-align:center</a:t>
            </a:r>
            <a:r>
              <a:rPr lang="en-IN" sz="1200" dirty="0">
                <a:latin typeface="Arial" pitchFamily="34" charset="0"/>
                <a:cs typeface="Arial" pitchFamily="34" charset="0"/>
              </a:rPr>
              <a:t>;</a:t>
            </a:r>
          </a:p>
          <a:p>
            <a:pPr marL="0" indent="0">
              <a:buNone/>
            </a:pPr>
            <a:r>
              <a:rPr lang="en-IN" sz="1200" dirty="0">
                <a:latin typeface="Arial" pitchFamily="34" charset="0"/>
                <a:cs typeface="Arial" pitchFamily="34" charset="0"/>
              </a:rPr>
              <a:t>			</a:t>
            </a:r>
            <a:r>
              <a:rPr lang="en-IN" sz="1200" dirty="0" err="1">
                <a:latin typeface="Arial" pitchFamily="34" charset="0"/>
                <a:cs typeface="Arial" pitchFamily="34" charset="0"/>
              </a:rPr>
              <a:t>color:yellow</a:t>
            </a:r>
            <a:r>
              <a:rPr lang="en-IN" sz="1200" dirty="0">
                <a:latin typeface="Arial" pitchFamily="34" charset="0"/>
                <a:cs typeface="Arial" pitchFamily="34" charset="0"/>
              </a:rPr>
              <a:t>;</a:t>
            </a:r>
          </a:p>
          <a:p>
            <a:pPr marL="0" indent="0">
              <a:buNone/>
            </a:pPr>
            <a:r>
              <a:rPr lang="en-IN" sz="1200" dirty="0">
                <a:latin typeface="Arial" pitchFamily="34" charset="0"/>
                <a:cs typeface="Arial" pitchFamily="34" charset="0"/>
              </a:rPr>
              <a:t>		}</a:t>
            </a:r>
          </a:p>
          <a:p>
            <a:pPr marL="0" indent="0">
              <a:buNone/>
            </a:pPr>
            <a:r>
              <a:rPr lang="en-IN" sz="1200" dirty="0">
                <a:latin typeface="Arial" pitchFamily="34" charset="0"/>
                <a:cs typeface="Arial" pitchFamily="34" charset="0"/>
              </a:rPr>
              <a:t>		body </a:t>
            </a:r>
          </a:p>
          <a:p>
            <a:pPr marL="0" indent="0">
              <a:buNone/>
            </a:pPr>
            <a:r>
              <a:rPr lang="en-IN" sz="1200" dirty="0">
                <a:latin typeface="Arial" pitchFamily="34" charset="0"/>
                <a:cs typeface="Arial" pitchFamily="34" charset="0"/>
              </a:rPr>
              <a:t>		{</a:t>
            </a:r>
          </a:p>
          <a:p>
            <a:pPr marL="0" indent="0">
              <a:buNone/>
            </a:pPr>
            <a:r>
              <a:rPr lang="en-IN" sz="1200" dirty="0">
                <a:latin typeface="Arial" pitchFamily="34" charset="0"/>
                <a:cs typeface="Arial" pitchFamily="34" charset="0"/>
              </a:rPr>
              <a:t>		  border: 2px solid black;</a:t>
            </a:r>
          </a:p>
          <a:p>
            <a:pPr marL="0" indent="0">
              <a:buNone/>
            </a:pPr>
            <a:r>
              <a:rPr lang="en-IN" sz="1200" dirty="0">
                <a:latin typeface="Arial" pitchFamily="34" charset="0"/>
                <a:cs typeface="Arial" pitchFamily="34" charset="0"/>
              </a:rPr>
              <a:t>		  padding: 25px;</a:t>
            </a:r>
          </a:p>
          <a:p>
            <a:pPr marL="0" indent="0">
              <a:buNone/>
            </a:pPr>
            <a:r>
              <a:rPr lang="en-IN" sz="1200" dirty="0">
                <a:latin typeface="Arial" pitchFamily="34" charset="0"/>
                <a:cs typeface="Arial" pitchFamily="34" charset="0"/>
              </a:rPr>
              <a:t>		  </a:t>
            </a:r>
            <a:r>
              <a:rPr lang="en-IN" sz="1200" dirty="0" err="1">
                <a:latin typeface="Arial" pitchFamily="34" charset="0"/>
                <a:cs typeface="Arial" pitchFamily="34" charset="0"/>
              </a:rPr>
              <a:t>background-color:brown</a:t>
            </a:r>
            <a:r>
              <a:rPr lang="en-IN" sz="1200" dirty="0">
                <a:latin typeface="Arial" pitchFamily="34" charset="0"/>
                <a:cs typeface="Arial" pitchFamily="34" charset="0"/>
              </a:rPr>
              <a:t>;</a:t>
            </a:r>
          </a:p>
          <a:p>
            <a:pPr marL="0" indent="0">
              <a:buNone/>
            </a:pPr>
            <a:r>
              <a:rPr lang="en-IN" sz="1200" dirty="0">
                <a:latin typeface="Arial" pitchFamily="34" charset="0"/>
                <a:cs typeface="Arial" pitchFamily="34" charset="0"/>
              </a:rPr>
              <a:t>		  background-image: </a:t>
            </a:r>
            <a:r>
              <a:rPr lang="en-IN" sz="1200" dirty="0" err="1">
                <a:latin typeface="Arial" pitchFamily="34" charset="0"/>
                <a:cs typeface="Arial" pitchFamily="34" charset="0"/>
              </a:rPr>
              <a:t>url</a:t>
            </a:r>
            <a:r>
              <a:rPr lang="en-IN" sz="1200" dirty="0">
                <a:latin typeface="Arial" pitchFamily="34" charset="0"/>
                <a:cs typeface="Arial" pitchFamily="34" charset="0"/>
              </a:rPr>
              <a:t>(images/bgimg3.jpg);</a:t>
            </a:r>
          </a:p>
          <a:p>
            <a:pPr marL="0" indent="0">
              <a:buNone/>
            </a:pPr>
            <a:r>
              <a:rPr lang="en-IN" sz="1200" dirty="0">
                <a:latin typeface="Arial" pitchFamily="34" charset="0"/>
                <a:cs typeface="Arial" pitchFamily="34" charset="0"/>
              </a:rPr>
              <a:t>		  </a:t>
            </a:r>
            <a:r>
              <a:rPr lang="en-IN" sz="1200" dirty="0" err="1">
                <a:latin typeface="Arial" pitchFamily="34" charset="0"/>
                <a:cs typeface="Arial" pitchFamily="34" charset="0"/>
              </a:rPr>
              <a:t>background-repeat:no-repeat</a:t>
            </a:r>
            <a:r>
              <a:rPr lang="en-IN" sz="1200" dirty="0">
                <a:latin typeface="Arial" pitchFamily="34" charset="0"/>
                <a:cs typeface="Arial" pitchFamily="34" charset="0"/>
              </a:rPr>
              <a:t>;</a:t>
            </a:r>
          </a:p>
          <a:p>
            <a:pPr marL="0" indent="0">
              <a:buNone/>
            </a:pPr>
            <a:r>
              <a:rPr lang="en-IN" sz="1200" dirty="0">
                <a:latin typeface="Arial" pitchFamily="34" charset="0"/>
                <a:cs typeface="Arial" pitchFamily="34" charset="0"/>
              </a:rPr>
              <a:t>		  </a:t>
            </a:r>
            <a:r>
              <a:rPr lang="en-IN" sz="1200" dirty="0" err="1">
                <a:latin typeface="Arial" pitchFamily="34" charset="0"/>
                <a:cs typeface="Arial" pitchFamily="34" charset="0"/>
              </a:rPr>
              <a:t>background-position:right</a:t>
            </a:r>
            <a:r>
              <a:rPr lang="en-IN" sz="1200" dirty="0">
                <a:latin typeface="Arial" pitchFamily="34" charset="0"/>
                <a:cs typeface="Arial" pitchFamily="34" charset="0"/>
              </a:rPr>
              <a:t> top ;</a:t>
            </a:r>
          </a:p>
          <a:p>
            <a:pPr marL="0" indent="0">
              <a:buNone/>
            </a:pPr>
            <a:r>
              <a:rPr lang="en-IN" sz="1200" dirty="0">
                <a:latin typeface="Arial" pitchFamily="34" charset="0"/>
                <a:cs typeface="Arial" pitchFamily="34" charset="0"/>
              </a:rPr>
              <a:t>		  </a:t>
            </a:r>
            <a:r>
              <a:rPr lang="en-IN" sz="1200" dirty="0" err="1">
                <a:latin typeface="Arial" pitchFamily="34" charset="0"/>
                <a:cs typeface="Arial" pitchFamily="34" charset="0"/>
              </a:rPr>
              <a:t>bacground</a:t>
            </a:r>
            <a:r>
              <a:rPr lang="en-IN" sz="1200" dirty="0">
                <a:latin typeface="Arial" pitchFamily="34" charset="0"/>
                <a:cs typeface="Arial" pitchFamily="34" charset="0"/>
              </a:rPr>
              <a:t>-attachment: fixed;</a:t>
            </a:r>
          </a:p>
          <a:p>
            <a:pPr marL="0" indent="0">
              <a:buNone/>
            </a:pPr>
            <a:r>
              <a:rPr lang="en-IN" sz="1200" dirty="0">
                <a:latin typeface="Arial" pitchFamily="34" charset="0"/>
                <a:cs typeface="Arial" pitchFamily="34" charset="0"/>
              </a:rPr>
              <a:t>		  background-size:100px 100px;</a:t>
            </a:r>
          </a:p>
          <a:p>
            <a:pPr marL="0" indent="0">
              <a:buNone/>
            </a:pPr>
            <a:r>
              <a:rPr lang="en-IN" sz="1200" dirty="0">
                <a:latin typeface="Arial" pitchFamily="34" charset="0"/>
                <a:cs typeface="Arial" pitchFamily="34" charset="0"/>
              </a:rPr>
              <a:t>		}</a:t>
            </a:r>
          </a:p>
          <a:p>
            <a:pPr marL="0" indent="0">
              <a:buNone/>
            </a:pPr>
            <a:r>
              <a:rPr lang="en-IN" sz="1200" dirty="0">
                <a:latin typeface="Arial" pitchFamily="34" charset="0"/>
                <a:cs typeface="Arial" pitchFamily="34" charset="0"/>
              </a:rPr>
              <a:t>		&lt;/style&gt;</a:t>
            </a:r>
          </a:p>
          <a:p>
            <a:pPr marL="0" indent="0">
              <a:buNone/>
            </a:pPr>
            <a:r>
              <a:rPr lang="en-IN" sz="1200" dirty="0">
                <a:latin typeface="Arial" pitchFamily="34" charset="0"/>
                <a:cs typeface="Arial" pitchFamily="34" charset="0"/>
              </a:rPr>
              <a:t>	&lt;/head&gt;</a:t>
            </a:r>
          </a:p>
          <a:p>
            <a:pPr marL="0" indent="0">
              <a:buNone/>
            </a:pPr>
            <a:r>
              <a:rPr lang="en-IN" sz="1200" dirty="0">
                <a:latin typeface="Arial" pitchFamily="34" charset="0"/>
                <a:cs typeface="Arial" pitchFamily="34" charset="0"/>
              </a:rPr>
              <a:t>	&lt;body&gt;</a:t>
            </a:r>
          </a:p>
          <a:p>
            <a:pPr marL="0" indent="0">
              <a:buNone/>
            </a:pPr>
            <a:r>
              <a:rPr lang="en-IN" sz="1200" dirty="0">
                <a:latin typeface="Arial" pitchFamily="34" charset="0"/>
                <a:cs typeface="Arial" pitchFamily="34" charset="0"/>
              </a:rPr>
              <a:t>		&lt;p&gt;This is a heading&lt;/p&gt;</a:t>
            </a:r>
          </a:p>
          <a:p>
            <a:pPr marL="0" indent="0">
              <a:buNone/>
            </a:pPr>
            <a:r>
              <a:rPr lang="en-IN" sz="1200" dirty="0">
                <a:latin typeface="Arial" pitchFamily="34" charset="0"/>
                <a:cs typeface="Arial" pitchFamily="34" charset="0"/>
              </a:rPr>
              <a:t>	&lt;/body&gt;</a:t>
            </a:r>
          </a:p>
          <a:p>
            <a:pPr marL="0" indent="0">
              <a:buNone/>
            </a:pPr>
            <a:r>
              <a:rPr lang="en-IN" sz="1200" dirty="0">
                <a:latin typeface="Arial" pitchFamily="34" charset="0"/>
                <a:cs typeface="Arial" pitchFamily="34" charset="0"/>
              </a:rPr>
              <a:t>&lt;/html&gt; </a:t>
            </a:r>
          </a:p>
          <a:p>
            <a:pPr marL="0" indent="0">
              <a:buNone/>
            </a:pPr>
            <a:endParaRPr lang="en-IN" sz="12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814428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pitchFamily="34" charset="0"/>
                <a:cs typeface="Arial" pitchFamily="34" charset="0"/>
              </a:rPr>
              <a:t>Border Images</a:t>
            </a:r>
          </a:p>
        </p:txBody>
      </p:sp>
      <p:sp>
        <p:nvSpPr>
          <p:cNvPr id="3" name="Content Placeholder 2"/>
          <p:cNvSpPr>
            <a:spLocks noGrp="1"/>
          </p:cNvSpPr>
          <p:nvPr>
            <p:ph idx="1"/>
          </p:nvPr>
        </p:nvSpPr>
        <p:spPr/>
        <p:txBody>
          <a:bodyPr>
            <a:normAutofit/>
          </a:bodyPr>
          <a:lstStyle/>
          <a:p>
            <a:pPr marL="0" indent="0" algn="just">
              <a:buNone/>
            </a:pPr>
            <a:r>
              <a:rPr lang="en-IN" sz="2400" dirty="0">
                <a:latin typeface="Arial" pitchFamily="34" charset="0"/>
                <a:cs typeface="Arial" pitchFamily="34" charset="0"/>
              </a:rPr>
              <a:t>The border-image property allows you to specify an image to be used as the border around an element</a:t>
            </a:r>
            <a:r>
              <a:rPr lang="en-IN" sz="2400" dirty="0" smtClean="0">
                <a:latin typeface="Arial" pitchFamily="34" charset="0"/>
                <a:cs typeface="Arial" pitchFamily="34" charset="0"/>
              </a:rPr>
              <a:t>.</a:t>
            </a:r>
          </a:p>
          <a:p>
            <a:r>
              <a:rPr lang="en-IN" sz="2400" dirty="0">
                <a:latin typeface="Arial" pitchFamily="34" charset="0"/>
                <a:cs typeface="Arial" pitchFamily="34" charset="0"/>
              </a:rPr>
              <a:t>The property has three parts:</a:t>
            </a:r>
          </a:p>
          <a:p>
            <a:pPr lvl="1"/>
            <a:r>
              <a:rPr lang="en-IN" sz="2400" dirty="0">
                <a:latin typeface="Arial" pitchFamily="34" charset="0"/>
                <a:cs typeface="Arial" pitchFamily="34" charset="0"/>
              </a:rPr>
              <a:t>The image to use as the border</a:t>
            </a:r>
          </a:p>
          <a:p>
            <a:pPr lvl="1"/>
            <a:r>
              <a:rPr lang="en-IN" sz="2400" dirty="0">
                <a:latin typeface="Arial" pitchFamily="34" charset="0"/>
                <a:cs typeface="Arial" pitchFamily="34" charset="0"/>
              </a:rPr>
              <a:t>Where to slice the image</a:t>
            </a:r>
          </a:p>
          <a:p>
            <a:pPr lvl="1"/>
            <a:r>
              <a:rPr lang="en-IN" sz="2400" dirty="0">
                <a:latin typeface="Arial" pitchFamily="34" charset="0"/>
                <a:cs typeface="Arial" pitchFamily="34" charset="0"/>
              </a:rPr>
              <a:t>Define whether the middle sections should be repeated or stretched</a:t>
            </a:r>
          </a:p>
          <a:p>
            <a:pPr marL="0" indent="0" algn="just">
              <a:buNone/>
            </a:pP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6999749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836712"/>
          </a:xfrm>
        </p:spPr>
        <p:txBody>
          <a:bodyPr>
            <a:normAutofit/>
          </a:bodyPr>
          <a:lstStyle/>
          <a:p>
            <a:r>
              <a:rPr lang="en-IN" dirty="0">
                <a:latin typeface="Arial" pitchFamily="34" charset="0"/>
                <a:cs typeface="Arial" pitchFamily="34" charset="0"/>
              </a:rPr>
              <a:t>Border Images</a:t>
            </a:r>
          </a:p>
        </p:txBody>
      </p:sp>
      <p:sp>
        <p:nvSpPr>
          <p:cNvPr id="3" name="Content Placeholder 2"/>
          <p:cNvSpPr>
            <a:spLocks noGrp="1"/>
          </p:cNvSpPr>
          <p:nvPr>
            <p:ph idx="1"/>
          </p:nvPr>
        </p:nvSpPr>
        <p:spPr>
          <a:xfrm>
            <a:off x="457200" y="908720"/>
            <a:ext cx="8229600" cy="5760640"/>
          </a:xfrm>
        </p:spPr>
        <p:txBody>
          <a:bodyPr>
            <a:normAutofit fontScale="70000" lnSpcReduction="20000"/>
          </a:bodyPr>
          <a:lstStyle/>
          <a:p>
            <a:pPr marL="0" indent="0" algn="just">
              <a:buNone/>
            </a:pPr>
            <a:r>
              <a:rPr lang="en-IN" sz="2400" dirty="0">
                <a:latin typeface="Arial" pitchFamily="34" charset="0"/>
                <a:cs typeface="Arial" pitchFamily="34" charset="0"/>
              </a:rPr>
              <a:t>&lt;!DOCTYPE html&gt;</a:t>
            </a:r>
          </a:p>
          <a:p>
            <a:pPr marL="0" indent="0" algn="just">
              <a:buNone/>
            </a:pPr>
            <a:r>
              <a:rPr lang="en-IN" sz="2400" dirty="0">
                <a:latin typeface="Arial" pitchFamily="34" charset="0"/>
                <a:cs typeface="Arial" pitchFamily="34" charset="0"/>
              </a:rPr>
              <a:t>&lt;html&gt;</a:t>
            </a:r>
          </a:p>
          <a:p>
            <a:pPr marL="0" indent="0" algn="just">
              <a:buNone/>
            </a:pPr>
            <a:r>
              <a:rPr lang="en-IN" sz="2400" dirty="0">
                <a:latin typeface="Arial" pitchFamily="34" charset="0"/>
                <a:cs typeface="Arial" pitchFamily="34" charset="0"/>
              </a:rPr>
              <a:t>	&lt;head&gt;</a:t>
            </a:r>
          </a:p>
          <a:p>
            <a:pPr marL="0" indent="0" algn="just">
              <a:buNone/>
            </a:pPr>
            <a:r>
              <a:rPr lang="en-IN" sz="2400" dirty="0">
                <a:latin typeface="Arial" pitchFamily="34" charset="0"/>
                <a:cs typeface="Arial" pitchFamily="34" charset="0"/>
              </a:rPr>
              <a:t>		&lt;title&gt;Descendant Selectors&lt;/title&gt;</a:t>
            </a:r>
          </a:p>
          <a:p>
            <a:pPr marL="0" indent="0" algn="just">
              <a:buNone/>
            </a:pPr>
            <a:r>
              <a:rPr lang="en-IN" sz="2400" dirty="0">
                <a:latin typeface="Arial" pitchFamily="34" charset="0"/>
                <a:cs typeface="Arial" pitchFamily="34" charset="0"/>
              </a:rPr>
              <a:t>		&lt;style&gt;</a:t>
            </a:r>
          </a:p>
          <a:p>
            <a:pPr marL="0" indent="0" algn="just">
              <a:buNone/>
            </a:pPr>
            <a:r>
              <a:rPr lang="en-IN" sz="2400" dirty="0">
                <a:latin typeface="Arial" pitchFamily="34" charset="0"/>
                <a:cs typeface="Arial" pitchFamily="34" charset="0"/>
              </a:rPr>
              <a:t>		#</a:t>
            </a:r>
            <a:r>
              <a:rPr lang="en-IN" sz="2400" dirty="0" err="1">
                <a:latin typeface="Arial" pitchFamily="34" charset="0"/>
                <a:cs typeface="Arial" pitchFamily="34" charset="0"/>
              </a:rPr>
              <a:t>borderimg</a:t>
            </a:r>
            <a:endParaRPr lang="en-IN" sz="2400" dirty="0">
              <a:latin typeface="Arial" pitchFamily="34" charset="0"/>
              <a:cs typeface="Arial" pitchFamily="34" charset="0"/>
            </a:endParaRP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border: 30px solid transparent;</a:t>
            </a:r>
          </a:p>
          <a:p>
            <a:pPr marL="0" indent="0" algn="just">
              <a:buNone/>
            </a:pPr>
            <a:r>
              <a:rPr lang="en-IN" sz="2400" dirty="0">
                <a:latin typeface="Arial" pitchFamily="34" charset="0"/>
                <a:cs typeface="Arial" pitchFamily="34" charset="0"/>
              </a:rPr>
              <a:t>			padding: 25px;</a:t>
            </a:r>
          </a:p>
          <a:p>
            <a:pPr marL="0" indent="0" algn="just">
              <a:buNone/>
            </a:pPr>
            <a:r>
              <a:rPr lang="en-IN" sz="2400" dirty="0">
                <a:latin typeface="Arial" pitchFamily="34" charset="0"/>
                <a:cs typeface="Arial" pitchFamily="34" charset="0"/>
              </a:rPr>
              <a:t>			border-image: </a:t>
            </a:r>
            <a:r>
              <a:rPr lang="en-IN" sz="2400" dirty="0" err="1">
                <a:latin typeface="Arial" pitchFamily="34" charset="0"/>
                <a:cs typeface="Arial" pitchFamily="34" charset="0"/>
              </a:rPr>
              <a:t>url</a:t>
            </a:r>
            <a:r>
              <a:rPr lang="en-IN" sz="2400" dirty="0">
                <a:latin typeface="Arial" pitchFamily="34" charset="0"/>
                <a:cs typeface="Arial" pitchFamily="34" charset="0"/>
              </a:rPr>
              <a:t>(images/border3.jpg);</a:t>
            </a:r>
          </a:p>
          <a:p>
            <a:pPr marL="0" indent="0" algn="just">
              <a:buNone/>
            </a:pPr>
            <a:r>
              <a:rPr lang="en-IN" sz="2400" dirty="0">
                <a:latin typeface="Arial" pitchFamily="34" charset="0"/>
                <a:cs typeface="Arial" pitchFamily="34" charset="0"/>
              </a:rPr>
              <a:t>			border-image-repeat: round;</a:t>
            </a:r>
          </a:p>
          <a:p>
            <a:pPr marL="0" indent="0" algn="just">
              <a:buNone/>
            </a:pPr>
            <a:r>
              <a:rPr lang="en-IN" sz="2400" dirty="0">
                <a:latin typeface="Arial" pitchFamily="34" charset="0"/>
                <a:cs typeface="Arial" pitchFamily="34" charset="0"/>
              </a:rPr>
              <a:t>            </a:t>
            </a:r>
            <a:r>
              <a:rPr lang="en-IN" sz="2400" dirty="0" smtClean="0">
                <a:latin typeface="Arial" pitchFamily="34" charset="0"/>
                <a:cs typeface="Arial" pitchFamily="34" charset="0"/>
              </a:rPr>
              <a:t>			border-image-slice</a:t>
            </a:r>
            <a:r>
              <a:rPr lang="en-IN" sz="2400" dirty="0">
                <a:latin typeface="Arial" pitchFamily="34" charset="0"/>
                <a:cs typeface="Arial" pitchFamily="34" charset="0"/>
              </a:rPr>
              <a:t>: 30;</a:t>
            </a:r>
          </a:p>
          <a:p>
            <a:pPr marL="0" indent="0" algn="just">
              <a:buNone/>
            </a:pPr>
            <a:r>
              <a:rPr lang="en-IN" sz="2400" dirty="0">
                <a:latin typeface="Arial" pitchFamily="34" charset="0"/>
                <a:cs typeface="Arial" pitchFamily="34" charset="0"/>
              </a:rPr>
              <a:t>            </a:t>
            </a:r>
            <a:r>
              <a:rPr lang="en-IN" sz="2400" dirty="0" smtClean="0">
                <a:latin typeface="Arial" pitchFamily="34" charset="0"/>
                <a:cs typeface="Arial" pitchFamily="34" charset="0"/>
              </a:rPr>
              <a:t>			border-image-width</a:t>
            </a:r>
            <a:r>
              <a:rPr lang="en-IN" sz="2400" dirty="0">
                <a:latin typeface="Arial" pitchFamily="34" charset="0"/>
                <a:cs typeface="Arial" pitchFamily="34" charset="0"/>
              </a:rPr>
              <a:t>: 10px;</a:t>
            </a:r>
          </a:p>
          <a:p>
            <a:pPr marL="0" indent="0" algn="just">
              <a:buNone/>
            </a:pPr>
            <a:r>
              <a:rPr lang="en-IN" sz="2400" dirty="0">
                <a:latin typeface="Arial" pitchFamily="34" charset="0"/>
                <a:cs typeface="Arial" pitchFamily="34" charset="0"/>
              </a:rPr>
              <a:t>		}</a:t>
            </a:r>
          </a:p>
          <a:p>
            <a:pPr marL="0" indent="0" algn="just">
              <a:buNone/>
            </a:pPr>
            <a:r>
              <a:rPr lang="en-IN" sz="2400" dirty="0">
                <a:latin typeface="Arial" pitchFamily="34" charset="0"/>
                <a:cs typeface="Arial" pitchFamily="34" charset="0"/>
              </a:rPr>
              <a:t>		&lt;/style&gt;</a:t>
            </a:r>
          </a:p>
          <a:p>
            <a:pPr marL="0" indent="0" algn="just">
              <a:buNone/>
            </a:pPr>
            <a:r>
              <a:rPr lang="en-IN" sz="2400" dirty="0">
                <a:latin typeface="Arial" pitchFamily="34" charset="0"/>
                <a:cs typeface="Arial" pitchFamily="34" charset="0"/>
              </a:rPr>
              <a:t>	&lt;/head&gt;</a:t>
            </a:r>
          </a:p>
          <a:p>
            <a:pPr marL="0" indent="0" algn="just">
              <a:buNone/>
            </a:pPr>
            <a:r>
              <a:rPr lang="en-IN" sz="2400" dirty="0">
                <a:latin typeface="Arial" pitchFamily="34" charset="0"/>
                <a:cs typeface="Arial" pitchFamily="34" charset="0"/>
              </a:rPr>
              <a:t>	&lt;body&gt;</a:t>
            </a:r>
          </a:p>
          <a:p>
            <a:pPr marL="0" indent="0" algn="just">
              <a:buNone/>
            </a:pPr>
            <a:r>
              <a:rPr lang="en-IN" sz="2400" dirty="0">
                <a:latin typeface="Arial" pitchFamily="34" charset="0"/>
                <a:cs typeface="Arial" pitchFamily="34" charset="0"/>
              </a:rPr>
              <a:t>		&lt;p id="</a:t>
            </a:r>
            <a:r>
              <a:rPr lang="en-IN" sz="2400" dirty="0" err="1">
                <a:latin typeface="Arial" pitchFamily="34" charset="0"/>
                <a:cs typeface="Arial" pitchFamily="34" charset="0"/>
              </a:rPr>
              <a:t>borderimg</a:t>
            </a:r>
            <a:r>
              <a:rPr lang="en-IN" sz="2400" dirty="0">
                <a:latin typeface="Arial" pitchFamily="34" charset="0"/>
                <a:cs typeface="Arial" pitchFamily="34" charset="0"/>
              </a:rPr>
              <a:t>"&gt;This is a heading&lt;/p&gt;</a:t>
            </a:r>
          </a:p>
          <a:p>
            <a:pPr marL="0" indent="0" algn="just">
              <a:buNone/>
            </a:pPr>
            <a:r>
              <a:rPr lang="en-IN" sz="2400" dirty="0">
                <a:latin typeface="Arial" pitchFamily="34" charset="0"/>
                <a:cs typeface="Arial" pitchFamily="34" charset="0"/>
              </a:rPr>
              <a:t>	&lt;/body&gt;</a:t>
            </a:r>
          </a:p>
          <a:p>
            <a:pPr marL="0" indent="0" algn="just">
              <a:buNone/>
            </a:pPr>
            <a:r>
              <a:rPr lang="en-IN" sz="2400" dirty="0">
                <a:latin typeface="Arial" pitchFamily="34" charset="0"/>
                <a:cs typeface="Arial" pitchFamily="34" charset="0"/>
              </a:rPr>
              <a:t>&lt;/html&gt; </a:t>
            </a: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33638933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latin typeface="Arial" pitchFamily="34" charset="0"/>
                <a:cs typeface="Arial" pitchFamily="34" charset="0"/>
              </a:rPr>
              <a:t>Colors</a:t>
            </a:r>
            <a:endParaRPr lang="en-IN" dirty="0">
              <a:latin typeface="Arial" pitchFamily="34" charset="0"/>
              <a:cs typeface="Arial" pitchFamily="34" charset="0"/>
            </a:endParaRPr>
          </a:p>
        </p:txBody>
      </p:sp>
      <p:sp>
        <p:nvSpPr>
          <p:cNvPr id="3" name="Content Placeholder 2"/>
          <p:cNvSpPr>
            <a:spLocks noGrp="1"/>
          </p:cNvSpPr>
          <p:nvPr>
            <p:ph idx="1"/>
          </p:nvPr>
        </p:nvSpPr>
        <p:spPr>
          <a:xfrm>
            <a:off x="251520" y="1340768"/>
            <a:ext cx="8892480" cy="5112568"/>
          </a:xfrm>
        </p:spPr>
        <p:txBody>
          <a:bodyPr>
            <a:normAutofit/>
          </a:bodyPr>
          <a:lstStyle/>
          <a:p>
            <a:pPr marL="0" indent="0">
              <a:buNone/>
            </a:pPr>
            <a:r>
              <a:rPr lang="en-IN" sz="2400" dirty="0" smtClean="0">
                <a:latin typeface="Arial" pitchFamily="34" charset="0"/>
                <a:cs typeface="Arial" pitchFamily="34" charset="0"/>
              </a:rPr>
              <a:t>Different ways of representing </a:t>
            </a:r>
            <a:r>
              <a:rPr lang="en-IN" sz="2400" dirty="0" err="1" smtClean="0">
                <a:latin typeface="Arial" pitchFamily="34" charset="0"/>
                <a:cs typeface="Arial" pitchFamily="34" charset="0"/>
              </a:rPr>
              <a:t>color</a:t>
            </a:r>
            <a:r>
              <a:rPr lang="en-IN" sz="2400" dirty="0" smtClean="0">
                <a:latin typeface="Arial" pitchFamily="34" charset="0"/>
                <a:cs typeface="Arial" pitchFamily="34" charset="0"/>
              </a:rPr>
              <a:t> in html is as follows:</a:t>
            </a:r>
          </a:p>
          <a:p>
            <a:r>
              <a:rPr lang="en-IN" sz="2400" dirty="0" err="1" smtClean="0">
                <a:latin typeface="Arial" pitchFamily="34" charset="0"/>
                <a:cs typeface="Arial" pitchFamily="34" charset="0"/>
              </a:rPr>
              <a:t>Color</a:t>
            </a:r>
            <a:r>
              <a:rPr lang="en-IN" sz="2400" dirty="0" smtClean="0">
                <a:latin typeface="Arial" pitchFamily="34" charset="0"/>
                <a:cs typeface="Arial" pitchFamily="34" charset="0"/>
              </a:rPr>
              <a:t> Name</a:t>
            </a:r>
          </a:p>
          <a:p>
            <a:pPr lvl="1"/>
            <a:r>
              <a:rPr lang="en-IN" sz="2400" dirty="0" smtClean="0">
                <a:latin typeface="Arial" pitchFamily="34" charset="0"/>
                <a:cs typeface="Arial" pitchFamily="34" charset="0"/>
              </a:rPr>
              <a:t>Example: </a:t>
            </a:r>
            <a:r>
              <a:rPr lang="en-IN" sz="2400" dirty="0" err="1" smtClean="0">
                <a:solidFill>
                  <a:srgbClr val="FF0000"/>
                </a:solidFill>
                <a:latin typeface="Arial" pitchFamily="34" charset="0"/>
                <a:cs typeface="Arial" pitchFamily="34" charset="0"/>
              </a:rPr>
              <a:t>color</a:t>
            </a:r>
            <a:r>
              <a:rPr lang="en-IN" sz="2400" dirty="0" err="1" smtClean="0">
                <a:latin typeface="Arial" pitchFamily="34" charset="0"/>
                <a:cs typeface="Arial" pitchFamily="34" charset="0"/>
              </a:rPr>
              <a:t>:red</a:t>
            </a:r>
            <a:r>
              <a:rPr lang="en-IN" sz="2400" dirty="0" smtClean="0">
                <a:latin typeface="Arial" pitchFamily="34" charset="0"/>
                <a:cs typeface="Arial" pitchFamily="34" charset="0"/>
              </a:rPr>
              <a:t>;</a:t>
            </a:r>
          </a:p>
          <a:p>
            <a:endParaRPr lang="en-IN" sz="2400" dirty="0">
              <a:latin typeface="Arial" pitchFamily="34" charset="0"/>
              <a:cs typeface="Arial" pitchFamily="34" charset="0"/>
            </a:endParaRPr>
          </a:p>
          <a:p>
            <a:r>
              <a:rPr lang="en-IN" sz="2400" dirty="0" smtClean="0">
                <a:latin typeface="Arial" pitchFamily="34" charset="0"/>
                <a:cs typeface="Arial" pitchFamily="34" charset="0"/>
              </a:rPr>
              <a:t>Hex </a:t>
            </a:r>
            <a:r>
              <a:rPr lang="en-IN" sz="2400" dirty="0">
                <a:latin typeface="Arial" pitchFamily="34" charset="0"/>
                <a:cs typeface="Arial" pitchFamily="34" charset="0"/>
              </a:rPr>
              <a:t>Code</a:t>
            </a:r>
            <a:br>
              <a:rPr lang="en-IN" sz="2400" dirty="0">
                <a:latin typeface="Arial" pitchFamily="34" charset="0"/>
                <a:cs typeface="Arial" pitchFamily="34" charset="0"/>
              </a:rPr>
            </a:br>
            <a:r>
              <a:rPr lang="en-IN" sz="2400" dirty="0">
                <a:latin typeface="Arial" pitchFamily="34" charset="0"/>
                <a:cs typeface="Arial" pitchFamily="34" charset="0"/>
              </a:rPr>
              <a:t>#</a:t>
            </a:r>
            <a:r>
              <a:rPr lang="en-IN" sz="2400" dirty="0" smtClean="0">
                <a:latin typeface="Arial" pitchFamily="34" charset="0"/>
                <a:cs typeface="Arial" pitchFamily="34" charset="0"/>
              </a:rPr>
              <a:t>RRGGBB</a:t>
            </a:r>
          </a:p>
          <a:p>
            <a:pPr lvl="1"/>
            <a:r>
              <a:rPr lang="en-IN" sz="2400" dirty="0" smtClean="0">
                <a:latin typeface="Arial" pitchFamily="34" charset="0"/>
                <a:cs typeface="Arial" pitchFamily="34" charset="0"/>
              </a:rPr>
              <a:t>Example: </a:t>
            </a:r>
            <a:r>
              <a:rPr lang="en-IN" sz="2400" dirty="0" err="1" smtClean="0">
                <a:solidFill>
                  <a:srgbClr val="FF0000"/>
                </a:solidFill>
                <a:latin typeface="Arial" pitchFamily="34" charset="0"/>
                <a:cs typeface="Arial" pitchFamily="34" charset="0"/>
              </a:rPr>
              <a:t>color</a:t>
            </a:r>
            <a:r>
              <a:rPr lang="en-IN" sz="2400" dirty="0" smtClean="0">
                <a:latin typeface="Arial" pitchFamily="34" charset="0"/>
                <a:cs typeface="Arial" pitchFamily="34" charset="0"/>
              </a:rPr>
              <a:t>:</a:t>
            </a:r>
            <a:r>
              <a:rPr lang="en-IN" sz="2400" dirty="0">
                <a:latin typeface="Arial" pitchFamily="34" charset="0"/>
                <a:cs typeface="Arial" pitchFamily="34" charset="0"/>
              </a:rPr>
              <a:t>#</a:t>
            </a:r>
            <a:r>
              <a:rPr lang="en-IN" sz="2400" dirty="0" smtClean="0">
                <a:latin typeface="Arial" pitchFamily="34" charset="0"/>
                <a:cs typeface="Arial" pitchFamily="34" charset="0"/>
              </a:rPr>
              <a:t>FF0000;</a:t>
            </a:r>
          </a:p>
          <a:p>
            <a:pPr marL="457200" lvl="1" indent="0">
              <a:buNone/>
            </a:pPr>
            <a:endParaRPr lang="en-IN" sz="2400" dirty="0" smtClean="0">
              <a:latin typeface="Arial" pitchFamily="34" charset="0"/>
              <a:cs typeface="Arial" pitchFamily="34" charset="0"/>
            </a:endParaRPr>
          </a:p>
          <a:p>
            <a:r>
              <a:rPr lang="en-IN" sz="2400" dirty="0">
                <a:latin typeface="Arial" pitchFamily="34" charset="0"/>
                <a:cs typeface="Arial" pitchFamily="34" charset="0"/>
              </a:rPr>
              <a:t>Decimal Code</a:t>
            </a:r>
            <a:br>
              <a:rPr lang="en-IN" sz="2400" dirty="0">
                <a:latin typeface="Arial" pitchFamily="34" charset="0"/>
                <a:cs typeface="Arial" pitchFamily="34" charset="0"/>
              </a:rPr>
            </a:br>
            <a:r>
              <a:rPr lang="en-IN" sz="2400" dirty="0">
                <a:latin typeface="Arial" pitchFamily="34" charset="0"/>
                <a:cs typeface="Arial" pitchFamily="34" charset="0"/>
              </a:rPr>
              <a:t>(R,G,B</a:t>
            </a:r>
            <a:r>
              <a:rPr lang="en-IN" sz="2400" dirty="0" smtClean="0">
                <a:latin typeface="Arial" pitchFamily="34" charset="0"/>
                <a:cs typeface="Arial" pitchFamily="34" charset="0"/>
              </a:rPr>
              <a:t>)</a:t>
            </a:r>
          </a:p>
          <a:p>
            <a:pPr lvl="1"/>
            <a:r>
              <a:rPr lang="en-IN" sz="2400" dirty="0" err="1" smtClean="0">
                <a:latin typeface="Arial" pitchFamily="34" charset="0"/>
                <a:cs typeface="Arial" pitchFamily="34" charset="0"/>
              </a:rPr>
              <a:t>Example:</a:t>
            </a:r>
            <a:r>
              <a:rPr lang="en-IN" sz="2400" dirty="0" err="1" smtClean="0">
                <a:solidFill>
                  <a:srgbClr val="FF0000"/>
                </a:solidFill>
                <a:latin typeface="Arial" pitchFamily="34" charset="0"/>
                <a:cs typeface="Arial" pitchFamily="34" charset="0"/>
              </a:rPr>
              <a:t>color</a:t>
            </a:r>
            <a:r>
              <a:rPr lang="en-IN" sz="2400" dirty="0" err="1" smtClean="0">
                <a:latin typeface="Arial" pitchFamily="34" charset="0"/>
                <a:cs typeface="Arial" pitchFamily="34" charset="0"/>
              </a:rPr>
              <a:t>:rgb</a:t>
            </a:r>
            <a:r>
              <a:rPr lang="en-IN" sz="2400" dirty="0" smtClean="0">
                <a:latin typeface="Arial" pitchFamily="34" charset="0"/>
                <a:cs typeface="Arial" pitchFamily="34" charset="0"/>
              </a:rPr>
              <a:t>(255,0,0);</a:t>
            </a:r>
            <a:endParaRPr lang="en-IN" sz="24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13878801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rial" pitchFamily="34" charset="0"/>
                <a:cs typeface="Arial" pitchFamily="34" charset="0"/>
              </a:rPr>
              <a:t>Shadows</a:t>
            </a:r>
          </a:p>
        </p:txBody>
      </p:sp>
      <p:sp>
        <p:nvSpPr>
          <p:cNvPr id="3" name="Content Placeholder 2"/>
          <p:cNvSpPr>
            <a:spLocks noGrp="1"/>
          </p:cNvSpPr>
          <p:nvPr>
            <p:ph idx="1"/>
          </p:nvPr>
        </p:nvSpPr>
        <p:spPr/>
        <p:txBody>
          <a:bodyPr>
            <a:normAutofit/>
          </a:bodyPr>
          <a:lstStyle/>
          <a:p>
            <a:r>
              <a:rPr lang="en-IN" dirty="0">
                <a:latin typeface="Arial" pitchFamily="34" charset="0"/>
                <a:cs typeface="Arial" pitchFamily="34" charset="0"/>
              </a:rPr>
              <a:t>CSS </a:t>
            </a:r>
            <a:r>
              <a:rPr lang="en-IN" dirty="0" smtClean="0">
                <a:latin typeface="Arial" pitchFamily="34" charset="0"/>
                <a:cs typeface="Arial" pitchFamily="34" charset="0"/>
              </a:rPr>
              <a:t>shadow properties</a:t>
            </a:r>
          </a:p>
          <a:p>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32423787"/>
              </p:ext>
            </p:extLst>
          </p:nvPr>
        </p:nvGraphicFramePr>
        <p:xfrm>
          <a:off x="467544" y="2636912"/>
          <a:ext cx="7488832" cy="1274412"/>
        </p:xfrm>
        <a:graphic>
          <a:graphicData uri="http://schemas.openxmlformats.org/drawingml/2006/table">
            <a:tbl>
              <a:tblPr/>
              <a:tblGrid>
                <a:gridCol w="2088315"/>
                <a:gridCol w="5400517"/>
              </a:tblGrid>
              <a:tr h="421356">
                <a:tc>
                  <a:txBody>
                    <a:bodyPr/>
                    <a:lstStyle/>
                    <a:p>
                      <a:pPr algn="ctr" fontAlgn="t"/>
                      <a:r>
                        <a:rPr lang="en-IN" sz="1800" dirty="0">
                          <a:effectLst/>
                          <a:latin typeface="Arial" pitchFamily="34" charset="0"/>
                          <a:cs typeface="Arial" pitchFamily="34" charset="0"/>
                        </a:rPr>
                        <a:t>Property</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IN" sz="1800" dirty="0">
                          <a:effectLst/>
                          <a:latin typeface="Arial" pitchFamily="34" charset="0"/>
                          <a:cs typeface="Arial" pitchFamily="34" charset="0"/>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1356">
                <a:tc>
                  <a:txBody>
                    <a:bodyPr/>
                    <a:lstStyle/>
                    <a:p>
                      <a:pPr algn="l" fontAlgn="t"/>
                      <a:r>
                        <a:rPr lang="en-IN" sz="1800">
                          <a:effectLst/>
                          <a:latin typeface="Arial" pitchFamily="34" charset="0"/>
                          <a:cs typeface="Arial" pitchFamily="34" charset="0"/>
                          <a:hlinkClick r:id="rId2"/>
                        </a:rPr>
                        <a:t>box-shadow</a:t>
                      </a:r>
                      <a:endParaRPr lang="en-IN" sz="1800">
                        <a:effectLst/>
                        <a:latin typeface="Arial" pitchFamily="34" charset="0"/>
                        <a:cs typeface="Arial" pitchFamily="34" charset="0"/>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a:effectLst/>
                          <a:latin typeface="Arial" pitchFamily="34" charset="0"/>
                          <a:cs typeface="Arial" pitchFamily="34" charset="0"/>
                        </a:rPr>
                        <a:t>Adds one or more shadows to an element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21356">
                <a:tc>
                  <a:txBody>
                    <a:bodyPr/>
                    <a:lstStyle/>
                    <a:p>
                      <a:pPr algn="l" fontAlgn="t"/>
                      <a:r>
                        <a:rPr lang="en-IN" sz="1800">
                          <a:effectLst/>
                          <a:latin typeface="Arial" pitchFamily="34" charset="0"/>
                          <a:cs typeface="Arial" pitchFamily="34" charset="0"/>
                          <a:hlinkClick r:id="rId3"/>
                        </a:rPr>
                        <a:t>text-shadow</a:t>
                      </a:r>
                      <a:endParaRPr lang="en-IN" sz="1800">
                        <a:effectLst/>
                        <a:latin typeface="Arial" pitchFamily="34" charset="0"/>
                        <a:cs typeface="Arial" pitchFamily="34" charset="0"/>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latin typeface="Arial" pitchFamily="34" charset="0"/>
                          <a:cs typeface="Arial" pitchFamily="34" charset="0"/>
                        </a:rPr>
                        <a:t>Adds one or more shadows to a text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Footer Placeholder 4"/>
          <p:cNvSpPr>
            <a:spLocks noGrp="1"/>
          </p:cNvSpPr>
          <p:nvPr>
            <p:ph type="ftr" sz="quarter" idx="11"/>
          </p:nvPr>
        </p:nvSpPr>
        <p:spPr/>
        <p:txBody>
          <a:bodyPr/>
          <a:lstStyle/>
          <a:p>
            <a:r>
              <a:rPr lang="en-IN" smtClean="0"/>
              <a:t>INTERNET PROGRAMMING </a:t>
            </a:r>
            <a:endParaRPr lang="en-IN"/>
          </a:p>
        </p:txBody>
      </p:sp>
    </p:spTree>
    <p:extLst>
      <p:ext uri="{BB962C8B-B14F-4D97-AF65-F5344CB8AC3E}">
        <p14:creationId xmlns="" xmlns:p14="http://schemas.microsoft.com/office/powerpoint/2010/main" val="2447761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14762</TotalTime>
  <Words>4950</Words>
  <Application>Microsoft Office PowerPoint</Application>
  <PresentationFormat>On-screen Show (4:3)</PresentationFormat>
  <Paragraphs>1446</Paragraphs>
  <Slides>114</Slides>
  <Notes>7</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CS8651 INTERNET PROGRAMMING VI SEMESTER R2017</vt:lpstr>
      <vt:lpstr>COURSE  OUTCOMES (CO)</vt:lpstr>
      <vt:lpstr>Slide 3</vt:lpstr>
      <vt:lpstr>SESSION 1</vt:lpstr>
      <vt:lpstr>Web Essentials</vt:lpstr>
      <vt:lpstr>Clients, Servers and Communication</vt:lpstr>
      <vt:lpstr>The Internet</vt:lpstr>
      <vt:lpstr>Basic Internet Protocols</vt:lpstr>
      <vt:lpstr>World Wide Web (Web)</vt:lpstr>
      <vt:lpstr>Web Page</vt:lpstr>
      <vt:lpstr>Website</vt:lpstr>
      <vt:lpstr>SESSION 2</vt:lpstr>
      <vt:lpstr>HTTP</vt:lpstr>
      <vt:lpstr>HTTP in Network</vt:lpstr>
      <vt:lpstr>Components of HTTP-based systems</vt:lpstr>
      <vt:lpstr>HTTP Messages</vt:lpstr>
      <vt:lpstr>HTTP Request Messages</vt:lpstr>
      <vt:lpstr>HTTP Request Messages</vt:lpstr>
      <vt:lpstr>HTTP Response Messages</vt:lpstr>
      <vt:lpstr>HTTP Response Message</vt:lpstr>
      <vt:lpstr>Slide 21</vt:lpstr>
      <vt:lpstr>Web Clients</vt:lpstr>
      <vt:lpstr>Web Servers</vt:lpstr>
      <vt:lpstr>Web hosting</vt:lpstr>
      <vt:lpstr>SESSION 3</vt:lpstr>
      <vt:lpstr>HTML5</vt:lpstr>
      <vt:lpstr>HTML</vt:lpstr>
      <vt:lpstr>Slide 28</vt:lpstr>
      <vt:lpstr>History of HTML</vt:lpstr>
      <vt:lpstr>Basic HTML Tags</vt:lpstr>
      <vt:lpstr>HTML elements(Tags)</vt:lpstr>
      <vt:lpstr>What is HTML5?</vt:lpstr>
      <vt:lpstr>Goals of HTML5</vt:lpstr>
      <vt:lpstr>Structure of HTML5</vt:lpstr>
      <vt:lpstr>Basic HTML5 Web Page</vt:lpstr>
      <vt:lpstr>Other New Features in HTML5</vt:lpstr>
      <vt:lpstr>Tables</vt:lpstr>
      <vt:lpstr>Tables</vt:lpstr>
      <vt:lpstr>Tables - Example</vt:lpstr>
      <vt:lpstr>SESSION 4</vt:lpstr>
      <vt:lpstr>Lists</vt:lpstr>
      <vt:lpstr>Lists Example</vt:lpstr>
      <vt:lpstr>Image</vt:lpstr>
      <vt:lpstr>SESSION 5</vt:lpstr>
      <vt:lpstr>Forms in HTML5</vt:lpstr>
      <vt:lpstr>Slide 46</vt:lpstr>
      <vt:lpstr>Slide 47</vt:lpstr>
      <vt:lpstr>Forms in HTML5</vt:lpstr>
      <vt:lpstr>Forms in HTML5</vt:lpstr>
      <vt:lpstr>Form Elements</vt:lpstr>
      <vt:lpstr>Input Types</vt:lpstr>
      <vt:lpstr>Form Control Elements</vt:lpstr>
      <vt:lpstr>Form Control Elements</vt:lpstr>
      <vt:lpstr>Forms in HTML5</vt:lpstr>
      <vt:lpstr>HTML5 Form Attributes</vt:lpstr>
      <vt:lpstr>Semantic elements</vt:lpstr>
      <vt:lpstr>HTML5 Semantic elements</vt:lpstr>
      <vt:lpstr>Structure of Simple HTML5 Document</vt:lpstr>
      <vt:lpstr>Slide 59</vt:lpstr>
      <vt:lpstr>SESSION 6</vt:lpstr>
      <vt:lpstr>Drag and Drop</vt:lpstr>
      <vt:lpstr>Events for Drag and Drop feature</vt:lpstr>
      <vt:lpstr>Procedure for Drag and Drop</vt:lpstr>
      <vt:lpstr>Procedure for Drag and Drop</vt:lpstr>
      <vt:lpstr>Drag and Drop Example</vt:lpstr>
      <vt:lpstr>Audio</vt:lpstr>
      <vt:lpstr>Video controls</vt:lpstr>
      <vt:lpstr>SESSION 7</vt:lpstr>
      <vt:lpstr>CSS3</vt:lpstr>
      <vt:lpstr>CSS3 - Introduction</vt:lpstr>
      <vt:lpstr>Uses of CSS</vt:lpstr>
      <vt:lpstr>Advantages of Using CSS</vt:lpstr>
      <vt:lpstr>Including CSS in HTML Documents or CSS Types</vt:lpstr>
      <vt:lpstr>Inline Styles</vt:lpstr>
      <vt:lpstr>Embedded (or) Internal Style Sheets</vt:lpstr>
      <vt:lpstr>Embedded Style Sheets</vt:lpstr>
      <vt:lpstr>External Style Sheets</vt:lpstr>
      <vt:lpstr>External Style Sheets</vt:lpstr>
      <vt:lpstr>Importing External Style Sheets</vt:lpstr>
      <vt:lpstr>CSS Syntax</vt:lpstr>
      <vt:lpstr>Example</vt:lpstr>
      <vt:lpstr>CSS Text Properties</vt:lpstr>
      <vt:lpstr>CSS Units</vt:lpstr>
      <vt:lpstr>CSS Selectors</vt:lpstr>
      <vt:lpstr>Element Type Selector - Id Selectors - Class Selectors </vt:lpstr>
      <vt:lpstr>Descendant Selectors and Grouping Selector</vt:lpstr>
      <vt:lpstr>SESSION 8</vt:lpstr>
      <vt:lpstr>Rule cascading</vt:lpstr>
      <vt:lpstr>Rules of Cascading</vt:lpstr>
      <vt:lpstr>Rules of Cascading</vt:lpstr>
      <vt:lpstr>Inheritance</vt:lpstr>
      <vt:lpstr>Inheritance Example</vt:lpstr>
      <vt:lpstr>Backgrounds</vt:lpstr>
      <vt:lpstr>Backgrounds</vt:lpstr>
      <vt:lpstr>Background Properties Example</vt:lpstr>
      <vt:lpstr>Border Images</vt:lpstr>
      <vt:lpstr>Border Images</vt:lpstr>
      <vt:lpstr>Colors</vt:lpstr>
      <vt:lpstr>Shadows</vt:lpstr>
      <vt:lpstr>Text Shadow Example</vt:lpstr>
      <vt:lpstr>Box Shadow Example</vt:lpstr>
      <vt:lpstr>SESSION 9</vt:lpstr>
      <vt:lpstr>Text - Transformations</vt:lpstr>
      <vt:lpstr>CSS3 2D Transforms</vt:lpstr>
      <vt:lpstr>CSS3 2D Transforms </vt:lpstr>
      <vt:lpstr>2D Transform Methods</vt:lpstr>
      <vt:lpstr>2D Transforms Example</vt:lpstr>
      <vt:lpstr>3D Transform Functions</vt:lpstr>
      <vt:lpstr>Text Transitions</vt:lpstr>
      <vt:lpstr>CSS3 Animation</vt:lpstr>
      <vt:lpstr>CSS3 Animation</vt:lpstr>
      <vt:lpstr>CSS3 Animation Example</vt:lpstr>
      <vt:lpstr>CSS3 Animation Properties</vt:lpstr>
      <vt:lpstr>Slide 114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CS8651 INTERNET PROGRAMMING</dc:title>
  <dc:creator>HP</dc:creator>
  <cp:lastModifiedBy>ADMIN</cp:lastModifiedBy>
  <cp:revision>425</cp:revision>
  <dcterms:created xsi:type="dcterms:W3CDTF">2019-11-06T06:33:12Z</dcterms:created>
  <dcterms:modified xsi:type="dcterms:W3CDTF">2022-03-10T23:55:09Z</dcterms:modified>
</cp:coreProperties>
</file>