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1" d="100"/>
          <a:sy n="121" d="100"/>
        </p:scale>
        <p:origin x="-346" y="21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467676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28cf30e122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28cf30e12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81b98ea6f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281b98ea6f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281b98ea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281b98ea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28cf30e12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28cf30e12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c8c4d762860ebc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c8c4d762860ebc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281b4d499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281b4d49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281b4d499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281b4d499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281b4d499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281b4d499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28cf30e12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28cf30e12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281b98ea6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281b98ea6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8cf30e12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28cf30e12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8cf30e122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8cf30e12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097280" y="984500"/>
            <a:ext cx="7050339" cy="1329878"/>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500" dirty="0">
                <a:latin typeface="Bell MT" pitchFamily="18" charset="0"/>
                <a:ea typeface="Times New Roman"/>
                <a:cs typeface="Times New Roman"/>
                <a:sym typeface="Times New Roman"/>
              </a:rPr>
              <a:t>PERSONAL MEDICINE REMINDER APP</a:t>
            </a:r>
            <a:endParaRPr sz="3500" dirty="0">
              <a:latin typeface="Bell MT" pitchFamily="18" charset="0"/>
              <a:ea typeface="Times New Roman"/>
              <a:cs typeface="Times New Roman"/>
              <a:sym typeface="Times New Roman"/>
            </a:endParaRPr>
          </a:p>
        </p:txBody>
      </p:sp>
      <p:sp>
        <p:nvSpPr>
          <p:cNvPr id="55" name="Google Shape;55;p13"/>
          <p:cNvSpPr txBox="1">
            <a:spLocks noGrp="1"/>
          </p:cNvSpPr>
          <p:nvPr>
            <p:ph type="subTitle" idx="1"/>
          </p:nvPr>
        </p:nvSpPr>
        <p:spPr>
          <a:xfrm>
            <a:off x="3690369" y="2257623"/>
            <a:ext cx="3523932" cy="23648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smtClean="0">
                <a:solidFill>
                  <a:schemeClr val="tx1"/>
                </a:solidFill>
                <a:latin typeface="Bell MT" pitchFamily="18" charset="0"/>
                <a:ea typeface="Times New Roman"/>
                <a:cs typeface="Times New Roman"/>
                <a:sym typeface="Times New Roman"/>
              </a:rPr>
              <a:t>Team 21 :</a:t>
            </a:r>
            <a:endParaRPr sz="1600" dirty="0" smtClean="0">
              <a:solidFill>
                <a:schemeClr val="tx1"/>
              </a:solidFill>
              <a:latin typeface="Bell MT" pitchFamily="18" charset="0"/>
              <a:ea typeface="Times New Roman"/>
              <a:cs typeface="Times New Roman"/>
              <a:sym typeface="Times New Roman"/>
            </a:endParaRPr>
          </a:p>
          <a:p>
            <a:pPr marL="0" lvl="0" indent="0" algn="l" rtl="0">
              <a:lnSpc>
                <a:spcPct val="115000"/>
              </a:lnSpc>
              <a:spcBef>
                <a:spcPts val="0"/>
              </a:spcBef>
              <a:spcAft>
                <a:spcPts val="0"/>
              </a:spcAft>
              <a:buClr>
                <a:schemeClr val="dk1"/>
              </a:buClr>
              <a:buSzPct val="25581"/>
              <a:buFont typeface="Arial"/>
              <a:buNone/>
            </a:pPr>
            <a:r>
              <a:rPr lang="en" sz="1600" dirty="0" smtClean="0">
                <a:solidFill>
                  <a:schemeClr val="tx1"/>
                </a:solidFill>
                <a:latin typeface="Bell MT" pitchFamily="18" charset="0"/>
                <a:ea typeface="Times New Roman"/>
                <a:cs typeface="Times New Roman"/>
                <a:sym typeface="Times New Roman"/>
              </a:rPr>
              <a:t>Anandhi D L</a:t>
            </a:r>
            <a:endParaRPr sz="1600" dirty="0" smtClean="0">
              <a:solidFill>
                <a:schemeClr val="tx1"/>
              </a:solidFill>
              <a:latin typeface="Bell MT" pitchFamily="18" charset="0"/>
              <a:ea typeface="Times New Roman"/>
              <a:cs typeface="Times New Roman"/>
              <a:sym typeface="Times New Roman"/>
            </a:endParaRPr>
          </a:p>
          <a:p>
            <a:pPr marL="0" lvl="0" indent="0" algn="l" rtl="0">
              <a:lnSpc>
                <a:spcPct val="115000"/>
              </a:lnSpc>
              <a:spcBef>
                <a:spcPts val="0"/>
              </a:spcBef>
              <a:spcAft>
                <a:spcPts val="0"/>
              </a:spcAft>
              <a:buNone/>
            </a:pPr>
            <a:r>
              <a:rPr lang="en" sz="1600" dirty="0" smtClean="0">
                <a:solidFill>
                  <a:schemeClr val="tx1"/>
                </a:solidFill>
                <a:latin typeface="Bell MT" pitchFamily="18" charset="0"/>
                <a:ea typeface="Times New Roman"/>
                <a:cs typeface="Times New Roman"/>
                <a:sym typeface="Times New Roman"/>
              </a:rPr>
              <a:t>Anjana Balachandran</a:t>
            </a:r>
            <a:endParaRPr sz="1600" dirty="0" smtClean="0">
              <a:solidFill>
                <a:schemeClr val="tx1"/>
              </a:solidFill>
              <a:latin typeface="Bell MT" pitchFamily="18" charset="0"/>
              <a:ea typeface="Times New Roman"/>
              <a:cs typeface="Times New Roman"/>
              <a:sym typeface="Times New Roman"/>
            </a:endParaRPr>
          </a:p>
          <a:p>
            <a:pPr marL="0" lvl="0" indent="0" algn="l" rtl="0">
              <a:lnSpc>
                <a:spcPct val="115000"/>
              </a:lnSpc>
              <a:spcBef>
                <a:spcPts val="0"/>
              </a:spcBef>
              <a:spcAft>
                <a:spcPts val="0"/>
              </a:spcAft>
              <a:buNone/>
            </a:pPr>
            <a:r>
              <a:rPr lang="en" sz="1600" dirty="0" smtClean="0">
                <a:solidFill>
                  <a:schemeClr val="tx1"/>
                </a:solidFill>
                <a:latin typeface="Bell MT" pitchFamily="18" charset="0"/>
                <a:ea typeface="Times New Roman"/>
                <a:cs typeface="Times New Roman"/>
                <a:sym typeface="Times New Roman"/>
              </a:rPr>
              <a:t>Athira M S</a:t>
            </a:r>
            <a:endParaRPr sz="1600" dirty="0" smtClean="0">
              <a:solidFill>
                <a:schemeClr val="tx1"/>
              </a:solidFill>
              <a:latin typeface="Bell MT" pitchFamily="18" charset="0"/>
              <a:ea typeface="Times New Roman"/>
              <a:cs typeface="Times New Roman"/>
              <a:sym typeface="Times New Roman"/>
            </a:endParaRPr>
          </a:p>
          <a:p>
            <a:pPr marL="0" lvl="0" indent="0" algn="l" rtl="0">
              <a:lnSpc>
                <a:spcPct val="115000"/>
              </a:lnSpc>
              <a:spcBef>
                <a:spcPts val="0"/>
              </a:spcBef>
              <a:spcAft>
                <a:spcPts val="0"/>
              </a:spcAft>
              <a:buNone/>
            </a:pPr>
            <a:r>
              <a:rPr lang="en" sz="1600" dirty="0" smtClean="0">
                <a:solidFill>
                  <a:schemeClr val="tx1"/>
                </a:solidFill>
                <a:latin typeface="Bell MT" pitchFamily="18" charset="0"/>
                <a:ea typeface="Times New Roman"/>
                <a:cs typeface="Times New Roman"/>
                <a:sym typeface="Times New Roman"/>
              </a:rPr>
              <a:t>Devika A R</a:t>
            </a:r>
            <a:endParaRPr sz="1600" dirty="0" smtClean="0">
              <a:solidFill>
                <a:schemeClr val="tx1"/>
              </a:solidFill>
              <a:latin typeface="Bell MT" pitchFamily="18" charset="0"/>
              <a:ea typeface="Times New Roman"/>
              <a:cs typeface="Times New Roman"/>
              <a:sym typeface="Times New Roman"/>
            </a:endParaRPr>
          </a:p>
          <a:p>
            <a:pPr marL="0" lvl="0" indent="0" algn="l" rtl="0">
              <a:lnSpc>
                <a:spcPct val="115000"/>
              </a:lnSpc>
              <a:spcBef>
                <a:spcPts val="0"/>
              </a:spcBef>
              <a:spcAft>
                <a:spcPts val="0"/>
              </a:spcAft>
              <a:buNone/>
            </a:pPr>
            <a:r>
              <a:rPr lang="en" sz="1600" dirty="0" smtClean="0">
                <a:solidFill>
                  <a:schemeClr val="tx1"/>
                </a:solidFill>
                <a:latin typeface="Bell MT" pitchFamily="18" charset="0"/>
                <a:ea typeface="Times New Roman"/>
                <a:cs typeface="Times New Roman"/>
                <a:sym typeface="Times New Roman"/>
              </a:rPr>
              <a:t>Gauri Revikumar</a:t>
            </a:r>
            <a:endParaRPr sz="1600" dirty="0" smtClean="0">
              <a:solidFill>
                <a:schemeClr val="tx1"/>
              </a:solidFill>
              <a:latin typeface="Bell MT" pitchFamily="18" charset="0"/>
              <a:ea typeface="Times New Roman"/>
              <a:cs typeface="Times New Roman"/>
              <a:sym typeface="Times New Roman"/>
            </a:endParaRPr>
          </a:p>
          <a:p>
            <a:pPr marL="0" lvl="0" indent="0" algn="l" rtl="0">
              <a:lnSpc>
                <a:spcPct val="115000"/>
              </a:lnSpc>
              <a:spcBef>
                <a:spcPts val="0"/>
              </a:spcBef>
              <a:spcAft>
                <a:spcPts val="0"/>
              </a:spcAft>
              <a:buClr>
                <a:schemeClr val="dk1"/>
              </a:buClr>
              <a:buSzPct val="25581"/>
              <a:buFont typeface="Arial"/>
              <a:buNone/>
            </a:pPr>
            <a:r>
              <a:rPr lang="en" sz="1600" dirty="0" smtClean="0">
                <a:solidFill>
                  <a:schemeClr val="tx1"/>
                </a:solidFill>
                <a:latin typeface="Bell MT" pitchFamily="18" charset="0"/>
                <a:ea typeface="Times New Roman"/>
                <a:cs typeface="Times New Roman"/>
                <a:sym typeface="Times New Roman"/>
              </a:rPr>
              <a:t>Manjima A T</a:t>
            </a:r>
            <a:endParaRPr sz="1600" dirty="0" smtClean="0">
              <a:solidFill>
                <a:schemeClr val="tx1"/>
              </a:solidFill>
              <a:latin typeface="Bell MT" pitchFamily="18" charset="0"/>
              <a:ea typeface="Times New Roman"/>
              <a:cs typeface="Times New Roman"/>
              <a:sym typeface="Times New Roman"/>
            </a:endParaRPr>
          </a:p>
          <a:p>
            <a:pPr marL="0" lvl="0" indent="0" algn="l" rtl="0">
              <a:lnSpc>
                <a:spcPct val="115000"/>
              </a:lnSpc>
              <a:spcBef>
                <a:spcPts val="0"/>
              </a:spcBef>
              <a:spcAft>
                <a:spcPts val="0"/>
              </a:spcAft>
              <a:buNone/>
            </a:pPr>
            <a:r>
              <a:rPr lang="en" sz="1600" dirty="0" smtClean="0">
                <a:solidFill>
                  <a:schemeClr val="tx1"/>
                </a:solidFill>
                <a:latin typeface="Bell MT" pitchFamily="18" charset="0"/>
                <a:ea typeface="Times New Roman"/>
                <a:cs typeface="Times New Roman"/>
                <a:sym typeface="Times New Roman"/>
              </a:rPr>
              <a:t>Sivadarsana Unni</a:t>
            </a:r>
            <a:endParaRPr sz="1600" dirty="0">
              <a:solidFill>
                <a:schemeClr val="tx1"/>
              </a:solidFill>
              <a:latin typeface="Bell MT" pitchFamily="18" charset="0"/>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body" idx="1"/>
          </p:nvPr>
        </p:nvSpPr>
        <p:spPr>
          <a:xfrm>
            <a:off x="311700" y="120550"/>
            <a:ext cx="8520600" cy="4872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1" name="Google Shape;111;p22"/>
          <p:cNvPicPr preferRelativeResize="0"/>
          <p:nvPr/>
        </p:nvPicPr>
        <p:blipFill>
          <a:blip r:embed="rId3">
            <a:alphaModFix/>
          </a:blip>
          <a:stretch>
            <a:fillRect/>
          </a:stretch>
        </p:blipFill>
        <p:spPr>
          <a:xfrm>
            <a:off x="440475" y="180825"/>
            <a:ext cx="3135875" cy="4741674"/>
          </a:xfrm>
          <a:prstGeom prst="rect">
            <a:avLst/>
          </a:prstGeom>
          <a:noFill/>
          <a:ln>
            <a:noFill/>
          </a:ln>
        </p:spPr>
      </p:pic>
      <p:pic>
        <p:nvPicPr>
          <p:cNvPr id="112" name="Google Shape;112;p22"/>
          <p:cNvPicPr preferRelativeResize="0"/>
          <p:nvPr/>
        </p:nvPicPr>
        <p:blipFill>
          <a:blip r:embed="rId4">
            <a:alphaModFix/>
          </a:blip>
          <a:stretch>
            <a:fillRect/>
          </a:stretch>
        </p:blipFill>
        <p:spPr>
          <a:xfrm>
            <a:off x="4137375" y="180825"/>
            <a:ext cx="3326726" cy="47416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00" dirty="0">
                <a:latin typeface="Bell MT" pitchFamily="18" charset="0"/>
                <a:ea typeface="Times New Roman"/>
                <a:cs typeface="Times New Roman"/>
                <a:sym typeface="Times New Roman"/>
              </a:rPr>
              <a:t>       CONTRIBUTIONS OF THE TEAM MEMBERS</a:t>
            </a:r>
            <a:endParaRPr sz="2500" dirty="0">
              <a:latin typeface="Bell MT" pitchFamily="18" charset="0"/>
              <a:ea typeface="Times New Roman"/>
              <a:cs typeface="Times New Roman"/>
              <a:sym typeface="Times New Roman"/>
            </a:endParaRPr>
          </a:p>
        </p:txBody>
      </p:sp>
      <p:sp>
        <p:nvSpPr>
          <p:cNvPr id="118" name="Google Shape;118;p23"/>
          <p:cNvSpPr txBox="1">
            <a:spLocks noGrp="1"/>
          </p:cNvSpPr>
          <p:nvPr>
            <p:ph type="body" idx="1"/>
          </p:nvPr>
        </p:nvSpPr>
        <p:spPr>
          <a:xfrm>
            <a:off x="311699" y="1152475"/>
            <a:ext cx="8611583" cy="3599100"/>
          </a:xfrm>
          <a:prstGeom prst="rect">
            <a:avLst/>
          </a:prstGeom>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Clr>
                <a:schemeClr val="dk1"/>
              </a:buClr>
              <a:buSzPts val="1700"/>
              <a:buFont typeface="Times New Roman"/>
              <a:buChar char="●"/>
            </a:pPr>
            <a:r>
              <a:rPr lang="en" sz="1700" dirty="0">
                <a:solidFill>
                  <a:schemeClr val="dk1"/>
                </a:solidFill>
                <a:latin typeface="Bell MT" pitchFamily="18" charset="0"/>
                <a:ea typeface="Times New Roman"/>
                <a:cs typeface="Times New Roman"/>
                <a:sym typeface="Times New Roman"/>
              </a:rPr>
              <a:t>Anandhi D L </a:t>
            </a:r>
            <a:r>
              <a:rPr lang="en" sz="1700" dirty="0" smtClean="0">
                <a:solidFill>
                  <a:schemeClr val="dk1"/>
                </a:solidFill>
                <a:latin typeface="Bell MT" pitchFamily="18" charset="0"/>
                <a:ea typeface="Times New Roman"/>
                <a:cs typeface="Times New Roman"/>
                <a:sym typeface="Times New Roman"/>
              </a:rPr>
              <a:t>  -   </a:t>
            </a:r>
            <a:r>
              <a:rPr lang="en" sz="1700" dirty="0">
                <a:solidFill>
                  <a:schemeClr val="dk1"/>
                </a:solidFill>
                <a:latin typeface="Bell MT" pitchFamily="18" charset="0"/>
                <a:ea typeface="Times New Roman"/>
                <a:cs typeface="Times New Roman"/>
                <a:sym typeface="Times New Roman"/>
              </a:rPr>
              <a:t>Analysis of problem statement and solution</a:t>
            </a:r>
            <a:endParaRPr sz="1700" dirty="0">
              <a:solidFill>
                <a:schemeClr val="dk1"/>
              </a:solidFill>
              <a:latin typeface="Bell MT" pitchFamily="18" charset="0"/>
              <a:ea typeface="Times New Roman"/>
              <a:cs typeface="Times New Roman"/>
              <a:sym typeface="Times New Roman"/>
            </a:endParaRPr>
          </a:p>
          <a:p>
            <a:pPr marL="457200" lvl="0" indent="-336550" algn="l" rtl="0">
              <a:lnSpc>
                <a:spcPct val="150000"/>
              </a:lnSpc>
              <a:spcBef>
                <a:spcPts val="0"/>
              </a:spcBef>
              <a:spcAft>
                <a:spcPts val="0"/>
              </a:spcAft>
              <a:buClr>
                <a:schemeClr val="dk1"/>
              </a:buClr>
              <a:buSzPts val="1700"/>
              <a:buFont typeface="Times New Roman"/>
              <a:buChar char="●"/>
            </a:pPr>
            <a:r>
              <a:rPr lang="en" sz="1700" dirty="0">
                <a:solidFill>
                  <a:schemeClr val="dk1"/>
                </a:solidFill>
                <a:latin typeface="Bell MT" pitchFamily="18" charset="0"/>
                <a:ea typeface="Times New Roman"/>
                <a:cs typeface="Times New Roman"/>
                <a:sym typeface="Times New Roman"/>
              </a:rPr>
              <a:t>Anjana Balachandran </a:t>
            </a:r>
            <a:r>
              <a:rPr lang="en" sz="1700" dirty="0" smtClean="0">
                <a:solidFill>
                  <a:schemeClr val="dk1"/>
                </a:solidFill>
                <a:latin typeface="Bell MT" pitchFamily="18" charset="0"/>
                <a:ea typeface="Times New Roman"/>
                <a:cs typeface="Times New Roman"/>
                <a:sym typeface="Times New Roman"/>
              </a:rPr>
              <a:t>  -   Identification and </a:t>
            </a:r>
            <a:r>
              <a:rPr lang="en" sz="1700" dirty="0">
                <a:solidFill>
                  <a:schemeClr val="dk1"/>
                </a:solidFill>
                <a:latin typeface="Bell MT" pitchFamily="18" charset="0"/>
                <a:ea typeface="Times New Roman"/>
                <a:cs typeface="Times New Roman"/>
                <a:sym typeface="Times New Roman"/>
              </a:rPr>
              <a:t>analysis of problem </a:t>
            </a:r>
            <a:r>
              <a:rPr lang="en" sz="1700" dirty="0" smtClean="0">
                <a:solidFill>
                  <a:schemeClr val="dk1"/>
                </a:solidFill>
                <a:latin typeface="Bell MT" pitchFamily="18" charset="0"/>
                <a:ea typeface="Times New Roman"/>
                <a:cs typeface="Times New Roman"/>
                <a:sym typeface="Times New Roman"/>
              </a:rPr>
              <a:t>statement, documentation</a:t>
            </a:r>
            <a:endParaRPr sz="1700" dirty="0">
              <a:solidFill>
                <a:schemeClr val="dk1"/>
              </a:solidFill>
              <a:latin typeface="Bell MT" pitchFamily="18" charset="0"/>
              <a:ea typeface="Times New Roman"/>
              <a:cs typeface="Times New Roman"/>
              <a:sym typeface="Times New Roman"/>
            </a:endParaRPr>
          </a:p>
          <a:p>
            <a:pPr marL="457200" lvl="0" indent="-336550" algn="l" rtl="0">
              <a:lnSpc>
                <a:spcPct val="150000"/>
              </a:lnSpc>
              <a:spcBef>
                <a:spcPts val="0"/>
              </a:spcBef>
              <a:spcAft>
                <a:spcPts val="0"/>
              </a:spcAft>
              <a:buClr>
                <a:schemeClr val="dk1"/>
              </a:buClr>
              <a:buSzPts val="1700"/>
              <a:buFont typeface="Times New Roman"/>
              <a:buChar char="●"/>
            </a:pPr>
            <a:r>
              <a:rPr lang="en" sz="1700" dirty="0">
                <a:solidFill>
                  <a:schemeClr val="dk1"/>
                </a:solidFill>
                <a:latin typeface="Bell MT" pitchFamily="18" charset="0"/>
                <a:ea typeface="Times New Roman"/>
                <a:cs typeface="Times New Roman"/>
                <a:sym typeface="Times New Roman"/>
              </a:rPr>
              <a:t>Athira M </a:t>
            </a:r>
            <a:r>
              <a:rPr lang="en" sz="1700" dirty="0" smtClean="0">
                <a:solidFill>
                  <a:schemeClr val="dk1"/>
                </a:solidFill>
                <a:latin typeface="Bell MT" pitchFamily="18" charset="0"/>
                <a:ea typeface="Times New Roman"/>
                <a:cs typeface="Times New Roman"/>
                <a:sym typeface="Times New Roman"/>
              </a:rPr>
              <a:t>S   </a:t>
            </a:r>
            <a:r>
              <a:rPr lang="en" sz="1700" dirty="0">
                <a:solidFill>
                  <a:schemeClr val="dk1"/>
                </a:solidFill>
                <a:latin typeface="Bell MT" pitchFamily="18" charset="0"/>
                <a:ea typeface="Times New Roman"/>
                <a:cs typeface="Times New Roman"/>
                <a:sym typeface="Times New Roman"/>
              </a:rPr>
              <a:t>- </a:t>
            </a:r>
            <a:r>
              <a:rPr lang="en" sz="1700" dirty="0" smtClean="0">
                <a:solidFill>
                  <a:schemeClr val="dk1"/>
                </a:solidFill>
                <a:latin typeface="Bell MT" pitchFamily="18" charset="0"/>
                <a:ea typeface="Times New Roman"/>
                <a:cs typeface="Times New Roman"/>
                <a:sym typeface="Times New Roman"/>
              </a:rPr>
              <a:t>  Identification </a:t>
            </a:r>
            <a:r>
              <a:rPr lang="en" sz="1700" dirty="0">
                <a:solidFill>
                  <a:schemeClr val="dk1"/>
                </a:solidFill>
                <a:latin typeface="Bell MT" pitchFamily="18" charset="0"/>
                <a:ea typeface="Times New Roman"/>
                <a:cs typeface="Times New Roman"/>
                <a:sym typeface="Times New Roman"/>
              </a:rPr>
              <a:t>and analysis of problem statement</a:t>
            </a:r>
            <a:endParaRPr sz="1700" dirty="0">
              <a:solidFill>
                <a:schemeClr val="dk1"/>
              </a:solidFill>
              <a:latin typeface="Bell MT" pitchFamily="18" charset="0"/>
              <a:ea typeface="Times New Roman"/>
              <a:cs typeface="Times New Roman"/>
              <a:sym typeface="Times New Roman"/>
            </a:endParaRPr>
          </a:p>
          <a:p>
            <a:pPr marL="457200" lvl="0" indent="-336550" algn="l" rtl="0">
              <a:lnSpc>
                <a:spcPct val="150000"/>
              </a:lnSpc>
              <a:spcBef>
                <a:spcPts val="0"/>
              </a:spcBef>
              <a:spcAft>
                <a:spcPts val="0"/>
              </a:spcAft>
              <a:buClr>
                <a:schemeClr val="dk1"/>
              </a:buClr>
              <a:buSzPts val="1700"/>
              <a:buFont typeface="Times New Roman"/>
              <a:buChar char="●"/>
            </a:pPr>
            <a:r>
              <a:rPr lang="en" sz="1700" dirty="0">
                <a:solidFill>
                  <a:schemeClr val="dk1"/>
                </a:solidFill>
                <a:latin typeface="Bell MT" pitchFamily="18" charset="0"/>
                <a:ea typeface="Times New Roman"/>
                <a:cs typeface="Times New Roman"/>
                <a:sym typeface="Times New Roman"/>
              </a:rPr>
              <a:t>Devika A </a:t>
            </a:r>
            <a:r>
              <a:rPr lang="en" sz="1700" dirty="0" smtClean="0">
                <a:solidFill>
                  <a:schemeClr val="dk1"/>
                </a:solidFill>
                <a:latin typeface="Bell MT" pitchFamily="18" charset="0"/>
                <a:ea typeface="Times New Roman"/>
                <a:cs typeface="Times New Roman"/>
                <a:sym typeface="Times New Roman"/>
              </a:rPr>
              <a:t>R   -   Identification </a:t>
            </a:r>
            <a:r>
              <a:rPr lang="en" sz="1700" dirty="0">
                <a:solidFill>
                  <a:schemeClr val="dk1"/>
                </a:solidFill>
                <a:latin typeface="Bell MT" pitchFamily="18" charset="0"/>
                <a:ea typeface="Times New Roman"/>
                <a:cs typeface="Times New Roman"/>
                <a:sym typeface="Times New Roman"/>
              </a:rPr>
              <a:t>and analysis of problem statement, analysis of solution</a:t>
            </a:r>
            <a:endParaRPr sz="1700" dirty="0">
              <a:solidFill>
                <a:schemeClr val="dk1"/>
              </a:solidFill>
              <a:latin typeface="Bell MT" pitchFamily="18" charset="0"/>
              <a:ea typeface="Times New Roman"/>
              <a:cs typeface="Times New Roman"/>
              <a:sym typeface="Times New Roman"/>
            </a:endParaRPr>
          </a:p>
          <a:p>
            <a:pPr marL="457200" lvl="0" indent="-336550" algn="l" rtl="0">
              <a:lnSpc>
                <a:spcPct val="150000"/>
              </a:lnSpc>
              <a:spcBef>
                <a:spcPts val="0"/>
              </a:spcBef>
              <a:spcAft>
                <a:spcPts val="0"/>
              </a:spcAft>
              <a:buClr>
                <a:schemeClr val="dk1"/>
              </a:buClr>
              <a:buSzPts val="1700"/>
              <a:buFont typeface="Times New Roman"/>
              <a:buChar char="●"/>
            </a:pPr>
            <a:r>
              <a:rPr lang="en" sz="1700" dirty="0">
                <a:solidFill>
                  <a:schemeClr val="dk1"/>
                </a:solidFill>
                <a:latin typeface="Bell MT" pitchFamily="18" charset="0"/>
                <a:ea typeface="Times New Roman"/>
                <a:cs typeface="Times New Roman"/>
                <a:sym typeface="Times New Roman"/>
              </a:rPr>
              <a:t>Gauri </a:t>
            </a:r>
            <a:r>
              <a:rPr lang="en" sz="1700" dirty="0" smtClean="0">
                <a:solidFill>
                  <a:schemeClr val="dk1"/>
                </a:solidFill>
                <a:latin typeface="Bell MT" pitchFamily="18" charset="0"/>
                <a:ea typeface="Times New Roman"/>
                <a:cs typeface="Times New Roman"/>
                <a:sym typeface="Times New Roman"/>
              </a:rPr>
              <a:t>Revikumar   -   Identification </a:t>
            </a:r>
            <a:r>
              <a:rPr lang="en" sz="1700" dirty="0">
                <a:solidFill>
                  <a:schemeClr val="dk1"/>
                </a:solidFill>
                <a:latin typeface="Bell MT" pitchFamily="18" charset="0"/>
                <a:ea typeface="Times New Roman"/>
                <a:cs typeface="Times New Roman"/>
                <a:sym typeface="Times New Roman"/>
              </a:rPr>
              <a:t>and analysis of problem statement, documentation</a:t>
            </a:r>
            <a:endParaRPr sz="1700" dirty="0">
              <a:solidFill>
                <a:schemeClr val="dk1"/>
              </a:solidFill>
              <a:latin typeface="Bell MT" pitchFamily="18" charset="0"/>
              <a:ea typeface="Times New Roman"/>
              <a:cs typeface="Times New Roman"/>
              <a:sym typeface="Times New Roman"/>
            </a:endParaRPr>
          </a:p>
          <a:p>
            <a:pPr marL="457200" lvl="0" indent="-336550" algn="l" rtl="0">
              <a:lnSpc>
                <a:spcPct val="150000"/>
              </a:lnSpc>
              <a:spcBef>
                <a:spcPts val="0"/>
              </a:spcBef>
              <a:spcAft>
                <a:spcPts val="0"/>
              </a:spcAft>
              <a:buClr>
                <a:schemeClr val="dk1"/>
              </a:buClr>
              <a:buSzPts val="1700"/>
              <a:buFont typeface="Times New Roman"/>
              <a:buChar char="●"/>
            </a:pPr>
            <a:r>
              <a:rPr lang="en" sz="1700" dirty="0">
                <a:solidFill>
                  <a:schemeClr val="dk1"/>
                </a:solidFill>
                <a:latin typeface="Bell MT" pitchFamily="18" charset="0"/>
                <a:ea typeface="Times New Roman"/>
                <a:cs typeface="Times New Roman"/>
                <a:sym typeface="Times New Roman"/>
              </a:rPr>
              <a:t>Manjima A T </a:t>
            </a:r>
            <a:r>
              <a:rPr lang="en" sz="1700" dirty="0" smtClean="0">
                <a:solidFill>
                  <a:schemeClr val="dk1"/>
                </a:solidFill>
                <a:latin typeface="Bell MT" pitchFamily="18" charset="0"/>
                <a:ea typeface="Times New Roman"/>
                <a:cs typeface="Times New Roman"/>
                <a:sym typeface="Times New Roman"/>
              </a:rPr>
              <a:t>  -   </a:t>
            </a:r>
            <a:r>
              <a:rPr lang="en" sz="1700" dirty="0">
                <a:solidFill>
                  <a:schemeClr val="dk1"/>
                </a:solidFill>
                <a:latin typeface="Bell MT" pitchFamily="18" charset="0"/>
                <a:ea typeface="Times New Roman"/>
                <a:cs typeface="Times New Roman"/>
                <a:sym typeface="Times New Roman"/>
              </a:rPr>
              <a:t>Analysis of problem statement and solution, documentation</a:t>
            </a:r>
            <a:endParaRPr sz="1700" dirty="0">
              <a:solidFill>
                <a:schemeClr val="dk1"/>
              </a:solidFill>
              <a:latin typeface="Bell MT" pitchFamily="18" charset="0"/>
              <a:ea typeface="Times New Roman"/>
              <a:cs typeface="Times New Roman"/>
              <a:sym typeface="Times New Roman"/>
            </a:endParaRPr>
          </a:p>
          <a:p>
            <a:pPr marL="457200" lvl="0" indent="-336550" algn="l" rtl="0">
              <a:lnSpc>
                <a:spcPct val="150000"/>
              </a:lnSpc>
              <a:spcBef>
                <a:spcPts val="0"/>
              </a:spcBef>
              <a:spcAft>
                <a:spcPts val="0"/>
              </a:spcAft>
              <a:buClr>
                <a:schemeClr val="dk1"/>
              </a:buClr>
              <a:buSzPts val="1700"/>
              <a:buFont typeface="Times New Roman"/>
              <a:buChar char="●"/>
            </a:pPr>
            <a:r>
              <a:rPr lang="en" sz="1700" dirty="0">
                <a:solidFill>
                  <a:schemeClr val="dk1"/>
                </a:solidFill>
                <a:latin typeface="Bell MT" pitchFamily="18" charset="0"/>
                <a:ea typeface="Times New Roman"/>
                <a:cs typeface="Times New Roman"/>
                <a:sym typeface="Times New Roman"/>
              </a:rPr>
              <a:t>Sivadarsana </a:t>
            </a:r>
            <a:r>
              <a:rPr lang="en" sz="1700" dirty="0" smtClean="0">
                <a:solidFill>
                  <a:schemeClr val="dk1"/>
                </a:solidFill>
                <a:latin typeface="Bell MT" pitchFamily="18" charset="0"/>
                <a:ea typeface="Times New Roman"/>
                <a:cs typeface="Times New Roman"/>
                <a:sym typeface="Times New Roman"/>
              </a:rPr>
              <a:t>Unni   </a:t>
            </a:r>
            <a:r>
              <a:rPr lang="en" sz="1700" dirty="0">
                <a:solidFill>
                  <a:schemeClr val="dk1"/>
                </a:solidFill>
                <a:latin typeface="Bell MT" pitchFamily="18" charset="0"/>
                <a:ea typeface="Times New Roman"/>
                <a:cs typeface="Times New Roman"/>
                <a:sym typeface="Times New Roman"/>
              </a:rPr>
              <a:t>- </a:t>
            </a:r>
            <a:r>
              <a:rPr lang="en" sz="1700" dirty="0" smtClean="0">
                <a:solidFill>
                  <a:schemeClr val="dk1"/>
                </a:solidFill>
                <a:latin typeface="Bell MT" pitchFamily="18" charset="0"/>
                <a:ea typeface="Times New Roman"/>
                <a:cs typeface="Times New Roman"/>
                <a:sym typeface="Times New Roman"/>
              </a:rPr>
              <a:t>  Coding</a:t>
            </a:r>
            <a:r>
              <a:rPr lang="en" sz="1700" dirty="0">
                <a:solidFill>
                  <a:schemeClr val="dk1"/>
                </a:solidFill>
                <a:latin typeface="Bell MT" pitchFamily="18" charset="0"/>
                <a:ea typeface="Times New Roman"/>
                <a:cs typeface="Times New Roman"/>
                <a:sym typeface="Times New Roman"/>
              </a:rPr>
              <a:t>, identification and analysis of problem statement, analysis of solution, documentation</a:t>
            </a:r>
            <a:endParaRPr sz="1700" dirty="0">
              <a:solidFill>
                <a:schemeClr val="dk1"/>
              </a:solidFill>
              <a:latin typeface="Bell MT" pitchFamily="18" charset="0"/>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00" dirty="0">
                <a:latin typeface="Bell MT" pitchFamily="18" charset="0"/>
                <a:ea typeface="Times New Roman"/>
                <a:cs typeface="Times New Roman"/>
                <a:sym typeface="Times New Roman"/>
              </a:rPr>
              <a:t>                                CONCLUSION</a:t>
            </a:r>
            <a:endParaRPr sz="2500" dirty="0">
              <a:latin typeface="Bell MT" pitchFamily="18" charset="0"/>
              <a:ea typeface="Times New Roman"/>
              <a:cs typeface="Times New Roman"/>
              <a:sym typeface="Times New Roman"/>
            </a:endParaRPr>
          </a:p>
        </p:txBody>
      </p:sp>
      <p:sp>
        <p:nvSpPr>
          <p:cNvPr id="124" name="Google Shape;12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Font typeface="Times New Roman"/>
              <a:buChar char="●"/>
            </a:pPr>
            <a:r>
              <a:rPr lang="en" sz="1700" dirty="0">
                <a:solidFill>
                  <a:schemeClr val="tx1"/>
                </a:solidFill>
                <a:latin typeface="Bell MT" pitchFamily="18" charset="0"/>
                <a:ea typeface="Times New Roman"/>
                <a:cs typeface="Times New Roman"/>
                <a:sym typeface="Times New Roman"/>
              </a:rPr>
              <a:t>The medicine remainder will be very helpful to many patient.</a:t>
            </a:r>
            <a:endParaRPr sz="1700" dirty="0">
              <a:solidFill>
                <a:schemeClr val="tx1"/>
              </a:solidFill>
              <a:latin typeface="Bell MT" pitchFamily="18" charset="0"/>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 sz="1700" dirty="0">
                <a:solidFill>
                  <a:schemeClr val="tx1"/>
                </a:solidFill>
                <a:latin typeface="Bell MT" pitchFamily="18" charset="0"/>
                <a:ea typeface="Times New Roman"/>
                <a:cs typeface="Times New Roman"/>
                <a:sym typeface="Times New Roman"/>
              </a:rPr>
              <a:t>It helps to take proper medicine at right time.</a:t>
            </a:r>
            <a:endParaRPr sz="1700" dirty="0">
              <a:solidFill>
                <a:schemeClr val="tx1"/>
              </a:solidFill>
              <a:latin typeface="Bell MT" pitchFamily="18" charset="0"/>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 sz="1700" dirty="0">
                <a:solidFill>
                  <a:schemeClr val="tx1"/>
                </a:solidFill>
                <a:latin typeface="Bell MT" pitchFamily="18" charset="0"/>
                <a:ea typeface="Times New Roman"/>
                <a:cs typeface="Times New Roman"/>
                <a:sym typeface="Times New Roman"/>
              </a:rPr>
              <a:t>It provides flexibility to accommodate future needs.</a:t>
            </a:r>
            <a:endParaRPr sz="1700" dirty="0">
              <a:solidFill>
                <a:schemeClr val="tx1"/>
              </a:solidFill>
              <a:latin typeface="Bell MT" pitchFamily="18" charset="0"/>
              <a:ea typeface="Times New Roman"/>
              <a:cs typeface="Times New Roman"/>
              <a:sym typeface="Times New Roman"/>
            </a:endParaRPr>
          </a:p>
          <a:p>
            <a:pPr marL="457200" lvl="0" indent="0" algn="l" rtl="0">
              <a:lnSpc>
                <a:spcPct val="150000"/>
              </a:lnSpc>
              <a:spcBef>
                <a:spcPts val="1200"/>
              </a:spcBef>
              <a:spcAft>
                <a:spcPts val="0"/>
              </a:spcAft>
              <a:buNone/>
            </a:pPr>
            <a:endParaRPr dirty="0">
              <a:latin typeface="Calibri"/>
              <a:ea typeface="Calibri"/>
              <a:cs typeface="Calibri"/>
              <a:sym typeface="Calibri"/>
            </a:endParaRPr>
          </a:p>
          <a:p>
            <a:pPr marL="457200" lvl="0" indent="0" algn="l" rtl="0">
              <a:spcBef>
                <a:spcPts val="1200"/>
              </a:spcBef>
              <a:spcAft>
                <a:spcPts val="1200"/>
              </a:spcAft>
              <a:buNone/>
            </a:pPr>
            <a:endParaRPr dirty="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r>
              <a:rPr lang="en" sz="3000" dirty="0">
                <a:solidFill>
                  <a:schemeClr val="tx1"/>
                </a:solidFill>
                <a:latin typeface="Bell MT" pitchFamily="18" charset="0"/>
              </a:rPr>
              <a:t>                             </a:t>
            </a:r>
            <a:r>
              <a:rPr lang="en" sz="3000" b="1" dirty="0" smtClean="0">
                <a:solidFill>
                  <a:schemeClr val="tx1"/>
                </a:solidFill>
                <a:latin typeface="Bell MT" pitchFamily="18" charset="0"/>
                <a:ea typeface="Times New Roman"/>
                <a:cs typeface="Times New Roman"/>
                <a:sym typeface="Times New Roman"/>
              </a:rPr>
              <a:t>THANK </a:t>
            </a:r>
            <a:r>
              <a:rPr lang="en" sz="3000" b="1" dirty="0">
                <a:solidFill>
                  <a:schemeClr val="tx1"/>
                </a:solidFill>
                <a:latin typeface="Bell MT" pitchFamily="18" charset="0"/>
                <a:ea typeface="Times New Roman"/>
                <a:cs typeface="Times New Roman"/>
                <a:sym typeface="Times New Roman"/>
              </a:rPr>
              <a:t>YOU</a:t>
            </a:r>
            <a:endParaRPr sz="3000" b="1" dirty="0">
              <a:solidFill>
                <a:schemeClr val="tx1"/>
              </a:solidFill>
              <a:latin typeface="Bell MT" pitchFamily="18" charset="0"/>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20" dirty="0">
                <a:latin typeface="Times New Roman"/>
                <a:ea typeface="Times New Roman"/>
                <a:cs typeface="Times New Roman"/>
                <a:sym typeface="Times New Roman"/>
              </a:rPr>
              <a:t>                                    </a:t>
            </a:r>
            <a:r>
              <a:rPr lang="en" sz="2520" dirty="0">
                <a:latin typeface="Bell MT" pitchFamily="18" charset="0"/>
                <a:ea typeface="Times New Roman"/>
                <a:cs typeface="Times New Roman"/>
                <a:sym typeface="Times New Roman"/>
              </a:rPr>
              <a:t>CONTENTS</a:t>
            </a:r>
            <a:endParaRPr sz="2520" dirty="0">
              <a:latin typeface="Bell MT" pitchFamily="18" charset="0"/>
              <a:ea typeface="Times New Roman"/>
              <a:cs typeface="Times New Roman"/>
              <a:sym typeface="Times New Roman"/>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chemeClr val="dk1"/>
              </a:buClr>
              <a:buSzPts val="1800"/>
              <a:buFont typeface="Times New Roman"/>
              <a:buChar char="●"/>
            </a:pPr>
            <a:r>
              <a:rPr lang="en" sz="1700" dirty="0">
                <a:solidFill>
                  <a:schemeClr val="tx1"/>
                </a:solidFill>
                <a:latin typeface="Bell MT" pitchFamily="18" charset="0"/>
                <a:ea typeface="Times New Roman"/>
                <a:cs typeface="Times New Roman"/>
                <a:sym typeface="Times New Roman"/>
              </a:rPr>
              <a:t>Introduction</a:t>
            </a:r>
            <a:endParaRPr sz="1700" dirty="0">
              <a:solidFill>
                <a:schemeClr val="tx1"/>
              </a:solidFill>
              <a:latin typeface="Bell MT" pitchFamily="18" charset="0"/>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sz="1700" dirty="0">
                <a:solidFill>
                  <a:schemeClr val="tx1"/>
                </a:solidFill>
                <a:latin typeface="Bell MT" pitchFamily="18" charset="0"/>
                <a:ea typeface="Times New Roman"/>
                <a:cs typeface="Times New Roman"/>
                <a:sym typeface="Times New Roman"/>
              </a:rPr>
              <a:t>Problem Statement</a:t>
            </a:r>
            <a:endParaRPr sz="1700" dirty="0">
              <a:solidFill>
                <a:schemeClr val="tx1"/>
              </a:solidFill>
              <a:latin typeface="Bell MT" pitchFamily="18" charset="0"/>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sz="1700" dirty="0">
                <a:solidFill>
                  <a:schemeClr val="tx1"/>
                </a:solidFill>
                <a:latin typeface="Bell MT" pitchFamily="18" charset="0"/>
                <a:ea typeface="Times New Roman"/>
                <a:cs typeface="Times New Roman"/>
                <a:sym typeface="Times New Roman"/>
              </a:rPr>
              <a:t>Proposed Solution</a:t>
            </a:r>
            <a:endParaRPr sz="1700" dirty="0">
              <a:solidFill>
                <a:schemeClr val="tx1"/>
              </a:solidFill>
              <a:latin typeface="Bell MT" pitchFamily="18" charset="0"/>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sz="1700" dirty="0">
                <a:solidFill>
                  <a:schemeClr val="tx1"/>
                </a:solidFill>
                <a:latin typeface="Bell MT" pitchFamily="18" charset="0"/>
                <a:ea typeface="Times New Roman"/>
                <a:cs typeface="Times New Roman"/>
                <a:sym typeface="Times New Roman"/>
              </a:rPr>
              <a:t>Proposed System</a:t>
            </a:r>
            <a:endParaRPr sz="1700" dirty="0">
              <a:solidFill>
                <a:schemeClr val="tx1"/>
              </a:solidFill>
              <a:latin typeface="Bell MT" pitchFamily="18" charset="0"/>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sz="1700" dirty="0" smtClean="0">
                <a:solidFill>
                  <a:schemeClr val="tx1"/>
                </a:solidFill>
                <a:latin typeface="Bell MT" pitchFamily="18" charset="0"/>
                <a:ea typeface="Times New Roman"/>
                <a:cs typeface="Times New Roman"/>
                <a:sym typeface="Times New Roman"/>
              </a:rPr>
              <a:t>Working</a:t>
            </a:r>
          </a:p>
          <a:p>
            <a:pPr marL="457200" lvl="0" indent="-342900" algn="l" rtl="0">
              <a:lnSpc>
                <a:spcPct val="150000"/>
              </a:lnSpc>
              <a:spcBef>
                <a:spcPts val="0"/>
              </a:spcBef>
              <a:spcAft>
                <a:spcPts val="0"/>
              </a:spcAft>
              <a:buClr>
                <a:schemeClr val="dk1"/>
              </a:buClr>
              <a:buSzPts val="1800"/>
              <a:buFont typeface="Times New Roman"/>
              <a:buChar char="●"/>
            </a:pPr>
            <a:r>
              <a:rPr lang="en" sz="1700" dirty="0" smtClean="0">
                <a:solidFill>
                  <a:schemeClr val="tx1"/>
                </a:solidFill>
                <a:latin typeface="Bell MT" pitchFamily="18" charset="0"/>
                <a:ea typeface="Times New Roman"/>
                <a:cs typeface="Times New Roman"/>
                <a:sym typeface="Times New Roman"/>
              </a:rPr>
              <a:t>Demo Video</a:t>
            </a:r>
            <a:endParaRPr sz="1700" dirty="0">
              <a:solidFill>
                <a:schemeClr val="tx1"/>
              </a:solidFill>
              <a:latin typeface="Bell MT" pitchFamily="18" charset="0"/>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sz="1700" dirty="0">
                <a:solidFill>
                  <a:schemeClr val="tx1"/>
                </a:solidFill>
                <a:latin typeface="Bell MT" pitchFamily="18" charset="0"/>
                <a:ea typeface="Times New Roman"/>
                <a:cs typeface="Times New Roman"/>
                <a:sym typeface="Times New Roman"/>
              </a:rPr>
              <a:t>Contributions of the team members</a:t>
            </a:r>
            <a:endParaRPr sz="1700" dirty="0">
              <a:solidFill>
                <a:schemeClr val="tx1"/>
              </a:solidFill>
              <a:latin typeface="Bell MT" pitchFamily="18" charset="0"/>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sz="1700" dirty="0">
                <a:solidFill>
                  <a:schemeClr val="tx1"/>
                </a:solidFill>
                <a:latin typeface="Bell MT" pitchFamily="18" charset="0"/>
                <a:ea typeface="Times New Roman"/>
                <a:cs typeface="Times New Roman"/>
                <a:sym typeface="Times New Roman"/>
              </a:rPr>
              <a:t>Conclusion</a:t>
            </a:r>
            <a:endParaRPr sz="1700" dirty="0">
              <a:solidFill>
                <a:schemeClr val="tx1"/>
              </a:solidFill>
              <a:latin typeface="Bell MT" pitchFamily="18" charset="0"/>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dirty="0"/>
              <a:t>                               </a:t>
            </a:r>
            <a:r>
              <a:rPr lang="en" sz="2500" dirty="0">
                <a:latin typeface="Bell MT" pitchFamily="18" charset="0"/>
                <a:ea typeface="Times New Roman"/>
                <a:cs typeface="Times New Roman"/>
                <a:sym typeface="Times New Roman"/>
              </a:rPr>
              <a:t>INTRODUCTION</a:t>
            </a:r>
            <a:endParaRPr sz="2500" dirty="0">
              <a:latin typeface="Bell MT" pitchFamily="18" charset="0"/>
              <a:ea typeface="Times New Roman"/>
              <a:cs typeface="Times New Roman"/>
              <a:sym typeface="Times New Roman"/>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chemeClr val="dk1"/>
              </a:buClr>
              <a:buSzPts val="1800"/>
              <a:buFont typeface="Times New Roman"/>
              <a:buChar char="●"/>
            </a:pPr>
            <a:r>
              <a:rPr lang="en" sz="1700" dirty="0">
                <a:solidFill>
                  <a:schemeClr val="dk1"/>
                </a:solidFill>
                <a:latin typeface="Bell MT" pitchFamily="18" charset="0"/>
                <a:ea typeface="Times New Roman"/>
                <a:cs typeface="Times New Roman"/>
                <a:sym typeface="Times New Roman"/>
              </a:rPr>
              <a:t>Human life expectancy has been enhanced due to advances in medicine.</a:t>
            </a:r>
            <a:endParaRPr sz="1700" dirty="0">
              <a:solidFill>
                <a:schemeClr val="dk1"/>
              </a:solidFill>
              <a:latin typeface="Bell MT" pitchFamily="18" charset="0"/>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sz="1700" dirty="0">
                <a:solidFill>
                  <a:schemeClr val="dk1"/>
                </a:solidFill>
                <a:latin typeface="Bell MT" pitchFamily="18" charset="0"/>
                <a:ea typeface="Times New Roman"/>
                <a:cs typeface="Times New Roman"/>
                <a:sym typeface="Times New Roman"/>
              </a:rPr>
              <a:t>In modern society,busy life has made people forget many things in day to day life.</a:t>
            </a:r>
            <a:endParaRPr sz="1700" dirty="0">
              <a:solidFill>
                <a:schemeClr val="dk1"/>
              </a:solidFill>
              <a:latin typeface="Bell MT" pitchFamily="18" charset="0"/>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sz="1700" dirty="0">
                <a:solidFill>
                  <a:schemeClr val="dk1"/>
                </a:solidFill>
                <a:latin typeface="Bell MT" pitchFamily="18" charset="0"/>
                <a:ea typeface="Times New Roman"/>
                <a:cs typeface="Times New Roman"/>
                <a:sym typeface="Times New Roman"/>
              </a:rPr>
              <a:t>Sometimes patients forget to take the medicine at the required time of medicines.</a:t>
            </a:r>
            <a:endParaRPr sz="1700" dirty="0">
              <a:solidFill>
                <a:schemeClr val="dk1"/>
              </a:solidFill>
              <a:latin typeface="Bell MT" pitchFamily="18" charset="0"/>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sz="1700" dirty="0">
                <a:solidFill>
                  <a:schemeClr val="dk1"/>
                </a:solidFill>
                <a:latin typeface="Bell MT" pitchFamily="18" charset="0"/>
                <a:ea typeface="Times New Roman"/>
                <a:cs typeface="Times New Roman"/>
                <a:sym typeface="Times New Roman"/>
              </a:rPr>
              <a:t>If right medicines are taken at right time there are less chances that the condition of a patient getting worse.</a:t>
            </a:r>
            <a:endParaRPr sz="1700" dirty="0">
              <a:solidFill>
                <a:schemeClr val="dk1"/>
              </a:solidFill>
              <a:latin typeface="Bell MT" pitchFamily="18" charset="0"/>
              <a:ea typeface="Times New Roman"/>
              <a:cs typeface="Times New Roman"/>
              <a:sym typeface="Times New Roman"/>
            </a:endParaRPr>
          </a:p>
          <a:p>
            <a:pPr marL="0" lvl="0" indent="0" algn="l" rtl="0">
              <a:lnSpc>
                <a:spcPct val="150000"/>
              </a:lnSpc>
              <a:spcBef>
                <a:spcPts val="1200"/>
              </a:spcBef>
              <a:spcAft>
                <a:spcPts val="0"/>
              </a:spcAft>
              <a:buNone/>
            </a:pPr>
            <a:endParaRPr sz="1500" dirty="0">
              <a:latin typeface="Times New Roman"/>
              <a:ea typeface="Times New Roman"/>
              <a:cs typeface="Times New Roman"/>
              <a:sym typeface="Times New Roman"/>
            </a:endParaRPr>
          </a:p>
          <a:p>
            <a:pPr marL="457200" lvl="0" indent="0" algn="l" rtl="0">
              <a:lnSpc>
                <a:spcPct val="150000"/>
              </a:lnSpc>
              <a:spcBef>
                <a:spcPts val="1200"/>
              </a:spcBef>
              <a:spcAft>
                <a:spcPts val="1200"/>
              </a:spcAft>
              <a:buNone/>
            </a:pPr>
            <a:endParaRPr sz="1500"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00" dirty="0">
                <a:latin typeface="Bell MT" pitchFamily="18" charset="0"/>
              </a:rPr>
              <a:t>                       </a:t>
            </a:r>
            <a:r>
              <a:rPr lang="en" sz="2500" dirty="0">
                <a:latin typeface="Bell MT" pitchFamily="18" charset="0"/>
                <a:ea typeface="Times New Roman"/>
                <a:cs typeface="Times New Roman"/>
                <a:sym typeface="Times New Roman"/>
              </a:rPr>
              <a:t>PROBLEM STATEMENT</a:t>
            </a:r>
            <a:endParaRPr sz="2500" dirty="0">
              <a:latin typeface="Bell MT" pitchFamily="18" charset="0"/>
              <a:ea typeface="Times New Roman"/>
              <a:cs typeface="Times New Roman"/>
              <a:sym typeface="Times New Roman"/>
            </a:endParaRPr>
          </a:p>
        </p:txBody>
      </p:sp>
      <p:sp>
        <p:nvSpPr>
          <p:cNvPr id="73" name="Google Shape;73;p16"/>
          <p:cNvSpPr txBox="1">
            <a:spLocks noGrp="1"/>
          </p:cNvSpPr>
          <p:nvPr>
            <p:ph type="body" idx="1"/>
          </p:nvPr>
        </p:nvSpPr>
        <p:spPr>
          <a:xfrm>
            <a:off x="311700" y="1158781"/>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chemeClr val="dk1"/>
              </a:buClr>
              <a:buSzPts val="1800"/>
              <a:buFont typeface="Times New Roman"/>
              <a:buChar char="●"/>
            </a:pPr>
            <a:r>
              <a:rPr lang="en" sz="1700" dirty="0">
                <a:solidFill>
                  <a:schemeClr val="dk1"/>
                </a:solidFill>
                <a:latin typeface="Bell MT" pitchFamily="18" charset="0"/>
                <a:ea typeface="Times New Roman"/>
                <a:cs typeface="Times New Roman"/>
                <a:sym typeface="Times New Roman"/>
              </a:rPr>
              <a:t>Most of the patients, especially tends to forget the correct time for their medicine intake.</a:t>
            </a:r>
            <a:endParaRPr sz="1700" dirty="0">
              <a:solidFill>
                <a:schemeClr val="dk1"/>
              </a:solidFill>
              <a:latin typeface="Bell MT" pitchFamily="18" charset="0"/>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sz="1700" dirty="0">
                <a:solidFill>
                  <a:schemeClr val="dk1"/>
                </a:solidFill>
                <a:latin typeface="Bell MT" pitchFamily="18" charset="0"/>
                <a:ea typeface="Times New Roman"/>
                <a:cs typeface="Times New Roman"/>
                <a:sym typeface="Times New Roman"/>
              </a:rPr>
              <a:t>It is very difficult for a physician to continuously remind the patient about the importance of taking medicine at correct time.</a:t>
            </a:r>
            <a:endParaRPr sz="1700" dirty="0">
              <a:solidFill>
                <a:schemeClr val="dk1"/>
              </a:solidFill>
              <a:latin typeface="Bell MT" pitchFamily="18" charset="0"/>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sz="1700" dirty="0">
                <a:solidFill>
                  <a:schemeClr val="dk1"/>
                </a:solidFill>
                <a:latin typeface="Bell MT" pitchFamily="18" charset="0"/>
                <a:ea typeface="Times New Roman"/>
                <a:cs typeface="Times New Roman"/>
                <a:sym typeface="Times New Roman"/>
              </a:rPr>
              <a:t>Failure in correct timing for medicine intake cause severe negative impacts.</a:t>
            </a:r>
            <a:endParaRPr sz="1700" dirty="0">
              <a:solidFill>
                <a:schemeClr val="dk1"/>
              </a:solidFill>
              <a:latin typeface="Bell MT" pitchFamily="18" charset="0"/>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00" dirty="0">
                <a:latin typeface="Bell MT" pitchFamily="18" charset="0"/>
                <a:ea typeface="Times New Roman"/>
                <a:cs typeface="Times New Roman"/>
                <a:sym typeface="Times New Roman"/>
              </a:rPr>
              <a:t>                          PROPOSED SOLUTION</a:t>
            </a:r>
            <a:endParaRPr sz="2500" dirty="0">
              <a:latin typeface="Bell MT" pitchFamily="18" charset="0"/>
              <a:ea typeface="Times New Roman"/>
              <a:cs typeface="Times New Roman"/>
              <a:sym typeface="Times New Roman"/>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chemeClr val="dk1"/>
              </a:buClr>
              <a:buSzPts val="1800"/>
              <a:buFont typeface="Times New Roman"/>
              <a:buChar char="●"/>
            </a:pPr>
            <a:r>
              <a:rPr lang="en" sz="1700" dirty="0">
                <a:solidFill>
                  <a:schemeClr val="dk1"/>
                </a:solidFill>
                <a:latin typeface="Bell MT" pitchFamily="18" charset="0"/>
                <a:ea typeface="Times New Roman"/>
                <a:cs typeface="Times New Roman"/>
                <a:sym typeface="Times New Roman"/>
              </a:rPr>
              <a:t>This system is developed, keeping in mind the problems of every user have no more time to take care of their health. To avoid that problem, we have built this application and user can access it anywhere and anytime.</a:t>
            </a:r>
            <a:endParaRPr sz="1700" dirty="0">
              <a:solidFill>
                <a:schemeClr val="dk1"/>
              </a:solidFill>
              <a:latin typeface="Bell MT" pitchFamily="18" charset="0"/>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sz="1700" dirty="0">
                <a:solidFill>
                  <a:schemeClr val="dk1"/>
                </a:solidFill>
                <a:latin typeface="Bell MT" pitchFamily="18" charset="0"/>
                <a:ea typeface="Times New Roman"/>
                <a:cs typeface="Times New Roman"/>
                <a:sym typeface="Times New Roman"/>
              </a:rPr>
              <a:t>Medication reminder app supports user to feel confident with appropriate handling and administering of medication.</a:t>
            </a:r>
            <a:endParaRPr sz="1700" dirty="0">
              <a:solidFill>
                <a:schemeClr val="dk1"/>
              </a:solidFill>
              <a:latin typeface="Bell MT" pitchFamily="18" charset="0"/>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Bell MT" pitchFamily="18" charset="0"/>
                <a:ea typeface="Times New Roman"/>
                <a:cs typeface="Times New Roman"/>
                <a:sym typeface="Times New Roman"/>
              </a:rPr>
              <a:t>                             PROPOSED SYSTEM</a:t>
            </a:r>
            <a:endParaRPr dirty="0">
              <a:latin typeface="Bell MT" pitchFamily="18" charset="0"/>
              <a:ea typeface="Times New Roman"/>
              <a:cs typeface="Times New Roman"/>
              <a:sym typeface="Times New Roman"/>
            </a:endParaRPr>
          </a:p>
        </p:txBody>
      </p:sp>
      <p:sp>
        <p:nvSpPr>
          <p:cNvPr id="85" name="Google Shape;85;p18"/>
          <p:cNvSpPr txBox="1">
            <a:spLocks noGrp="1"/>
          </p:cNvSpPr>
          <p:nvPr>
            <p:ph type="body" idx="1"/>
          </p:nvPr>
        </p:nvSpPr>
        <p:spPr>
          <a:xfrm>
            <a:off x="311700" y="1158781"/>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chemeClr val="dk1"/>
              </a:buClr>
              <a:buSzPts val="1800"/>
              <a:buFont typeface="Times New Roman"/>
              <a:buChar char="●"/>
            </a:pPr>
            <a:r>
              <a:rPr lang="en" sz="1700" dirty="0">
                <a:solidFill>
                  <a:schemeClr val="dk1"/>
                </a:solidFill>
                <a:latin typeface="Bell MT" pitchFamily="18" charset="0"/>
                <a:ea typeface="Times New Roman"/>
                <a:cs typeface="Times New Roman"/>
                <a:sym typeface="Times New Roman"/>
              </a:rPr>
              <a:t>An application, which helps user to take medicine on correct time</a:t>
            </a:r>
            <a:endParaRPr sz="1700" dirty="0">
              <a:solidFill>
                <a:schemeClr val="dk1"/>
              </a:solidFill>
              <a:latin typeface="Bell MT" pitchFamily="18" charset="0"/>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sz="1700" dirty="0">
                <a:solidFill>
                  <a:schemeClr val="dk1"/>
                </a:solidFill>
                <a:latin typeface="Bell MT" pitchFamily="18" charset="0"/>
                <a:ea typeface="Times New Roman"/>
                <a:cs typeface="Times New Roman"/>
                <a:sym typeface="Times New Roman"/>
              </a:rPr>
              <a:t>Unique username and password for user</a:t>
            </a:r>
            <a:endParaRPr sz="1700" dirty="0">
              <a:solidFill>
                <a:schemeClr val="dk1"/>
              </a:solidFill>
              <a:latin typeface="Bell MT" pitchFamily="18" charset="0"/>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sz="1700" dirty="0">
                <a:solidFill>
                  <a:schemeClr val="dk1"/>
                </a:solidFill>
                <a:latin typeface="Bell MT" pitchFamily="18" charset="0"/>
                <a:ea typeface="Times New Roman"/>
                <a:cs typeface="Times New Roman"/>
                <a:sym typeface="Times New Roman"/>
              </a:rPr>
              <a:t>Check if it is the correct time for a user to take medicine</a:t>
            </a:r>
            <a:endParaRPr sz="1700" dirty="0">
              <a:solidFill>
                <a:schemeClr val="dk1"/>
              </a:solidFill>
              <a:latin typeface="Bell MT" pitchFamily="18" charset="0"/>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sz="1700" dirty="0">
                <a:solidFill>
                  <a:schemeClr val="dk1"/>
                </a:solidFill>
                <a:latin typeface="Bell MT" pitchFamily="18" charset="0"/>
                <a:ea typeface="Times New Roman"/>
                <a:cs typeface="Times New Roman"/>
                <a:sym typeface="Times New Roman"/>
              </a:rPr>
              <a:t>Utilization of speech commands</a:t>
            </a:r>
            <a:endParaRPr sz="1700" dirty="0">
              <a:solidFill>
                <a:schemeClr val="dk1"/>
              </a:solidFill>
              <a:latin typeface="Bell MT" pitchFamily="18" charset="0"/>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Bell MT" pitchFamily="18" charset="0"/>
              </a:rPr>
              <a:t>                              </a:t>
            </a:r>
            <a:r>
              <a:rPr lang="en" dirty="0">
                <a:latin typeface="Bell MT" pitchFamily="18" charset="0"/>
                <a:ea typeface="Times New Roman"/>
                <a:cs typeface="Times New Roman"/>
                <a:sym typeface="Times New Roman"/>
              </a:rPr>
              <a:t>WORKING</a:t>
            </a:r>
            <a:endParaRPr dirty="0">
              <a:latin typeface="Bell MT" pitchFamily="18" charset="0"/>
              <a:ea typeface="Times New Roman"/>
              <a:cs typeface="Times New Roman"/>
              <a:sym typeface="Times New Roman"/>
            </a:endParaRPr>
          </a:p>
        </p:txBody>
      </p:sp>
      <p:sp>
        <p:nvSpPr>
          <p:cNvPr id="91" name="Google Shape;91;p19"/>
          <p:cNvSpPr txBox="1">
            <a:spLocks noGrp="1"/>
          </p:cNvSpPr>
          <p:nvPr>
            <p:ph type="body" idx="1"/>
          </p:nvPr>
        </p:nvSpPr>
        <p:spPr>
          <a:xfrm>
            <a:off x="311700" y="1084950"/>
            <a:ext cx="8520600" cy="4058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2" name="Google Shape;92;p19"/>
          <p:cNvPicPr preferRelativeResize="0"/>
          <p:nvPr/>
        </p:nvPicPr>
        <p:blipFill>
          <a:blip r:embed="rId3">
            <a:alphaModFix/>
          </a:blip>
          <a:stretch>
            <a:fillRect/>
          </a:stretch>
        </p:blipFill>
        <p:spPr>
          <a:xfrm>
            <a:off x="357750" y="1145225"/>
            <a:ext cx="7658875" cy="3827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Bell MT" pitchFamily="18" charset="0"/>
                <a:ea typeface="Times New Roman"/>
                <a:cs typeface="Times New Roman"/>
                <a:sym typeface="Times New Roman"/>
              </a:rPr>
              <a:t>                               DEMO VIDEO</a:t>
            </a:r>
            <a:endParaRPr dirty="0">
              <a:latin typeface="Bell MT" pitchFamily="18" charset="0"/>
              <a:ea typeface="Times New Roman"/>
              <a:cs typeface="Times New Roman"/>
              <a:sym typeface="Times New Roman"/>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700" dirty="0" smtClean="0">
                <a:solidFill>
                  <a:schemeClr val="tx1"/>
                </a:solidFill>
                <a:latin typeface="Bell MT" pitchFamily="18" charset="0"/>
              </a:rPr>
              <a:t>Demonstration :</a:t>
            </a:r>
            <a:endParaRPr sz="1700" dirty="0">
              <a:solidFill>
                <a:schemeClr val="tx1"/>
              </a:solidFill>
              <a:latin typeface="Bell MT"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447480145"/>
              </p:ext>
            </p:extLst>
          </p:nvPr>
        </p:nvGraphicFramePr>
        <p:xfrm>
          <a:off x="3532045" y="2264530"/>
          <a:ext cx="947738" cy="438150"/>
        </p:xfrm>
        <a:graphic>
          <a:graphicData uri="http://schemas.openxmlformats.org/presentationml/2006/ole">
            <mc:AlternateContent xmlns:mc="http://schemas.openxmlformats.org/markup-compatibility/2006">
              <mc:Choice xmlns:v="urn:schemas-microsoft-com:vml" Requires="v">
                <p:oleObj spid="_x0000_s1028" name="Packager Shell Object" showAsIcon="1" r:id="rId4" imgW="948240" imgH="437400" progId="Package">
                  <p:embed/>
                </p:oleObj>
              </mc:Choice>
              <mc:Fallback>
                <p:oleObj name="Packager Shell Object" showAsIcon="1" r:id="rId4" imgW="948240" imgH="437400" progId="Package">
                  <p:embed/>
                  <p:pic>
                    <p:nvPicPr>
                      <p:cNvPr id="0" name=""/>
                      <p:cNvPicPr/>
                      <p:nvPr/>
                    </p:nvPicPr>
                    <p:blipFill>
                      <a:blip r:embed="rId5"/>
                      <a:stretch>
                        <a:fillRect/>
                      </a:stretch>
                    </p:blipFill>
                    <p:spPr>
                      <a:xfrm>
                        <a:off x="3532045" y="2264530"/>
                        <a:ext cx="947738" cy="438150"/>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body" idx="1"/>
          </p:nvPr>
        </p:nvSpPr>
        <p:spPr>
          <a:xfrm>
            <a:off x="311700" y="200925"/>
            <a:ext cx="8520600" cy="4711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4" name="Google Shape;104;p21"/>
          <p:cNvPicPr preferRelativeResize="0"/>
          <p:nvPr/>
        </p:nvPicPr>
        <p:blipFill>
          <a:blip r:embed="rId3">
            <a:alphaModFix/>
          </a:blip>
          <a:stretch>
            <a:fillRect/>
          </a:stretch>
        </p:blipFill>
        <p:spPr>
          <a:xfrm>
            <a:off x="371725" y="301000"/>
            <a:ext cx="3264899" cy="4541502"/>
          </a:xfrm>
          <a:prstGeom prst="rect">
            <a:avLst/>
          </a:prstGeom>
          <a:noFill/>
          <a:ln>
            <a:noFill/>
          </a:ln>
        </p:spPr>
      </p:pic>
      <p:pic>
        <p:nvPicPr>
          <p:cNvPr id="105" name="Google Shape;105;p21"/>
          <p:cNvPicPr preferRelativeResize="0"/>
          <p:nvPr/>
        </p:nvPicPr>
        <p:blipFill>
          <a:blip r:embed="rId4">
            <a:alphaModFix/>
          </a:blip>
          <a:stretch>
            <a:fillRect/>
          </a:stretch>
        </p:blipFill>
        <p:spPr>
          <a:xfrm>
            <a:off x="4400125" y="301000"/>
            <a:ext cx="3154399" cy="4541502"/>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394</Words>
  <Application>Microsoft Office PowerPoint</Application>
  <PresentationFormat>On-screen Show (16:9)</PresentationFormat>
  <Paragraphs>53</Paragraphs>
  <Slides>13</Slides>
  <Notes>13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Simple Light</vt:lpstr>
      <vt:lpstr>Package</vt:lpstr>
      <vt:lpstr>PERSONAL MEDICINE REMINDER APP</vt:lpstr>
      <vt:lpstr>                                    CONTENTS</vt:lpstr>
      <vt:lpstr>                               INTRODUCTION</vt:lpstr>
      <vt:lpstr>                       PROBLEM STATEMENT</vt:lpstr>
      <vt:lpstr>                          PROPOSED SOLUTION</vt:lpstr>
      <vt:lpstr>                             PROPOSED SYSTEM</vt:lpstr>
      <vt:lpstr>                              WORKING</vt:lpstr>
      <vt:lpstr>                               DEMO VIDEO</vt:lpstr>
      <vt:lpstr>PowerPoint Presentation</vt:lpstr>
      <vt:lpstr>PowerPoint Presentation</vt:lpstr>
      <vt:lpstr>       CONTRIBUTIONS OF THE TEAM MEMBERS</vt:lpstr>
      <vt:lpstr>                                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MEDICINE REMINDER APP</dc:title>
  <cp:lastModifiedBy>ADMIN</cp:lastModifiedBy>
  <cp:revision>3</cp:revision>
  <dcterms:modified xsi:type="dcterms:W3CDTF">2022-05-08T18:22:32Z</dcterms:modified>
</cp:coreProperties>
</file>