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5" r:id="rId3"/>
    <p:sldId id="256" r:id="rId4"/>
    <p:sldId id="257" r:id="rId5"/>
    <p:sldId id="258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FA9905-80F0-431E-A8EF-0471FAA8A57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3F5DD3-34E3-4D93-B6FF-4227B8011E86}">
      <dgm:prSet phldrT="[Text]"/>
      <dgm:spPr/>
      <dgm:t>
        <a:bodyPr/>
        <a:lstStyle/>
        <a:p>
          <a:r>
            <a:rPr lang="en-IN" dirty="0" smtClean="0"/>
            <a:t>JSP code presents </a:t>
          </a:r>
          <a:r>
            <a:rPr lang="en-IN" dirty="0" err="1" smtClean="0"/>
            <a:t>th</a:t>
          </a:r>
          <a:r>
            <a:rPr lang="en-IN" dirty="0" smtClean="0"/>
            <a:t> data</a:t>
          </a:r>
          <a:endParaRPr lang="en-IN" dirty="0"/>
        </a:p>
      </dgm:t>
    </dgm:pt>
    <dgm:pt modelId="{64623E92-4F3F-4F47-9DEE-2E8FEC58AA07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 smtClean="0"/>
            <a:t>Presentation</a:t>
          </a:r>
          <a:endParaRPr lang="en-IN" dirty="0"/>
        </a:p>
      </dgm:t>
    </dgm:pt>
    <dgm:pt modelId="{F6113759-3F4F-4D22-8344-B2835E4999DB}" type="sibTrans" cxnId="{E0013A79-4B36-4F11-91BD-169A9E3F7BB9}">
      <dgm:prSet/>
      <dgm:spPr/>
      <dgm:t>
        <a:bodyPr/>
        <a:lstStyle/>
        <a:p>
          <a:endParaRPr lang="en-IN"/>
        </a:p>
      </dgm:t>
    </dgm:pt>
    <dgm:pt modelId="{2ED51318-243C-498E-BE96-EC082F2D558E}" type="parTrans" cxnId="{E0013A79-4B36-4F11-91BD-169A9E3F7BB9}">
      <dgm:prSet/>
      <dgm:spPr/>
      <dgm:t>
        <a:bodyPr/>
        <a:lstStyle/>
        <a:p>
          <a:endParaRPr lang="en-IN"/>
        </a:p>
      </dgm:t>
    </dgm:pt>
    <dgm:pt modelId="{6658E5F9-793A-4F11-89D2-C5668B10B91D}" type="sibTrans" cxnId="{637CCDF5-0DEB-4C44-A68F-B6B8B5172999}">
      <dgm:prSet/>
      <dgm:spPr/>
      <dgm:t>
        <a:bodyPr/>
        <a:lstStyle/>
        <a:p>
          <a:endParaRPr lang="en-IN"/>
        </a:p>
      </dgm:t>
    </dgm:pt>
    <dgm:pt modelId="{9D3DC9A5-C3CA-47B9-9F2E-99063767A4BE}" type="parTrans" cxnId="{637CCDF5-0DEB-4C44-A68F-B6B8B5172999}">
      <dgm:prSet/>
      <dgm:spPr/>
      <dgm:t>
        <a:bodyPr/>
        <a:lstStyle/>
        <a:p>
          <a:endParaRPr lang="en-IN"/>
        </a:p>
      </dgm:t>
    </dgm:pt>
    <dgm:pt modelId="{AA2228AB-85AD-46A7-B6CA-4C1356979035}" type="pres">
      <dgm:prSet presAssocID="{73FA9905-80F0-431E-A8EF-0471FAA8A57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9206E70-B421-46DC-81C3-B650AF32C586}" type="pres">
      <dgm:prSet presAssocID="{64623E92-4F3F-4F47-9DEE-2E8FEC58AA07}" presName="ChildAccent1" presStyleCnt="0"/>
      <dgm:spPr/>
    </dgm:pt>
    <dgm:pt modelId="{1E953FD6-070F-4FFF-BE18-F5518B67B599}" type="pres">
      <dgm:prSet presAssocID="{64623E92-4F3F-4F47-9DEE-2E8FEC58AA07}" presName="ChildAccent" presStyleLbl="alignImgPlace1" presStyleIdx="0" presStyleCnt="1" custLinFactNeighborX="69873" custLinFactNeighborY="13152"/>
      <dgm:spPr/>
      <dgm:t>
        <a:bodyPr/>
        <a:lstStyle/>
        <a:p>
          <a:endParaRPr lang="en-IN"/>
        </a:p>
      </dgm:t>
    </dgm:pt>
    <dgm:pt modelId="{74F91FE1-1910-4F13-B582-EF363A69BF87}" type="pres">
      <dgm:prSet presAssocID="{64623E92-4F3F-4F47-9DEE-2E8FEC58AA07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D18267-0117-42B1-8D19-68FCE4A969F4}" type="pres">
      <dgm:prSet presAssocID="{64623E92-4F3F-4F47-9DEE-2E8FEC58AA07}" presName="Parent1" presStyleLbl="node1" presStyleIdx="0" presStyleCnt="1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D2285EA-7396-4BED-B269-7D590093A5EE}" type="presOf" srcId="{9B3F5DD3-34E3-4D93-B6FF-4227B8011E86}" destId="{74F91FE1-1910-4F13-B582-EF363A69BF87}" srcOrd="1" destOrd="0" presId="urn:microsoft.com/office/officeart/2011/layout/InterconnectedBlockProcess"/>
    <dgm:cxn modelId="{DD88F06C-66F7-438B-A981-02CD0DB5EB00}" type="presOf" srcId="{73FA9905-80F0-431E-A8EF-0471FAA8A57C}" destId="{AA2228AB-85AD-46A7-B6CA-4C1356979035}" srcOrd="0" destOrd="0" presId="urn:microsoft.com/office/officeart/2011/layout/InterconnectedBlockProcess"/>
    <dgm:cxn modelId="{502A6357-63BB-4814-BEBD-96BBA3941925}" type="presOf" srcId="{64623E92-4F3F-4F47-9DEE-2E8FEC58AA07}" destId="{28D18267-0117-42B1-8D19-68FCE4A969F4}" srcOrd="0" destOrd="0" presId="urn:microsoft.com/office/officeart/2011/layout/InterconnectedBlockProcess"/>
    <dgm:cxn modelId="{637CCDF5-0DEB-4C44-A68F-B6B8B5172999}" srcId="{64623E92-4F3F-4F47-9DEE-2E8FEC58AA07}" destId="{9B3F5DD3-34E3-4D93-B6FF-4227B8011E86}" srcOrd="0" destOrd="0" parTransId="{9D3DC9A5-C3CA-47B9-9F2E-99063767A4BE}" sibTransId="{6658E5F9-793A-4F11-89D2-C5668B10B91D}"/>
    <dgm:cxn modelId="{E0013A79-4B36-4F11-91BD-169A9E3F7BB9}" srcId="{73FA9905-80F0-431E-A8EF-0471FAA8A57C}" destId="{64623E92-4F3F-4F47-9DEE-2E8FEC58AA07}" srcOrd="0" destOrd="0" parTransId="{2ED51318-243C-498E-BE96-EC082F2D558E}" sibTransId="{F6113759-3F4F-4D22-8344-B2835E4999DB}"/>
    <dgm:cxn modelId="{EE2E7B88-5B34-42F0-B881-F5144063F943}" type="presOf" srcId="{9B3F5DD3-34E3-4D93-B6FF-4227B8011E86}" destId="{1E953FD6-070F-4FFF-BE18-F5518B67B599}" srcOrd="0" destOrd="0" presId="urn:microsoft.com/office/officeart/2011/layout/InterconnectedBlockProcess"/>
    <dgm:cxn modelId="{6079AFBC-B0DF-4BEB-9EF7-C3556CD51032}" type="presParOf" srcId="{AA2228AB-85AD-46A7-B6CA-4C1356979035}" destId="{A9206E70-B421-46DC-81C3-B650AF32C586}" srcOrd="0" destOrd="0" presId="urn:microsoft.com/office/officeart/2011/layout/InterconnectedBlockProcess"/>
    <dgm:cxn modelId="{48B42C97-7140-42FA-892A-366575669D8D}" type="presParOf" srcId="{A9206E70-B421-46DC-81C3-B650AF32C586}" destId="{1E953FD6-070F-4FFF-BE18-F5518B67B599}" srcOrd="0" destOrd="0" presId="urn:microsoft.com/office/officeart/2011/layout/InterconnectedBlockProcess"/>
    <dgm:cxn modelId="{018323F8-7525-4B0D-95F9-12FE17472D00}" type="presParOf" srcId="{AA2228AB-85AD-46A7-B6CA-4C1356979035}" destId="{74F91FE1-1910-4F13-B582-EF363A69BF87}" srcOrd="1" destOrd="0" presId="urn:microsoft.com/office/officeart/2011/layout/InterconnectedBlockProcess"/>
    <dgm:cxn modelId="{C0FF47DE-8894-4B04-A313-E6949235E55B}" type="presParOf" srcId="{AA2228AB-85AD-46A7-B6CA-4C1356979035}" destId="{28D18267-0117-42B1-8D19-68FCE4A969F4}" srcOrd="2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53FD6-070F-4FFF-BE18-F5518B67B599}">
      <dsp:nvSpPr>
        <dsp:cNvPr id="0" name=""/>
        <dsp:cNvSpPr/>
      </dsp:nvSpPr>
      <dsp:spPr>
        <a:xfrm>
          <a:off x="4548583" y="774327"/>
          <a:ext cx="2438400" cy="4644339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775" tIns="104775" rIns="104775" bIns="104775" numCol="1" spcCol="1270" anchor="t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dirty="0" smtClean="0"/>
            <a:t>JSP code presents </a:t>
          </a:r>
          <a:r>
            <a:rPr lang="en-IN" sz="3300" kern="1200" dirty="0" err="1" smtClean="0"/>
            <a:t>th</a:t>
          </a:r>
          <a:r>
            <a:rPr lang="en-IN" sz="3300" kern="1200" dirty="0" smtClean="0"/>
            <a:t> data</a:t>
          </a:r>
          <a:endParaRPr lang="en-IN" sz="3300" kern="1200" dirty="0"/>
        </a:p>
      </dsp:txBody>
      <dsp:txXfrm>
        <a:off x="4858260" y="774327"/>
        <a:ext cx="2128723" cy="4644339"/>
      </dsp:txXfrm>
    </dsp:sp>
    <dsp:sp modelId="{28D18267-0117-42B1-8D19-68FCE4A969F4}">
      <dsp:nvSpPr>
        <dsp:cNvPr id="0" name=""/>
        <dsp:cNvSpPr/>
      </dsp:nvSpPr>
      <dsp:spPr>
        <a:xfrm>
          <a:off x="2844799" y="0"/>
          <a:ext cx="2438400" cy="77432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104775" rIns="104775" bIns="10477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300" kern="1200" smtClean="0"/>
            <a:t>Presentation</a:t>
          </a:r>
          <a:endParaRPr lang="en-IN" sz="3300" kern="1200" dirty="0"/>
        </a:p>
      </dsp:txBody>
      <dsp:txXfrm>
        <a:off x="2844799" y="0"/>
        <a:ext cx="2438400" cy="774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7853-2941-4CB3-A335-99DD77B5E84D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0D3F0-B980-4A86-9D8E-5E4CB44D34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B58F26-317C-4FC0-AC14-8E3B70240E02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6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17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60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68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2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47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7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2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EED72-983E-470D-8DC5-2682100B2297}" type="datetimeFigureOut">
              <a:rPr lang="en-IN" smtClean="0"/>
              <a:t>19-12-2018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C6E2-B6AF-4288-B643-481CDCEC9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6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Ninja – Stock analysis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Is a stock analysis application</a:t>
            </a:r>
          </a:p>
          <a:p>
            <a:pPr lvl="1"/>
            <a:r>
              <a:rPr lang="en-IN" dirty="0" smtClean="0"/>
              <a:t>Retrieves the feed from various sources (NSE, Sentiment indicators &amp; Currency rates)</a:t>
            </a:r>
          </a:p>
          <a:p>
            <a:pPr lvl="1"/>
            <a:r>
              <a:rPr lang="en-IN" dirty="0" smtClean="0"/>
              <a:t>Builds the portfolio strength/value for a given trade strategy</a:t>
            </a:r>
          </a:p>
          <a:p>
            <a:pPr lvl="1"/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Problems at Application</a:t>
            </a:r>
          </a:p>
          <a:p>
            <a:pPr lvl="1"/>
            <a:r>
              <a:rPr lang="en-IN" dirty="0" smtClean="0"/>
              <a:t>Long time to take changes to production</a:t>
            </a:r>
          </a:p>
          <a:p>
            <a:pPr lvl="1"/>
            <a:r>
              <a:rPr lang="en-IN" dirty="0" smtClean="0"/>
              <a:t>Delay in co-ordination between various development teams</a:t>
            </a:r>
          </a:p>
          <a:p>
            <a:pPr lvl="1"/>
            <a:r>
              <a:rPr lang="en-IN" dirty="0" smtClean="0"/>
              <a:t>Increased demand to run the application at ‘On-Premise’ servers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Solution Approach</a:t>
            </a:r>
          </a:p>
          <a:p>
            <a:pPr marL="457200" lvl="1" indent="0">
              <a:buNone/>
            </a:pPr>
            <a:r>
              <a:rPr lang="en-IN" dirty="0" smtClean="0"/>
              <a:t>Bring all applications to one code repository</a:t>
            </a:r>
          </a:p>
          <a:p>
            <a:pPr marL="457200" lvl="1" indent="0">
              <a:buNone/>
            </a:pPr>
            <a:r>
              <a:rPr lang="en-IN" dirty="0" smtClean="0"/>
              <a:t>Build pipelines to reduce the timeline</a:t>
            </a:r>
          </a:p>
          <a:p>
            <a:pPr marL="457200" lvl="1" indent="0">
              <a:buNone/>
            </a:pPr>
            <a:r>
              <a:rPr lang="en-IN" dirty="0" smtClean="0"/>
              <a:t>Leverage containerization using Dockers run the application at ‘On-Premise’ servers</a:t>
            </a:r>
          </a:p>
          <a:p>
            <a:pPr marL="457200" lvl="1" indent="0">
              <a:buNone/>
            </a:pPr>
            <a:r>
              <a:rPr lang="en-IN" dirty="0" smtClean="0"/>
              <a:t>Leverage </a:t>
            </a:r>
            <a:r>
              <a:rPr lang="en-IN" dirty="0" err="1" smtClean="0"/>
              <a:t>Kubernetis</a:t>
            </a:r>
            <a:r>
              <a:rPr lang="en-IN" dirty="0" smtClean="0"/>
              <a:t> for scalability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650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22960" y="484562"/>
            <a:ext cx="10515240" cy="997196"/>
          </a:xfrm>
        </p:spPr>
        <p:txBody>
          <a:bodyPr lIns="0" tIns="0" rIns="0" bIns="0" anchor="ctr">
            <a:spAutoFit/>
          </a:bodyPr>
          <a:lstStyle/>
          <a:p>
            <a:pPr lvl="0" algn="just"/>
            <a:r>
              <a:rPr lang="en-US" sz="2000" b="1" dirty="0">
                <a:latin typeface="Calibri" pitchFamily="34"/>
              </a:rPr>
              <a:t>Project Name : Ninja – Stock Analysis      </a:t>
            </a:r>
            <a:r>
              <a:rPr lang="en-US" sz="2000" b="1" dirty="0"/>
              <a:t>                                                                   </a:t>
            </a:r>
            <a:r>
              <a:rPr lang="en-US" sz="2000" b="1" dirty="0">
                <a:latin typeface="Calibri" pitchFamily="34"/>
              </a:rPr>
              <a:t> Owner : Ninja Team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600" dirty="0">
                <a:latin typeface="Calibri" pitchFamily="34"/>
              </a:rPr>
              <a:t>Data feed (receiving updated data) from various sources (NSE, Sentiment indicators &amp; Currency rates) and </a:t>
            </a:r>
            <a:r>
              <a:rPr lang="en-US" sz="1600" dirty="0" smtClean="0">
                <a:latin typeface="Calibri" pitchFamily="34"/>
              </a:rPr>
              <a:t>Build </a:t>
            </a:r>
            <a:r>
              <a:rPr lang="en-US" sz="1600" dirty="0">
                <a:latin typeface="Calibri" pitchFamily="34"/>
              </a:rPr>
              <a:t>the portfolio strength/value for a given trade strategy.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080" y="1825560"/>
            <a:ext cx="5131080" cy="4350960"/>
          </a:xfrm>
        </p:spPr>
        <p:txBody>
          <a:bodyPr lIns="0" tIns="0" rIns="0" bIns="0">
            <a:normAutofit/>
          </a:bodyPr>
          <a:lstStyle/>
          <a:p>
            <a:pPr lvl="0"/>
            <a:r>
              <a:rPr lang="en-US" sz="1800" b="1" dirty="0"/>
              <a:t>Problem Statement: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700" dirty="0" smtClean="0"/>
              <a:t>Long time to enhance changes</a:t>
            </a:r>
          </a:p>
          <a:p>
            <a:pPr lvl="1" algn="just">
              <a:buNone/>
            </a:pPr>
            <a:r>
              <a:rPr lang="en-US" sz="1700" dirty="0" smtClean="0"/>
              <a:t> 	Missing Collaboration</a:t>
            </a:r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Environment inconsistency</a:t>
            </a:r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Elongated time to market</a:t>
            </a:r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Frequent downtime</a:t>
            </a:r>
          </a:p>
          <a:p>
            <a:pPr lvl="1" algn="just">
              <a:buNone/>
            </a:pPr>
            <a:endParaRPr lang="en-US" sz="1600" dirty="0"/>
          </a:p>
          <a:p>
            <a:pPr lvl="0"/>
            <a:r>
              <a:rPr lang="en-US" sz="1800" b="1" dirty="0"/>
              <a:t>Goal Statement</a:t>
            </a:r>
            <a:r>
              <a:rPr lang="en-US" sz="1800" b="1" dirty="0" smtClean="0"/>
              <a:t>: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Reduced Cost/time to delivery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Deploy with reliable/repeatable process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600" dirty="0" smtClean="0"/>
              <a:t>Reduce deployment downtime </a:t>
            </a:r>
            <a:endParaRPr lang="en-US" sz="1600" dirty="0"/>
          </a:p>
          <a:p>
            <a:pPr lvl="1" algn="just">
              <a:buNone/>
            </a:pPr>
            <a:r>
              <a:rPr lang="en-US" sz="1600" dirty="0" smtClean="0"/>
              <a:t>	Ensure High Availability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225840" y="1825560"/>
            <a:ext cx="5131080" cy="4350960"/>
          </a:xfrm>
        </p:spPr>
        <p:txBody>
          <a:bodyPr lIns="0" tIns="0" rIns="0" bIns="0">
            <a:normAutofit/>
          </a:bodyPr>
          <a:lstStyle/>
          <a:p>
            <a:pPr lvl="0"/>
            <a:r>
              <a:rPr lang="en-US" sz="1800" b="1" dirty="0"/>
              <a:t>Identified Solutions:</a:t>
            </a:r>
          </a:p>
          <a:p>
            <a:pPr lvl="1" algn="just">
              <a:buNone/>
            </a:pPr>
            <a:r>
              <a:rPr lang="en-US" sz="1600" dirty="0"/>
              <a:t>	</a:t>
            </a:r>
            <a:r>
              <a:rPr lang="en-US" sz="1700" dirty="0" smtClean="0"/>
              <a:t>Unified Code Repository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Pipeline the process from Build to Deploy for Continuous Integration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Use Containerized applications to eliminate the environmental inconsistency</a:t>
            </a:r>
          </a:p>
          <a:p>
            <a:pPr lvl="1" algn="just">
              <a:buNone/>
            </a:pPr>
            <a:endParaRPr lang="en-US" sz="1700" dirty="0" smtClean="0"/>
          </a:p>
          <a:p>
            <a:pPr lvl="1" algn="just">
              <a:buNone/>
            </a:pPr>
            <a:r>
              <a:rPr lang="en-US" sz="1700" dirty="0"/>
              <a:t>	</a:t>
            </a:r>
            <a:r>
              <a:rPr lang="en-US" sz="1700" dirty="0" smtClean="0"/>
              <a:t>Use Kubernetes cluster to ensure Continuous </a:t>
            </a:r>
            <a:r>
              <a:rPr lang="en-US" sz="1700" dirty="0" err="1" smtClean="0"/>
              <a:t>Delployment</a:t>
            </a:r>
            <a:r>
              <a:rPr lang="en-US" sz="1700" dirty="0" smtClean="0"/>
              <a:t> &amp; High Availability</a:t>
            </a:r>
          </a:p>
          <a:p>
            <a:pPr lvl="1" algn="just">
              <a:buNone/>
            </a:pPr>
            <a:endParaRPr lang="en-US" sz="1700" dirty="0"/>
          </a:p>
          <a:p>
            <a:pPr lvl="1" algn="just">
              <a:buNone/>
            </a:pPr>
            <a:r>
              <a:rPr lang="en-US" sz="1700" dirty="0" smtClean="0"/>
              <a:t>	Improve the Health &amp; Build monitoring using ELK(Elastic Search, </a:t>
            </a:r>
            <a:r>
              <a:rPr lang="en-US" sz="1700" dirty="0" err="1" smtClean="0"/>
              <a:t>Logstash</a:t>
            </a:r>
            <a:r>
              <a:rPr lang="en-US" sz="1700" dirty="0" smtClean="0"/>
              <a:t> &amp; </a:t>
            </a:r>
            <a:r>
              <a:rPr lang="en-US" sz="1700" dirty="0" err="1" smtClean="0"/>
              <a:t>Kibana</a:t>
            </a:r>
            <a:r>
              <a:rPr lang="en-US" sz="17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460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207014" y="1832978"/>
            <a:ext cx="2574388" cy="2940147"/>
            <a:chOff x="1223889" y="1012874"/>
            <a:chExt cx="2574388" cy="2940147"/>
          </a:xfrm>
        </p:grpSpPr>
        <p:grpSp>
          <p:nvGrpSpPr>
            <p:cNvPr id="104" name="Group 103"/>
            <p:cNvGrpSpPr/>
            <p:nvPr/>
          </p:nvGrpSpPr>
          <p:grpSpPr>
            <a:xfrm>
              <a:off x="1223889" y="1505242"/>
              <a:ext cx="2342601" cy="2447779"/>
              <a:chOff x="1300931" y="1631852"/>
              <a:chExt cx="2342601" cy="2447779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1300931" y="1631852"/>
                <a:ext cx="2342601" cy="244777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1571223" y="1867437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45000"/>
                      <a:lumOff val="55000"/>
                      <a:alpha val="92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Build Data</a:t>
                </a:r>
                <a:endParaRPr lang="en-IN" dirty="0"/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1571223" y="2394334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Preparation</a:t>
                </a:r>
                <a:endParaRPr lang="en-IN" dirty="0"/>
              </a:p>
            </p:txBody>
          </p:sp>
          <p:sp>
            <p:nvSpPr>
              <p:cNvPr id="109" name="Rounded Rectangle 108"/>
              <p:cNvSpPr/>
              <p:nvPr/>
            </p:nvSpPr>
            <p:spPr>
              <a:xfrm>
                <a:off x="1597013" y="2898426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Data Processing</a:t>
                </a:r>
                <a:endParaRPr lang="en-IN" dirty="0"/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1571223" y="3402518"/>
                <a:ext cx="1828800" cy="321971"/>
              </a:xfrm>
              <a:prstGeom prst="roundRect">
                <a:avLst/>
              </a:prstGeom>
              <a:gradFill>
                <a:gsLst>
                  <a:gs pos="100000">
                    <a:schemeClr val="bg2">
                      <a:lumMod val="7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Presentation</a:t>
                </a:r>
                <a:endParaRPr lang="en-IN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223889" y="1012874"/>
              <a:ext cx="257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 smtClean="0"/>
                <a:t>Ninja Application</a:t>
              </a:r>
              <a:endParaRPr lang="en-IN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61479" y="5752132"/>
            <a:ext cx="1005508" cy="1023001"/>
            <a:chOff x="5887662" y="2375138"/>
            <a:chExt cx="1005508" cy="1023001"/>
          </a:xfrm>
        </p:grpSpPr>
        <p:sp>
          <p:nvSpPr>
            <p:cNvPr id="112" name="Rounded Rectangle 111"/>
            <p:cNvSpPr/>
            <p:nvPr/>
          </p:nvSpPr>
          <p:spPr>
            <a:xfrm>
              <a:off x="5901730" y="2375138"/>
              <a:ext cx="991440" cy="284769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45000"/>
                    <a:lumOff val="55000"/>
                    <a:alpha val="92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Python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5887662" y="2780527"/>
              <a:ext cx="991440" cy="312593"/>
            </a:xfrm>
            <a:prstGeom prst="roundRect">
              <a:avLst/>
            </a:prstGeom>
            <a:gradFill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</a:t>
              </a:r>
              <a:endParaRPr lang="en-IN" dirty="0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5901730" y="3225118"/>
              <a:ext cx="991440" cy="173021"/>
            </a:xfrm>
            <a:prstGeom prst="roundRect">
              <a:avLst/>
            </a:prstGeom>
            <a:gradFill>
              <a:gsLst>
                <a:gs pos="100000">
                  <a:schemeClr val="bg2">
                    <a:lumMod val="7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JSP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90897" y="2777917"/>
            <a:ext cx="1400820" cy="1352982"/>
            <a:chOff x="2884868" y="589147"/>
            <a:chExt cx="1400820" cy="13529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846" y="589147"/>
              <a:ext cx="974770" cy="97477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884868" y="1572797"/>
              <a:ext cx="1400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Code Repo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32999" y="1411071"/>
            <a:ext cx="6870478" cy="4805402"/>
            <a:chOff x="5232999" y="1411071"/>
            <a:chExt cx="6870478" cy="4805402"/>
          </a:xfrm>
        </p:grpSpPr>
        <p:grpSp>
          <p:nvGrpSpPr>
            <p:cNvPr id="248" name="Group 247"/>
            <p:cNvGrpSpPr/>
            <p:nvPr/>
          </p:nvGrpSpPr>
          <p:grpSpPr>
            <a:xfrm>
              <a:off x="5232999" y="1411071"/>
              <a:ext cx="1026175" cy="4450457"/>
              <a:chOff x="5763467" y="692335"/>
              <a:chExt cx="1295400" cy="4438465"/>
            </a:xfrm>
          </p:grpSpPr>
          <p:pic>
            <p:nvPicPr>
              <p:cNvPr id="299" name="Picture 29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5977" y="692335"/>
                <a:ext cx="934569" cy="894306"/>
              </a:xfrm>
              <a:prstGeom prst="rect">
                <a:avLst/>
              </a:prstGeom>
            </p:spPr>
          </p:pic>
          <p:grpSp>
            <p:nvGrpSpPr>
              <p:cNvPr id="300" name="Group 299"/>
              <p:cNvGrpSpPr/>
              <p:nvPr/>
            </p:nvGrpSpPr>
            <p:grpSpPr>
              <a:xfrm rot="16200000">
                <a:off x="6247305" y="2191569"/>
                <a:ext cx="346459" cy="386517"/>
                <a:chOff x="3986194" y="4433273"/>
                <a:chExt cx="1389878" cy="1095672"/>
              </a:xfrm>
            </p:grpSpPr>
            <p:sp>
              <p:nvSpPr>
                <p:cNvPr id="318" name="Right Arrow 317"/>
                <p:cNvSpPr/>
                <p:nvPr/>
              </p:nvSpPr>
              <p:spPr>
                <a:xfrm rot="10828195">
                  <a:off x="3986194" y="4433273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9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5946865" y="1695202"/>
                <a:ext cx="947340" cy="482796"/>
                <a:chOff x="1761419" y="508879"/>
                <a:chExt cx="947340" cy="755436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7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Build</a:t>
                  </a:r>
                  <a:endParaRPr lang="en-IN" sz="1050" kern="1200" dirty="0"/>
                </a:p>
              </p:txBody>
            </p:sp>
          </p:grpSp>
          <p:grpSp>
            <p:nvGrpSpPr>
              <p:cNvPr id="302" name="Group 301"/>
              <p:cNvGrpSpPr/>
              <p:nvPr/>
            </p:nvGrpSpPr>
            <p:grpSpPr>
              <a:xfrm rot="16200000">
                <a:off x="6244065" y="3069724"/>
                <a:ext cx="346459" cy="386517"/>
                <a:chOff x="4172254" y="4350987"/>
                <a:chExt cx="1389878" cy="1095672"/>
              </a:xfrm>
            </p:grpSpPr>
            <p:sp>
              <p:nvSpPr>
                <p:cNvPr id="314" name="Right Arrow 313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5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303" name="Group 302"/>
              <p:cNvGrpSpPr/>
              <p:nvPr/>
            </p:nvGrpSpPr>
            <p:grpSpPr>
              <a:xfrm>
                <a:off x="5944517" y="2546670"/>
                <a:ext cx="947340" cy="482796"/>
                <a:chOff x="1761419" y="508879"/>
                <a:chExt cx="947340" cy="755436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3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Test</a:t>
                  </a:r>
                  <a:endParaRPr lang="en-IN" sz="1050" kern="1200" dirty="0"/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5957693" y="3435025"/>
                <a:ext cx="947340" cy="482796"/>
                <a:chOff x="1761419" y="508879"/>
                <a:chExt cx="947340" cy="755436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11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Deploy</a:t>
                  </a:r>
                  <a:endParaRPr lang="en-IN" sz="1050" kern="1200" dirty="0"/>
                </a:p>
              </p:txBody>
            </p:sp>
          </p:grpSp>
          <p:sp>
            <p:nvSpPr>
              <p:cNvPr id="305" name="Rounded Rectangle 304"/>
              <p:cNvSpPr/>
              <p:nvPr/>
            </p:nvSpPr>
            <p:spPr>
              <a:xfrm>
                <a:off x="5763467" y="1471004"/>
                <a:ext cx="1295400" cy="365979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06" name="Picture 30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0144" y="4262250"/>
                <a:ext cx="773307" cy="660533"/>
              </a:xfrm>
              <a:prstGeom prst="rect">
                <a:avLst/>
              </a:prstGeom>
            </p:spPr>
          </p:pic>
          <p:grpSp>
            <p:nvGrpSpPr>
              <p:cNvPr id="307" name="Group 306"/>
              <p:cNvGrpSpPr/>
              <p:nvPr/>
            </p:nvGrpSpPr>
            <p:grpSpPr>
              <a:xfrm rot="16200000">
                <a:off x="6256765" y="3958724"/>
                <a:ext cx="346459" cy="386517"/>
                <a:chOff x="4172254" y="4350987"/>
                <a:chExt cx="1389878" cy="1095672"/>
              </a:xfrm>
            </p:grpSpPr>
            <p:sp>
              <p:nvSpPr>
                <p:cNvPr id="308" name="Right Arrow 307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09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</p:grpSp>
        <p:grpSp>
          <p:nvGrpSpPr>
            <p:cNvPr id="249" name="Group 248"/>
            <p:cNvGrpSpPr/>
            <p:nvPr/>
          </p:nvGrpSpPr>
          <p:grpSpPr>
            <a:xfrm>
              <a:off x="6779591" y="2795198"/>
              <a:ext cx="688318" cy="864665"/>
              <a:chOff x="3895864" y="928365"/>
              <a:chExt cx="868904" cy="862335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3895864" y="928365"/>
                <a:ext cx="868904" cy="86233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98" name="Picture 29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461" y="1017265"/>
                <a:ext cx="773307" cy="660533"/>
              </a:xfrm>
              <a:prstGeom prst="rect">
                <a:avLst/>
              </a:prstGeom>
            </p:spPr>
          </p:pic>
        </p:grpSp>
        <p:cxnSp>
          <p:nvCxnSpPr>
            <p:cNvPr id="250" name="Straight Arrow Connector 249"/>
            <p:cNvCxnSpPr/>
            <p:nvPr/>
          </p:nvCxnSpPr>
          <p:spPr>
            <a:xfrm>
              <a:off x="6285531" y="3869402"/>
              <a:ext cx="1984606" cy="669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/>
            <p:cNvGrpSpPr/>
            <p:nvPr/>
          </p:nvGrpSpPr>
          <p:grpSpPr>
            <a:xfrm>
              <a:off x="8319267" y="1788064"/>
              <a:ext cx="3784210" cy="4428409"/>
              <a:chOff x="2363372" y="664096"/>
              <a:chExt cx="4586068" cy="4415085"/>
            </a:xfrm>
          </p:grpSpPr>
          <p:sp>
            <p:nvSpPr>
              <p:cNvPr id="93" name="Cloud 92"/>
              <p:cNvSpPr/>
              <p:nvPr/>
            </p:nvSpPr>
            <p:spPr>
              <a:xfrm>
                <a:off x="3310331" y="1781912"/>
                <a:ext cx="1787827" cy="948475"/>
              </a:xfrm>
              <a:prstGeom prst="cloud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Master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4" name="Group 93"/>
              <p:cNvGrpSpPr/>
              <p:nvPr/>
            </p:nvGrpSpPr>
            <p:grpSpPr>
              <a:xfrm>
                <a:off x="3109287" y="825822"/>
                <a:ext cx="2701306" cy="884154"/>
                <a:chOff x="1730981" y="1100368"/>
                <a:chExt cx="3410016" cy="881772"/>
              </a:xfrm>
            </p:grpSpPr>
            <p:pic>
              <p:nvPicPr>
                <p:cNvPr id="202" name="Google Shape;110;p17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730981" y="1100368"/>
                  <a:ext cx="855505" cy="8817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3" name="TextBox 202"/>
                <p:cNvSpPr txBox="1"/>
                <p:nvPr/>
              </p:nvSpPr>
              <p:spPr>
                <a:xfrm>
                  <a:off x="2570031" y="1315055"/>
                  <a:ext cx="2570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err="1" smtClean="0"/>
                    <a:t>Kubernetics</a:t>
                  </a:r>
                  <a:endParaRPr lang="en-IN" dirty="0" smtClean="0"/>
                </a:p>
              </p:txBody>
            </p:sp>
          </p:grpSp>
          <p:cxnSp>
            <p:nvCxnSpPr>
              <p:cNvPr id="95" name="Straight Arrow Connector 94"/>
              <p:cNvCxnSpPr>
                <a:stCxn id="93" idx="1"/>
              </p:cNvCxnSpPr>
              <p:nvPr/>
            </p:nvCxnSpPr>
            <p:spPr>
              <a:xfrm flipH="1">
                <a:off x="3279163" y="2729377"/>
                <a:ext cx="925082" cy="9117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93" idx="1"/>
              </p:cNvCxnSpPr>
              <p:nvPr/>
            </p:nvCxnSpPr>
            <p:spPr>
              <a:xfrm>
                <a:off x="4204245" y="2729377"/>
                <a:ext cx="1386446" cy="7740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93" idx="1"/>
              </p:cNvCxnSpPr>
              <p:nvPr/>
            </p:nvCxnSpPr>
            <p:spPr>
              <a:xfrm>
                <a:off x="4204245" y="2729377"/>
                <a:ext cx="253885" cy="8558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Rounded Rectangle 97"/>
              <p:cNvSpPr/>
              <p:nvPr/>
            </p:nvSpPr>
            <p:spPr>
              <a:xfrm>
                <a:off x="2363372" y="664096"/>
                <a:ext cx="4586068" cy="44150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965444" y="3641120"/>
                <a:ext cx="1263952" cy="1140450"/>
                <a:chOff x="8341607" y="978160"/>
                <a:chExt cx="2870344" cy="2561234"/>
              </a:xfrm>
            </p:grpSpPr>
            <p:sp>
              <p:nvSpPr>
                <p:cNvPr id="173" name="TextBox 172"/>
                <p:cNvSpPr txBox="1"/>
                <p:nvPr/>
              </p:nvSpPr>
              <p:spPr>
                <a:xfrm>
                  <a:off x="8997082" y="2712440"/>
                  <a:ext cx="1559392" cy="826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N2</a:t>
                  </a:r>
                  <a:endParaRPr lang="en-IN" dirty="0" smtClean="0"/>
                </a:p>
              </p:txBody>
            </p:sp>
            <p:sp>
              <p:nvSpPr>
                <p:cNvPr id="174" name="Cloud 173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75" name="Group 174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200" name="Rectangle 199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201" name="Picture 20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98" name="Rectangle 197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9" name="Picture 19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96" name="Rectangle 195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7" name="Picture 19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8" name="Group 177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94" name="Rectangle 193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5" name="Picture 19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79" name="Group 178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92" name="Rectangle 191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3" name="Picture 19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0" name="Group 179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91" name="Picture 19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88" name="Rectangle 18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9" name="Picture 18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86" name="Rectangle 185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7" name="Picture 18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84" name="Rectangle 183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85" name="Picture 18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00" name="Group 99"/>
              <p:cNvGrpSpPr/>
              <p:nvPr/>
            </p:nvGrpSpPr>
            <p:grpSpPr>
              <a:xfrm>
                <a:off x="2499070" y="3641120"/>
                <a:ext cx="1263952" cy="1140450"/>
                <a:chOff x="8341607" y="978160"/>
                <a:chExt cx="2870344" cy="2561234"/>
              </a:xfrm>
            </p:grpSpPr>
            <p:sp>
              <p:nvSpPr>
                <p:cNvPr id="144" name="TextBox 143"/>
                <p:cNvSpPr txBox="1"/>
                <p:nvPr/>
              </p:nvSpPr>
              <p:spPr>
                <a:xfrm>
                  <a:off x="8997082" y="2712440"/>
                  <a:ext cx="1559392" cy="826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N1</a:t>
                  </a:r>
                  <a:endParaRPr lang="en-IN" dirty="0" smtClean="0"/>
                </a:p>
              </p:txBody>
            </p:sp>
            <p:sp>
              <p:nvSpPr>
                <p:cNvPr id="145" name="Cloud 144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46" name="Group 145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71" name="Rectangle 17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72" name="Picture 17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69" name="Rectangle 168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70" name="Picture 16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67" name="Rectangle 16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8" name="Picture 16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6" name="Picture 1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63" name="Rectangle 162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4" name="Picture 1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61" name="Rectangle 16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2" name="Picture 16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60" name="Picture 15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58" name="Picture 15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4" name="Group 153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55" name="Rectangle 15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56" name="Picture 15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01" name="Group 100"/>
              <p:cNvGrpSpPr/>
              <p:nvPr/>
            </p:nvGrpSpPr>
            <p:grpSpPr>
              <a:xfrm>
                <a:off x="5431818" y="3641120"/>
                <a:ext cx="1263952" cy="1117074"/>
                <a:chOff x="8341607" y="978160"/>
                <a:chExt cx="2870344" cy="2508735"/>
              </a:xfrm>
            </p:grpSpPr>
            <p:sp>
              <p:nvSpPr>
                <p:cNvPr id="102" name="TextBox 101"/>
                <p:cNvSpPr txBox="1"/>
                <p:nvPr/>
              </p:nvSpPr>
              <p:spPr>
                <a:xfrm>
                  <a:off x="8997082" y="2712441"/>
                  <a:ext cx="1559392" cy="534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N3</a:t>
                  </a:r>
                </a:p>
              </p:txBody>
            </p:sp>
            <p:sp>
              <p:nvSpPr>
                <p:cNvPr id="116" name="Cloud 115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42" name="Rectangle 14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40" name="Rectangle 139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38" name="Rectangle 13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5" name="Picture 13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32" name="Rectangle 13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3" name="Picture 13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30" name="Rectangle 129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31" name="Picture 13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29" name="Picture 12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Group 124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27" name="Picture 1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</p:grpSp>
      </p:grpSp>
      <p:cxnSp>
        <p:nvCxnSpPr>
          <p:cNvPr id="13" name="Curved Connector 12"/>
          <p:cNvCxnSpPr>
            <a:stCxn id="4" idx="3"/>
          </p:cNvCxnSpPr>
          <p:nvPr/>
        </p:nvCxnSpPr>
        <p:spPr>
          <a:xfrm flipV="1">
            <a:off x="4256645" y="2718982"/>
            <a:ext cx="949997" cy="546320"/>
          </a:xfrm>
          <a:prstGeom prst="curvedConnector3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4" idx="1"/>
          </p:cNvCxnSpPr>
          <p:nvPr/>
        </p:nvCxnSpPr>
        <p:spPr>
          <a:xfrm rot="10800000">
            <a:off x="2596947" y="3021988"/>
            <a:ext cx="684929" cy="243314"/>
          </a:xfrm>
          <a:prstGeom prst="curvedConnector3">
            <a:avLst>
              <a:gd name="adj1" fmla="val 50000"/>
            </a:avLst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538125">
            <a:off x="3009354" y="4634435"/>
            <a:ext cx="15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Feedback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596946" y="4471123"/>
            <a:ext cx="2609696" cy="30200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90" y="789635"/>
            <a:ext cx="974770" cy="974770"/>
          </a:xfrm>
          <a:prstGeom prst="rect">
            <a:avLst/>
          </a:prstGeom>
        </p:spPr>
      </p:pic>
      <p:pic>
        <p:nvPicPr>
          <p:cNvPr id="6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2912" y="1277020"/>
            <a:ext cx="914401" cy="914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36071682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80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7900438" y="3662110"/>
            <a:ext cx="3682728" cy="1329364"/>
            <a:chOff x="3111772" y="1664216"/>
            <a:chExt cx="3682728" cy="1329364"/>
          </a:xfrm>
        </p:grpSpPr>
        <p:grpSp>
          <p:nvGrpSpPr>
            <p:cNvPr id="251" name="Group 250"/>
            <p:cNvGrpSpPr/>
            <p:nvPr/>
          </p:nvGrpSpPr>
          <p:grpSpPr>
            <a:xfrm>
              <a:off x="3111772" y="1664216"/>
              <a:ext cx="1104628" cy="1294884"/>
              <a:chOff x="8090172" y="2299216"/>
              <a:chExt cx="1714228" cy="1891784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8090172" y="2299216"/>
                <a:ext cx="1714228" cy="1891784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82108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82108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82108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87569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87569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87569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92776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92776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92776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8223522" y="3701792"/>
                <a:ext cx="1435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Node1</a:t>
                </a:r>
                <a:endParaRPr lang="en-IN" dirty="0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5689872" y="1664216"/>
              <a:ext cx="1104628" cy="1329364"/>
              <a:chOff x="8090172" y="2299216"/>
              <a:chExt cx="1714228" cy="1942158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8090172" y="2299216"/>
                <a:ext cx="1714228" cy="1891784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82108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82108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82108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87569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87569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87569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92776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92776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92776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223522" y="3701792"/>
                <a:ext cx="1435100" cy="53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Node3</a:t>
                </a:r>
                <a:endParaRPr lang="en-IN" dirty="0"/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4400822" y="1664216"/>
              <a:ext cx="1104628" cy="1329364"/>
              <a:chOff x="8090172" y="2299216"/>
              <a:chExt cx="1714228" cy="1942158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8090172" y="2299216"/>
                <a:ext cx="1714228" cy="1891784"/>
              </a:xfrm>
              <a:prstGeom prst="rect">
                <a:avLst/>
              </a:prstGeom>
              <a:noFill/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82108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82108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82108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87569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87569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87569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9277622" y="24262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9277622" y="28453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9277622" y="3264416"/>
                <a:ext cx="368300" cy="317500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223522" y="3701792"/>
                <a:ext cx="1435100" cy="53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Node2</a:t>
                </a:r>
                <a:endParaRPr lang="en-IN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998329" y="1437994"/>
            <a:ext cx="3997486" cy="3880448"/>
            <a:chOff x="998329" y="1437994"/>
            <a:chExt cx="3997486" cy="3880448"/>
          </a:xfrm>
        </p:grpSpPr>
        <p:grpSp>
          <p:nvGrpSpPr>
            <p:cNvPr id="16" name="Group 15"/>
            <p:cNvGrpSpPr/>
            <p:nvPr/>
          </p:nvGrpSpPr>
          <p:grpSpPr>
            <a:xfrm>
              <a:off x="998329" y="2391508"/>
              <a:ext cx="3997486" cy="2926934"/>
              <a:chOff x="998329" y="859118"/>
              <a:chExt cx="3997486" cy="445932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998329" y="3544415"/>
                <a:ext cx="3997486" cy="1774027"/>
                <a:chOff x="4752153" y="3207027"/>
                <a:chExt cx="5863883" cy="1774027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6833000" y="3210268"/>
                  <a:ext cx="1702190" cy="1733478"/>
                  <a:chOff x="3644631" y="1496520"/>
                  <a:chExt cx="1702190" cy="1733478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4025162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6" name="Rectangle 65"/>
                  <p:cNvSpPr/>
                  <p:nvPr/>
                </p:nvSpPr>
                <p:spPr>
                  <a:xfrm>
                    <a:off x="4025162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7" name="Rectangle 66"/>
                  <p:cNvSpPr/>
                  <p:nvPr/>
                </p:nvSpPr>
                <p:spPr>
                  <a:xfrm>
                    <a:off x="4025162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8" name="Rectangle 67"/>
                  <p:cNvSpPr/>
                  <p:nvPr/>
                </p:nvSpPr>
                <p:spPr>
                  <a:xfrm>
                    <a:off x="4377063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9" name="Rectangle 68"/>
                  <p:cNvSpPr/>
                  <p:nvPr/>
                </p:nvSpPr>
                <p:spPr>
                  <a:xfrm>
                    <a:off x="4377063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0" name="Rectangle 69"/>
                  <p:cNvSpPr/>
                  <p:nvPr/>
                </p:nvSpPr>
                <p:spPr>
                  <a:xfrm>
                    <a:off x="4377063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1" name="Rectangle 70"/>
                  <p:cNvSpPr/>
                  <p:nvPr/>
                </p:nvSpPr>
                <p:spPr>
                  <a:xfrm>
                    <a:off x="4712596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2" name="Rectangle 71"/>
                  <p:cNvSpPr/>
                  <p:nvPr/>
                </p:nvSpPr>
                <p:spPr>
                  <a:xfrm>
                    <a:off x="4712596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3" name="Rectangle 72"/>
                  <p:cNvSpPr/>
                  <p:nvPr/>
                </p:nvSpPr>
                <p:spPr>
                  <a:xfrm>
                    <a:off x="4712596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4033346" y="2694868"/>
                    <a:ext cx="9247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N2</a:t>
                    </a:r>
                    <a:endParaRPr lang="en-IN" dirty="0"/>
                  </a:p>
                </p:txBody>
              </p:sp>
              <p:sp>
                <p:nvSpPr>
                  <p:cNvPr id="75" name="Cloud 74"/>
                  <p:cNvSpPr/>
                  <p:nvPr/>
                </p:nvSpPr>
                <p:spPr>
                  <a:xfrm>
                    <a:off x="3644631" y="1496520"/>
                    <a:ext cx="1702190" cy="1733478"/>
                  </a:xfrm>
                  <a:prstGeom prst="cloud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4752153" y="3247576"/>
                  <a:ext cx="1702190" cy="1733478"/>
                  <a:chOff x="3644631" y="1496520"/>
                  <a:chExt cx="1702190" cy="1733478"/>
                </a:xfrm>
              </p:grpSpPr>
              <p:sp>
                <p:nvSpPr>
                  <p:cNvPr id="54" name="Rectangle 53"/>
                  <p:cNvSpPr/>
                  <p:nvPr/>
                </p:nvSpPr>
                <p:spPr>
                  <a:xfrm>
                    <a:off x="4025162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4025162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6" name="Rectangle 55"/>
                  <p:cNvSpPr/>
                  <p:nvPr/>
                </p:nvSpPr>
                <p:spPr>
                  <a:xfrm>
                    <a:off x="4025162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377063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8" name="Rectangle 57"/>
                  <p:cNvSpPr/>
                  <p:nvPr/>
                </p:nvSpPr>
                <p:spPr>
                  <a:xfrm>
                    <a:off x="4377063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4377063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712596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4712596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2" name="Rectangle 61"/>
                  <p:cNvSpPr/>
                  <p:nvPr/>
                </p:nvSpPr>
                <p:spPr>
                  <a:xfrm>
                    <a:off x="4712596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033346" y="2694868"/>
                    <a:ext cx="9247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N1</a:t>
                    </a:r>
                    <a:endParaRPr lang="en-IN" dirty="0"/>
                  </a:p>
                </p:txBody>
              </p:sp>
              <p:sp>
                <p:nvSpPr>
                  <p:cNvPr id="64" name="Cloud 63"/>
                  <p:cNvSpPr/>
                  <p:nvPr/>
                </p:nvSpPr>
                <p:spPr>
                  <a:xfrm>
                    <a:off x="3644631" y="1496520"/>
                    <a:ext cx="1702190" cy="1733478"/>
                  </a:xfrm>
                  <a:prstGeom prst="cloud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913846" y="3207027"/>
                  <a:ext cx="1702190" cy="1733478"/>
                  <a:chOff x="3644631" y="1496520"/>
                  <a:chExt cx="1702190" cy="1733478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4025162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4025162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4025162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4377063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4377063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4377063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4712596" y="1821765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712596" y="2108629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4712596" y="2395494"/>
                    <a:ext cx="237328" cy="217322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033346" y="2694868"/>
                    <a:ext cx="92476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 smtClean="0"/>
                      <a:t>N3</a:t>
                    </a:r>
                  </a:p>
                </p:txBody>
              </p:sp>
              <p:sp>
                <p:nvSpPr>
                  <p:cNvPr id="53" name="Cloud 52"/>
                  <p:cNvSpPr/>
                  <p:nvPr/>
                </p:nvSpPr>
                <p:spPr>
                  <a:xfrm>
                    <a:off x="3644631" y="1496520"/>
                    <a:ext cx="1702190" cy="1733478"/>
                  </a:xfrm>
                  <a:prstGeom prst="cloud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2" name="Cloud 1"/>
              <p:cNvSpPr/>
              <p:nvPr/>
            </p:nvSpPr>
            <p:spPr>
              <a:xfrm>
                <a:off x="1617878" y="859118"/>
                <a:ext cx="2256878" cy="1441153"/>
              </a:xfrm>
              <a:prstGeom prst="cloud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Master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Elbow Connector 4"/>
              <p:cNvCxnSpPr/>
              <p:nvPr/>
            </p:nvCxnSpPr>
            <p:spPr>
              <a:xfrm>
                <a:off x="2916178" y="2340885"/>
                <a:ext cx="1903605" cy="1266022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/>
              <p:cNvCxnSpPr/>
              <p:nvPr/>
            </p:nvCxnSpPr>
            <p:spPr>
              <a:xfrm rot="10800000" flipV="1">
                <a:off x="1609192" y="2340885"/>
                <a:ext cx="1147591" cy="1024849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2" idx="1"/>
                <a:endCxn id="75" idx="3"/>
              </p:cNvCxnSpPr>
              <p:nvPr/>
            </p:nvCxnSpPr>
            <p:spPr>
              <a:xfrm>
                <a:off x="2746317" y="2298736"/>
                <a:ext cx="250756" cy="134803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364088" y="1437994"/>
              <a:ext cx="3410016" cy="881772"/>
              <a:chOff x="1730981" y="1100368"/>
              <a:chExt cx="3410016" cy="881772"/>
            </a:xfrm>
          </p:grpSpPr>
          <p:pic>
            <p:nvPicPr>
              <p:cNvPr id="91" name="Google Shape;110;p1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730981" y="1100368"/>
                <a:ext cx="855505" cy="8817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2570031" y="1315055"/>
                <a:ext cx="2570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/>
                  <a:t>Kubernetics</a:t>
                </a:r>
                <a:r>
                  <a:rPr lang="en-IN" dirty="0" smtClean="0"/>
                  <a:t> Clusters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55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232999" y="1411071"/>
            <a:ext cx="1026175" cy="4450457"/>
            <a:chOff x="5763467" y="692335"/>
            <a:chExt cx="1295400" cy="4438465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977" y="692335"/>
              <a:ext cx="934569" cy="894306"/>
            </a:xfrm>
            <a:prstGeom prst="rect">
              <a:avLst/>
            </a:prstGeom>
          </p:spPr>
        </p:pic>
        <p:grpSp>
          <p:nvGrpSpPr>
            <p:cNvPr id="55" name="Group 54"/>
            <p:cNvGrpSpPr/>
            <p:nvPr/>
          </p:nvGrpSpPr>
          <p:grpSpPr>
            <a:xfrm rot="16200000">
              <a:off x="6247305" y="2191569"/>
              <a:ext cx="346459" cy="386517"/>
              <a:chOff x="3986194" y="4433273"/>
              <a:chExt cx="1389878" cy="1095672"/>
            </a:xfrm>
          </p:grpSpPr>
          <p:sp>
            <p:nvSpPr>
              <p:cNvPr id="73" name="Right Arrow 72"/>
              <p:cNvSpPr/>
              <p:nvPr/>
            </p:nvSpPr>
            <p:spPr>
              <a:xfrm rot="10828195">
                <a:off x="3986194" y="4433273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4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946865" y="1695202"/>
              <a:ext cx="947340" cy="482796"/>
              <a:chOff x="1761419" y="508879"/>
              <a:chExt cx="947340" cy="755436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2" name="Oval 4"/>
              <p:cNvSpPr/>
              <p:nvPr/>
            </p:nvSpPr>
            <p:spPr>
              <a:xfrm>
                <a:off x="1900154" y="619510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Build</a:t>
                </a:r>
                <a:endParaRPr lang="en-IN" sz="1050" kern="12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6200000">
              <a:off x="6244065" y="3069724"/>
              <a:ext cx="346459" cy="386517"/>
              <a:chOff x="4172254" y="4350987"/>
              <a:chExt cx="1389878" cy="1095672"/>
            </a:xfrm>
          </p:grpSpPr>
          <p:sp>
            <p:nvSpPr>
              <p:cNvPr id="69" name="Right Arrow 68"/>
              <p:cNvSpPr/>
              <p:nvPr/>
            </p:nvSpPr>
            <p:spPr>
              <a:xfrm rot="10828195">
                <a:off x="4172254" y="4350987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944517" y="2546670"/>
              <a:ext cx="947340" cy="482796"/>
              <a:chOff x="1761419" y="508879"/>
              <a:chExt cx="947340" cy="755436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Oval 4"/>
              <p:cNvSpPr/>
              <p:nvPr/>
            </p:nvSpPr>
            <p:spPr>
              <a:xfrm>
                <a:off x="1900154" y="619510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Test</a:t>
                </a:r>
                <a:endParaRPr lang="en-IN" sz="1050" kern="1200" dirty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957693" y="3435025"/>
              <a:ext cx="947340" cy="482796"/>
              <a:chOff x="1761419" y="508879"/>
              <a:chExt cx="947340" cy="755436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761419" y="508879"/>
                <a:ext cx="947340" cy="755436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Oval 4"/>
              <p:cNvSpPr/>
              <p:nvPr/>
            </p:nvSpPr>
            <p:spPr>
              <a:xfrm>
                <a:off x="1900154" y="619510"/>
                <a:ext cx="669870" cy="5341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3970" tIns="13970" rIns="13970" bIns="13970" numCol="1" spcCol="1270" anchor="ctr" anchorCtr="0">
                <a:noAutofit/>
              </a:bodyPr>
              <a:lstStyle/>
              <a:p>
                <a:pPr lvl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1050" kern="1200" dirty="0" smtClean="0"/>
                  <a:t>Deploy</a:t>
                </a:r>
                <a:endParaRPr lang="en-IN" sz="1050" kern="1200" dirty="0"/>
              </a:p>
            </p:txBody>
          </p:sp>
        </p:grpSp>
        <p:sp>
          <p:nvSpPr>
            <p:cNvPr id="60" name="Rounded Rectangle 59"/>
            <p:cNvSpPr/>
            <p:nvPr/>
          </p:nvSpPr>
          <p:spPr>
            <a:xfrm>
              <a:off x="5763467" y="1471004"/>
              <a:ext cx="1295400" cy="365979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144" y="4262250"/>
              <a:ext cx="773307" cy="660533"/>
            </a:xfrm>
            <a:prstGeom prst="rect">
              <a:avLst/>
            </a:prstGeom>
          </p:spPr>
        </p:pic>
        <p:grpSp>
          <p:nvGrpSpPr>
            <p:cNvPr id="62" name="Group 61"/>
            <p:cNvGrpSpPr/>
            <p:nvPr/>
          </p:nvGrpSpPr>
          <p:grpSpPr>
            <a:xfrm rot="16200000">
              <a:off x="6256765" y="3958724"/>
              <a:ext cx="346459" cy="386517"/>
              <a:chOff x="4172254" y="4350987"/>
              <a:chExt cx="1389878" cy="1095672"/>
            </a:xfrm>
          </p:grpSpPr>
          <p:sp>
            <p:nvSpPr>
              <p:cNvPr id="63" name="Right Arrow 62"/>
              <p:cNvSpPr/>
              <p:nvPr/>
            </p:nvSpPr>
            <p:spPr>
              <a:xfrm rot="10828195">
                <a:off x="4172254" y="4350987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6779591" y="2795198"/>
            <a:ext cx="688318" cy="864665"/>
            <a:chOff x="3895864" y="928365"/>
            <a:chExt cx="868904" cy="862335"/>
          </a:xfrm>
        </p:grpSpPr>
        <p:sp>
          <p:nvSpPr>
            <p:cNvPr id="52" name="Rectangle 51"/>
            <p:cNvSpPr/>
            <p:nvPr/>
          </p:nvSpPr>
          <p:spPr>
            <a:xfrm>
              <a:off x="3895864" y="928365"/>
              <a:ext cx="868904" cy="86233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1461" y="1017265"/>
              <a:ext cx="773307" cy="660533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>
          <a:xfrm>
            <a:off x="6285531" y="3869402"/>
            <a:ext cx="1984606" cy="66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320028" y="1411071"/>
            <a:ext cx="3454631" cy="4415085"/>
            <a:chOff x="4670477" y="1055078"/>
            <a:chExt cx="4360982" cy="4403188"/>
          </a:xfrm>
        </p:grpSpPr>
        <p:grpSp>
          <p:nvGrpSpPr>
            <p:cNvPr id="7" name="Group 6"/>
            <p:cNvGrpSpPr/>
            <p:nvPr/>
          </p:nvGrpSpPr>
          <p:grpSpPr>
            <a:xfrm>
              <a:off x="4896566" y="3932411"/>
              <a:ext cx="3997486" cy="1164405"/>
              <a:chOff x="4752153" y="3207027"/>
              <a:chExt cx="5863883" cy="17740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833000" y="3210268"/>
                <a:ext cx="1702190" cy="1733478"/>
                <a:chOff x="3644631" y="1496520"/>
                <a:chExt cx="1702190" cy="1733478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4025162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025162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025162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4377063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377063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377063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712596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712596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712596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4033346" y="2694868"/>
                  <a:ext cx="924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N2</a:t>
                  </a:r>
                  <a:endParaRPr lang="en-IN" dirty="0"/>
                </a:p>
              </p:txBody>
            </p:sp>
            <p:sp>
              <p:nvSpPr>
                <p:cNvPr id="51" name="Cloud 50"/>
                <p:cNvSpPr/>
                <p:nvPr/>
              </p:nvSpPr>
              <p:spPr>
                <a:xfrm>
                  <a:off x="3644631" y="1496520"/>
                  <a:ext cx="1702190" cy="1733478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52153" y="3247576"/>
                <a:ext cx="1702190" cy="1733478"/>
                <a:chOff x="3644631" y="1496520"/>
                <a:chExt cx="1702190" cy="1733478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25162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025162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4025162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377063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377063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377063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712596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712596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12596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4033346" y="2694868"/>
                  <a:ext cx="924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N1</a:t>
                  </a:r>
                  <a:endParaRPr lang="en-IN" dirty="0"/>
                </a:p>
              </p:txBody>
            </p:sp>
            <p:sp>
              <p:nvSpPr>
                <p:cNvPr id="40" name="Cloud 39"/>
                <p:cNvSpPr/>
                <p:nvPr/>
              </p:nvSpPr>
              <p:spPr>
                <a:xfrm>
                  <a:off x="3644631" y="1496520"/>
                  <a:ext cx="1702190" cy="1733478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8913846" y="3207027"/>
                <a:ext cx="1702190" cy="1733478"/>
                <a:chOff x="3644631" y="1496520"/>
                <a:chExt cx="1702190" cy="1733478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4025162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025162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025162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377063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377063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377063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12596" y="1821765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712596" y="2108629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712596" y="2395494"/>
                  <a:ext cx="237328" cy="217322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4033346" y="2694868"/>
                  <a:ext cx="924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N3</a:t>
                  </a:r>
                </a:p>
              </p:txBody>
            </p:sp>
            <p:sp>
              <p:nvSpPr>
                <p:cNvPr id="29" name="Cloud 28"/>
                <p:cNvSpPr/>
                <p:nvPr/>
              </p:nvSpPr>
              <p:spPr>
                <a:xfrm>
                  <a:off x="3644631" y="1496520"/>
                  <a:ext cx="1702190" cy="1733478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8" name="Cloud 7"/>
            <p:cNvSpPr/>
            <p:nvPr/>
          </p:nvSpPr>
          <p:spPr>
            <a:xfrm>
              <a:off x="5516115" y="2169882"/>
              <a:ext cx="2256878" cy="945919"/>
            </a:xfrm>
            <a:prstGeom prst="cloud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Master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262325" y="1216368"/>
              <a:ext cx="3410016" cy="881772"/>
              <a:chOff x="1730981" y="1100368"/>
              <a:chExt cx="3410016" cy="881772"/>
            </a:xfrm>
          </p:grpSpPr>
          <p:pic>
            <p:nvPicPr>
              <p:cNvPr id="14" name="Google Shape;110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730981" y="1100368"/>
                <a:ext cx="855505" cy="8817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2570031" y="1315055"/>
                <a:ext cx="2570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 smtClean="0"/>
                  <a:t>Kubernetics</a:t>
                </a:r>
                <a:endParaRPr lang="en-IN" dirty="0" smtClean="0"/>
              </a:p>
            </p:txBody>
          </p:sp>
        </p:grpSp>
        <p:cxnSp>
          <p:nvCxnSpPr>
            <p:cNvPr id="10" name="Straight Arrow Connector 9"/>
            <p:cNvCxnSpPr>
              <a:stCxn id="8" idx="1"/>
              <a:endCxn id="40" idx="3"/>
            </p:cNvCxnSpPr>
            <p:nvPr/>
          </p:nvCxnSpPr>
          <p:spPr>
            <a:xfrm flipH="1">
              <a:off x="5476769" y="3114794"/>
              <a:ext cx="1167785" cy="9092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1"/>
            </p:cNvCxnSpPr>
            <p:nvPr/>
          </p:nvCxnSpPr>
          <p:spPr>
            <a:xfrm>
              <a:off x="6644554" y="3114794"/>
              <a:ext cx="1750191" cy="7719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>
              <a:off x="6644554" y="3114794"/>
              <a:ext cx="320494" cy="85358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670477" y="1055078"/>
              <a:ext cx="4360982" cy="44031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3660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 rot="16200000">
            <a:off x="2076757" y="2156552"/>
            <a:ext cx="347395" cy="306187"/>
            <a:chOff x="3986194" y="4433273"/>
            <a:chExt cx="1389878" cy="1095672"/>
          </a:xfrm>
        </p:grpSpPr>
        <p:sp>
          <p:nvSpPr>
            <p:cNvPr id="126" name="Right Arrow 125"/>
            <p:cNvSpPr/>
            <p:nvPr/>
          </p:nvSpPr>
          <p:spPr>
            <a:xfrm rot="10828195">
              <a:off x="3986194" y="4433273"/>
              <a:ext cx="1389878" cy="10956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Right Arrow 4"/>
            <p:cNvSpPr/>
            <p:nvPr/>
          </p:nvSpPr>
          <p:spPr>
            <a:xfrm rot="21628195">
              <a:off x="4314890" y="4653755"/>
              <a:ext cx="1061176" cy="657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700" kern="12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906315" y="1650598"/>
            <a:ext cx="750453" cy="484100"/>
            <a:chOff x="1761419" y="508879"/>
            <a:chExt cx="947340" cy="755436"/>
          </a:xfrm>
        </p:grpSpPr>
        <p:sp>
          <p:nvSpPr>
            <p:cNvPr id="124" name="Oval 123"/>
            <p:cNvSpPr/>
            <p:nvPr/>
          </p:nvSpPr>
          <p:spPr>
            <a:xfrm>
              <a:off x="1761419" y="508879"/>
              <a:ext cx="947340" cy="75543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5" name="Oval 4"/>
            <p:cNvSpPr/>
            <p:nvPr/>
          </p:nvSpPr>
          <p:spPr>
            <a:xfrm>
              <a:off x="1900154" y="619510"/>
              <a:ext cx="669870" cy="5341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 smtClean="0"/>
                <a:t>Build</a:t>
              </a:r>
              <a:endParaRPr lang="en-IN" sz="1050" kern="12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 rot="16200000">
            <a:off x="2074190" y="3037080"/>
            <a:ext cx="347395" cy="306187"/>
            <a:chOff x="4172254" y="4350987"/>
            <a:chExt cx="1389878" cy="1095672"/>
          </a:xfrm>
        </p:grpSpPr>
        <p:sp>
          <p:nvSpPr>
            <p:cNvPr id="122" name="Right Arrow 121"/>
            <p:cNvSpPr/>
            <p:nvPr/>
          </p:nvSpPr>
          <p:spPr>
            <a:xfrm rot="10828195">
              <a:off x="4172254" y="4350987"/>
              <a:ext cx="1389878" cy="10956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3" name="Right Arrow 4"/>
            <p:cNvSpPr/>
            <p:nvPr/>
          </p:nvSpPr>
          <p:spPr>
            <a:xfrm rot="21628195">
              <a:off x="4314890" y="4653755"/>
              <a:ext cx="1061176" cy="657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700" kern="120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873368" y="2471925"/>
            <a:ext cx="750453" cy="484100"/>
            <a:chOff x="1761419" y="508879"/>
            <a:chExt cx="947340" cy="755436"/>
          </a:xfrm>
        </p:grpSpPr>
        <p:sp>
          <p:nvSpPr>
            <p:cNvPr id="120" name="Oval 119"/>
            <p:cNvSpPr/>
            <p:nvPr/>
          </p:nvSpPr>
          <p:spPr>
            <a:xfrm>
              <a:off x="1761419" y="508879"/>
              <a:ext cx="947340" cy="75543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Oval 4"/>
            <p:cNvSpPr/>
            <p:nvPr/>
          </p:nvSpPr>
          <p:spPr>
            <a:xfrm>
              <a:off x="1900154" y="619510"/>
              <a:ext cx="669870" cy="5341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 smtClean="0"/>
                <a:t>Test</a:t>
              </a:r>
              <a:endParaRPr lang="en-IN" sz="1050" kern="12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883806" y="3362680"/>
            <a:ext cx="750453" cy="484100"/>
            <a:chOff x="1761419" y="508879"/>
            <a:chExt cx="947340" cy="755436"/>
          </a:xfrm>
        </p:grpSpPr>
        <p:sp>
          <p:nvSpPr>
            <p:cNvPr id="118" name="Oval 117"/>
            <p:cNvSpPr/>
            <p:nvPr/>
          </p:nvSpPr>
          <p:spPr>
            <a:xfrm>
              <a:off x="1761419" y="508879"/>
              <a:ext cx="947340" cy="75543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9" name="Oval 4"/>
            <p:cNvSpPr/>
            <p:nvPr/>
          </p:nvSpPr>
          <p:spPr>
            <a:xfrm>
              <a:off x="1900154" y="619510"/>
              <a:ext cx="669870" cy="5341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050" kern="1200" dirty="0" smtClean="0"/>
                <a:t>Deploy</a:t>
              </a:r>
              <a:endParaRPr lang="en-IN" sz="1050" kern="1200" dirty="0"/>
            </a:p>
          </p:txBody>
        </p:sp>
      </p:grpSp>
      <p:sp>
        <p:nvSpPr>
          <p:cNvPr id="113" name="Rounded Rectangle 112"/>
          <p:cNvSpPr/>
          <p:nvPr/>
        </p:nvSpPr>
        <p:spPr>
          <a:xfrm>
            <a:off x="1729946" y="1393353"/>
            <a:ext cx="1026175" cy="3669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Rounded Rectangle 129"/>
          <p:cNvSpPr/>
          <p:nvPr/>
        </p:nvSpPr>
        <p:spPr>
          <a:xfrm>
            <a:off x="9806962" y="1276888"/>
            <a:ext cx="927278" cy="121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>
                <a:solidFill>
                  <a:schemeClr val="tx1"/>
                </a:solidFill>
              </a:rPr>
              <a:t>Test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9806962" y="1707283"/>
            <a:ext cx="506437" cy="230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 smtClean="0"/>
              <a:t>Maven</a:t>
            </a:r>
            <a:endParaRPr lang="en-IN" sz="800" dirty="0"/>
          </a:p>
        </p:txBody>
      </p:sp>
      <p:sp>
        <p:nvSpPr>
          <p:cNvPr id="132" name="Rounded Rectangle 131"/>
          <p:cNvSpPr/>
          <p:nvPr/>
        </p:nvSpPr>
        <p:spPr>
          <a:xfrm>
            <a:off x="9291695" y="3433575"/>
            <a:ext cx="927278" cy="121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 smtClean="0">
                <a:solidFill>
                  <a:schemeClr val="tx1"/>
                </a:solidFill>
              </a:rPr>
              <a:t>Code Check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7202658" y="292004"/>
            <a:ext cx="1237957" cy="5968119"/>
            <a:chOff x="7202658" y="292004"/>
            <a:chExt cx="1237957" cy="5968119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2250" y="292004"/>
              <a:ext cx="740336" cy="896722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822" y="5455141"/>
              <a:ext cx="612589" cy="662318"/>
            </a:xfrm>
            <a:prstGeom prst="rect">
              <a:avLst/>
            </a:prstGeom>
          </p:spPr>
        </p:pic>
        <p:grpSp>
          <p:nvGrpSpPr>
            <p:cNvPr id="115" name="Group 114"/>
            <p:cNvGrpSpPr/>
            <p:nvPr/>
          </p:nvGrpSpPr>
          <p:grpSpPr>
            <a:xfrm rot="16200000">
              <a:off x="7647938" y="5138737"/>
              <a:ext cx="347395" cy="306187"/>
              <a:chOff x="4172254" y="4350987"/>
              <a:chExt cx="1389878" cy="1095672"/>
            </a:xfrm>
          </p:grpSpPr>
          <p:sp>
            <p:nvSpPr>
              <p:cNvPr id="116" name="Right Arrow 115"/>
              <p:cNvSpPr/>
              <p:nvPr/>
            </p:nvSpPr>
            <p:spPr>
              <a:xfrm rot="10828195">
                <a:off x="4172254" y="4350987"/>
                <a:ext cx="1389878" cy="1095672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7" name="Right Arrow 4"/>
              <p:cNvSpPr/>
              <p:nvPr/>
            </p:nvSpPr>
            <p:spPr>
              <a:xfrm rot="21628195">
                <a:off x="4314890" y="4653755"/>
                <a:ext cx="1061176" cy="6574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IN" sz="4700" kern="1200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7495822" y="2353236"/>
              <a:ext cx="726764" cy="797957"/>
              <a:chOff x="7263685" y="1139483"/>
              <a:chExt cx="964621" cy="797957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7263685" y="1139483"/>
                <a:ext cx="964621" cy="7979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sz="1300" dirty="0" smtClean="0">
                    <a:solidFill>
                      <a:schemeClr val="tx1"/>
                    </a:solidFill>
                  </a:rPr>
                  <a:t>Code Check</a:t>
                </a:r>
                <a:endParaRPr lang="en-IN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Rounded Rectangle 135"/>
              <p:cNvSpPr/>
              <p:nvPr/>
            </p:nvSpPr>
            <p:spPr>
              <a:xfrm>
                <a:off x="7372628" y="1650598"/>
                <a:ext cx="650289" cy="1769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800" dirty="0" err="1" smtClean="0"/>
                  <a:t>SonarQube</a:t>
                </a:r>
                <a:endParaRPr lang="en-IN" sz="800" dirty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495822" y="1444283"/>
              <a:ext cx="726764" cy="797957"/>
              <a:chOff x="7263685" y="1139483"/>
              <a:chExt cx="964621" cy="797957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7263685" y="1139483"/>
                <a:ext cx="964621" cy="7979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sz="1400" dirty="0" smtClean="0">
                    <a:solidFill>
                      <a:schemeClr val="tx1"/>
                    </a:solidFill>
                  </a:rPr>
                  <a:t>Build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7372628" y="1650598"/>
                <a:ext cx="650289" cy="1769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800" dirty="0" smtClean="0"/>
                  <a:t>Maven</a:t>
                </a:r>
                <a:endParaRPr lang="en-IN" sz="8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495822" y="3283618"/>
              <a:ext cx="726764" cy="797957"/>
              <a:chOff x="7263685" y="1139483"/>
              <a:chExt cx="964621" cy="797957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7263685" y="1139483"/>
                <a:ext cx="964621" cy="7979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IN" sz="1400" dirty="0" smtClean="0">
                    <a:solidFill>
                      <a:schemeClr val="tx1"/>
                    </a:solidFill>
                  </a:rPr>
                  <a:t>Test</a:t>
                </a:r>
                <a:endParaRPr lang="en-I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372628" y="1650598"/>
                <a:ext cx="650289" cy="17699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800" dirty="0" smtClean="0"/>
                  <a:t>Junit</a:t>
                </a:r>
                <a:endParaRPr lang="en-IN" sz="800" dirty="0"/>
              </a:p>
            </p:txBody>
          </p:sp>
        </p:grpSp>
        <p:sp>
          <p:nvSpPr>
            <p:cNvPr id="147" name="Rounded Rectangle 146"/>
            <p:cNvSpPr/>
            <p:nvPr/>
          </p:nvSpPr>
          <p:spPr>
            <a:xfrm>
              <a:off x="7495822" y="4220371"/>
              <a:ext cx="726764" cy="797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300" dirty="0" smtClean="0">
                  <a:solidFill>
                    <a:schemeClr val="tx1"/>
                  </a:solidFill>
                </a:rPr>
                <a:t>Deploy</a:t>
              </a:r>
              <a:endParaRPr lang="en-IN" sz="1300" dirty="0">
                <a:solidFill>
                  <a:schemeClr val="tx1"/>
                </a:solidFill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7202658" y="1276888"/>
              <a:ext cx="1237957" cy="49832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661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383" y="113116"/>
            <a:ext cx="740336" cy="72858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955" y="4308126"/>
            <a:ext cx="612589" cy="538128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16200000">
            <a:off x="1598641" y="4022344"/>
            <a:ext cx="282256" cy="306187"/>
            <a:chOff x="4172254" y="4350987"/>
            <a:chExt cx="1389878" cy="1095672"/>
          </a:xfrm>
        </p:grpSpPr>
        <p:sp>
          <p:nvSpPr>
            <p:cNvPr id="143" name="Right Arrow 142"/>
            <p:cNvSpPr/>
            <p:nvPr/>
          </p:nvSpPr>
          <p:spPr>
            <a:xfrm rot="10828195">
              <a:off x="4172254" y="4350987"/>
              <a:ext cx="1389878" cy="109567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4" name="Right Arrow 4"/>
            <p:cNvSpPr/>
            <p:nvPr/>
          </p:nvSpPr>
          <p:spPr>
            <a:xfrm rot="21628195">
              <a:off x="4314890" y="4653755"/>
              <a:ext cx="1061176" cy="657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700" kern="1200"/>
            </a:p>
          </p:txBody>
        </p:sp>
      </p:grpSp>
      <p:sp>
        <p:nvSpPr>
          <p:cNvPr id="141" name="Rounded Rectangle 140"/>
          <p:cNvSpPr/>
          <p:nvPr/>
        </p:nvSpPr>
        <p:spPr>
          <a:xfrm>
            <a:off x="1413955" y="1787852"/>
            <a:ext cx="726764" cy="648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300" dirty="0" smtClean="0">
                <a:solidFill>
                  <a:schemeClr val="tx1"/>
                </a:solidFill>
              </a:rPr>
              <a:t>Code Check</a:t>
            </a:r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1413955" y="1049334"/>
            <a:ext cx="726764" cy="648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400" dirty="0" smtClean="0">
                <a:solidFill>
                  <a:schemeClr val="tx1"/>
                </a:solidFill>
              </a:rPr>
              <a:t>Build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1496035" y="1464611"/>
            <a:ext cx="489940" cy="143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dirty="0" smtClean="0"/>
              <a:t>Maven</a:t>
            </a:r>
            <a:endParaRPr lang="en-IN" sz="800" dirty="0"/>
          </a:p>
        </p:txBody>
      </p:sp>
      <p:grpSp>
        <p:nvGrpSpPr>
          <p:cNvPr id="134" name="Group 133"/>
          <p:cNvGrpSpPr/>
          <p:nvPr/>
        </p:nvGrpSpPr>
        <p:grpSpPr>
          <a:xfrm>
            <a:off x="1413955" y="2543780"/>
            <a:ext cx="726764" cy="648334"/>
            <a:chOff x="7263685" y="1139483"/>
            <a:chExt cx="964621" cy="797957"/>
          </a:xfrm>
        </p:grpSpPr>
        <p:sp>
          <p:nvSpPr>
            <p:cNvPr id="137" name="Rounded Rectangle 136"/>
            <p:cNvSpPr/>
            <p:nvPr/>
          </p:nvSpPr>
          <p:spPr>
            <a:xfrm>
              <a:off x="7263685" y="1139483"/>
              <a:ext cx="964621" cy="7979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N" sz="1400" dirty="0" smtClean="0">
                  <a:solidFill>
                    <a:schemeClr val="tx1"/>
                  </a:solidFill>
                </a:rPr>
                <a:t>Test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7372628" y="1650598"/>
              <a:ext cx="650289" cy="1769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800" dirty="0" smtClean="0"/>
                <a:t>Junit</a:t>
              </a:r>
              <a:endParaRPr lang="en-IN" sz="800" dirty="0"/>
            </a:p>
          </p:txBody>
        </p:sp>
      </p:grpSp>
      <p:sp>
        <p:nvSpPr>
          <p:cNvPr id="135" name="Rounded Rectangle 134"/>
          <p:cNvSpPr/>
          <p:nvPr/>
        </p:nvSpPr>
        <p:spPr>
          <a:xfrm>
            <a:off x="1413955" y="3304885"/>
            <a:ext cx="726764" cy="648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300" dirty="0" smtClean="0">
                <a:solidFill>
                  <a:schemeClr val="tx1"/>
                </a:solidFill>
              </a:rPr>
              <a:t>Deploy</a:t>
            </a:r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1120791" y="913327"/>
            <a:ext cx="1237957" cy="4048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8" name="Group 157"/>
          <p:cNvGrpSpPr/>
          <p:nvPr/>
        </p:nvGrpSpPr>
        <p:grpSpPr>
          <a:xfrm>
            <a:off x="5259356" y="1175350"/>
            <a:ext cx="6870720" cy="5563134"/>
            <a:chOff x="5259356" y="1175350"/>
            <a:chExt cx="6870720" cy="5563134"/>
          </a:xfrm>
        </p:grpSpPr>
        <p:grpSp>
          <p:nvGrpSpPr>
            <p:cNvPr id="4" name="Group 3"/>
            <p:cNvGrpSpPr/>
            <p:nvPr/>
          </p:nvGrpSpPr>
          <p:grpSpPr>
            <a:xfrm>
              <a:off x="6779591" y="3390283"/>
              <a:ext cx="688318" cy="864665"/>
              <a:chOff x="3895864" y="928365"/>
              <a:chExt cx="868904" cy="862335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895864" y="928365"/>
                <a:ext cx="868904" cy="86233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1461" y="1017265"/>
                <a:ext cx="773307" cy="660533"/>
              </a:xfrm>
              <a:prstGeom prst="rect">
                <a:avLst/>
              </a:prstGeom>
            </p:spPr>
          </p:pic>
        </p:grpSp>
        <p:cxnSp>
          <p:nvCxnSpPr>
            <p:cNvPr id="5" name="Straight Arrow Connector 4"/>
            <p:cNvCxnSpPr/>
            <p:nvPr/>
          </p:nvCxnSpPr>
          <p:spPr>
            <a:xfrm>
              <a:off x="6285531" y="4464487"/>
              <a:ext cx="1984606" cy="669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8345866" y="1697668"/>
              <a:ext cx="3784210" cy="5040816"/>
              <a:chOff x="2363372" y="664096"/>
              <a:chExt cx="4586068" cy="4415085"/>
            </a:xfrm>
          </p:grpSpPr>
          <p:sp>
            <p:nvSpPr>
              <p:cNvPr id="7" name="Cloud 6"/>
              <p:cNvSpPr/>
              <p:nvPr/>
            </p:nvSpPr>
            <p:spPr>
              <a:xfrm>
                <a:off x="3310331" y="1781912"/>
                <a:ext cx="1787827" cy="948475"/>
              </a:xfrm>
              <a:prstGeom prst="cloud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>
                    <a:solidFill>
                      <a:schemeClr val="tx1"/>
                    </a:solidFill>
                  </a:rPr>
                  <a:t>Master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3109287" y="825822"/>
                <a:ext cx="2701306" cy="884154"/>
                <a:chOff x="1730981" y="1100368"/>
                <a:chExt cx="3410016" cy="881772"/>
              </a:xfrm>
            </p:grpSpPr>
            <p:pic>
              <p:nvPicPr>
                <p:cNvPr id="103" name="Google Shape;110;p17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1730981" y="1100368"/>
                  <a:ext cx="855505" cy="88177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4" name="TextBox 103"/>
                <p:cNvSpPr txBox="1"/>
                <p:nvPr/>
              </p:nvSpPr>
              <p:spPr>
                <a:xfrm>
                  <a:off x="2570031" y="1315055"/>
                  <a:ext cx="25709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err="1" smtClean="0"/>
                    <a:t>Kubernetics</a:t>
                  </a:r>
                  <a:endParaRPr lang="en-IN" dirty="0" smtClean="0"/>
                </a:p>
              </p:txBody>
            </p:sp>
          </p:grpSp>
          <p:cxnSp>
            <p:nvCxnSpPr>
              <p:cNvPr id="9" name="Straight Arrow Connector 8"/>
              <p:cNvCxnSpPr>
                <a:stCxn id="7" idx="1"/>
              </p:cNvCxnSpPr>
              <p:nvPr/>
            </p:nvCxnSpPr>
            <p:spPr>
              <a:xfrm flipH="1">
                <a:off x="3279163" y="2729377"/>
                <a:ext cx="925082" cy="91174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1"/>
              </p:cNvCxnSpPr>
              <p:nvPr/>
            </p:nvCxnSpPr>
            <p:spPr>
              <a:xfrm>
                <a:off x="4204245" y="2729377"/>
                <a:ext cx="1386446" cy="77405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1"/>
              </p:cNvCxnSpPr>
              <p:nvPr/>
            </p:nvCxnSpPr>
            <p:spPr>
              <a:xfrm>
                <a:off x="4204245" y="2729377"/>
                <a:ext cx="253885" cy="85589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/>
              <p:cNvSpPr/>
              <p:nvPr/>
            </p:nvSpPr>
            <p:spPr>
              <a:xfrm>
                <a:off x="2363372" y="664096"/>
                <a:ext cx="4586068" cy="441508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965444" y="3641120"/>
                <a:ext cx="1263952" cy="1140450"/>
                <a:chOff x="8341607" y="978160"/>
                <a:chExt cx="2870344" cy="2561234"/>
              </a:xfrm>
            </p:grpSpPr>
            <p:sp>
              <p:nvSpPr>
                <p:cNvPr id="74" name="TextBox 73"/>
                <p:cNvSpPr txBox="1"/>
                <p:nvPr/>
              </p:nvSpPr>
              <p:spPr>
                <a:xfrm>
                  <a:off x="8997082" y="2712440"/>
                  <a:ext cx="1559392" cy="826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N2</a:t>
                  </a:r>
                  <a:endParaRPr lang="en-IN" dirty="0" smtClean="0"/>
                </a:p>
              </p:txBody>
            </p:sp>
            <p:sp>
              <p:nvSpPr>
                <p:cNvPr id="75" name="Cloud 74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101" name="Rectangle 10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02" name="Picture 10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7" name="Group 76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99" name="Rectangle 98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100" name="Picture 9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8" name="Group 77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98" name="Picture 9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95" name="Rectangle 9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96" name="Picture 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80" name="Group 79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94" name="Picture 9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Group 80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91" name="Rectangle 90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92" name="Picture 9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" name="Group 81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89" name="Rectangle 88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90" name="Picture 8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87" name="Rectangle 86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88" name="Picture 8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86" name="Picture 8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2499070" y="3641120"/>
                <a:ext cx="1263952" cy="1149620"/>
                <a:chOff x="8341607" y="978160"/>
                <a:chExt cx="2870344" cy="2581827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9172147" y="2733033"/>
                  <a:ext cx="1559392" cy="826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N1</a:t>
                  </a:r>
                  <a:endParaRPr lang="en-IN" dirty="0" smtClean="0"/>
                </a:p>
              </p:txBody>
            </p:sp>
            <p:sp>
              <p:nvSpPr>
                <p:cNvPr id="46" name="Cloud 45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72" name="Rectangle 7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73" name="Picture 7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70" name="Rectangle 69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71" name="Picture 7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68" name="Rectangle 6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69" name="Picture 6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66" name="Rectangle 6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64" name="Rectangle 63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62" name="Rectangle 61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60" name="Rectangle 59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61" name="Picture 6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58" name="Rectangle 57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56" name="Rectangle 55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  <p:grpSp>
            <p:nvGrpSpPr>
              <p:cNvPr id="15" name="Group 14"/>
              <p:cNvGrpSpPr/>
              <p:nvPr/>
            </p:nvGrpSpPr>
            <p:grpSpPr>
              <a:xfrm>
                <a:off x="5431818" y="3641120"/>
                <a:ext cx="1263952" cy="1117074"/>
                <a:chOff x="8341607" y="978160"/>
                <a:chExt cx="2870344" cy="2508735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8997082" y="2712441"/>
                  <a:ext cx="1559392" cy="534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N3</a:t>
                  </a:r>
                </a:p>
              </p:txBody>
            </p:sp>
            <p:sp>
              <p:nvSpPr>
                <p:cNvPr id="17" name="Cloud 16"/>
                <p:cNvSpPr/>
                <p:nvPr/>
              </p:nvSpPr>
              <p:spPr>
                <a:xfrm>
                  <a:off x="8341607" y="978160"/>
                  <a:ext cx="2870344" cy="2508735"/>
                </a:xfrm>
                <a:prstGeom prst="cloud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8983285" y="1465200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43" name="Rectangle 42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44" name="Picture 4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9552244" y="1465200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8983285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10115974" y="1465200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37" name="Rectangle 36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8983285" y="2291871"/>
                  <a:ext cx="399600" cy="298752"/>
                  <a:chOff x="7694214" y="4239050"/>
                  <a:chExt cx="224534" cy="279734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7694214" y="4239050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36" name="Picture 3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718917" y="4267888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9552244" y="1882123"/>
                  <a:ext cx="400200" cy="298174"/>
                  <a:chOff x="3895864" y="928365"/>
                  <a:chExt cx="868904" cy="862335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3895864" y="928365"/>
                    <a:ext cx="868904" cy="862335"/>
                  </a:xfrm>
                  <a:prstGeom prst="rect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91461" y="1017265"/>
                    <a:ext cx="773307" cy="6605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9552244" y="2291871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31" name="Rectangle 30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10115974" y="1882123"/>
                  <a:ext cx="399600" cy="298800"/>
                  <a:chOff x="8637431" y="4443216"/>
                  <a:chExt cx="224534" cy="279734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8637431" y="4443216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62134" y="4472054"/>
                    <a:ext cx="199831" cy="2142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10115974" y="2291871"/>
                  <a:ext cx="399600" cy="298800"/>
                  <a:chOff x="8535930" y="3856877"/>
                  <a:chExt cx="224534" cy="279734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8535930" y="3856877"/>
                    <a:ext cx="224534" cy="27973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60633" y="3885715"/>
                    <a:ext cx="199831" cy="214271"/>
                  </a:xfrm>
                  <a:prstGeom prst="rect">
                    <a:avLst/>
                  </a:prstGeom>
                  <a:ln>
                    <a:solidFill>
                      <a:srgbClr val="00B050"/>
                    </a:solidFill>
                  </a:ln>
                </p:spPr>
              </p:pic>
            </p:grpSp>
          </p:grpSp>
        </p:grpSp>
        <p:grpSp>
          <p:nvGrpSpPr>
            <p:cNvPr id="157" name="Group 156"/>
            <p:cNvGrpSpPr/>
            <p:nvPr/>
          </p:nvGrpSpPr>
          <p:grpSpPr>
            <a:xfrm>
              <a:off x="5259356" y="1175350"/>
              <a:ext cx="1026175" cy="5294529"/>
              <a:chOff x="5232999" y="1411071"/>
              <a:chExt cx="1026175" cy="5294529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1734" y="1411071"/>
                <a:ext cx="740336" cy="896722"/>
              </a:xfrm>
              <a:prstGeom prst="rect">
                <a:avLst/>
              </a:prstGeom>
            </p:spPr>
          </p:pic>
          <p:grpSp>
            <p:nvGrpSpPr>
              <p:cNvPr id="108" name="Group 107"/>
              <p:cNvGrpSpPr/>
              <p:nvPr/>
            </p:nvGrpSpPr>
            <p:grpSpPr>
              <a:xfrm rot="16200000">
                <a:off x="5579810" y="2780872"/>
                <a:ext cx="347395" cy="306187"/>
                <a:chOff x="3986194" y="4433273"/>
                <a:chExt cx="1389878" cy="1095672"/>
              </a:xfrm>
            </p:grpSpPr>
            <p:sp>
              <p:nvSpPr>
                <p:cNvPr id="126" name="Right Arrow 125"/>
                <p:cNvSpPr/>
                <p:nvPr/>
              </p:nvSpPr>
              <p:spPr>
                <a:xfrm rot="10828195">
                  <a:off x="3986194" y="4433273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7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5378281" y="2242477"/>
                <a:ext cx="750453" cy="484100"/>
                <a:chOff x="1761419" y="508879"/>
                <a:chExt cx="947340" cy="755436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5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Build</a:t>
                  </a:r>
                  <a:endParaRPr lang="en-IN" sz="1050" kern="1200" dirty="0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 rot="16200000">
                <a:off x="5577243" y="4561281"/>
                <a:ext cx="347395" cy="306187"/>
                <a:chOff x="4172254" y="4350987"/>
                <a:chExt cx="1389878" cy="1095672"/>
              </a:xfrm>
            </p:grpSpPr>
            <p:sp>
              <p:nvSpPr>
                <p:cNvPr id="122" name="Right Arrow 121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3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5376421" y="3996126"/>
                <a:ext cx="750453" cy="484100"/>
                <a:chOff x="1761419" y="508879"/>
                <a:chExt cx="947340" cy="755436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21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Test</a:t>
                  </a:r>
                  <a:endParaRPr lang="en-IN" sz="1050" kern="1200" dirty="0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5386859" y="4886881"/>
                <a:ext cx="750453" cy="484100"/>
                <a:chOff x="1761419" y="508879"/>
                <a:chExt cx="947340" cy="755436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9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Deploy</a:t>
                  </a:r>
                  <a:endParaRPr lang="en-IN" sz="1050" kern="1200" dirty="0"/>
                </a:p>
              </p:txBody>
            </p:sp>
          </p:grpSp>
          <p:sp>
            <p:nvSpPr>
              <p:cNvPr id="113" name="Rounded Rectangle 112"/>
              <p:cNvSpPr/>
              <p:nvPr/>
            </p:nvSpPr>
            <p:spPr>
              <a:xfrm>
                <a:off x="5232999" y="2191844"/>
                <a:ext cx="1026175" cy="451375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8017" y="5716341"/>
                <a:ext cx="612589" cy="662318"/>
              </a:xfrm>
              <a:prstGeom prst="rect">
                <a:avLst/>
              </a:prstGeom>
            </p:spPr>
          </p:pic>
          <p:grpSp>
            <p:nvGrpSpPr>
              <p:cNvPr id="115" name="Group 114"/>
              <p:cNvGrpSpPr/>
              <p:nvPr/>
            </p:nvGrpSpPr>
            <p:grpSpPr>
              <a:xfrm rot="16200000">
                <a:off x="5587304" y="5452683"/>
                <a:ext cx="347395" cy="306187"/>
                <a:chOff x="4172254" y="4350987"/>
                <a:chExt cx="1389878" cy="1095672"/>
              </a:xfrm>
            </p:grpSpPr>
            <p:sp>
              <p:nvSpPr>
                <p:cNvPr id="116" name="Right Arrow 115"/>
                <p:cNvSpPr/>
                <p:nvPr/>
              </p:nvSpPr>
              <p:spPr>
                <a:xfrm rot="10828195">
                  <a:off x="4172254" y="4350987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7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 rot="16200000">
                <a:off x="5587066" y="3658982"/>
                <a:ext cx="347395" cy="306187"/>
                <a:chOff x="3986194" y="4433273"/>
                <a:chExt cx="1389878" cy="1095672"/>
              </a:xfrm>
            </p:grpSpPr>
            <p:sp>
              <p:nvSpPr>
                <p:cNvPr id="152" name="Right Arrow 151"/>
                <p:cNvSpPr/>
                <p:nvPr/>
              </p:nvSpPr>
              <p:spPr>
                <a:xfrm rot="10828195">
                  <a:off x="3986194" y="4433273"/>
                  <a:ext cx="1389878" cy="1095672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3" name="Right Arrow 4"/>
                <p:cNvSpPr/>
                <p:nvPr/>
              </p:nvSpPr>
              <p:spPr>
                <a:xfrm rot="21628195">
                  <a:off x="4314890" y="4653755"/>
                  <a:ext cx="1061176" cy="657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2089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IN" sz="4700" kern="1200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5385537" y="3120587"/>
                <a:ext cx="750453" cy="484100"/>
                <a:chOff x="1761419" y="508879"/>
                <a:chExt cx="947340" cy="755436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1761419" y="508879"/>
                  <a:ext cx="947340" cy="755436"/>
                </a:xfrm>
                <a:prstGeom prst="ellipse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56" name="Oval 4"/>
                <p:cNvSpPr/>
                <p:nvPr/>
              </p:nvSpPr>
              <p:spPr>
                <a:xfrm>
                  <a:off x="1900154" y="619510"/>
                  <a:ext cx="669870" cy="53417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3970" tIns="13970" rIns="13970" bIns="13970" numCol="1" spcCol="1270" anchor="ctr" anchorCtr="0">
                  <a:noAutofit/>
                </a:bodyPr>
                <a:lstStyle/>
                <a:p>
                  <a:pPr lvl="0" algn="ctr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IN" sz="1050" kern="1200" dirty="0" smtClean="0"/>
                    <a:t>Code </a:t>
                  </a:r>
                  <a:r>
                    <a:rPr lang="en-IN" sz="1050" kern="1200" dirty="0" err="1" smtClean="0"/>
                    <a:t>Cov</a:t>
                  </a:r>
                  <a:r>
                    <a:rPr lang="en-IN" sz="1050" kern="1200" dirty="0" smtClean="0"/>
                    <a:t>.</a:t>
                  </a:r>
                  <a:endParaRPr lang="en-IN" sz="1050" kern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819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193</Words>
  <Application>Microsoft Office PowerPoint</Application>
  <PresentationFormat>Widescreen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Ninja – Stock analysis Application</vt:lpstr>
      <vt:lpstr>Project Name : Ninja – Stock Analysis                                                                          Owner : Ninja Team  Data feed (receiving updated data) from various sources (NSE, Sentiment indicators &amp; Currency rates) and Build the portfolio strength/value for a given trade strategy.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Kumar Sunku</dc:creator>
  <cp:lastModifiedBy>Siva Kumar Sunku</cp:lastModifiedBy>
  <cp:revision>32</cp:revision>
  <dcterms:created xsi:type="dcterms:W3CDTF">2018-12-18T15:50:02Z</dcterms:created>
  <dcterms:modified xsi:type="dcterms:W3CDTF">2018-12-19T17:18:42Z</dcterms:modified>
</cp:coreProperties>
</file>